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  <p:sldMasterId id="2147483702" r:id="rId6"/>
    <p:sldMasterId id="2147483750" r:id="rId7"/>
    <p:sldMasterId id="2147483776" r:id="rId8"/>
  </p:sldMasterIdLst>
  <p:notesMasterIdLst>
    <p:notesMasterId r:id="rId23"/>
  </p:notesMasterIdLst>
  <p:sldIdLst>
    <p:sldId id="263" r:id="rId9"/>
    <p:sldId id="276" r:id="rId10"/>
    <p:sldId id="265" r:id="rId11"/>
    <p:sldId id="274" r:id="rId12"/>
    <p:sldId id="273" r:id="rId13"/>
    <p:sldId id="308" r:id="rId14"/>
    <p:sldId id="310" r:id="rId15"/>
    <p:sldId id="311" r:id="rId16"/>
    <p:sldId id="277" r:id="rId17"/>
    <p:sldId id="272" r:id="rId18"/>
    <p:sldId id="312" r:id="rId19"/>
    <p:sldId id="307" r:id="rId20"/>
    <p:sldId id="313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B474"/>
    <a:srgbClr val="008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80" autoAdjust="0"/>
  </p:normalViewPr>
  <p:slideViewPr>
    <p:cSldViewPr>
      <p:cViewPr varScale="1">
        <p:scale>
          <a:sx n="94" d="100"/>
          <a:sy n="94" d="100"/>
        </p:scale>
        <p:origin x="79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FA91AF-B171-49F0-ADD5-54D4FBA4A89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BFCF95E-8AFB-4830-AA50-4332FE940AE7}">
      <dgm:prSet/>
      <dgm:spPr/>
      <dgm:t>
        <a:bodyPr/>
        <a:lstStyle/>
        <a:p>
          <a:r>
            <a:rPr lang="en-GB" b="1" dirty="0"/>
            <a:t>First step: </a:t>
          </a:r>
          <a:r>
            <a:rPr lang="en-GB" dirty="0"/>
            <a:t>process of initial 1-2-1 consultation with forum members July – September 2022</a:t>
          </a:r>
          <a:endParaRPr lang="en-US" dirty="0"/>
        </a:p>
      </dgm:t>
    </dgm:pt>
    <dgm:pt modelId="{2C6BBE48-8C61-49C5-9C90-06CCC2493303}" type="parTrans" cxnId="{1FA021B4-526B-4B17-8FCF-421647317DD8}">
      <dgm:prSet/>
      <dgm:spPr/>
      <dgm:t>
        <a:bodyPr/>
        <a:lstStyle/>
        <a:p>
          <a:endParaRPr lang="en-US"/>
        </a:p>
      </dgm:t>
    </dgm:pt>
    <dgm:pt modelId="{A6F2213A-6EB8-4573-A2D2-AB260823E4F2}" type="sibTrans" cxnId="{1FA021B4-526B-4B17-8FCF-421647317DD8}">
      <dgm:prSet/>
      <dgm:spPr/>
      <dgm:t>
        <a:bodyPr/>
        <a:lstStyle/>
        <a:p>
          <a:endParaRPr lang="en-US"/>
        </a:p>
      </dgm:t>
    </dgm:pt>
    <dgm:pt modelId="{03DD705D-9E2F-4472-902D-2171DFE92B5E}">
      <dgm:prSet/>
      <dgm:spPr/>
      <dgm:t>
        <a:bodyPr/>
        <a:lstStyle/>
        <a:p>
          <a:r>
            <a:rPr lang="en-GB" dirty="0"/>
            <a:t>‘</a:t>
          </a:r>
          <a:r>
            <a:rPr lang="en-GB" b="1" dirty="0"/>
            <a:t>Kick-off’ </a:t>
          </a:r>
          <a:r>
            <a:rPr lang="en-GB" dirty="0"/>
            <a:t>strategy workshop proposed for the last week in September 2022</a:t>
          </a:r>
        </a:p>
      </dgm:t>
    </dgm:pt>
    <dgm:pt modelId="{1FCFCCB6-7D5F-451A-9890-EF916BC28F97}" type="parTrans" cxnId="{D4D836A9-9458-4BEE-8895-56EDD80046B4}">
      <dgm:prSet/>
      <dgm:spPr/>
      <dgm:t>
        <a:bodyPr/>
        <a:lstStyle/>
        <a:p>
          <a:endParaRPr lang="en-US"/>
        </a:p>
      </dgm:t>
    </dgm:pt>
    <dgm:pt modelId="{7930C62E-CE64-4E40-9074-04E6E2193292}" type="sibTrans" cxnId="{D4D836A9-9458-4BEE-8895-56EDD80046B4}">
      <dgm:prSet/>
      <dgm:spPr/>
      <dgm:t>
        <a:bodyPr/>
        <a:lstStyle/>
        <a:p>
          <a:endParaRPr lang="en-US"/>
        </a:p>
      </dgm:t>
    </dgm:pt>
    <dgm:pt modelId="{FDA32C8F-4E71-412B-9002-BE998D46C214}">
      <dgm:prSet/>
      <dgm:spPr/>
      <dgm:t>
        <a:bodyPr/>
        <a:lstStyle/>
        <a:p>
          <a:r>
            <a:rPr lang="en-GB" b="1" dirty="0"/>
            <a:t>Wider community and stakeholder consultation </a:t>
          </a:r>
          <a:r>
            <a:rPr lang="en-GB" dirty="0"/>
            <a:t>process September – December 2022</a:t>
          </a:r>
        </a:p>
      </dgm:t>
    </dgm:pt>
    <dgm:pt modelId="{DFCFCF5F-627E-4B53-BF68-A86BD9AF2765}" type="parTrans" cxnId="{3DD3BF7E-7D54-45A6-B857-38CAD79671A0}">
      <dgm:prSet/>
      <dgm:spPr/>
      <dgm:t>
        <a:bodyPr/>
        <a:lstStyle/>
        <a:p>
          <a:endParaRPr lang="en-IE"/>
        </a:p>
      </dgm:t>
    </dgm:pt>
    <dgm:pt modelId="{1CCDB9A3-FBC8-43E6-9EB7-31D76E2F4267}" type="sibTrans" cxnId="{3DD3BF7E-7D54-45A6-B857-38CAD79671A0}">
      <dgm:prSet/>
      <dgm:spPr/>
      <dgm:t>
        <a:bodyPr/>
        <a:lstStyle/>
        <a:p>
          <a:endParaRPr lang="en-IE"/>
        </a:p>
      </dgm:t>
    </dgm:pt>
    <dgm:pt modelId="{979FCE79-B6AB-488A-B150-2DAFEFA8346B}">
      <dgm:prSet/>
      <dgm:spPr/>
      <dgm:t>
        <a:bodyPr/>
        <a:lstStyle/>
        <a:p>
          <a:r>
            <a:rPr lang="en-GB" b="1" dirty="0"/>
            <a:t>Final strategy </a:t>
          </a:r>
          <a:r>
            <a:rPr lang="en-GB" dirty="0"/>
            <a:t>delivery anticipated end Q1 2023</a:t>
          </a:r>
        </a:p>
      </dgm:t>
    </dgm:pt>
    <dgm:pt modelId="{2AD2C7D1-F19B-4991-A72A-49293760C88D}" type="parTrans" cxnId="{A749423B-A5D9-4FCC-866A-E17D0900C817}">
      <dgm:prSet/>
      <dgm:spPr/>
      <dgm:t>
        <a:bodyPr/>
        <a:lstStyle/>
        <a:p>
          <a:endParaRPr lang="en-IE"/>
        </a:p>
      </dgm:t>
    </dgm:pt>
    <dgm:pt modelId="{61BF5CDB-9974-4AB6-8BBF-B5EAFDF26FAC}" type="sibTrans" cxnId="{A749423B-A5D9-4FCC-866A-E17D0900C817}">
      <dgm:prSet/>
      <dgm:spPr/>
      <dgm:t>
        <a:bodyPr/>
        <a:lstStyle/>
        <a:p>
          <a:endParaRPr lang="en-IE"/>
        </a:p>
      </dgm:t>
    </dgm:pt>
    <dgm:pt modelId="{98774EDA-7640-4096-919D-B88169D164C2}" type="pres">
      <dgm:prSet presAssocID="{08FA91AF-B171-49F0-ADD5-54D4FBA4A89C}" presName="vert0" presStyleCnt="0">
        <dgm:presLayoutVars>
          <dgm:dir/>
          <dgm:animOne val="branch"/>
          <dgm:animLvl val="lvl"/>
        </dgm:presLayoutVars>
      </dgm:prSet>
      <dgm:spPr/>
    </dgm:pt>
    <dgm:pt modelId="{8A7F3429-745B-401F-A7EF-92A1A2E2E2D1}" type="pres">
      <dgm:prSet presAssocID="{FBFCF95E-8AFB-4830-AA50-4332FE940AE7}" presName="thickLine" presStyleLbl="alignNode1" presStyleIdx="0" presStyleCnt="4"/>
      <dgm:spPr/>
    </dgm:pt>
    <dgm:pt modelId="{E4851EB5-F53B-469A-8605-836F711539B1}" type="pres">
      <dgm:prSet presAssocID="{FBFCF95E-8AFB-4830-AA50-4332FE940AE7}" presName="horz1" presStyleCnt="0"/>
      <dgm:spPr/>
    </dgm:pt>
    <dgm:pt modelId="{B6F324DF-278B-49C2-9AD3-FC2680489320}" type="pres">
      <dgm:prSet presAssocID="{FBFCF95E-8AFB-4830-AA50-4332FE940AE7}" presName="tx1" presStyleLbl="revTx" presStyleIdx="0" presStyleCnt="4"/>
      <dgm:spPr/>
    </dgm:pt>
    <dgm:pt modelId="{D79EF74C-AF05-4D0D-BCE4-1FA68CF9A531}" type="pres">
      <dgm:prSet presAssocID="{FBFCF95E-8AFB-4830-AA50-4332FE940AE7}" presName="vert1" presStyleCnt="0"/>
      <dgm:spPr/>
    </dgm:pt>
    <dgm:pt modelId="{E28409DA-F91D-48D5-B5D6-3FF591FE225D}" type="pres">
      <dgm:prSet presAssocID="{03DD705D-9E2F-4472-902D-2171DFE92B5E}" presName="thickLine" presStyleLbl="alignNode1" presStyleIdx="1" presStyleCnt="4"/>
      <dgm:spPr/>
    </dgm:pt>
    <dgm:pt modelId="{82AE9443-E58B-47FB-AD91-062914BA5D67}" type="pres">
      <dgm:prSet presAssocID="{03DD705D-9E2F-4472-902D-2171DFE92B5E}" presName="horz1" presStyleCnt="0"/>
      <dgm:spPr/>
    </dgm:pt>
    <dgm:pt modelId="{5AF3BE59-1573-40E4-B902-7B894AF990E2}" type="pres">
      <dgm:prSet presAssocID="{03DD705D-9E2F-4472-902D-2171DFE92B5E}" presName="tx1" presStyleLbl="revTx" presStyleIdx="1" presStyleCnt="4"/>
      <dgm:spPr/>
    </dgm:pt>
    <dgm:pt modelId="{7A7979DF-7895-4D3F-8A57-08005AAA0A53}" type="pres">
      <dgm:prSet presAssocID="{03DD705D-9E2F-4472-902D-2171DFE92B5E}" presName="vert1" presStyleCnt="0"/>
      <dgm:spPr/>
    </dgm:pt>
    <dgm:pt modelId="{7BB35028-9380-4DC2-B16F-9DADC86256C2}" type="pres">
      <dgm:prSet presAssocID="{FDA32C8F-4E71-412B-9002-BE998D46C214}" presName="thickLine" presStyleLbl="alignNode1" presStyleIdx="2" presStyleCnt="4"/>
      <dgm:spPr/>
    </dgm:pt>
    <dgm:pt modelId="{C33CEE23-A2D8-417C-A5C7-5FE94DAF3B07}" type="pres">
      <dgm:prSet presAssocID="{FDA32C8F-4E71-412B-9002-BE998D46C214}" presName="horz1" presStyleCnt="0"/>
      <dgm:spPr/>
    </dgm:pt>
    <dgm:pt modelId="{DAD84339-2220-4460-9779-BED464B97718}" type="pres">
      <dgm:prSet presAssocID="{FDA32C8F-4E71-412B-9002-BE998D46C214}" presName="tx1" presStyleLbl="revTx" presStyleIdx="2" presStyleCnt="4"/>
      <dgm:spPr/>
    </dgm:pt>
    <dgm:pt modelId="{8B83876E-D947-4594-BC63-F585B733A2F0}" type="pres">
      <dgm:prSet presAssocID="{FDA32C8F-4E71-412B-9002-BE998D46C214}" presName="vert1" presStyleCnt="0"/>
      <dgm:spPr/>
    </dgm:pt>
    <dgm:pt modelId="{7B6C76B9-FF0F-427F-ABC5-EE49710D1707}" type="pres">
      <dgm:prSet presAssocID="{979FCE79-B6AB-488A-B150-2DAFEFA8346B}" presName="thickLine" presStyleLbl="alignNode1" presStyleIdx="3" presStyleCnt="4"/>
      <dgm:spPr/>
    </dgm:pt>
    <dgm:pt modelId="{C30F31C9-448C-4759-9FC1-531F20B759AB}" type="pres">
      <dgm:prSet presAssocID="{979FCE79-B6AB-488A-B150-2DAFEFA8346B}" presName="horz1" presStyleCnt="0"/>
      <dgm:spPr/>
    </dgm:pt>
    <dgm:pt modelId="{22493CAE-BC8A-4D54-BC49-E17A6A2BF820}" type="pres">
      <dgm:prSet presAssocID="{979FCE79-B6AB-488A-B150-2DAFEFA8346B}" presName="tx1" presStyleLbl="revTx" presStyleIdx="3" presStyleCnt="4"/>
      <dgm:spPr/>
    </dgm:pt>
    <dgm:pt modelId="{40212CF1-DC43-4673-9A6A-23CEC175B46A}" type="pres">
      <dgm:prSet presAssocID="{979FCE79-B6AB-488A-B150-2DAFEFA8346B}" presName="vert1" presStyleCnt="0"/>
      <dgm:spPr/>
    </dgm:pt>
  </dgm:ptLst>
  <dgm:cxnLst>
    <dgm:cxn modelId="{A749423B-A5D9-4FCC-866A-E17D0900C817}" srcId="{08FA91AF-B171-49F0-ADD5-54D4FBA4A89C}" destId="{979FCE79-B6AB-488A-B150-2DAFEFA8346B}" srcOrd="3" destOrd="0" parTransId="{2AD2C7D1-F19B-4991-A72A-49293760C88D}" sibTransId="{61BF5CDB-9974-4AB6-8BBF-B5EAFDF26FAC}"/>
    <dgm:cxn modelId="{3DD3BF7E-7D54-45A6-B857-38CAD79671A0}" srcId="{08FA91AF-B171-49F0-ADD5-54D4FBA4A89C}" destId="{FDA32C8F-4E71-412B-9002-BE998D46C214}" srcOrd="2" destOrd="0" parTransId="{DFCFCF5F-627E-4B53-BF68-A86BD9AF2765}" sibTransId="{1CCDB9A3-FBC8-43E6-9EB7-31D76E2F4267}"/>
    <dgm:cxn modelId="{D4D836A9-9458-4BEE-8895-56EDD80046B4}" srcId="{08FA91AF-B171-49F0-ADD5-54D4FBA4A89C}" destId="{03DD705D-9E2F-4472-902D-2171DFE92B5E}" srcOrd="1" destOrd="0" parTransId="{1FCFCCB6-7D5F-451A-9890-EF916BC28F97}" sibTransId="{7930C62E-CE64-4E40-9074-04E6E2193292}"/>
    <dgm:cxn modelId="{174E47AB-DEC5-4428-B7DB-C2D0DC2ED262}" type="presOf" srcId="{979FCE79-B6AB-488A-B150-2DAFEFA8346B}" destId="{22493CAE-BC8A-4D54-BC49-E17A6A2BF820}" srcOrd="0" destOrd="0" presId="urn:microsoft.com/office/officeart/2008/layout/LinedList"/>
    <dgm:cxn modelId="{011193AC-3ED2-447B-BBE0-49903B23C269}" type="presOf" srcId="{FDA32C8F-4E71-412B-9002-BE998D46C214}" destId="{DAD84339-2220-4460-9779-BED464B97718}" srcOrd="0" destOrd="0" presId="urn:microsoft.com/office/officeart/2008/layout/LinedList"/>
    <dgm:cxn modelId="{1FA021B4-526B-4B17-8FCF-421647317DD8}" srcId="{08FA91AF-B171-49F0-ADD5-54D4FBA4A89C}" destId="{FBFCF95E-8AFB-4830-AA50-4332FE940AE7}" srcOrd="0" destOrd="0" parTransId="{2C6BBE48-8C61-49C5-9C90-06CCC2493303}" sibTransId="{A6F2213A-6EB8-4573-A2D2-AB260823E4F2}"/>
    <dgm:cxn modelId="{087886DD-0362-4AE5-A851-274B50B77CCF}" type="presOf" srcId="{08FA91AF-B171-49F0-ADD5-54D4FBA4A89C}" destId="{98774EDA-7640-4096-919D-B88169D164C2}" srcOrd="0" destOrd="0" presId="urn:microsoft.com/office/officeart/2008/layout/LinedList"/>
    <dgm:cxn modelId="{ED61E2E6-B674-4E06-9F0D-126335684E11}" type="presOf" srcId="{FBFCF95E-8AFB-4830-AA50-4332FE940AE7}" destId="{B6F324DF-278B-49C2-9AD3-FC2680489320}" srcOrd="0" destOrd="0" presId="urn:microsoft.com/office/officeart/2008/layout/LinedList"/>
    <dgm:cxn modelId="{D63CC0F5-39B1-499C-9251-B1DCB2780E69}" type="presOf" srcId="{03DD705D-9E2F-4472-902D-2171DFE92B5E}" destId="{5AF3BE59-1573-40E4-B902-7B894AF990E2}" srcOrd="0" destOrd="0" presId="urn:microsoft.com/office/officeart/2008/layout/LinedList"/>
    <dgm:cxn modelId="{6DB2F001-E7CF-47DF-9544-D1D95AA81DE9}" type="presParOf" srcId="{98774EDA-7640-4096-919D-B88169D164C2}" destId="{8A7F3429-745B-401F-A7EF-92A1A2E2E2D1}" srcOrd="0" destOrd="0" presId="urn:microsoft.com/office/officeart/2008/layout/LinedList"/>
    <dgm:cxn modelId="{78636634-4F93-4B3A-9EBC-F2AE2B1C9AE4}" type="presParOf" srcId="{98774EDA-7640-4096-919D-B88169D164C2}" destId="{E4851EB5-F53B-469A-8605-836F711539B1}" srcOrd="1" destOrd="0" presId="urn:microsoft.com/office/officeart/2008/layout/LinedList"/>
    <dgm:cxn modelId="{AEFA8A1B-9445-48C2-BF8D-79DAD3CCE438}" type="presParOf" srcId="{E4851EB5-F53B-469A-8605-836F711539B1}" destId="{B6F324DF-278B-49C2-9AD3-FC2680489320}" srcOrd="0" destOrd="0" presId="urn:microsoft.com/office/officeart/2008/layout/LinedList"/>
    <dgm:cxn modelId="{A1EB3EA8-B0B4-49CA-9F02-A6C5D88AB421}" type="presParOf" srcId="{E4851EB5-F53B-469A-8605-836F711539B1}" destId="{D79EF74C-AF05-4D0D-BCE4-1FA68CF9A531}" srcOrd="1" destOrd="0" presId="urn:microsoft.com/office/officeart/2008/layout/LinedList"/>
    <dgm:cxn modelId="{C33FDE36-6C64-41BD-8877-E630DB6C9842}" type="presParOf" srcId="{98774EDA-7640-4096-919D-B88169D164C2}" destId="{E28409DA-F91D-48D5-B5D6-3FF591FE225D}" srcOrd="2" destOrd="0" presId="urn:microsoft.com/office/officeart/2008/layout/LinedList"/>
    <dgm:cxn modelId="{48B0A6D6-4568-42DA-AD37-06C8B107EF60}" type="presParOf" srcId="{98774EDA-7640-4096-919D-B88169D164C2}" destId="{82AE9443-E58B-47FB-AD91-062914BA5D67}" srcOrd="3" destOrd="0" presId="urn:microsoft.com/office/officeart/2008/layout/LinedList"/>
    <dgm:cxn modelId="{C6891057-6DC9-4140-8BA7-E92AC7629B40}" type="presParOf" srcId="{82AE9443-E58B-47FB-AD91-062914BA5D67}" destId="{5AF3BE59-1573-40E4-B902-7B894AF990E2}" srcOrd="0" destOrd="0" presId="urn:microsoft.com/office/officeart/2008/layout/LinedList"/>
    <dgm:cxn modelId="{25088D0B-8058-4996-9121-B4C4A862AE96}" type="presParOf" srcId="{82AE9443-E58B-47FB-AD91-062914BA5D67}" destId="{7A7979DF-7895-4D3F-8A57-08005AAA0A53}" srcOrd="1" destOrd="0" presId="urn:microsoft.com/office/officeart/2008/layout/LinedList"/>
    <dgm:cxn modelId="{F1B292D6-97C0-47AE-B43C-294ACEB6326A}" type="presParOf" srcId="{98774EDA-7640-4096-919D-B88169D164C2}" destId="{7BB35028-9380-4DC2-B16F-9DADC86256C2}" srcOrd="4" destOrd="0" presId="urn:microsoft.com/office/officeart/2008/layout/LinedList"/>
    <dgm:cxn modelId="{447597EB-5312-4C4D-80ED-1613A3B1647A}" type="presParOf" srcId="{98774EDA-7640-4096-919D-B88169D164C2}" destId="{C33CEE23-A2D8-417C-A5C7-5FE94DAF3B07}" srcOrd="5" destOrd="0" presId="urn:microsoft.com/office/officeart/2008/layout/LinedList"/>
    <dgm:cxn modelId="{987CD6E1-E616-4481-88D0-BB578E4997BB}" type="presParOf" srcId="{C33CEE23-A2D8-417C-A5C7-5FE94DAF3B07}" destId="{DAD84339-2220-4460-9779-BED464B97718}" srcOrd="0" destOrd="0" presId="urn:microsoft.com/office/officeart/2008/layout/LinedList"/>
    <dgm:cxn modelId="{FB9D44E1-CE47-46D5-AB68-AB58AA6EA169}" type="presParOf" srcId="{C33CEE23-A2D8-417C-A5C7-5FE94DAF3B07}" destId="{8B83876E-D947-4594-BC63-F585B733A2F0}" srcOrd="1" destOrd="0" presId="urn:microsoft.com/office/officeart/2008/layout/LinedList"/>
    <dgm:cxn modelId="{850F3DA6-4770-45CC-BC8F-AE4F19F7FC8D}" type="presParOf" srcId="{98774EDA-7640-4096-919D-B88169D164C2}" destId="{7B6C76B9-FF0F-427F-ABC5-EE49710D1707}" srcOrd="6" destOrd="0" presId="urn:microsoft.com/office/officeart/2008/layout/LinedList"/>
    <dgm:cxn modelId="{DD42E5E4-7C7E-4010-845D-EEA4E1B4E99D}" type="presParOf" srcId="{98774EDA-7640-4096-919D-B88169D164C2}" destId="{C30F31C9-448C-4759-9FC1-531F20B759AB}" srcOrd="7" destOrd="0" presId="urn:microsoft.com/office/officeart/2008/layout/LinedList"/>
    <dgm:cxn modelId="{D90C8255-3B73-4BA9-BC22-4771CA715C5B}" type="presParOf" srcId="{C30F31C9-448C-4759-9FC1-531F20B759AB}" destId="{22493CAE-BC8A-4D54-BC49-E17A6A2BF820}" srcOrd="0" destOrd="0" presId="urn:microsoft.com/office/officeart/2008/layout/LinedList"/>
    <dgm:cxn modelId="{87CFFBEC-9655-44AD-9394-D940FA5783A7}" type="presParOf" srcId="{C30F31C9-448C-4759-9FC1-531F20B759AB}" destId="{40212CF1-DC43-4673-9A6A-23CEC175B46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F3429-745B-401F-A7EF-92A1A2E2E2D1}">
      <dsp:nvSpPr>
        <dsp:cNvPr id="0" name=""/>
        <dsp:cNvSpPr/>
      </dsp:nvSpPr>
      <dsp:spPr>
        <a:xfrm>
          <a:off x="0" y="0"/>
          <a:ext cx="51753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324DF-278B-49C2-9AD3-FC2680489320}">
      <dsp:nvSpPr>
        <dsp:cNvPr id="0" name=""/>
        <dsp:cNvSpPr/>
      </dsp:nvSpPr>
      <dsp:spPr>
        <a:xfrm>
          <a:off x="0" y="0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/>
            <a:t>First step: </a:t>
          </a:r>
          <a:r>
            <a:rPr lang="en-GB" sz="2700" kern="1200" dirty="0"/>
            <a:t>process of initial 1-2-1 consultation with forum members July – September 2022</a:t>
          </a:r>
          <a:endParaRPr lang="en-US" sz="2700" kern="1200" dirty="0"/>
        </a:p>
      </dsp:txBody>
      <dsp:txXfrm>
        <a:off x="0" y="0"/>
        <a:ext cx="5175384" cy="1384035"/>
      </dsp:txXfrm>
    </dsp:sp>
    <dsp:sp modelId="{E28409DA-F91D-48D5-B5D6-3FF591FE225D}">
      <dsp:nvSpPr>
        <dsp:cNvPr id="0" name=""/>
        <dsp:cNvSpPr/>
      </dsp:nvSpPr>
      <dsp:spPr>
        <a:xfrm>
          <a:off x="0" y="1384035"/>
          <a:ext cx="5175384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3BE59-1573-40E4-B902-7B894AF990E2}">
      <dsp:nvSpPr>
        <dsp:cNvPr id="0" name=""/>
        <dsp:cNvSpPr/>
      </dsp:nvSpPr>
      <dsp:spPr>
        <a:xfrm>
          <a:off x="0" y="1384035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‘</a:t>
          </a:r>
          <a:r>
            <a:rPr lang="en-GB" sz="2700" b="1" kern="1200" dirty="0"/>
            <a:t>Kick-off’ </a:t>
          </a:r>
          <a:r>
            <a:rPr lang="en-GB" sz="2700" kern="1200" dirty="0"/>
            <a:t>strategy workshop proposed for the last week in September 2022</a:t>
          </a:r>
        </a:p>
      </dsp:txBody>
      <dsp:txXfrm>
        <a:off x="0" y="1384035"/>
        <a:ext cx="5175384" cy="1384035"/>
      </dsp:txXfrm>
    </dsp:sp>
    <dsp:sp modelId="{7BB35028-9380-4DC2-B16F-9DADC86256C2}">
      <dsp:nvSpPr>
        <dsp:cNvPr id="0" name=""/>
        <dsp:cNvSpPr/>
      </dsp:nvSpPr>
      <dsp:spPr>
        <a:xfrm>
          <a:off x="0" y="2768070"/>
          <a:ext cx="5175384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84339-2220-4460-9779-BED464B97718}">
      <dsp:nvSpPr>
        <dsp:cNvPr id="0" name=""/>
        <dsp:cNvSpPr/>
      </dsp:nvSpPr>
      <dsp:spPr>
        <a:xfrm>
          <a:off x="0" y="2768070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/>
            <a:t>Wider community and stakeholder consultation </a:t>
          </a:r>
          <a:r>
            <a:rPr lang="en-GB" sz="2700" kern="1200" dirty="0"/>
            <a:t>process September – December 2022</a:t>
          </a:r>
        </a:p>
      </dsp:txBody>
      <dsp:txXfrm>
        <a:off x="0" y="2768070"/>
        <a:ext cx="5175384" cy="1384035"/>
      </dsp:txXfrm>
    </dsp:sp>
    <dsp:sp modelId="{7B6C76B9-FF0F-427F-ABC5-EE49710D1707}">
      <dsp:nvSpPr>
        <dsp:cNvPr id="0" name=""/>
        <dsp:cNvSpPr/>
      </dsp:nvSpPr>
      <dsp:spPr>
        <a:xfrm>
          <a:off x="0" y="4152105"/>
          <a:ext cx="5175384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93CAE-BC8A-4D54-BC49-E17A6A2BF820}">
      <dsp:nvSpPr>
        <dsp:cNvPr id="0" name=""/>
        <dsp:cNvSpPr/>
      </dsp:nvSpPr>
      <dsp:spPr>
        <a:xfrm>
          <a:off x="0" y="4152105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/>
            <a:t>Final strategy </a:t>
          </a:r>
          <a:r>
            <a:rPr lang="en-GB" sz="2700" kern="1200" dirty="0"/>
            <a:t>delivery anticipated end Q1 2023</a:t>
          </a:r>
        </a:p>
      </dsp:txBody>
      <dsp:txXfrm>
        <a:off x="0" y="4152105"/>
        <a:ext cx="5175384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75538-7A86-42F7-B2AD-3A78791D3F3C}" type="datetimeFigureOut">
              <a:rPr lang="en-IE" smtClean="0"/>
              <a:t>20/09/2022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BC74-330F-4FB4-8BBC-A6E0FDC6BB9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2171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13/22/20/23/27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46A70-1BC4-F74D-A553-18015C85116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145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BC74-330F-4FB4-8BBC-A6E0FDC6BB93}" type="slidenum">
              <a:rPr lang="en-IE" smtClean="0"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28152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emf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85A07-C6C7-194F-9C5B-74FD1B5CD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6A350D-0A41-0C44-AE53-13C1CEF87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60EAB-E3F6-AC48-B9AE-33B04E9AA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B6E44-0937-D049-BB72-D40BA8750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F8238-4D91-374D-A9F6-CAC0C98C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1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07624-5B40-274C-A13B-4DD10990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03FA7F-C76D-F54F-AFAD-22B6D24E2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D1490-AD43-B94B-9932-1BCAADCDF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B6DB4-4123-1943-93DA-87151667E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B4E02-047D-944F-9ADC-1C0654207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1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A4E0CA-A192-1A41-82FD-26F2C7CED9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739F3-A792-7C49-A312-BCE9F3CDA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BD3DD-DA0E-6040-98C4-10D855C5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B53F9-976D-CD46-99ED-45252800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EB514-D283-2546-8869-EAB7E9C0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291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" y="5306"/>
            <a:ext cx="9141748" cy="684738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4092274"/>
            <a:ext cx="7772400" cy="1196867"/>
          </a:xfrm>
        </p:spPr>
        <p:txBody>
          <a:bodyPr anchor="t"/>
          <a:lstStyle>
            <a:lvl1pPr marL="0" indent="0">
              <a:buNone/>
              <a:defRPr sz="2700" b="1" i="0">
                <a:solidFill>
                  <a:srgbClr val="C8B4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3" y="2889438"/>
            <a:ext cx="7772400" cy="1196867"/>
          </a:xfrm>
        </p:spPr>
        <p:txBody>
          <a:bodyPr anchor="b">
            <a:normAutofit/>
          </a:bodyPr>
          <a:lstStyle>
            <a:lvl1pPr marL="0" indent="0">
              <a:buNone/>
              <a:defRPr sz="4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2" y="5282713"/>
            <a:ext cx="9167645" cy="15752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53440F-CE54-EB49-88C9-EBB06CA758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31" r="-3604"/>
          <a:stretch/>
        </p:blipFill>
        <p:spPr>
          <a:xfrm>
            <a:off x="3835830" y="5784104"/>
            <a:ext cx="1836550" cy="94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43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-384237"/>
            <a:ext cx="9288533" cy="6966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4" y="4092273"/>
            <a:ext cx="6283682" cy="1196867"/>
          </a:xfrm>
        </p:spPr>
        <p:txBody>
          <a:bodyPr anchor="t"/>
          <a:lstStyle>
            <a:lvl1pPr marL="0" indent="0">
              <a:buNone/>
              <a:defRPr sz="2700" b="1" i="0">
                <a:solidFill>
                  <a:srgbClr val="C8B474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4" y="2889438"/>
            <a:ext cx="6283682" cy="1196867"/>
          </a:xfrm>
        </p:spPr>
        <p:txBody>
          <a:bodyPr anchor="b">
            <a:normAutofit/>
          </a:bodyPr>
          <a:lstStyle>
            <a:lvl1pPr marL="0" indent="0">
              <a:buNone/>
              <a:defRPr sz="4300" b="1" i="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1" y="5282712"/>
            <a:ext cx="9167645" cy="15752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121B21-9198-474C-86C9-49A46940CA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345" y="5730602"/>
            <a:ext cx="2025203" cy="97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51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85A07-C6C7-194F-9C5B-74FD1B5CD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6A350D-0A41-0C44-AE53-13C1CEF87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60EAB-E3F6-AC48-B9AE-33B04E9AA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B6E44-0937-D049-BB72-D40BA8750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F8238-4D91-374D-A9F6-CAC0C98C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338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tiled wall&#10;&#10;Description automatically generated">
            <a:extLst>
              <a:ext uri="{FF2B5EF4-FFF2-40B4-BE49-F238E27FC236}">
                <a16:creationId xmlns:a16="http://schemas.microsoft.com/office/drawing/2014/main" id="{D3F03E35-7C50-2149-8C15-84BC13F304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88"/>
            <a:ext cx="9144000" cy="6856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506983-7588-3B44-AA24-06C27F029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B7C25-571D-0D4B-82A2-6EBE7D7F3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6836D-3021-AF46-85BE-F7E1483F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A8C9A-3F43-8244-99FE-6638035A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9A635-2E53-B346-AEFC-32821DCA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5A7419-55C3-1247-8402-E91BC7E301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094" y="5812940"/>
            <a:ext cx="1518902" cy="7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12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827B2-DFC1-004F-A101-E020EA6B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3D4AA-31AA-0F42-B8FE-D5A77CB00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6FBF5-B83A-934C-91DF-0F8AAFF57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C1C80-E42E-B943-A5CA-89A695696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7668C-46E1-9148-BFA0-57B84AF5F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9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00A8D-58C5-D24E-B3B4-AA12B040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ABF66-15A3-6A4D-91E0-720DB6DA9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1BC86-9154-EB43-9A79-FAC836B5F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33481-9487-C64B-966E-957491577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B546-29FA-144B-997A-7ED87E56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D8A68-9F48-C24D-9440-ECCFB59C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26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4C6A-A96E-0442-9E3E-2D5238E2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F1F60-F97B-CC4A-9782-9709B9A3E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E8653-97DD-A44E-B9FB-5FA6DB164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53C5F-8FB7-F94F-A6E8-86BA9142F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245017-18DA-6A4B-A8E5-481671325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8783C-7160-0647-A91F-30B6C6FA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CFFCE-BFCF-444F-B5CA-2E47DC81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24927-F306-C24E-94FF-ECAE6E4F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351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48F96-7736-D949-B0A8-EE51B7E1A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B48E5D-188A-5440-8BBF-3CE0468C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7EF8B-69B8-E442-9703-07E95876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E6F58-4EC0-9248-BE76-9C145E7EE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2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tiled wall&#10;&#10;Description automatically generated">
            <a:extLst>
              <a:ext uri="{FF2B5EF4-FFF2-40B4-BE49-F238E27FC236}">
                <a16:creationId xmlns:a16="http://schemas.microsoft.com/office/drawing/2014/main" id="{D3F03E35-7C50-2149-8C15-84BC13F304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88"/>
            <a:ext cx="9144000" cy="6856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506983-7588-3B44-AA24-06C27F029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B7C25-571D-0D4B-82A2-6EBE7D7F3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6836D-3021-AF46-85BE-F7E1483F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A8C9A-3F43-8244-99FE-6638035A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9A635-2E53-B346-AEFC-32821DCA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5A7419-55C3-1247-8402-E91BC7E301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094" y="5812940"/>
            <a:ext cx="1518902" cy="7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69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4B3432-E118-714B-9778-6FB3C5508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C0D2A-5D47-5845-99E6-6F068780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4187C-78A2-E14C-9110-2CB474C5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63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4DDAA-1A7E-C247-9B31-A2E3A5A41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BE4A3-90D6-7946-BCCE-AD461F4F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F50B6-746A-BB4F-B429-E6488C97D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17054-5F76-D445-8B30-938515C8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0B974-4B91-4F42-A562-F4BFE479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5694B-13BB-614F-B34D-8C5B3984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077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9B62-5073-844B-B152-FFDE37647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E4E9B8-F97F-EC4A-AD49-6A063A083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361FE-2D71-BB46-AE2F-B43E10912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47FAB-9F0F-B841-AAF1-9D724397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CC2DF-C1FB-FF48-942F-995978D62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FC620-2159-A745-9F2F-0779073A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12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07624-5B40-274C-A13B-4DD10990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03FA7F-C76D-F54F-AFAD-22B6D24E2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D1490-AD43-B94B-9932-1BCAADCDF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B6DB4-4123-1943-93DA-87151667E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B4E02-047D-944F-9ADC-1C0654207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78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A4E0CA-A192-1A41-82FD-26F2C7CED9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739F3-A792-7C49-A312-BCE9F3CDA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BD3DD-DA0E-6040-98C4-10D855C5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B53F9-976D-CD46-99ED-45252800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EB514-D283-2546-8869-EAB7E9C0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92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" y="5306"/>
            <a:ext cx="9141748" cy="684738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4092274"/>
            <a:ext cx="7772400" cy="1196867"/>
          </a:xfrm>
        </p:spPr>
        <p:txBody>
          <a:bodyPr anchor="t"/>
          <a:lstStyle>
            <a:lvl1pPr marL="0" indent="0">
              <a:buNone/>
              <a:defRPr sz="2025" b="1" i="0">
                <a:solidFill>
                  <a:srgbClr val="C8B4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3" y="2889438"/>
            <a:ext cx="7772400" cy="1196867"/>
          </a:xfrm>
        </p:spPr>
        <p:txBody>
          <a:bodyPr anchor="b">
            <a:normAutofit/>
          </a:bodyPr>
          <a:lstStyle>
            <a:lvl1pPr marL="0" indent="0">
              <a:buNone/>
              <a:defRPr sz="3375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2" y="5282713"/>
            <a:ext cx="9167645" cy="15752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53440F-CE54-EB49-88C9-EBB06CA758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31" r="-3604"/>
          <a:stretch/>
        </p:blipFill>
        <p:spPr>
          <a:xfrm>
            <a:off x="3835830" y="5784104"/>
            <a:ext cx="1836550" cy="94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65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-384237"/>
            <a:ext cx="9288533" cy="6966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4" y="4092273"/>
            <a:ext cx="6283682" cy="1196867"/>
          </a:xfrm>
        </p:spPr>
        <p:txBody>
          <a:bodyPr anchor="t"/>
          <a:lstStyle>
            <a:lvl1pPr marL="0" indent="0">
              <a:buNone/>
              <a:defRPr sz="2025" b="1" i="0">
                <a:solidFill>
                  <a:srgbClr val="C8B474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4" y="2889438"/>
            <a:ext cx="6283682" cy="1196867"/>
          </a:xfrm>
        </p:spPr>
        <p:txBody>
          <a:bodyPr anchor="b">
            <a:normAutofit/>
          </a:bodyPr>
          <a:lstStyle>
            <a:lvl1pPr marL="0" indent="0">
              <a:buNone/>
              <a:defRPr sz="3225" b="1" i="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1" y="5282712"/>
            <a:ext cx="9167645" cy="15752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121B21-9198-474C-86C9-49A46940CA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345" y="5730602"/>
            <a:ext cx="2025203" cy="97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32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85A07-C6C7-194F-9C5B-74FD1B5CD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6A350D-0A41-0C44-AE53-13C1CEF87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60EAB-E3F6-AC48-B9AE-33B04E9AA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B6E44-0937-D049-BB72-D40BA8750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F8238-4D91-374D-A9F6-CAC0C98C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778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tiled wall&#10;&#10;Description automatically generated">
            <a:extLst>
              <a:ext uri="{FF2B5EF4-FFF2-40B4-BE49-F238E27FC236}">
                <a16:creationId xmlns:a16="http://schemas.microsoft.com/office/drawing/2014/main" id="{D3F03E35-7C50-2149-8C15-84BC13F304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88"/>
            <a:ext cx="9144000" cy="6856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506983-7588-3B44-AA24-06C27F029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B7C25-571D-0D4B-82A2-6EBE7D7F3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6836D-3021-AF46-85BE-F7E1483F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A8C9A-3F43-8244-99FE-6638035A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9A635-2E53-B346-AEFC-32821DCA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5A7419-55C3-1247-8402-E91BC7E301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094" y="5812940"/>
            <a:ext cx="1518902" cy="7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26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827B2-DFC1-004F-A101-E020EA6B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3D4AA-31AA-0F42-B8FE-D5A77CB00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6FBF5-B83A-934C-91DF-0F8AAFF57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C1C80-E42E-B943-A5CA-89A695696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7668C-46E1-9148-BFA0-57B84AF5F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077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827B2-DFC1-004F-A101-E020EA6B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3D4AA-31AA-0F42-B8FE-D5A77CB00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6FBF5-B83A-934C-91DF-0F8AAFF57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C1C80-E42E-B943-A5CA-89A695696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7668C-46E1-9148-BFA0-57B84AF5F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15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00A8D-58C5-D24E-B3B4-AA12B040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ABF66-15A3-6A4D-91E0-720DB6DA9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1BC86-9154-EB43-9A79-FAC836B5F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33481-9487-C64B-966E-957491577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B546-29FA-144B-997A-7ED87E56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D8A68-9F48-C24D-9440-ECCFB59C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01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4C6A-A96E-0442-9E3E-2D5238E2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F1F60-F97B-CC4A-9782-9709B9A3E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E8653-97DD-A44E-B9FB-5FA6DB164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53C5F-8FB7-F94F-A6E8-86BA9142F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245017-18DA-6A4B-A8E5-481671325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8783C-7160-0647-A91F-30B6C6FA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CFFCE-BFCF-444F-B5CA-2E47DC81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24927-F306-C24E-94FF-ECAE6E4F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163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48F96-7736-D949-B0A8-EE51B7E1A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B48E5D-188A-5440-8BBF-3CE0468C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7EF8B-69B8-E442-9703-07E95876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E6F58-4EC0-9248-BE76-9C145E7EE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171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4B3432-E118-714B-9778-6FB3C5508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C0D2A-5D47-5845-99E6-6F068780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4187C-78A2-E14C-9110-2CB474C5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97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4DDAA-1A7E-C247-9B31-A2E3A5A41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BE4A3-90D6-7946-BCCE-AD461F4F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F50B6-746A-BB4F-B429-E6488C97D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17054-5F76-D445-8B30-938515C8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0B974-4B91-4F42-A562-F4BFE479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5694B-13BB-614F-B34D-8C5B3984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410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9B62-5073-844B-B152-FFDE37647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E4E9B8-F97F-EC4A-AD49-6A063A083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361FE-2D71-BB46-AE2F-B43E10912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47FAB-9F0F-B841-AAF1-9D724397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CC2DF-C1FB-FF48-942F-995978D62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FC620-2159-A745-9F2F-0779073A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6146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07624-5B40-274C-A13B-4DD10990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03FA7F-C76D-F54F-AFAD-22B6D24E2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D1490-AD43-B94B-9932-1BCAADCDF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B6DB4-4123-1943-93DA-87151667E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B4E02-047D-944F-9ADC-1C0654207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5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A4E0CA-A192-1A41-82FD-26F2C7CED9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739F3-A792-7C49-A312-BCE9F3CDA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BD3DD-DA0E-6040-98C4-10D855C5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B53F9-976D-CD46-99ED-45252800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EB514-D283-2546-8869-EAB7E9C0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00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" y="5306"/>
            <a:ext cx="9141748" cy="684738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4092274"/>
            <a:ext cx="7772400" cy="1196867"/>
          </a:xfrm>
        </p:spPr>
        <p:txBody>
          <a:bodyPr anchor="t"/>
          <a:lstStyle>
            <a:lvl1pPr marL="0" indent="0">
              <a:buNone/>
              <a:defRPr sz="2025" b="1" i="0">
                <a:solidFill>
                  <a:srgbClr val="C8B4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3" y="2889438"/>
            <a:ext cx="7772400" cy="1196867"/>
          </a:xfrm>
        </p:spPr>
        <p:txBody>
          <a:bodyPr anchor="b">
            <a:normAutofit/>
          </a:bodyPr>
          <a:lstStyle>
            <a:lvl1pPr marL="0" indent="0">
              <a:buNone/>
              <a:defRPr sz="3375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2" y="5282713"/>
            <a:ext cx="9167645" cy="15752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53440F-CE54-EB49-88C9-EBB06CA75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31" r="-3604"/>
          <a:stretch/>
        </p:blipFill>
        <p:spPr>
          <a:xfrm>
            <a:off x="3835830" y="5784104"/>
            <a:ext cx="1836550" cy="94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65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ore_j\OneDrive - EirGrid\Comms\EirGrid Stock Images\EirGrid Stock Images\GettyImages-462017579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4" y="2889438"/>
            <a:ext cx="4750439" cy="2242121"/>
          </a:xfrm>
        </p:spPr>
        <p:txBody>
          <a:bodyPr anchor="b">
            <a:noAutofit/>
          </a:bodyPr>
          <a:lstStyle>
            <a:lvl1pPr marL="0" indent="0">
              <a:buNone/>
              <a:defRPr sz="5400" b="1" i="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0600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00A8D-58C5-D24E-B3B4-AA12B040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ABF66-15A3-6A4D-91E0-720DB6DA9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1BC86-9154-EB43-9A79-FAC836B5F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33481-9487-C64B-966E-957491577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B546-29FA-144B-997A-7ED87E56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D8A68-9F48-C24D-9440-ECCFB59C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6071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-384237"/>
            <a:ext cx="9288533" cy="6966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4" y="4092273"/>
            <a:ext cx="6283682" cy="1196867"/>
          </a:xfrm>
        </p:spPr>
        <p:txBody>
          <a:bodyPr anchor="t"/>
          <a:lstStyle>
            <a:lvl1pPr marL="0" indent="0">
              <a:buNone/>
              <a:defRPr sz="2025" b="1" i="0">
                <a:solidFill>
                  <a:srgbClr val="C8B474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4" y="2889438"/>
            <a:ext cx="6283682" cy="1196867"/>
          </a:xfrm>
        </p:spPr>
        <p:txBody>
          <a:bodyPr anchor="b">
            <a:normAutofit/>
          </a:bodyPr>
          <a:lstStyle>
            <a:lvl1pPr marL="0" indent="0">
              <a:buNone/>
              <a:defRPr sz="3225" b="1" i="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1" y="5282712"/>
            <a:ext cx="9167645" cy="15752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121B21-9198-474C-86C9-49A46940CA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345" y="5730602"/>
            <a:ext cx="2025203" cy="97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926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992" y="2365612"/>
            <a:ext cx="4640239" cy="2984309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336077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85A07-C6C7-194F-9C5B-74FD1B5CD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6A350D-0A41-0C44-AE53-13C1CEF87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60EAB-E3F6-AC48-B9AE-33B04E9AA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B6E44-0937-D049-BB72-D40BA8750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F8238-4D91-374D-A9F6-CAC0C98C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76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tiled wall&#10;&#10;Description automatically generated">
            <a:extLst>
              <a:ext uri="{FF2B5EF4-FFF2-40B4-BE49-F238E27FC236}">
                <a16:creationId xmlns:a16="http://schemas.microsoft.com/office/drawing/2014/main" id="{D3F03E35-7C50-2149-8C15-84BC13F304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88"/>
            <a:ext cx="9144000" cy="6856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506983-7588-3B44-AA24-06C27F029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B7C25-571D-0D4B-82A2-6EBE7D7F3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6836D-3021-AF46-85BE-F7E1483F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A8C9A-3F43-8244-99FE-6638035A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9A635-2E53-B346-AEFC-32821DCA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5A7419-55C3-1247-8402-E91BC7E301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094" y="5812940"/>
            <a:ext cx="1518902" cy="7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842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827B2-DFC1-004F-A101-E020EA6B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3D4AA-31AA-0F42-B8FE-D5A77CB00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6FBF5-B83A-934C-91DF-0F8AAFF57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C1C80-E42E-B943-A5CA-89A695696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7668C-46E1-9148-BFA0-57B84AF5F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7344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00A8D-58C5-D24E-B3B4-AA12B040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ABF66-15A3-6A4D-91E0-720DB6DA9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1BC86-9154-EB43-9A79-FAC836B5F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33481-9487-C64B-966E-957491577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B546-29FA-144B-997A-7ED87E56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D8A68-9F48-C24D-9440-ECCFB59C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090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4C6A-A96E-0442-9E3E-2D5238E2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F1F60-F97B-CC4A-9782-9709B9A3E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E8653-97DD-A44E-B9FB-5FA6DB164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53C5F-8FB7-F94F-A6E8-86BA9142F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245017-18DA-6A4B-A8E5-481671325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8783C-7160-0647-A91F-30B6C6FA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CFFCE-BFCF-444F-B5CA-2E47DC81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24927-F306-C24E-94FF-ECAE6E4F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4635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48F96-7736-D949-B0A8-EE51B7E1A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B48E5D-188A-5440-8BBF-3CE0468C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7EF8B-69B8-E442-9703-07E95876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E6F58-4EC0-9248-BE76-9C145E7EE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752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4B3432-E118-714B-9778-6FB3C5508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C0D2A-5D47-5845-99E6-6F068780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4187C-78A2-E14C-9110-2CB474C5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352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4DDAA-1A7E-C247-9B31-A2E3A5A41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BE4A3-90D6-7946-BCCE-AD461F4F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F50B6-746A-BB4F-B429-E6488C97D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17054-5F76-D445-8B30-938515C8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0B974-4B91-4F42-A562-F4BFE479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5694B-13BB-614F-B34D-8C5B3984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3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4C6A-A96E-0442-9E3E-2D5238E2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F1F60-F97B-CC4A-9782-9709B9A3E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E8653-97DD-A44E-B9FB-5FA6DB164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53C5F-8FB7-F94F-A6E8-86BA9142F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245017-18DA-6A4B-A8E5-481671325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8783C-7160-0647-A91F-30B6C6FA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CFFCE-BFCF-444F-B5CA-2E47DC81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24927-F306-C24E-94FF-ECAE6E4F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272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9B62-5073-844B-B152-FFDE37647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E4E9B8-F97F-EC4A-AD49-6A063A083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361FE-2D71-BB46-AE2F-B43E10912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47FAB-9F0F-B841-AAF1-9D724397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CC2DF-C1FB-FF48-942F-995978D62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FC620-2159-A745-9F2F-0779073A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8330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07624-5B40-274C-A13B-4DD10990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03FA7F-C76D-F54F-AFAD-22B6D24E2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D1490-AD43-B94B-9932-1BCAADCDF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B6DB4-4123-1943-93DA-87151667E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B4E02-047D-944F-9ADC-1C0654207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4924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A4E0CA-A192-1A41-82FD-26F2C7CED9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739F3-A792-7C49-A312-BCE9F3CDA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BD3DD-DA0E-6040-98C4-10D855C5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B53F9-976D-CD46-99ED-45252800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EB514-D283-2546-8869-EAB7E9C0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636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" y="5306"/>
            <a:ext cx="9141748" cy="684738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3" y="4092274"/>
            <a:ext cx="7772400" cy="1196867"/>
          </a:xfrm>
        </p:spPr>
        <p:txBody>
          <a:bodyPr anchor="t"/>
          <a:lstStyle>
            <a:lvl1pPr marL="0" indent="0">
              <a:buNone/>
              <a:defRPr sz="2025" b="1" i="0">
                <a:solidFill>
                  <a:srgbClr val="C8B4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3" y="2889438"/>
            <a:ext cx="7772400" cy="1196867"/>
          </a:xfrm>
        </p:spPr>
        <p:txBody>
          <a:bodyPr anchor="b">
            <a:normAutofit/>
          </a:bodyPr>
          <a:lstStyle>
            <a:lvl1pPr marL="0" indent="0">
              <a:buNone/>
              <a:defRPr sz="3375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2" y="5282713"/>
            <a:ext cx="9167645" cy="15752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53440F-CE54-EB49-88C9-EBB06CA758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31" r="-3604"/>
          <a:stretch/>
        </p:blipFill>
        <p:spPr>
          <a:xfrm>
            <a:off x="3835830" y="5784104"/>
            <a:ext cx="1836550" cy="94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286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-384237"/>
            <a:ext cx="9288533" cy="6966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AA46BB3-3D07-4744-813D-FEF8B2081F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70634F2-7C8A-A843-B2D8-85ABE5DF5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722314" y="4092273"/>
            <a:ext cx="6283682" cy="1196867"/>
          </a:xfrm>
        </p:spPr>
        <p:txBody>
          <a:bodyPr anchor="t"/>
          <a:lstStyle>
            <a:lvl1pPr marL="0" indent="0">
              <a:buNone/>
              <a:defRPr sz="2025" b="1" i="0">
                <a:solidFill>
                  <a:srgbClr val="C8B474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2314" y="2889438"/>
            <a:ext cx="6283682" cy="1196867"/>
          </a:xfrm>
        </p:spPr>
        <p:txBody>
          <a:bodyPr anchor="b">
            <a:normAutofit/>
          </a:bodyPr>
          <a:lstStyle>
            <a:lvl1pPr marL="0" indent="0">
              <a:buNone/>
              <a:defRPr sz="3225" b="1" i="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1" name="Picture 10" descr="EirGrid Arc for PowerPoint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41"/>
          <a:stretch/>
        </p:blipFill>
        <p:spPr>
          <a:xfrm>
            <a:off x="1" y="5282712"/>
            <a:ext cx="9167645" cy="15752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121B21-9198-474C-86C9-49A46940CA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345" y="5730602"/>
            <a:ext cx="2025203" cy="97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8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85A07-C6C7-194F-9C5B-74FD1B5CD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6A350D-0A41-0C44-AE53-13C1CEF87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60EAB-E3F6-AC48-B9AE-33B04E9AA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B6E44-0937-D049-BB72-D40BA8750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F8238-4D91-374D-A9F6-CAC0C98C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558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06983-7588-3B44-AA24-06C27F029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B7C25-571D-0D4B-82A2-6EBE7D7F3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6836D-3021-AF46-85BE-F7E1483F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A8C9A-3F43-8244-99FE-6638035A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9A635-2E53-B346-AEFC-32821DCA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681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827B2-DFC1-004F-A101-E020EA6B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3D4AA-31AA-0F42-B8FE-D5A77CB00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6FBF5-B83A-934C-91DF-0F8AAFF57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C1C80-E42E-B943-A5CA-89A695696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7668C-46E1-9148-BFA0-57B84AF5F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772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00A8D-58C5-D24E-B3B4-AA12B040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ABF66-15A3-6A4D-91E0-720DB6DA9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1BC86-9154-EB43-9A79-FAC836B5F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33481-9487-C64B-966E-957491577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B546-29FA-144B-997A-7ED87E56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D8A68-9F48-C24D-9440-ECCFB59C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196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4C6A-A96E-0442-9E3E-2D5238E2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F1F60-F97B-CC4A-9782-9709B9A3E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E8653-97DD-A44E-B9FB-5FA6DB164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53C5F-8FB7-F94F-A6E8-86BA9142F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245017-18DA-6A4B-A8E5-481671325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8783C-7160-0647-A91F-30B6C6FA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CFFCE-BFCF-444F-B5CA-2E47DC81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24927-F306-C24E-94FF-ECAE6E4F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1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48F96-7736-D949-B0A8-EE51B7E1A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B48E5D-188A-5440-8BBF-3CE0468C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7EF8B-69B8-E442-9703-07E95876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E6F58-4EC0-9248-BE76-9C145E7EE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7520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48F96-7736-D949-B0A8-EE51B7E1A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B48E5D-188A-5440-8BBF-3CE0468C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7EF8B-69B8-E442-9703-07E95876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E6F58-4EC0-9248-BE76-9C145E7EE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212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4B3432-E118-714B-9778-6FB3C5508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C0D2A-5D47-5845-99E6-6F068780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4187C-78A2-E14C-9110-2CB474C5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8678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4DDAA-1A7E-C247-9B31-A2E3A5A41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BE4A3-90D6-7946-BCCE-AD461F4F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F50B6-746A-BB4F-B429-E6488C97D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17054-5F76-D445-8B30-938515C8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0B974-4B91-4F42-A562-F4BFE479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5694B-13BB-614F-B34D-8C5B3984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867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9B62-5073-844B-B152-FFDE37647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E4E9B8-F97F-EC4A-AD49-6A063A083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361FE-2D71-BB46-AE2F-B43E10912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47FAB-9F0F-B841-AAF1-9D724397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CC2DF-C1FB-FF48-942F-995978D62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FC620-2159-A745-9F2F-0779073A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502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07624-5B40-274C-A13B-4DD10990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03FA7F-C76D-F54F-AFAD-22B6D24E2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D1490-AD43-B94B-9932-1BCAADCDF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B6DB4-4123-1943-93DA-87151667E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B4E02-047D-944F-9ADC-1C0654207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926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A4E0CA-A192-1A41-82FD-26F2C7CED9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739F3-A792-7C49-A312-BCE9F3CDA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BD3DD-DA0E-6040-98C4-10D855C5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B53F9-976D-CD46-99ED-45252800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EB514-D283-2546-8869-EAB7E9C0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33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4B3432-E118-714B-9778-6FB3C5508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C0D2A-5D47-5845-99E6-6F068780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4187C-78A2-E14C-9110-2CB474C5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98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4DDAA-1A7E-C247-9B31-A2E3A5A41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BE4A3-90D6-7946-BCCE-AD461F4F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F50B6-746A-BB4F-B429-E6488C97D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17054-5F76-D445-8B30-938515C8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0B974-4B91-4F42-A562-F4BFE479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5694B-13BB-614F-B34D-8C5B3984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85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9B62-5073-844B-B152-FFDE37647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E4E9B8-F97F-EC4A-AD49-6A063A083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361FE-2D71-BB46-AE2F-B43E10912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47FAB-9F0F-B841-AAF1-9D724397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CC2DF-C1FB-FF48-942F-995978D62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FC620-2159-A745-9F2F-0779073A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1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18DC23-A392-B947-AABC-EE9D3143B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AC953-D00D-5448-9C61-E4B04FBBD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F7AC1-249C-C54D-9CF3-1BA955D103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22B85-0314-4B47-B0AC-5D1970158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A2045-55DA-9545-9650-E31BF3C06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5A7419-55C3-1247-8402-E91BC7E30127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094" y="5812940"/>
            <a:ext cx="1518902" cy="7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8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18DC23-A392-B947-AABC-EE9D3143B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AC953-D00D-5448-9C61-E4B04FBBD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F7AC1-249C-C54D-9CF3-1BA955D103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22B85-0314-4B47-B0AC-5D1970158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A2045-55DA-9545-9650-E31BF3C06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5A7419-55C3-1247-8402-E91BC7E30127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094" y="5812940"/>
            <a:ext cx="1518902" cy="7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3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18DC23-A392-B947-AABC-EE9D3143B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AC953-D00D-5448-9C61-E4B04FBBD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F7AC1-249C-C54D-9CF3-1BA955D103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22B85-0314-4B47-B0AC-5D1970158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A2045-55DA-9545-9650-E31BF3C06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5A7419-55C3-1247-8402-E91BC7E3012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094" y="5812940"/>
            <a:ext cx="1518902" cy="7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18DC23-A392-B947-AABC-EE9D3143B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AC953-D00D-5448-9C61-E4B04FBBD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F7AC1-249C-C54D-9CF3-1BA955D103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22B85-0314-4B47-B0AC-5D1970158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A2045-55DA-9545-9650-E31BF3C06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5A7419-55C3-1247-8402-E91BC7E30127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094" y="5812940"/>
            <a:ext cx="1518902" cy="7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5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18DC23-A392-B947-AABC-EE9D3143B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AC953-D00D-5448-9C61-E4B04FBBD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F7AC1-249C-C54D-9CF3-1BA955D103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3BB1397-5329-EB46-B67A-1258872A8DB5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20/09/2022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22B85-0314-4B47-B0AC-5D1970158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A2045-55DA-9545-9650-E31BF3C06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31EBED7-5BD3-8F4E-B253-74DBB84346D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B710DE-ABAD-BF47-BF7F-C44B7331E0E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955" y="5817639"/>
            <a:ext cx="1621532" cy="77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777776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ames@irishrurallink.ie" TargetMode="External"/><Relationship Id="rId2" Type="http://schemas.openxmlformats.org/officeDocument/2006/relationships/hyperlink" Target="mailto:michelle.walsh@eirgrid.com" TargetMode="External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kkearns@secad.i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oconnell@secad.i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ad.ie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722313" y="3823087"/>
            <a:ext cx="7772400" cy="897650"/>
          </a:xfrm>
        </p:spPr>
        <p:txBody>
          <a:bodyPr>
            <a:normAutofit/>
          </a:bodyPr>
          <a:lstStyle/>
          <a:p>
            <a:r>
              <a:rPr lang="en-GB" dirty="0"/>
              <a:t> </a:t>
            </a:r>
            <a:endParaRPr lang="en-GB" b="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0B31B04-A36E-9447-9F07-A029BB88F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6021288"/>
            <a:ext cx="1171816" cy="54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ec.europa.eu/inea/sites/inea/files/download/logos/cef/en_cef__.png">
            <a:extLst>
              <a:ext uri="{FF2B5EF4-FFF2-40B4-BE49-F238E27FC236}">
                <a16:creationId xmlns:a16="http://schemas.microsoft.com/office/drawing/2014/main" id="{A0C7FB2A-BCFF-9048-9B68-51A6DCB97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6174239"/>
            <a:ext cx="1741548" cy="24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292894" y="2941642"/>
            <a:ext cx="7648338" cy="1959156"/>
          </a:xfrm>
          <a:prstGeom prst="rect">
            <a:avLst/>
          </a:prstGeom>
        </p:spPr>
        <p:txBody>
          <a:bodyPr vert="horz" lIns="68577" tIns="34289" rIns="68577" bIns="34289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533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ts val="3000"/>
              </a:lnSpc>
              <a:spcBef>
                <a:spcPts val="0"/>
              </a:spcBef>
            </a:pPr>
            <a:r>
              <a:rPr lang="en-GB" sz="3300" dirty="0">
                <a:solidFill>
                  <a:prstClr val="white"/>
                </a:solidFill>
              </a:rPr>
              <a:t>Celtic </a:t>
            </a:r>
          </a:p>
          <a:p>
            <a:pPr defTabSz="685800">
              <a:lnSpc>
                <a:spcPts val="3000"/>
              </a:lnSpc>
              <a:spcBef>
                <a:spcPts val="0"/>
              </a:spcBef>
            </a:pPr>
            <a:r>
              <a:rPr lang="en-GB" sz="3300" dirty="0">
                <a:solidFill>
                  <a:prstClr val="white"/>
                </a:solidFill>
              </a:rPr>
              <a:t>Interconnector</a:t>
            </a:r>
            <a:endParaRPr lang="en-GB" sz="1500" dirty="0">
              <a:solidFill>
                <a:srgbClr val="C9B474"/>
              </a:solidFill>
            </a:endParaRPr>
          </a:p>
          <a:p>
            <a:pPr defTabSz="685800">
              <a:lnSpc>
                <a:spcPct val="50000"/>
              </a:lnSpc>
              <a:spcBef>
                <a:spcPts val="750"/>
              </a:spcBef>
            </a:pPr>
            <a:r>
              <a:rPr lang="en-GB" sz="1800" dirty="0">
                <a:solidFill>
                  <a:srgbClr val="C9B474"/>
                </a:solidFill>
              </a:rPr>
              <a:t>Community Forum – 14th July 2022</a:t>
            </a:r>
          </a:p>
          <a:p>
            <a:pPr defTabSz="685800">
              <a:lnSpc>
                <a:spcPct val="50000"/>
              </a:lnSpc>
              <a:spcBef>
                <a:spcPts val="750"/>
              </a:spcBef>
            </a:pPr>
            <a:endParaRPr lang="en-GB" sz="1800" dirty="0">
              <a:solidFill>
                <a:srgbClr val="C9B4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14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C8F4A-6336-49CB-A587-87DDB6E06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7293"/>
            <a:ext cx="8263830" cy="1325563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chemeClr val="tx1"/>
                </a:solidFill>
                <a:latin typeface="+mj-lt"/>
              </a:rPr>
              <a:t>Community Benefit Strategy</a:t>
            </a:r>
            <a:endParaRPr lang="en-IE" sz="4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9F06F-9CEA-43BA-A9DB-F55AB05C2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016794"/>
            <a:ext cx="7886700" cy="3500438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/>
              <a:t>Purpose:</a:t>
            </a:r>
            <a:r>
              <a:rPr lang="en-GB" dirty="0"/>
              <a:t> </a:t>
            </a:r>
          </a:p>
          <a:p>
            <a:pPr lvl="2"/>
            <a:r>
              <a:rPr lang="en-GB" dirty="0"/>
              <a:t>Maximise the impact of community benefit.</a:t>
            </a:r>
          </a:p>
          <a:p>
            <a:pPr lvl="2"/>
            <a:r>
              <a:rPr lang="en-GB" dirty="0"/>
              <a:t>Leave a positive legacy locally. </a:t>
            </a:r>
          </a:p>
          <a:p>
            <a:pPr lvl="2"/>
            <a:r>
              <a:rPr lang="en-GB" dirty="0"/>
              <a:t>Distribute benefit in a planned, fair and sustainable way. </a:t>
            </a:r>
          </a:p>
          <a:p>
            <a:pPr marL="685800" lvl="2" indent="0">
              <a:buNone/>
            </a:pPr>
            <a:endParaRPr lang="en-GB" dirty="0"/>
          </a:p>
          <a:p>
            <a:r>
              <a:rPr lang="en-GB" b="1" dirty="0"/>
              <a:t>Content: </a:t>
            </a:r>
          </a:p>
          <a:p>
            <a:pPr lvl="2"/>
            <a:r>
              <a:rPr lang="en-GB" dirty="0"/>
              <a:t>Explore scope</a:t>
            </a:r>
          </a:p>
          <a:p>
            <a:pPr lvl="2"/>
            <a:r>
              <a:rPr lang="en-GB" dirty="0"/>
              <a:t>Identify gaps and needs</a:t>
            </a:r>
          </a:p>
          <a:p>
            <a:pPr lvl="2"/>
            <a:r>
              <a:rPr lang="en-GB" dirty="0"/>
              <a:t>Conduct a SWOT analysis</a:t>
            </a:r>
          </a:p>
          <a:p>
            <a:pPr lvl="2"/>
            <a:r>
              <a:rPr lang="en-GB" dirty="0"/>
              <a:t>Identify local priorities</a:t>
            </a:r>
          </a:p>
          <a:p>
            <a:pPr lvl="2"/>
            <a:r>
              <a:rPr lang="en-GB" dirty="0"/>
              <a:t>Identify potential partnerships and matched funding</a:t>
            </a:r>
          </a:p>
          <a:p>
            <a:pPr marL="685800" lvl="2" indent="0">
              <a:buNone/>
            </a:pPr>
            <a:endParaRPr lang="en-GB" dirty="0"/>
          </a:p>
          <a:p>
            <a:r>
              <a:rPr lang="en-IE" b="1" dirty="0"/>
              <a:t>Strategy must be complete before first phase of funding commences.</a:t>
            </a:r>
          </a:p>
          <a:p>
            <a:pPr marL="0" indent="0">
              <a:buNone/>
            </a:pPr>
            <a:endParaRPr lang="en-IE" b="1" dirty="0"/>
          </a:p>
          <a:p>
            <a:r>
              <a:rPr lang="en-GB" b="1" dirty="0"/>
              <a:t>Forum will oversee the development of the strategy </a:t>
            </a:r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C25D39-8EF2-A20F-DE52-0D35D6B11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298060"/>
            <a:ext cx="23812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18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CFF3D1-3CF3-DBDE-4857-E34FC2BC6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GB" sz="4700" dirty="0"/>
              <a:t>Next Steps</a:t>
            </a:r>
            <a:endParaRPr lang="en-IE" sz="47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  <a:gd name="connsiteX0" fmla="*/ 0 w 5410200"/>
              <a:gd name="connsiteY0" fmla="*/ 0 h 13716"/>
              <a:gd name="connsiteX1" fmla="*/ 622173 w 5410200"/>
              <a:gd name="connsiteY1" fmla="*/ 0 h 13716"/>
              <a:gd name="connsiteX2" fmla="*/ 1136142 w 5410200"/>
              <a:gd name="connsiteY2" fmla="*/ 0 h 13716"/>
              <a:gd name="connsiteX3" fmla="*/ 1920621 w 5410200"/>
              <a:gd name="connsiteY3" fmla="*/ 0 h 13716"/>
              <a:gd name="connsiteX4" fmla="*/ 2542794 w 5410200"/>
              <a:gd name="connsiteY4" fmla="*/ 0 h 13716"/>
              <a:gd name="connsiteX5" fmla="*/ 3164967 w 5410200"/>
              <a:gd name="connsiteY5" fmla="*/ 0 h 13716"/>
              <a:gd name="connsiteX6" fmla="*/ 3949446 w 5410200"/>
              <a:gd name="connsiteY6" fmla="*/ 0 h 13716"/>
              <a:gd name="connsiteX7" fmla="*/ 4517517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165854 w 5410200"/>
              <a:gd name="connsiteY11" fmla="*/ 13716 h 13716"/>
              <a:gd name="connsiteX12" fmla="*/ 3543681 w 5410200"/>
              <a:gd name="connsiteY12" fmla="*/ 13716 h 13716"/>
              <a:gd name="connsiteX13" fmla="*/ 2759202 w 5410200"/>
              <a:gd name="connsiteY13" fmla="*/ 13716 h 13716"/>
              <a:gd name="connsiteX14" fmla="*/ 1974723 w 5410200"/>
              <a:gd name="connsiteY14" fmla="*/ 13716 h 13716"/>
              <a:gd name="connsiteX15" fmla="*/ 1406652 w 5410200"/>
              <a:gd name="connsiteY15" fmla="*/ 13716 h 13716"/>
              <a:gd name="connsiteX16" fmla="*/ 730377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76940" y="8795"/>
                  <a:pt x="295530" y="-3818"/>
                  <a:pt x="568071" y="0"/>
                </a:cubicBezTo>
                <a:cubicBezTo>
                  <a:pt x="821049" y="-7814"/>
                  <a:pt x="977778" y="-9274"/>
                  <a:pt x="1298448" y="0"/>
                </a:cubicBezTo>
                <a:cubicBezTo>
                  <a:pt x="1590381" y="13044"/>
                  <a:pt x="1630605" y="-28"/>
                  <a:pt x="1920621" y="0"/>
                </a:cubicBezTo>
                <a:cubicBezTo>
                  <a:pt x="2206035" y="10386"/>
                  <a:pt x="2357755" y="-28028"/>
                  <a:pt x="2488692" y="0"/>
                </a:cubicBezTo>
                <a:cubicBezTo>
                  <a:pt x="2633521" y="25625"/>
                  <a:pt x="3022777" y="-45440"/>
                  <a:pt x="3219069" y="0"/>
                </a:cubicBezTo>
                <a:cubicBezTo>
                  <a:pt x="3460337" y="63290"/>
                  <a:pt x="3645640" y="26494"/>
                  <a:pt x="3895344" y="0"/>
                </a:cubicBezTo>
                <a:cubicBezTo>
                  <a:pt x="4126339" y="-535"/>
                  <a:pt x="4382665" y="-55222"/>
                  <a:pt x="4571619" y="0"/>
                </a:cubicBezTo>
                <a:cubicBezTo>
                  <a:pt x="4776405" y="-816"/>
                  <a:pt x="5201098" y="-43036"/>
                  <a:pt x="5410200" y="0"/>
                </a:cubicBezTo>
                <a:cubicBezTo>
                  <a:pt x="5409052" y="2649"/>
                  <a:pt x="5410186" y="9063"/>
                  <a:pt x="5410200" y="13716"/>
                </a:cubicBezTo>
                <a:cubicBezTo>
                  <a:pt x="5133704" y="5182"/>
                  <a:pt x="5123444" y="31477"/>
                  <a:pt x="4842129" y="13716"/>
                </a:cubicBezTo>
                <a:cubicBezTo>
                  <a:pt x="4568650" y="-219"/>
                  <a:pt x="4447390" y="8221"/>
                  <a:pt x="4328160" y="13716"/>
                </a:cubicBezTo>
                <a:cubicBezTo>
                  <a:pt x="4227436" y="28078"/>
                  <a:pt x="3754725" y="-2253"/>
                  <a:pt x="3597783" y="13716"/>
                </a:cubicBezTo>
                <a:cubicBezTo>
                  <a:pt x="3459353" y="10223"/>
                  <a:pt x="3317740" y="47315"/>
                  <a:pt x="3029712" y="13716"/>
                </a:cubicBezTo>
                <a:cubicBezTo>
                  <a:pt x="2766446" y="5245"/>
                  <a:pt x="2645518" y="35922"/>
                  <a:pt x="2299335" y="13716"/>
                </a:cubicBezTo>
                <a:cubicBezTo>
                  <a:pt x="1977844" y="23735"/>
                  <a:pt x="1781583" y="-1801"/>
                  <a:pt x="1514856" y="13716"/>
                </a:cubicBezTo>
                <a:cubicBezTo>
                  <a:pt x="1212648" y="18781"/>
                  <a:pt x="1087880" y="-4407"/>
                  <a:pt x="892683" y="13716"/>
                </a:cubicBezTo>
                <a:cubicBezTo>
                  <a:pt x="745769" y="11772"/>
                  <a:pt x="183254" y="-32062"/>
                  <a:pt x="0" y="13716"/>
                </a:cubicBezTo>
                <a:cubicBezTo>
                  <a:pt x="-907" y="9799"/>
                  <a:pt x="-75" y="7151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69468" y="-22806"/>
                  <a:pt x="392563" y="4840"/>
                  <a:pt x="622173" y="0"/>
                </a:cubicBezTo>
                <a:cubicBezTo>
                  <a:pt x="884216" y="-2196"/>
                  <a:pt x="1034637" y="7784"/>
                  <a:pt x="1136142" y="0"/>
                </a:cubicBezTo>
                <a:cubicBezTo>
                  <a:pt x="1204956" y="5920"/>
                  <a:pt x="1559779" y="-61408"/>
                  <a:pt x="1920621" y="0"/>
                </a:cubicBezTo>
                <a:cubicBezTo>
                  <a:pt x="2280250" y="-18581"/>
                  <a:pt x="2372470" y="4128"/>
                  <a:pt x="2542794" y="0"/>
                </a:cubicBezTo>
                <a:cubicBezTo>
                  <a:pt x="2688150" y="-17189"/>
                  <a:pt x="2885478" y="-51412"/>
                  <a:pt x="3164967" y="0"/>
                </a:cubicBezTo>
                <a:cubicBezTo>
                  <a:pt x="3470933" y="16143"/>
                  <a:pt x="3588003" y="-4313"/>
                  <a:pt x="3949446" y="0"/>
                </a:cubicBezTo>
                <a:cubicBezTo>
                  <a:pt x="4331172" y="1470"/>
                  <a:pt x="4289286" y="5331"/>
                  <a:pt x="4517517" y="0"/>
                </a:cubicBezTo>
                <a:cubicBezTo>
                  <a:pt x="4736577" y="41911"/>
                  <a:pt x="5141868" y="443"/>
                  <a:pt x="5410200" y="0"/>
                </a:cubicBezTo>
                <a:cubicBezTo>
                  <a:pt x="5410845" y="2936"/>
                  <a:pt x="5409877" y="9829"/>
                  <a:pt x="5410200" y="13716"/>
                </a:cubicBezTo>
                <a:cubicBezTo>
                  <a:pt x="5130880" y="48304"/>
                  <a:pt x="5008082" y="-27188"/>
                  <a:pt x="4842129" y="13716"/>
                </a:cubicBezTo>
                <a:cubicBezTo>
                  <a:pt x="4629232" y="38478"/>
                  <a:pt x="4430159" y="43872"/>
                  <a:pt x="4165854" y="13716"/>
                </a:cubicBezTo>
                <a:cubicBezTo>
                  <a:pt x="3880517" y="17026"/>
                  <a:pt x="3820863" y="-12209"/>
                  <a:pt x="3543681" y="13716"/>
                </a:cubicBezTo>
                <a:cubicBezTo>
                  <a:pt x="3267577" y="39687"/>
                  <a:pt x="3047131" y="-8774"/>
                  <a:pt x="2759202" y="13716"/>
                </a:cubicBezTo>
                <a:cubicBezTo>
                  <a:pt x="2418778" y="17929"/>
                  <a:pt x="2206820" y="-35095"/>
                  <a:pt x="1974723" y="13716"/>
                </a:cubicBezTo>
                <a:cubicBezTo>
                  <a:pt x="1740429" y="35710"/>
                  <a:pt x="1599301" y="34493"/>
                  <a:pt x="1406652" y="13716"/>
                </a:cubicBezTo>
                <a:cubicBezTo>
                  <a:pt x="1196601" y="3966"/>
                  <a:pt x="938578" y="38717"/>
                  <a:pt x="730377" y="13716"/>
                </a:cubicBezTo>
                <a:cubicBezTo>
                  <a:pt x="524173" y="26651"/>
                  <a:pt x="336004" y="-17469"/>
                  <a:pt x="0" y="13716"/>
                </a:cubicBezTo>
                <a:cubicBezTo>
                  <a:pt x="-377" y="9245"/>
                  <a:pt x="1157" y="3819"/>
                  <a:pt x="0" y="0"/>
                </a:cubicBezTo>
                <a:close/>
              </a:path>
              <a:path w="5410200" h="13716" fill="none" stroke="0" extrusionOk="0">
                <a:moveTo>
                  <a:pt x="0" y="0"/>
                </a:moveTo>
                <a:cubicBezTo>
                  <a:pt x="148438" y="-27720"/>
                  <a:pt x="315263" y="-14841"/>
                  <a:pt x="568071" y="0"/>
                </a:cubicBezTo>
                <a:cubicBezTo>
                  <a:pt x="840209" y="21288"/>
                  <a:pt x="982180" y="-6281"/>
                  <a:pt x="1298448" y="0"/>
                </a:cubicBezTo>
                <a:cubicBezTo>
                  <a:pt x="1577021" y="13763"/>
                  <a:pt x="1630910" y="1060"/>
                  <a:pt x="1920621" y="0"/>
                </a:cubicBezTo>
                <a:cubicBezTo>
                  <a:pt x="2200928" y="-1340"/>
                  <a:pt x="2382869" y="-10369"/>
                  <a:pt x="2488692" y="0"/>
                </a:cubicBezTo>
                <a:cubicBezTo>
                  <a:pt x="2620356" y="20061"/>
                  <a:pt x="3042766" y="-74691"/>
                  <a:pt x="3219069" y="0"/>
                </a:cubicBezTo>
                <a:cubicBezTo>
                  <a:pt x="3395755" y="31704"/>
                  <a:pt x="3646717" y="33546"/>
                  <a:pt x="3895344" y="0"/>
                </a:cubicBezTo>
                <a:cubicBezTo>
                  <a:pt x="4131847" y="-43416"/>
                  <a:pt x="4371681" y="11418"/>
                  <a:pt x="4571619" y="0"/>
                </a:cubicBezTo>
                <a:cubicBezTo>
                  <a:pt x="4799447" y="47677"/>
                  <a:pt x="5212547" y="1562"/>
                  <a:pt x="5410200" y="0"/>
                </a:cubicBezTo>
                <a:cubicBezTo>
                  <a:pt x="5408905" y="2744"/>
                  <a:pt x="5410401" y="9950"/>
                  <a:pt x="5410200" y="13716"/>
                </a:cubicBezTo>
                <a:cubicBezTo>
                  <a:pt x="5139576" y="2947"/>
                  <a:pt x="5122299" y="33775"/>
                  <a:pt x="4842129" y="13716"/>
                </a:cubicBezTo>
                <a:cubicBezTo>
                  <a:pt x="4566356" y="6655"/>
                  <a:pt x="4456854" y="15426"/>
                  <a:pt x="4328160" y="13716"/>
                </a:cubicBezTo>
                <a:cubicBezTo>
                  <a:pt x="4234703" y="-822"/>
                  <a:pt x="3768176" y="-16062"/>
                  <a:pt x="3597783" y="13716"/>
                </a:cubicBezTo>
                <a:cubicBezTo>
                  <a:pt x="3430303" y="10148"/>
                  <a:pt x="3287506" y="20215"/>
                  <a:pt x="3029712" y="13716"/>
                </a:cubicBezTo>
                <a:cubicBezTo>
                  <a:pt x="2742636" y="-2421"/>
                  <a:pt x="2637847" y="18109"/>
                  <a:pt x="2299335" y="13716"/>
                </a:cubicBezTo>
                <a:cubicBezTo>
                  <a:pt x="1959433" y="-7861"/>
                  <a:pt x="1779456" y="37101"/>
                  <a:pt x="1514856" y="13716"/>
                </a:cubicBezTo>
                <a:cubicBezTo>
                  <a:pt x="1212431" y="31797"/>
                  <a:pt x="1086601" y="7282"/>
                  <a:pt x="892683" y="13716"/>
                </a:cubicBezTo>
                <a:cubicBezTo>
                  <a:pt x="721500" y="45800"/>
                  <a:pt x="194249" y="-29802"/>
                  <a:pt x="0" y="13716"/>
                </a:cubicBezTo>
                <a:cubicBezTo>
                  <a:pt x="-508" y="9800"/>
                  <a:pt x="-280" y="682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10200"/>
                      <a:gd name="connsiteY0" fmla="*/ 0 h 13716"/>
                      <a:gd name="connsiteX1" fmla="*/ 568071 w 5410200"/>
                      <a:gd name="connsiteY1" fmla="*/ 0 h 13716"/>
                      <a:gd name="connsiteX2" fmla="*/ 1298448 w 5410200"/>
                      <a:gd name="connsiteY2" fmla="*/ 0 h 13716"/>
                      <a:gd name="connsiteX3" fmla="*/ 1920621 w 5410200"/>
                      <a:gd name="connsiteY3" fmla="*/ 0 h 13716"/>
                      <a:gd name="connsiteX4" fmla="*/ 2488692 w 5410200"/>
                      <a:gd name="connsiteY4" fmla="*/ 0 h 13716"/>
                      <a:gd name="connsiteX5" fmla="*/ 3219069 w 5410200"/>
                      <a:gd name="connsiteY5" fmla="*/ 0 h 13716"/>
                      <a:gd name="connsiteX6" fmla="*/ 3895344 w 5410200"/>
                      <a:gd name="connsiteY6" fmla="*/ 0 h 13716"/>
                      <a:gd name="connsiteX7" fmla="*/ 4571619 w 5410200"/>
                      <a:gd name="connsiteY7" fmla="*/ 0 h 13716"/>
                      <a:gd name="connsiteX8" fmla="*/ 5410200 w 5410200"/>
                      <a:gd name="connsiteY8" fmla="*/ 0 h 13716"/>
                      <a:gd name="connsiteX9" fmla="*/ 5410200 w 5410200"/>
                      <a:gd name="connsiteY9" fmla="*/ 13716 h 13716"/>
                      <a:gd name="connsiteX10" fmla="*/ 4842129 w 5410200"/>
                      <a:gd name="connsiteY10" fmla="*/ 13716 h 13716"/>
                      <a:gd name="connsiteX11" fmla="*/ 4328160 w 5410200"/>
                      <a:gd name="connsiteY11" fmla="*/ 13716 h 13716"/>
                      <a:gd name="connsiteX12" fmla="*/ 3597783 w 5410200"/>
                      <a:gd name="connsiteY12" fmla="*/ 13716 h 13716"/>
                      <a:gd name="connsiteX13" fmla="*/ 3029712 w 5410200"/>
                      <a:gd name="connsiteY13" fmla="*/ 13716 h 13716"/>
                      <a:gd name="connsiteX14" fmla="*/ 2299335 w 5410200"/>
                      <a:gd name="connsiteY14" fmla="*/ 13716 h 13716"/>
                      <a:gd name="connsiteX15" fmla="*/ 1514856 w 5410200"/>
                      <a:gd name="connsiteY15" fmla="*/ 13716 h 13716"/>
                      <a:gd name="connsiteX16" fmla="*/ 892683 w 5410200"/>
                      <a:gd name="connsiteY16" fmla="*/ 13716 h 13716"/>
                      <a:gd name="connsiteX17" fmla="*/ 0 w 5410200"/>
                      <a:gd name="connsiteY17" fmla="*/ 13716 h 13716"/>
                      <a:gd name="connsiteX18" fmla="*/ 0 w 5410200"/>
                      <a:gd name="connsiteY1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410200" h="13716" fill="none" extrusionOk="0">
                        <a:moveTo>
                          <a:pt x="0" y="0"/>
                        </a:moveTo>
                        <a:cubicBezTo>
                          <a:pt x="163050" y="-18707"/>
                          <a:pt x="319321" y="-16364"/>
                          <a:pt x="568071" y="0"/>
                        </a:cubicBezTo>
                        <a:cubicBezTo>
                          <a:pt x="816821" y="16364"/>
                          <a:pt x="1013224" y="-7268"/>
                          <a:pt x="1298448" y="0"/>
                        </a:cubicBezTo>
                        <a:cubicBezTo>
                          <a:pt x="1583672" y="7268"/>
                          <a:pt x="1631711" y="-3367"/>
                          <a:pt x="1920621" y="0"/>
                        </a:cubicBezTo>
                        <a:cubicBezTo>
                          <a:pt x="2209531" y="3367"/>
                          <a:pt x="2364420" y="-19184"/>
                          <a:pt x="2488692" y="0"/>
                        </a:cubicBezTo>
                        <a:cubicBezTo>
                          <a:pt x="2612964" y="19184"/>
                          <a:pt x="3023298" y="-34627"/>
                          <a:pt x="3219069" y="0"/>
                        </a:cubicBezTo>
                        <a:cubicBezTo>
                          <a:pt x="3414840" y="34627"/>
                          <a:pt x="3656810" y="24043"/>
                          <a:pt x="3895344" y="0"/>
                        </a:cubicBezTo>
                        <a:cubicBezTo>
                          <a:pt x="4133879" y="-24043"/>
                          <a:pt x="4393984" y="-19577"/>
                          <a:pt x="4571619" y="0"/>
                        </a:cubicBezTo>
                        <a:cubicBezTo>
                          <a:pt x="4749255" y="19577"/>
                          <a:pt x="5179928" y="-6281"/>
                          <a:pt x="5410200" y="0"/>
                        </a:cubicBezTo>
                        <a:cubicBezTo>
                          <a:pt x="5409587" y="2854"/>
                          <a:pt x="5409791" y="9451"/>
                          <a:pt x="5410200" y="13716"/>
                        </a:cubicBezTo>
                        <a:cubicBezTo>
                          <a:pt x="5139060" y="2179"/>
                          <a:pt x="5121593" y="26463"/>
                          <a:pt x="4842129" y="13716"/>
                        </a:cubicBezTo>
                        <a:cubicBezTo>
                          <a:pt x="4562665" y="969"/>
                          <a:pt x="4448273" y="4915"/>
                          <a:pt x="4328160" y="13716"/>
                        </a:cubicBezTo>
                        <a:cubicBezTo>
                          <a:pt x="4208047" y="22517"/>
                          <a:pt x="3760936" y="17995"/>
                          <a:pt x="3597783" y="13716"/>
                        </a:cubicBezTo>
                        <a:cubicBezTo>
                          <a:pt x="3434630" y="9437"/>
                          <a:pt x="3299718" y="28641"/>
                          <a:pt x="3029712" y="13716"/>
                        </a:cubicBezTo>
                        <a:cubicBezTo>
                          <a:pt x="2759706" y="-1209"/>
                          <a:pt x="2640159" y="22822"/>
                          <a:pt x="2299335" y="13716"/>
                        </a:cubicBezTo>
                        <a:cubicBezTo>
                          <a:pt x="1958511" y="4610"/>
                          <a:pt x="1801186" y="24413"/>
                          <a:pt x="1514856" y="13716"/>
                        </a:cubicBezTo>
                        <a:cubicBezTo>
                          <a:pt x="1228526" y="3019"/>
                          <a:pt x="1063509" y="-9877"/>
                          <a:pt x="892683" y="13716"/>
                        </a:cubicBezTo>
                        <a:cubicBezTo>
                          <a:pt x="721857" y="37309"/>
                          <a:pt x="186945" y="-25469"/>
                          <a:pt x="0" y="13716"/>
                        </a:cubicBezTo>
                        <a:cubicBezTo>
                          <a:pt x="-342" y="9537"/>
                          <a:pt x="-97" y="6817"/>
                          <a:pt x="0" y="0"/>
                        </a:cubicBezTo>
                        <a:close/>
                      </a:path>
                      <a:path w="5410200" h="13716" stroke="0" extrusionOk="0">
                        <a:moveTo>
                          <a:pt x="0" y="0"/>
                        </a:moveTo>
                        <a:cubicBezTo>
                          <a:pt x="285096" y="-4925"/>
                          <a:pt x="376456" y="22268"/>
                          <a:pt x="622173" y="0"/>
                        </a:cubicBezTo>
                        <a:cubicBezTo>
                          <a:pt x="867890" y="-22268"/>
                          <a:pt x="1031392" y="7228"/>
                          <a:pt x="1136142" y="0"/>
                        </a:cubicBezTo>
                        <a:cubicBezTo>
                          <a:pt x="1240892" y="-7228"/>
                          <a:pt x="1561853" y="9877"/>
                          <a:pt x="1920621" y="0"/>
                        </a:cubicBezTo>
                        <a:cubicBezTo>
                          <a:pt x="2279389" y="-9877"/>
                          <a:pt x="2367255" y="19546"/>
                          <a:pt x="2542794" y="0"/>
                        </a:cubicBezTo>
                        <a:cubicBezTo>
                          <a:pt x="2718333" y="-19546"/>
                          <a:pt x="2866732" y="-22226"/>
                          <a:pt x="3164967" y="0"/>
                        </a:cubicBezTo>
                        <a:cubicBezTo>
                          <a:pt x="3463202" y="22226"/>
                          <a:pt x="3568055" y="-2765"/>
                          <a:pt x="3949446" y="0"/>
                        </a:cubicBezTo>
                        <a:cubicBezTo>
                          <a:pt x="4330837" y="2765"/>
                          <a:pt x="4287895" y="10557"/>
                          <a:pt x="4517517" y="0"/>
                        </a:cubicBezTo>
                        <a:cubicBezTo>
                          <a:pt x="4747139" y="-10557"/>
                          <a:pt x="5149588" y="8716"/>
                          <a:pt x="5410200" y="0"/>
                        </a:cubicBezTo>
                        <a:cubicBezTo>
                          <a:pt x="5410660" y="2787"/>
                          <a:pt x="5410166" y="9748"/>
                          <a:pt x="5410200" y="13716"/>
                        </a:cubicBezTo>
                        <a:cubicBezTo>
                          <a:pt x="5163327" y="36922"/>
                          <a:pt x="5008749" y="6121"/>
                          <a:pt x="4842129" y="13716"/>
                        </a:cubicBezTo>
                        <a:cubicBezTo>
                          <a:pt x="4675509" y="21311"/>
                          <a:pt x="4433401" y="-5187"/>
                          <a:pt x="4165854" y="13716"/>
                        </a:cubicBezTo>
                        <a:cubicBezTo>
                          <a:pt x="3898308" y="32619"/>
                          <a:pt x="3809032" y="-13282"/>
                          <a:pt x="3543681" y="13716"/>
                        </a:cubicBezTo>
                        <a:cubicBezTo>
                          <a:pt x="3278330" y="40714"/>
                          <a:pt x="3073876" y="-20489"/>
                          <a:pt x="2759202" y="13716"/>
                        </a:cubicBezTo>
                        <a:cubicBezTo>
                          <a:pt x="2444528" y="47921"/>
                          <a:pt x="2204144" y="-1200"/>
                          <a:pt x="1974723" y="13716"/>
                        </a:cubicBezTo>
                        <a:cubicBezTo>
                          <a:pt x="1745302" y="28632"/>
                          <a:pt x="1602335" y="26918"/>
                          <a:pt x="1406652" y="13716"/>
                        </a:cubicBezTo>
                        <a:cubicBezTo>
                          <a:pt x="1210969" y="514"/>
                          <a:pt x="923948" y="-1411"/>
                          <a:pt x="730377" y="13716"/>
                        </a:cubicBezTo>
                        <a:cubicBezTo>
                          <a:pt x="536806" y="28843"/>
                          <a:pt x="336496" y="-4713"/>
                          <a:pt x="0" y="13716"/>
                        </a:cubicBezTo>
                        <a:cubicBezTo>
                          <a:pt x="-535" y="9547"/>
                          <a:pt x="488" y="45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2FD14C1-1BA9-8DA3-C5BF-459B09D86B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661248"/>
              </p:ext>
            </p:extLst>
          </p:nvPr>
        </p:nvGraphicFramePr>
        <p:xfrm>
          <a:off x="3486013" y="773179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5EDEFA0-AFDE-C796-90E9-6FF841E5D0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924" y="766763"/>
            <a:ext cx="2381250" cy="523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921FCF-8464-5B53-EDAF-9AEA574DDA9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660" t="24648" r="2442" b="31882"/>
          <a:stretch/>
        </p:blipFill>
        <p:spPr>
          <a:xfrm>
            <a:off x="309317" y="5053767"/>
            <a:ext cx="271035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78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19572" y="1412776"/>
            <a:ext cx="7704856" cy="4968552"/>
            <a:chOff x="1820452" y="1525328"/>
            <a:chExt cx="5539388" cy="378831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30340C2-C8E1-CD4E-ACF0-8E5C2E9206DD}"/>
                </a:ext>
              </a:extLst>
            </p:cNvPr>
            <p:cNvSpPr/>
            <p:nvPr/>
          </p:nvSpPr>
          <p:spPr>
            <a:xfrm>
              <a:off x="3649252" y="1525328"/>
              <a:ext cx="1920240" cy="731520"/>
            </a:xfrm>
            <a:prstGeom prst="rect">
              <a:avLst/>
            </a:prstGeom>
            <a:solidFill>
              <a:srgbClr val="B41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I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Sustainability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25C8B1E-D3FA-244C-8E31-57C33D687321}"/>
                </a:ext>
              </a:extLst>
            </p:cNvPr>
            <p:cNvSpPr/>
            <p:nvPr/>
          </p:nvSpPr>
          <p:spPr>
            <a:xfrm>
              <a:off x="5531040" y="1525328"/>
              <a:ext cx="1828800" cy="731520"/>
            </a:xfrm>
            <a:prstGeom prst="rect">
              <a:avLst/>
            </a:prstGeom>
            <a:solidFill>
              <a:srgbClr val="F6A90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I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Biodiversity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10D2EEA-F1CD-464B-9C42-3F09B7323FD7}"/>
                </a:ext>
              </a:extLst>
            </p:cNvPr>
            <p:cNvSpPr/>
            <p:nvPr/>
          </p:nvSpPr>
          <p:spPr>
            <a:xfrm>
              <a:off x="1820452" y="1525329"/>
              <a:ext cx="1828800" cy="731520"/>
            </a:xfrm>
            <a:prstGeom prst="rect">
              <a:avLst/>
            </a:prstGeom>
            <a:solidFill>
              <a:srgbClr val="157C8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I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Community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10D2EEA-F1CD-464B-9C42-3F09B7323FD7}"/>
                </a:ext>
              </a:extLst>
            </p:cNvPr>
            <p:cNvSpPr/>
            <p:nvPr/>
          </p:nvSpPr>
          <p:spPr>
            <a:xfrm>
              <a:off x="1820452" y="2256849"/>
              <a:ext cx="1828800" cy="1920240"/>
            </a:xfrm>
            <a:prstGeom prst="rect">
              <a:avLst/>
            </a:prstGeom>
            <a:solidFill>
              <a:srgbClr val="157C85">
                <a:alpha val="3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IE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Delivered through community fund with flexibility for participatory grant making initiatives.</a:t>
              </a:r>
              <a:endParaRPr lang="en-IE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10D2EEA-F1CD-464B-9C42-3F09B7323FD7}"/>
                </a:ext>
              </a:extLst>
            </p:cNvPr>
            <p:cNvSpPr/>
            <p:nvPr/>
          </p:nvSpPr>
          <p:spPr>
            <a:xfrm>
              <a:off x="3649252" y="2256849"/>
              <a:ext cx="1882712" cy="1920239"/>
            </a:xfrm>
            <a:prstGeom prst="rect">
              <a:avLst/>
            </a:prstGeom>
            <a:solidFill>
              <a:srgbClr val="C00000">
                <a:alpha val="3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IE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Transform how communities think about, generate and use electricity. Delivered through retrofitting, smart tech and partnerships.</a:t>
              </a:r>
              <a:endParaRPr lang="en-IE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10D2EEA-F1CD-464B-9C42-3F09B7323FD7}"/>
                </a:ext>
              </a:extLst>
            </p:cNvPr>
            <p:cNvSpPr/>
            <p:nvPr/>
          </p:nvSpPr>
          <p:spPr>
            <a:xfrm>
              <a:off x="5531964" y="2256848"/>
              <a:ext cx="1827876" cy="1920240"/>
            </a:xfrm>
            <a:prstGeom prst="rect">
              <a:avLst/>
            </a:prstGeom>
            <a:solidFill>
              <a:srgbClr val="F6A902">
                <a:alpha val="34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IE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Leave a positive legacy on communities who facilitate our projects. Delivered through grass root biodiversity initiatives.</a:t>
              </a:r>
            </a:p>
          </p:txBody>
        </p:sp>
        <p:sp>
          <p:nvSpPr>
            <p:cNvPr id="10" name="Rectangle: Rounded Corners 565">
              <a:extLst>
                <a:ext uri="{FF2B5EF4-FFF2-40B4-BE49-F238E27FC236}">
                  <a16:creationId xmlns:a16="http://schemas.microsoft.com/office/drawing/2014/main" id="{CA151B94-7053-4D36-9771-F371B50B0D39}"/>
                </a:ext>
              </a:extLst>
            </p:cNvPr>
            <p:cNvSpPr/>
            <p:nvPr/>
          </p:nvSpPr>
          <p:spPr>
            <a:xfrm>
              <a:off x="1833338" y="4177088"/>
              <a:ext cx="5526502" cy="1136551"/>
            </a:xfrm>
            <a:prstGeom prst="rect">
              <a:avLst/>
            </a:prstGeom>
            <a:solidFill>
              <a:srgbClr val="7D1651"/>
            </a:solidFill>
            <a:ln>
              <a:solidFill>
                <a:srgbClr val="7D165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Managed in collaboration with the Community Forum, Grant Administrator and EirGrid and guided by a local Community Benefit Strategy.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Fund total €2.4 million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itle 6">
            <a:extLst>
              <a:ext uri="{FF2B5EF4-FFF2-40B4-BE49-F238E27FC236}">
                <a16:creationId xmlns:a16="http://schemas.microsoft.com/office/drawing/2014/main" id="{BE256EE4-B4CD-5547-ADFB-05B44F89C081}"/>
              </a:ext>
            </a:extLst>
          </p:cNvPr>
          <p:cNvSpPr txBox="1">
            <a:spLocks/>
          </p:cNvSpPr>
          <p:nvPr/>
        </p:nvSpPr>
        <p:spPr>
          <a:xfrm>
            <a:off x="594002" y="181440"/>
            <a:ext cx="8267242" cy="896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400" b="1" kern="1200">
                <a:solidFill>
                  <a:srgbClr val="767676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r>
              <a:rPr lang="en-US" sz="3100" dirty="0">
                <a:solidFill>
                  <a:schemeClr val="bg1"/>
                </a:solidFill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Streams</a:t>
            </a:r>
            <a:endParaRPr lang="en-IE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809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29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AC8F4A-6336-49CB-A587-87DDB6E06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60" y="2060848"/>
            <a:ext cx="8182230" cy="16878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You!</a:t>
            </a:r>
            <a:b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 &amp; 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C25D39-8EF2-A20F-DE52-0D35D6B11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429" y="621469"/>
            <a:ext cx="4829691" cy="1062531"/>
          </a:xfrm>
          <a:prstGeom prst="rect">
            <a:avLst/>
          </a:prstGeom>
        </p:spPr>
      </p:pic>
      <p:sp>
        <p:nvSpPr>
          <p:cNvPr id="41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776" y="5509052"/>
            <a:ext cx="3429000" cy="18288"/>
          </a:xfrm>
          <a:custGeom>
            <a:avLst/>
            <a:gdLst>
              <a:gd name="connsiteX0" fmla="*/ 0 w 3429000"/>
              <a:gd name="connsiteY0" fmla="*/ 0 h 18288"/>
              <a:gd name="connsiteX1" fmla="*/ 685800 w 3429000"/>
              <a:gd name="connsiteY1" fmla="*/ 0 h 18288"/>
              <a:gd name="connsiteX2" fmla="*/ 1371600 w 3429000"/>
              <a:gd name="connsiteY2" fmla="*/ 0 h 18288"/>
              <a:gd name="connsiteX3" fmla="*/ 2057400 w 3429000"/>
              <a:gd name="connsiteY3" fmla="*/ 0 h 18288"/>
              <a:gd name="connsiteX4" fmla="*/ 2674620 w 3429000"/>
              <a:gd name="connsiteY4" fmla="*/ 0 h 18288"/>
              <a:gd name="connsiteX5" fmla="*/ 3429000 w 3429000"/>
              <a:gd name="connsiteY5" fmla="*/ 0 h 18288"/>
              <a:gd name="connsiteX6" fmla="*/ 3429000 w 3429000"/>
              <a:gd name="connsiteY6" fmla="*/ 18288 h 18288"/>
              <a:gd name="connsiteX7" fmla="*/ 2811780 w 3429000"/>
              <a:gd name="connsiteY7" fmla="*/ 18288 h 18288"/>
              <a:gd name="connsiteX8" fmla="*/ 2228850 w 3429000"/>
              <a:gd name="connsiteY8" fmla="*/ 18288 h 18288"/>
              <a:gd name="connsiteX9" fmla="*/ 1543050 w 3429000"/>
              <a:gd name="connsiteY9" fmla="*/ 18288 h 18288"/>
              <a:gd name="connsiteX10" fmla="*/ 925830 w 3429000"/>
              <a:gd name="connsiteY10" fmla="*/ 18288 h 18288"/>
              <a:gd name="connsiteX11" fmla="*/ 0 w 3429000"/>
              <a:gd name="connsiteY11" fmla="*/ 18288 h 18288"/>
              <a:gd name="connsiteX12" fmla="*/ 0 w 3429000"/>
              <a:gd name="connsiteY12" fmla="*/ 0 h 18288"/>
              <a:gd name="connsiteX0" fmla="*/ 0 w 3429000"/>
              <a:gd name="connsiteY0" fmla="*/ 0 h 18288"/>
              <a:gd name="connsiteX1" fmla="*/ 617220 w 3429000"/>
              <a:gd name="connsiteY1" fmla="*/ 0 h 18288"/>
              <a:gd name="connsiteX2" fmla="*/ 1200150 w 3429000"/>
              <a:gd name="connsiteY2" fmla="*/ 0 h 18288"/>
              <a:gd name="connsiteX3" fmla="*/ 1817370 w 3429000"/>
              <a:gd name="connsiteY3" fmla="*/ 0 h 18288"/>
              <a:gd name="connsiteX4" fmla="*/ 2503170 w 3429000"/>
              <a:gd name="connsiteY4" fmla="*/ 0 h 18288"/>
              <a:gd name="connsiteX5" fmla="*/ 3429000 w 3429000"/>
              <a:gd name="connsiteY5" fmla="*/ 0 h 18288"/>
              <a:gd name="connsiteX6" fmla="*/ 3429000 w 3429000"/>
              <a:gd name="connsiteY6" fmla="*/ 18288 h 18288"/>
              <a:gd name="connsiteX7" fmla="*/ 2743200 w 3429000"/>
              <a:gd name="connsiteY7" fmla="*/ 18288 h 18288"/>
              <a:gd name="connsiteX8" fmla="*/ 1988820 w 3429000"/>
              <a:gd name="connsiteY8" fmla="*/ 18288 h 18288"/>
              <a:gd name="connsiteX9" fmla="*/ 1405890 w 3429000"/>
              <a:gd name="connsiteY9" fmla="*/ 18288 h 18288"/>
              <a:gd name="connsiteX10" fmla="*/ 651510 w 3429000"/>
              <a:gd name="connsiteY10" fmla="*/ 18288 h 18288"/>
              <a:gd name="connsiteX11" fmla="*/ 0 w 3429000"/>
              <a:gd name="connsiteY11" fmla="*/ 18288 h 18288"/>
              <a:gd name="connsiteX12" fmla="*/ 0 w 342900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9000" h="18288" fill="none" extrusionOk="0">
                <a:moveTo>
                  <a:pt x="0" y="0"/>
                </a:moveTo>
                <a:cubicBezTo>
                  <a:pt x="207705" y="23860"/>
                  <a:pt x="509323" y="68036"/>
                  <a:pt x="685800" y="0"/>
                </a:cubicBezTo>
                <a:cubicBezTo>
                  <a:pt x="881422" y="-43910"/>
                  <a:pt x="1129204" y="-58858"/>
                  <a:pt x="1371600" y="0"/>
                </a:cubicBezTo>
                <a:cubicBezTo>
                  <a:pt x="1611115" y="-12848"/>
                  <a:pt x="1887211" y="-6418"/>
                  <a:pt x="2057400" y="0"/>
                </a:cubicBezTo>
                <a:cubicBezTo>
                  <a:pt x="2233905" y="-53439"/>
                  <a:pt x="2400311" y="-9735"/>
                  <a:pt x="2674620" y="0"/>
                </a:cubicBezTo>
                <a:cubicBezTo>
                  <a:pt x="2899369" y="50175"/>
                  <a:pt x="3197952" y="-27603"/>
                  <a:pt x="3429000" y="0"/>
                </a:cubicBezTo>
                <a:cubicBezTo>
                  <a:pt x="3428966" y="4844"/>
                  <a:pt x="3428590" y="11009"/>
                  <a:pt x="3429000" y="18288"/>
                </a:cubicBezTo>
                <a:cubicBezTo>
                  <a:pt x="3212354" y="28872"/>
                  <a:pt x="3083619" y="-836"/>
                  <a:pt x="2811780" y="18288"/>
                </a:cubicBezTo>
                <a:cubicBezTo>
                  <a:pt x="2533576" y="25058"/>
                  <a:pt x="2477440" y="20531"/>
                  <a:pt x="2228850" y="18288"/>
                </a:cubicBezTo>
                <a:cubicBezTo>
                  <a:pt x="2003657" y="-1843"/>
                  <a:pt x="1810789" y="18294"/>
                  <a:pt x="1543050" y="18288"/>
                </a:cubicBezTo>
                <a:cubicBezTo>
                  <a:pt x="1286635" y="-21162"/>
                  <a:pt x="1189418" y="22290"/>
                  <a:pt x="925830" y="18288"/>
                </a:cubicBezTo>
                <a:cubicBezTo>
                  <a:pt x="678389" y="-2387"/>
                  <a:pt x="367033" y="43234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429000" h="18288" stroke="0" extrusionOk="0">
                <a:moveTo>
                  <a:pt x="0" y="0"/>
                </a:moveTo>
                <a:cubicBezTo>
                  <a:pt x="169914" y="-16656"/>
                  <a:pt x="469790" y="-24030"/>
                  <a:pt x="617220" y="0"/>
                </a:cubicBezTo>
                <a:cubicBezTo>
                  <a:pt x="786601" y="24467"/>
                  <a:pt x="1085311" y="15192"/>
                  <a:pt x="1200150" y="0"/>
                </a:cubicBezTo>
                <a:cubicBezTo>
                  <a:pt x="1340195" y="-5060"/>
                  <a:pt x="1552999" y="41254"/>
                  <a:pt x="1817370" y="0"/>
                </a:cubicBezTo>
                <a:cubicBezTo>
                  <a:pt x="2086739" y="-377"/>
                  <a:pt x="2228603" y="31972"/>
                  <a:pt x="2503170" y="0"/>
                </a:cubicBezTo>
                <a:cubicBezTo>
                  <a:pt x="2794334" y="-14173"/>
                  <a:pt x="3002837" y="-13310"/>
                  <a:pt x="3429000" y="0"/>
                </a:cubicBezTo>
                <a:cubicBezTo>
                  <a:pt x="3428475" y="5049"/>
                  <a:pt x="3429193" y="12044"/>
                  <a:pt x="3429000" y="18288"/>
                </a:cubicBezTo>
                <a:cubicBezTo>
                  <a:pt x="3101445" y="-3440"/>
                  <a:pt x="2879434" y="34023"/>
                  <a:pt x="2743200" y="18288"/>
                </a:cubicBezTo>
                <a:cubicBezTo>
                  <a:pt x="2609544" y="13915"/>
                  <a:pt x="2334178" y="48649"/>
                  <a:pt x="1988820" y="18288"/>
                </a:cubicBezTo>
                <a:cubicBezTo>
                  <a:pt x="1620184" y="18423"/>
                  <a:pt x="1586822" y="-1871"/>
                  <a:pt x="1405890" y="18288"/>
                </a:cubicBezTo>
                <a:cubicBezTo>
                  <a:pt x="1266239" y="28547"/>
                  <a:pt x="867500" y="15208"/>
                  <a:pt x="651510" y="18288"/>
                </a:cubicBezTo>
                <a:cubicBezTo>
                  <a:pt x="445459" y="40105"/>
                  <a:pt x="119818" y="-2374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429000" h="18288" fill="none" stroke="0" extrusionOk="0">
                <a:moveTo>
                  <a:pt x="0" y="0"/>
                </a:moveTo>
                <a:cubicBezTo>
                  <a:pt x="199661" y="29771"/>
                  <a:pt x="488726" y="20925"/>
                  <a:pt x="685800" y="0"/>
                </a:cubicBezTo>
                <a:cubicBezTo>
                  <a:pt x="835372" y="-29710"/>
                  <a:pt x="1088413" y="6369"/>
                  <a:pt x="1371600" y="0"/>
                </a:cubicBezTo>
                <a:cubicBezTo>
                  <a:pt x="1631865" y="6637"/>
                  <a:pt x="1839907" y="52251"/>
                  <a:pt x="2057400" y="0"/>
                </a:cubicBezTo>
                <a:cubicBezTo>
                  <a:pt x="2266442" y="-8132"/>
                  <a:pt x="2461070" y="-4034"/>
                  <a:pt x="2674620" y="0"/>
                </a:cubicBezTo>
                <a:cubicBezTo>
                  <a:pt x="2940120" y="30498"/>
                  <a:pt x="3202681" y="-54357"/>
                  <a:pt x="3429000" y="0"/>
                </a:cubicBezTo>
                <a:cubicBezTo>
                  <a:pt x="3429314" y="4158"/>
                  <a:pt x="3428021" y="12539"/>
                  <a:pt x="3429000" y="18288"/>
                </a:cubicBezTo>
                <a:cubicBezTo>
                  <a:pt x="3250522" y="56023"/>
                  <a:pt x="3056248" y="-1557"/>
                  <a:pt x="2811780" y="18288"/>
                </a:cubicBezTo>
                <a:cubicBezTo>
                  <a:pt x="2534418" y="26558"/>
                  <a:pt x="2483107" y="19890"/>
                  <a:pt x="2228850" y="18288"/>
                </a:cubicBezTo>
                <a:cubicBezTo>
                  <a:pt x="1996093" y="-20362"/>
                  <a:pt x="1790611" y="35096"/>
                  <a:pt x="1543050" y="18288"/>
                </a:cubicBezTo>
                <a:cubicBezTo>
                  <a:pt x="1276188" y="-29727"/>
                  <a:pt x="1196665" y="1050"/>
                  <a:pt x="925830" y="18288"/>
                </a:cubicBezTo>
                <a:cubicBezTo>
                  <a:pt x="718623" y="61416"/>
                  <a:pt x="374628" y="2503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429000"/>
                      <a:gd name="connsiteY0" fmla="*/ 0 h 18288"/>
                      <a:gd name="connsiteX1" fmla="*/ 685800 w 3429000"/>
                      <a:gd name="connsiteY1" fmla="*/ 0 h 18288"/>
                      <a:gd name="connsiteX2" fmla="*/ 1371600 w 3429000"/>
                      <a:gd name="connsiteY2" fmla="*/ 0 h 18288"/>
                      <a:gd name="connsiteX3" fmla="*/ 2057400 w 3429000"/>
                      <a:gd name="connsiteY3" fmla="*/ 0 h 18288"/>
                      <a:gd name="connsiteX4" fmla="*/ 2674620 w 3429000"/>
                      <a:gd name="connsiteY4" fmla="*/ 0 h 18288"/>
                      <a:gd name="connsiteX5" fmla="*/ 3429000 w 3429000"/>
                      <a:gd name="connsiteY5" fmla="*/ 0 h 18288"/>
                      <a:gd name="connsiteX6" fmla="*/ 3429000 w 3429000"/>
                      <a:gd name="connsiteY6" fmla="*/ 18288 h 18288"/>
                      <a:gd name="connsiteX7" fmla="*/ 2811780 w 3429000"/>
                      <a:gd name="connsiteY7" fmla="*/ 18288 h 18288"/>
                      <a:gd name="connsiteX8" fmla="*/ 2228850 w 3429000"/>
                      <a:gd name="connsiteY8" fmla="*/ 18288 h 18288"/>
                      <a:gd name="connsiteX9" fmla="*/ 1543050 w 3429000"/>
                      <a:gd name="connsiteY9" fmla="*/ 18288 h 18288"/>
                      <a:gd name="connsiteX10" fmla="*/ 925830 w 3429000"/>
                      <a:gd name="connsiteY10" fmla="*/ 18288 h 18288"/>
                      <a:gd name="connsiteX11" fmla="*/ 0 w 3429000"/>
                      <a:gd name="connsiteY11" fmla="*/ 18288 h 18288"/>
                      <a:gd name="connsiteX12" fmla="*/ 0 w 3429000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429000" h="18288" fill="none" extrusionOk="0">
                        <a:moveTo>
                          <a:pt x="0" y="0"/>
                        </a:moveTo>
                        <a:cubicBezTo>
                          <a:pt x="219865" y="20479"/>
                          <a:pt x="493281" y="26186"/>
                          <a:pt x="685800" y="0"/>
                        </a:cubicBezTo>
                        <a:cubicBezTo>
                          <a:pt x="878319" y="-26186"/>
                          <a:pt x="1121382" y="-11869"/>
                          <a:pt x="1371600" y="0"/>
                        </a:cubicBezTo>
                        <a:cubicBezTo>
                          <a:pt x="1621818" y="11869"/>
                          <a:pt x="1878793" y="32281"/>
                          <a:pt x="2057400" y="0"/>
                        </a:cubicBezTo>
                        <a:cubicBezTo>
                          <a:pt x="2236007" y="-32281"/>
                          <a:pt x="2433797" y="-18251"/>
                          <a:pt x="2674620" y="0"/>
                        </a:cubicBezTo>
                        <a:cubicBezTo>
                          <a:pt x="2915443" y="18251"/>
                          <a:pt x="3205923" y="-1443"/>
                          <a:pt x="3429000" y="0"/>
                        </a:cubicBezTo>
                        <a:cubicBezTo>
                          <a:pt x="3429442" y="4516"/>
                          <a:pt x="3428173" y="12266"/>
                          <a:pt x="3429000" y="18288"/>
                        </a:cubicBezTo>
                        <a:cubicBezTo>
                          <a:pt x="3221081" y="48608"/>
                          <a:pt x="3088001" y="8066"/>
                          <a:pt x="2811780" y="18288"/>
                        </a:cubicBezTo>
                        <a:cubicBezTo>
                          <a:pt x="2535559" y="28510"/>
                          <a:pt x="2481355" y="24898"/>
                          <a:pt x="2228850" y="18288"/>
                        </a:cubicBezTo>
                        <a:cubicBezTo>
                          <a:pt x="1976345" y="11679"/>
                          <a:pt x="1807520" y="48356"/>
                          <a:pt x="1543050" y="18288"/>
                        </a:cubicBezTo>
                        <a:cubicBezTo>
                          <a:pt x="1278580" y="-11780"/>
                          <a:pt x="1181944" y="5123"/>
                          <a:pt x="925830" y="18288"/>
                        </a:cubicBezTo>
                        <a:cubicBezTo>
                          <a:pt x="669716" y="31453"/>
                          <a:pt x="410304" y="34815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429000" h="18288" stroke="0" extrusionOk="0">
                        <a:moveTo>
                          <a:pt x="0" y="0"/>
                        </a:moveTo>
                        <a:cubicBezTo>
                          <a:pt x="174095" y="-12874"/>
                          <a:pt x="443087" y="-14090"/>
                          <a:pt x="617220" y="0"/>
                        </a:cubicBezTo>
                        <a:cubicBezTo>
                          <a:pt x="791353" y="14090"/>
                          <a:pt x="1072677" y="8451"/>
                          <a:pt x="1200150" y="0"/>
                        </a:cubicBezTo>
                        <a:cubicBezTo>
                          <a:pt x="1327623" y="-8451"/>
                          <a:pt x="1526638" y="19866"/>
                          <a:pt x="1817370" y="0"/>
                        </a:cubicBezTo>
                        <a:cubicBezTo>
                          <a:pt x="2108102" y="-19866"/>
                          <a:pt x="2221289" y="26161"/>
                          <a:pt x="2503170" y="0"/>
                        </a:cubicBezTo>
                        <a:cubicBezTo>
                          <a:pt x="2785051" y="-26161"/>
                          <a:pt x="3022134" y="39178"/>
                          <a:pt x="3429000" y="0"/>
                        </a:cubicBezTo>
                        <a:cubicBezTo>
                          <a:pt x="3429577" y="4624"/>
                          <a:pt x="3429819" y="11191"/>
                          <a:pt x="3429000" y="18288"/>
                        </a:cubicBezTo>
                        <a:cubicBezTo>
                          <a:pt x="3103464" y="593"/>
                          <a:pt x="2887909" y="22940"/>
                          <a:pt x="2743200" y="18288"/>
                        </a:cubicBezTo>
                        <a:cubicBezTo>
                          <a:pt x="2598491" y="13636"/>
                          <a:pt x="2362615" y="10656"/>
                          <a:pt x="1988820" y="18288"/>
                        </a:cubicBezTo>
                        <a:cubicBezTo>
                          <a:pt x="1615025" y="25920"/>
                          <a:pt x="1580494" y="3693"/>
                          <a:pt x="1405890" y="18288"/>
                        </a:cubicBezTo>
                        <a:cubicBezTo>
                          <a:pt x="1231286" y="32884"/>
                          <a:pt x="885259" y="-16285"/>
                          <a:pt x="651510" y="18288"/>
                        </a:cubicBezTo>
                        <a:cubicBezTo>
                          <a:pt x="417761" y="52861"/>
                          <a:pt x="138362" y="-13856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8B40D7C-752B-D3EC-218F-5515E91623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0" t="24648" r="2442" b="31882"/>
          <a:stretch/>
        </p:blipFill>
        <p:spPr>
          <a:xfrm>
            <a:off x="3419872" y="3722164"/>
            <a:ext cx="271035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40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8C505E-1910-454C-B312-2D91E5816019}"/>
              </a:ext>
            </a:extLst>
          </p:cNvPr>
          <p:cNvSpPr txBox="1"/>
          <p:nvPr/>
        </p:nvSpPr>
        <p:spPr>
          <a:xfrm>
            <a:off x="1485207" y="548680"/>
            <a:ext cx="5895105" cy="516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ts val="3000"/>
              </a:lnSpc>
              <a:spcAft>
                <a:spcPts val="600"/>
              </a:spcAft>
            </a:pPr>
            <a:r>
              <a:rPr lang="en-IE" sz="4000" b="1" dirty="0">
                <a:latin typeface="+mj-lt"/>
                <a:cs typeface="Arial" panose="020B0604020202020204" pitchFamily="34" charset="0"/>
              </a:rPr>
              <a:t>AOB and Next Meeting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B49BB0-C24B-0B4B-B7C6-3B3758107705}"/>
              </a:ext>
            </a:extLst>
          </p:cNvPr>
          <p:cNvSpPr txBox="1"/>
          <p:nvPr/>
        </p:nvSpPr>
        <p:spPr>
          <a:xfrm>
            <a:off x="4197370" y="1988840"/>
            <a:ext cx="4073441" cy="1775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685800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IE" dirty="0">
                <a:solidFill>
                  <a:prstClr val="black"/>
                </a:solidFill>
                <a:cs typeface="Arial" panose="020B0604020202020204" pitchFamily="34" charset="0"/>
              </a:rPr>
              <a:t>Confirm meeting date.</a:t>
            </a:r>
          </a:p>
          <a:p>
            <a:pPr marL="285750" indent="-285750" defTabSz="685800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IE" dirty="0">
                <a:solidFill>
                  <a:prstClr val="black"/>
                </a:solidFill>
                <a:cs typeface="Arial" panose="020B0604020202020204" pitchFamily="34" charset="0"/>
              </a:rPr>
              <a:t>Next meeting agenda items to be sent to </a:t>
            </a:r>
            <a:r>
              <a:rPr lang="en-IE" dirty="0">
                <a:solidFill>
                  <a:prstClr val="black"/>
                </a:solidFill>
                <a:cs typeface="Arial" panose="020B0604020202020204" pitchFamily="34" charset="0"/>
                <a:hlinkClick r:id="rId2"/>
              </a:rPr>
              <a:t>michelle.walsh@eirgrid.com</a:t>
            </a:r>
            <a:r>
              <a:rPr lang="en-IE" dirty="0">
                <a:solidFill>
                  <a:prstClr val="black"/>
                </a:solidFill>
                <a:cs typeface="Arial" panose="020B0604020202020204" pitchFamily="34" charset="0"/>
              </a:rPr>
              <a:t> or </a:t>
            </a:r>
            <a:r>
              <a:rPr lang="en-IE" dirty="0">
                <a:solidFill>
                  <a:prstClr val="black"/>
                </a:solidFill>
                <a:cs typeface="Arial" panose="020B0604020202020204" pitchFamily="34" charset="0"/>
                <a:hlinkClick r:id="rId3"/>
              </a:rPr>
              <a:t>brendan@irishrurallink.ie</a:t>
            </a:r>
            <a:r>
              <a:rPr lang="en-IE" dirty="0">
                <a:solidFill>
                  <a:prstClr val="black"/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A015D2E-8F7B-43BC-8A92-93FB6CF60D5B}"/>
              </a:ext>
            </a:extLst>
          </p:cNvPr>
          <p:cNvSpPr/>
          <p:nvPr/>
        </p:nvSpPr>
        <p:spPr>
          <a:xfrm>
            <a:off x="839082" y="1700808"/>
            <a:ext cx="2952328" cy="2808312"/>
          </a:xfrm>
          <a:prstGeom prst="roundRect">
            <a:avLst/>
          </a:prstGeom>
          <a:solidFill>
            <a:srgbClr val="008C96"/>
          </a:solidFill>
          <a:ln w="76200">
            <a:solidFill>
              <a:srgbClr val="C9B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F8DF5C-F9A2-47B4-BE25-0837795CBFF7}"/>
              </a:ext>
            </a:extLst>
          </p:cNvPr>
          <p:cNvSpPr txBox="1"/>
          <p:nvPr/>
        </p:nvSpPr>
        <p:spPr>
          <a:xfrm>
            <a:off x="1235126" y="2317032"/>
            <a:ext cx="21602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>
                <a:solidFill>
                  <a:schemeClr val="bg1"/>
                </a:solidFill>
              </a:rPr>
              <a:t>Next Meeting</a:t>
            </a:r>
          </a:p>
        </p:txBody>
      </p:sp>
    </p:spTree>
    <p:extLst>
      <p:ext uri="{BB962C8B-B14F-4D97-AF65-F5344CB8AC3E}">
        <p14:creationId xmlns:p14="http://schemas.microsoft.com/office/powerpoint/2010/main" val="40494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050" b="1" dirty="0"/>
              <a:t>Housekeeping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800" dirty="0"/>
              <a:t>Meeting is recorded</a:t>
            </a:r>
          </a:p>
          <a:p>
            <a:r>
              <a:rPr lang="en-IE" sz="2800" dirty="0"/>
              <a:t>Microphones off until talking. </a:t>
            </a:r>
          </a:p>
          <a:p>
            <a:r>
              <a:rPr lang="en-IE" sz="2800" dirty="0"/>
              <a:t>Rename yourself with Name/ Organisation (if representing one)</a:t>
            </a:r>
          </a:p>
          <a:p>
            <a:r>
              <a:rPr lang="en-IE" sz="2800" dirty="0"/>
              <a:t>Please write in the chat (Questions or Comment)</a:t>
            </a:r>
          </a:p>
          <a:p>
            <a:r>
              <a:rPr lang="en-IE" sz="2800" dirty="0"/>
              <a:t>Raise hand to speak</a:t>
            </a:r>
          </a:p>
          <a:p>
            <a:r>
              <a:rPr lang="en-IE" sz="2800" dirty="0">
                <a:cs typeface="Arial" panose="020B0604020202020204" pitchFamily="34" charset="0"/>
              </a:rPr>
              <a:t>Respect for everyone at the meeting </a:t>
            </a:r>
          </a:p>
          <a:p>
            <a:endParaRPr lang="en-IE" sz="2700" dirty="0"/>
          </a:p>
          <a:p>
            <a:endParaRPr lang="en-I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176" y="857251"/>
            <a:ext cx="2007824" cy="200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89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050" b="1" dirty="0"/>
              <a:t>Agenda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7DBCD9-6383-47E2-9E5D-AB6065123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7"/>
            <a:ext cx="7886700" cy="4351338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Welcome</a:t>
            </a:r>
            <a:endParaRPr lang="en-IE" sz="2400" dirty="0"/>
          </a:p>
          <a:p>
            <a:pPr>
              <a:lnSpc>
                <a:spcPct val="120000"/>
              </a:lnSpc>
            </a:pPr>
            <a:r>
              <a:rPr lang="en-US" sz="2400" dirty="0"/>
              <a:t>Minutes proposed for sign off</a:t>
            </a:r>
          </a:p>
          <a:p>
            <a:pPr>
              <a:lnSpc>
                <a:spcPct val="120000"/>
              </a:lnSpc>
            </a:pPr>
            <a:r>
              <a:rPr lang="en-IE" sz="2400" dirty="0"/>
              <a:t>General Project Update</a:t>
            </a:r>
          </a:p>
          <a:p>
            <a:pPr>
              <a:lnSpc>
                <a:spcPct val="120000"/>
              </a:lnSpc>
            </a:pPr>
            <a:r>
              <a:rPr lang="en-IE" sz="2400" b="1" dirty="0"/>
              <a:t>Questions</a:t>
            </a:r>
          </a:p>
          <a:p>
            <a:pPr>
              <a:lnSpc>
                <a:spcPct val="120000"/>
              </a:lnSpc>
            </a:pPr>
            <a:r>
              <a:rPr lang="en-IE" sz="2400" dirty="0"/>
              <a:t>SECAD Partnership Grant Administrator Introduction</a:t>
            </a:r>
          </a:p>
          <a:p>
            <a:pPr>
              <a:lnSpc>
                <a:spcPct val="120000"/>
              </a:lnSpc>
            </a:pPr>
            <a:r>
              <a:rPr lang="en-IE" sz="2400" b="1" dirty="0"/>
              <a:t>Questions</a:t>
            </a:r>
          </a:p>
          <a:p>
            <a:pPr>
              <a:lnSpc>
                <a:spcPct val="120000"/>
              </a:lnSpc>
            </a:pPr>
            <a:r>
              <a:rPr lang="en-IE" sz="2400" dirty="0"/>
              <a:t>AOB</a:t>
            </a:r>
          </a:p>
          <a:p>
            <a:pPr>
              <a:lnSpc>
                <a:spcPct val="120000"/>
              </a:lnSpc>
            </a:pPr>
            <a:r>
              <a:rPr lang="en-IE" sz="2400" dirty="0"/>
              <a:t>Proposal for next meeting </a:t>
            </a:r>
          </a:p>
          <a:p>
            <a:endParaRPr lang="en-IE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55DFB35-28C6-4015-B961-3E00A7C4E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60419"/>
            <a:ext cx="1445620" cy="9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89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1618" y="112792"/>
            <a:ext cx="7886700" cy="1325563"/>
          </a:xfrm>
        </p:spPr>
        <p:txBody>
          <a:bodyPr>
            <a:normAutofit/>
          </a:bodyPr>
          <a:lstStyle/>
          <a:p>
            <a:r>
              <a:rPr lang="en-IE" sz="4400" b="1" dirty="0"/>
              <a:t>General overview &amp; update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4BC447-2DA7-467C-A7F7-11085DE6F776}"/>
              </a:ext>
            </a:extLst>
          </p:cNvPr>
          <p:cNvSpPr txBox="1">
            <a:spLocks/>
          </p:cNvSpPr>
          <p:nvPr/>
        </p:nvSpPr>
        <p:spPr>
          <a:xfrm>
            <a:off x="271618" y="1916832"/>
            <a:ext cx="8675322" cy="38010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3700" b="1" dirty="0"/>
              <a:t>Current Status - Project</a:t>
            </a:r>
          </a:p>
          <a:p>
            <a:pPr lvl="1"/>
            <a:endParaRPr lang="en-IE" sz="2500" dirty="0"/>
          </a:p>
          <a:p>
            <a:pPr lvl="1"/>
            <a:endParaRPr lang="en-IE" sz="2500" dirty="0"/>
          </a:p>
          <a:p>
            <a:endParaRPr lang="en-IE" sz="3600" b="1" dirty="0"/>
          </a:p>
          <a:p>
            <a:r>
              <a:rPr lang="en-IE" sz="3600" b="1" dirty="0"/>
              <a:t>Next Steps - Community</a:t>
            </a:r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4132AC-BD38-4280-B3D4-1F343CA86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1332" y="222739"/>
            <a:ext cx="1184372" cy="102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44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evelopment Perspectives Logo">
            <a:extLst>
              <a:ext uri="{FF2B5EF4-FFF2-40B4-BE49-F238E27FC236}">
                <a16:creationId xmlns:a16="http://schemas.microsoft.com/office/drawing/2014/main" id="{3C5BADFF-5655-4669-9A32-C2982122A6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" name="AutoShape 4" descr="Development Perspectives Logo">
            <a:extLst>
              <a:ext uri="{FF2B5EF4-FFF2-40B4-BE49-F238E27FC236}">
                <a16:creationId xmlns:a16="http://schemas.microsoft.com/office/drawing/2014/main" id="{BC5248FD-C6E0-4FB6-BCD8-B874F12104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6150" y="0"/>
            <a:ext cx="1384920" cy="138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8" name="AutoShape 4" descr="See the source image">
            <a:extLst>
              <a:ext uri="{FF2B5EF4-FFF2-40B4-BE49-F238E27FC236}">
                <a16:creationId xmlns:a16="http://schemas.microsoft.com/office/drawing/2014/main" id="{768919AA-DAFF-4E2A-9915-C30DCE0272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13F17B-534C-48A3-AFBB-24D80D561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22874"/>
            <a:ext cx="3245346" cy="7139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EC6596-67E0-BFA2-A4D7-AA78BF848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Introductions</a:t>
            </a:r>
            <a:endParaRPr lang="en-I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D2D48-78D6-87DD-67FA-F2A4301BB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Katie Kearns, Development Officer, SECAD Partnership – Strategy Lead (</a:t>
            </a:r>
            <a:r>
              <a:rPr lang="en-GB">
                <a:hlinkClick r:id="rId3"/>
              </a:rPr>
              <a:t>kkearns@secad.ie</a:t>
            </a:r>
            <a:r>
              <a:rPr lang="en-GB"/>
              <a:t>) 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Nuala O’Connell, Community Development Officer, SECAD Partnership – Community Forum Liaison and Strategy Development (</a:t>
            </a:r>
            <a:r>
              <a:rPr lang="en-GB">
                <a:hlinkClick r:id="rId4"/>
              </a:rPr>
              <a:t>noconnell@secad.ie</a:t>
            </a:r>
            <a:r>
              <a:rPr lang="en-GB"/>
              <a:t>) </a:t>
            </a:r>
          </a:p>
          <a:p>
            <a:endParaRPr lang="en-GB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07345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evelopment Perspectives Logo">
            <a:extLst>
              <a:ext uri="{FF2B5EF4-FFF2-40B4-BE49-F238E27FC236}">
                <a16:creationId xmlns:a16="http://schemas.microsoft.com/office/drawing/2014/main" id="{3C5BADFF-5655-4669-9A32-C2982122A6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5" name="AutoShape 4" descr="Development Perspectives Logo">
            <a:extLst>
              <a:ext uri="{FF2B5EF4-FFF2-40B4-BE49-F238E27FC236}">
                <a16:creationId xmlns:a16="http://schemas.microsoft.com/office/drawing/2014/main" id="{BC5248FD-C6E0-4FB6-BCD8-B874F12104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6150" y="0"/>
            <a:ext cx="1384920" cy="138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8" name="AutoShape 4" descr="See the source image">
            <a:extLst>
              <a:ext uri="{FF2B5EF4-FFF2-40B4-BE49-F238E27FC236}">
                <a16:creationId xmlns:a16="http://schemas.microsoft.com/office/drawing/2014/main" id="{768919AA-DAFF-4E2A-9915-C30DCE0272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13F17B-534C-48A3-AFBB-24D80D561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22874"/>
            <a:ext cx="3245346" cy="7139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EC6596-67E0-BFA2-A4D7-AA78BF848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About SECAD</a:t>
            </a:r>
            <a:br>
              <a:rPr lang="en-GB" b="1" dirty="0"/>
            </a:br>
            <a:r>
              <a:rPr lang="en-GB" sz="3200" b="1" dirty="0">
                <a:hlinkClick r:id="rId3"/>
              </a:rPr>
              <a:t>www.secad.ie</a:t>
            </a:r>
            <a:r>
              <a:rPr lang="en-GB" sz="3200" b="1" dirty="0"/>
              <a:t> </a:t>
            </a:r>
            <a:endParaRPr lang="en-I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D2D48-78D6-87DD-67FA-F2A4301BB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800" dirty="0"/>
              <a:t>Established in 1995, SECAD Partnership CLG is a Local Development Company located in </a:t>
            </a:r>
            <a:r>
              <a:rPr lang="en-GB" sz="2800" dirty="0" err="1"/>
              <a:t>Midleton</a:t>
            </a:r>
            <a:r>
              <a:rPr lang="en-GB" sz="2800" dirty="0"/>
              <a:t>, Co. Cork.</a:t>
            </a:r>
          </a:p>
          <a:p>
            <a:r>
              <a:rPr lang="en-GB" sz="2800" dirty="0"/>
              <a:t>We provide a range of innovative and effective rural development and social inclusion supports to motivate and empower local communities to create a more vibrant, sustainable and inclusive society.</a:t>
            </a:r>
          </a:p>
          <a:p>
            <a:pPr algn="just"/>
            <a:r>
              <a:rPr lang="en-GB" sz="2800" dirty="0"/>
              <a:t>We deliver multiple programmes e.g. LEADER, SICAP, PEIL, Tus, Wild Work, Community Benefit Funds</a:t>
            </a:r>
          </a:p>
          <a:p>
            <a:r>
              <a:rPr lang="en-GB" sz="2800" dirty="0"/>
              <a:t>Team of 40+ including expertise in community engagement, community development, social enterprise, social inclusion, biodiversity planning, area analysis, finance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10937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E9D1D-07D3-8F69-10AE-CA74FAAF2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3553"/>
            <a:ext cx="7886700" cy="1325563"/>
          </a:xfrm>
        </p:spPr>
        <p:txBody>
          <a:bodyPr/>
          <a:lstStyle/>
          <a:p>
            <a:r>
              <a:rPr lang="en-GB" b="1" dirty="0"/>
              <a:t>Community Benefit Funds</a:t>
            </a:r>
            <a:endParaRPr lang="en-I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4AB62-FB7A-1CBA-E927-824CF6593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49116"/>
            <a:ext cx="7886700" cy="4351338"/>
          </a:xfrm>
        </p:spPr>
        <p:txBody>
          <a:bodyPr>
            <a:normAutofit fontScale="70000" lnSpcReduction="20000"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 Grant Making </a:t>
            </a:r>
            <a:r>
              <a:rPr lang="en-US" dirty="0" err="1">
                <a:solidFill>
                  <a:srgbClr val="000000"/>
                </a:solidFill>
              </a:rPr>
              <a:t>Organisation</a:t>
            </a:r>
            <a:r>
              <a:rPr lang="en-US" dirty="0">
                <a:solidFill>
                  <a:srgbClr val="000000"/>
                </a:solidFill>
              </a:rPr>
              <a:t> supporting community benefit funds across the island of Ireland</a:t>
            </a:r>
          </a:p>
          <a:p>
            <a:pPr marL="285750" indent="-285750" fontAlgn="base"/>
            <a:r>
              <a:rPr lang="en-IE" sz="2800" b="0" i="0" u="none" strike="noStrike" dirty="0">
                <a:solidFill>
                  <a:srgbClr val="000000"/>
                </a:solidFill>
                <a:effectLst/>
              </a:rPr>
              <a:t>First contracts in 2015 with ESB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IE" sz="2800" b="0" i="0" u="none" strike="noStrike" dirty="0">
                <a:solidFill>
                  <a:srgbClr val="000000"/>
                </a:solidFill>
                <a:effectLst/>
              </a:rPr>
              <a:t>2021 - ESB (16 Sites), NTR (6 Sites), RWE and Sliabh Bawn (Coillte Bord na Mona) plus Oriel Off-Shore Projects</a:t>
            </a:r>
            <a:r>
              <a:rPr lang="en-IE" sz="2800" b="0" i="0" dirty="0">
                <a:solidFill>
                  <a:srgbClr val="000000"/>
                </a:solidFill>
                <a:effectLst/>
              </a:rPr>
              <a:t>​ and EirGrid Community Benefit Funds.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M</a:t>
            </a:r>
            <a:r>
              <a:rPr lang="en-GB" sz="2800" b="0" i="0" dirty="0">
                <a:solidFill>
                  <a:srgbClr val="000000"/>
                </a:solidFill>
                <a:effectLst/>
              </a:rPr>
              <a:t>anagement of Community Benefit Funds for leading Renewable Energy Companies in the following areas:​</a:t>
            </a:r>
          </a:p>
          <a:p>
            <a:pPr marL="628650" indent="84138" algn="l" rtl="0" fontAlgn="base">
              <a:buFont typeface="Wingdings" panose="05000000000000000000" pitchFamily="2" charset="2"/>
              <a:buChar char="ü"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	Onshore Wind​</a:t>
            </a:r>
          </a:p>
          <a:p>
            <a:pPr marL="628650" indent="84138" algn="l" rtl="0" fontAlgn="base">
              <a:buFont typeface="Wingdings" panose="05000000000000000000" pitchFamily="2" charset="2"/>
              <a:buChar char="ü"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Offshore Wind​</a:t>
            </a:r>
          </a:p>
          <a:p>
            <a:pPr marL="628650" indent="84138" algn="l" rtl="0" fontAlgn="base">
              <a:buFont typeface="Wingdings" panose="05000000000000000000" pitchFamily="2" charset="2"/>
              <a:buChar char="ü"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Solar​</a:t>
            </a:r>
          </a:p>
          <a:p>
            <a:pPr marL="628650" indent="84138" algn="l" rtl="0" fontAlgn="base">
              <a:buFont typeface="Wingdings" panose="05000000000000000000" pitchFamily="2" charset="2"/>
              <a:buChar char="ü"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Large Infrastructure​</a:t>
            </a:r>
          </a:p>
          <a:p>
            <a:pPr algn="l" rtl="0" fontAlgn="base"/>
            <a:r>
              <a:rPr lang="en-GB" dirty="0">
                <a:solidFill>
                  <a:srgbClr val="000000"/>
                </a:solidFill>
              </a:rPr>
              <a:t>Working in partnership to support small rural communities to urban towns </a:t>
            </a:r>
            <a:endParaRPr lang="en-IE" sz="2800" b="0" i="0" dirty="0">
              <a:solidFill>
                <a:srgbClr val="000000"/>
              </a:solidFill>
              <a:effectLst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IE" sz="2800" b="0" i="0" dirty="0">
              <a:solidFill>
                <a:srgbClr val="000000"/>
              </a:solidFill>
              <a:effectLst/>
            </a:endParaRPr>
          </a:p>
          <a:p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04C58-D3F0-93E5-D23E-67DE7C075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222874"/>
            <a:ext cx="23812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22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21" descr="A picture containing pie chart&#10;&#10;Description automatically generated">
            <a:extLst>
              <a:ext uri="{FF2B5EF4-FFF2-40B4-BE49-F238E27FC236}">
                <a16:creationId xmlns:a16="http://schemas.microsoft.com/office/drawing/2014/main" id="{3D888ADD-89BE-4B77-0F5D-7F4D67C02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586688"/>
            <a:ext cx="6175169" cy="594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A8CEAB-58A8-18BD-6DB5-680241360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19" y="222874"/>
            <a:ext cx="1589161" cy="34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04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552F96-A020-43DD-AADF-8A54226D100E}"/>
              </a:ext>
            </a:extLst>
          </p:cNvPr>
          <p:cNvSpPr/>
          <p:nvPr/>
        </p:nvSpPr>
        <p:spPr>
          <a:xfrm>
            <a:off x="3300715" y="4202153"/>
            <a:ext cx="967342" cy="8926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545BF6-EC98-164B-9596-55D082B638EB}"/>
              </a:ext>
            </a:extLst>
          </p:cNvPr>
          <p:cNvSpPr/>
          <p:nvPr/>
        </p:nvSpPr>
        <p:spPr>
          <a:xfrm>
            <a:off x="2365268" y="4238802"/>
            <a:ext cx="797121" cy="753841"/>
          </a:xfrm>
          <a:prstGeom prst="rect">
            <a:avLst/>
          </a:prstGeom>
          <a:solidFill>
            <a:schemeClr val="bg1"/>
          </a:solidFill>
          <a:ln w="47625">
            <a:solidFill>
              <a:srgbClr val="C5B2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514350"/>
            <a:endParaRPr lang="en-GB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514350"/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Appoint Community Benefit Administrator</a:t>
            </a:r>
            <a:endParaRPr lang="en-IE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C80921-0E6F-9B4E-B43F-0E4037A4452A}"/>
              </a:ext>
            </a:extLst>
          </p:cNvPr>
          <p:cNvSpPr/>
          <p:nvPr/>
        </p:nvSpPr>
        <p:spPr>
          <a:xfrm>
            <a:off x="2276111" y="2501228"/>
            <a:ext cx="639705" cy="548781"/>
          </a:xfrm>
          <a:prstGeom prst="rect">
            <a:avLst/>
          </a:prstGeom>
          <a:noFill/>
          <a:ln w="63500">
            <a:solidFill>
              <a:srgbClr val="0B8D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en-GB" sz="8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consent</a:t>
            </a:r>
            <a:endParaRPr lang="en-IE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32EA29-266F-E448-BEBB-A197949E5030}"/>
              </a:ext>
            </a:extLst>
          </p:cNvPr>
          <p:cNvSpPr/>
          <p:nvPr/>
        </p:nvSpPr>
        <p:spPr>
          <a:xfrm>
            <a:off x="1223452" y="3002258"/>
            <a:ext cx="883824" cy="570758"/>
          </a:xfrm>
          <a:prstGeom prst="rect">
            <a:avLst/>
          </a:prstGeom>
          <a:solidFill>
            <a:srgbClr val="008C9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514350">
              <a:lnSpc>
                <a:spcPct val="150000"/>
              </a:lnSpc>
            </a:pPr>
            <a:r>
              <a:rPr lang="en-IE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Milestone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11401-41B9-4F78-A905-13161315C323}"/>
              </a:ext>
            </a:extLst>
          </p:cNvPr>
          <p:cNvSpPr/>
          <p:nvPr/>
        </p:nvSpPr>
        <p:spPr>
          <a:xfrm>
            <a:off x="1243276" y="3573016"/>
            <a:ext cx="834317" cy="586292"/>
          </a:xfrm>
          <a:prstGeom prst="rect">
            <a:avLst/>
          </a:prstGeom>
          <a:solidFill>
            <a:srgbClr val="C9B474"/>
          </a:solidFill>
          <a:ln w="38100">
            <a:solidFill>
              <a:srgbClr val="C9B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514350">
              <a:lnSpc>
                <a:spcPct val="150000"/>
              </a:lnSpc>
            </a:pPr>
            <a:r>
              <a:rPr lang="en-IE" sz="825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Benefit Milestone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263A1C6-9EFB-4902-ADCB-1F3C7F5EF824}"/>
              </a:ext>
            </a:extLst>
          </p:cNvPr>
          <p:cNvCxnSpPr>
            <a:cxnSpLocks/>
          </p:cNvCxnSpPr>
          <p:nvPr/>
        </p:nvCxnSpPr>
        <p:spPr>
          <a:xfrm>
            <a:off x="2716487" y="3551464"/>
            <a:ext cx="0" cy="671804"/>
          </a:xfrm>
          <a:prstGeom prst="straightConnector1">
            <a:avLst/>
          </a:prstGeom>
          <a:ln w="57150">
            <a:solidFill>
              <a:srgbClr val="C9B4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56F1DE7-28E2-4105-A60D-088894B11B9A}"/>
              </a:ext>
            </a:extLst>
          </p:cNvPr>
          <p:cNvCxnSpPr>
            <a:cxnSpLocks/>
          </p:cNvCxnSpPr>
          <p:nvPr/>
        </p:nvCxnSpPr>
        <p:spPr>
          <a:xfrm flipV="1">
            <a:off x="2580415" y="3050009"/>
            <a:ext cx="0" cy="501455"/>
          </a:xfrm>
          <a:prstGeom prst="straightConnector1">
            <a:avLst/>
          </a:prstGeom>
          <a:ln w="57150">
            <a:solidFill>
              <a:srgbClr val="008C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4A75FF3-1B69-43E6-A00B-E0B7D5C71E90}"/>
              </a:ext>
            </a:extLst>
          </p:cNvPr>
          <p:cNvSpPr/>
          <p:nvPr/>
        </p:nvSpPr>
        <p:spPr>
          <a:xfrm>
            <a:off x="5195664" y="4283829"/>
            <a:ext cx="735035" cy="597643"/>
          </a:xfrm>
          <a:prstGeom prst="rect">
            <a:avLst/>
          </a:prstGeom>
          <a:solidFill>
            <a:schemeClr val="bg1"/>
          </a:solidFill>
          <a:ln w="47625">
            <a:solidFill>
              <a:srgbClr val="C5B2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514350"/>
            <a:r>
              <a:rPr lang="en-GB" sz="8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 40% of funds (phase 1)</a:t>
            </a:r>
            <a:endParaRPr lang="en-IE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2DC7C3A-9D8C-4AE4-BF9C-968DD188F863}"/>
              </a:ext>
            </a:extLst>
          </p:cNvPr>
          <p:cNvSpPr/>
          <p:nvPr/>
        </p:nvSpPr>
        <p:spPr>
          <a:xfrm>
            <a:off x="5844806" y="2508215"/>
            <a:ext cx="654541" cy="537480"/>
          </a:xfrm>
          <a:prstGeom prst="rect">
            <a:avLst/>
          </a:prstGeom>
          <a:noFill/>
          <a:ln w="63500">
            <a:solidFill>
              <a:srgbClr val="0B8D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en-GB" sz="8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Midway through cabling</a:t>
            </a:r>
            <a:endParaRPr lang="en-IE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F349E53-C245-4FEA-A335-5A8E2771B4C6}"/>
              </a:ext>
            </a:extLst>
          </p:cNvPr>
          <p:cNvCxnSpPr>
            <a:cxnSpLocks/>
          </p:cNvCxnSpPr>
          <p:nvPr/>
        </p:nvCxnSpPr>
        <p:spPr>
          <a:xfrm flipH="1">
            <a:off x="5557696" y="3559231"/>
            <a:ext cx="1" cy="708727"/>
          </a:xfrm>
          <a:prstGeom prst="straightConnector1">
            <a:avLst/>
          </a:prstGeom>
          <a:ln w="57150">
            <a:solidFill>
              <a:srgbClr val="C9B4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36FBE90-2F12-4380-A339-FF9A9C9F4A75}"/>
              </a:ext>
            </a:extLst>
          </p:cNvPr>
          <p:cNvCxnSpPr>
            <a:cxnSpLocks/>
          </p:cNvCxnSpPr>
          <p:nvPr/>
        </p:nvCxnSpPr>
        <p:spPr>
          <a:xfrm flipV="1">
            <a:off x="6172076" y="3050009"/>
            <a:ext cx="0" cy="501455"/>
          </a:xfrm>
          <a:prstGeom prst="straightConnector1">
            <a:avLst/>
          </a:prstGeom>
          <a:ln w="57150">
            <a:solidFill>
              <a:srgbClr val="008C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2BC09EAE-19D2-427B-91D5-98571B2635E8}"/>
              </a:ext>
            </a:extLst>
          </p:cNvPr>
          <p:cNvSpPr/>
          <p:nvPr/>
        </p:nvSpPr>
        <p:spPr>
          <a:xfrm>
            <a:off x="3381079" y="4277152"/>
            <a:ext cx="787504" cy="743309"/>
          </a:xfrm>
          <a:prstGeom prst="rect">
            <a:avLst/>
          </a:prstGeom>
          <a:solidFill>
            <a:schemeClr val="bg1"/>
          </a:solidFill>
          <a:ln w="38100">
            <a:solidFill>
              <a:srgbClr val="C5B2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514350"/>
            <a:r>
              <a:rPr lang="en-GB" sz="8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Community Benefit Strategy for project area</a:t>
            </a:r>
            <a:endParaRPr lang="en-IE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EE78EF2-F30E-45EF-BC9D-04D26A6C22E2}"/>
              </a:ext>
            </a:extLst>
          </p:cNvPr>
          <p:cNvSpPr/>
          <p:nvPr/>
        </p:nvSpPr>
        <p:spPr>
          <a:xfrm>
            <a:off x="4762350" y="2493597"/>
            <a:ext cx="793059" cy="553155"/>
          </a:xfrm>
          <a:prstGeom prst="rect">
            <a:avLst/>
          </a:prstGeom>
          <a:noFill/>
          <a:ln w="63500">
            <a:solidFill>
              <a:srgbClr val="0B8D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en-GB" sz="8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 ground on construction</a:t>
            </a:r>
            <a:endParaRPr lang="en-IE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2F4CD75-0167-49F6-B00D-F22D887FBDF5}"/>
              </a:ext>
            </a:extLst>
          </p:cNvPr>
          <p:cNvCxnSpPr>
            <a:cxnSpLocks/>
          </p:cNvCxnSpPr>
          <p:nvPr/>
        </p:nvCxnSpPr>
        <p:spPr>
          <a:xfrm>
            <a:off x="3702347" y="3566998"/>
            <a:ext cx="14422" cy="635156"/>
          </a:xfrm>
          <a:prstGeom prst="straightConnector1">
            <a:avLst/>
          </a:prstGeom>
          <a:ln w="57150">
            <a:solidFill>
              <a:srgbClr val="C9B4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C1EE234-AB2D-461F-8B73-2A96A60260A9}"/>
              </a:ext>
            </a:extLst>
          </p:cNvPr>
          <p:cNvCxnSpPr>
            <a:cxnSpLocks/>
          </p:cNvCxnSpPr>
          <p:nvPr/>
        </p:nvCxnSpPr>
        <p:spPr>
          <a:xfrm flipV="1">
            <a:off x="5195664" y="3052646"/>
            <a:ext cx="0" cy="498818"/>
          </a:xfrm>
          <a:prstGeom prst="straightConnector1">
            <a:avLst/>
          </a:prstGeom>
          <a:ln w="57150">
            <a:solidFill>
              <a:srgbClr val="008C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6E2FF794-2385-47FA-85AF-4F5149E4D295}"/>
              </a:ext>
            </a:extLst>
          </p:cNvPr>
          <p:cNvSpPr/>
          <p:nvPr/>
        </p:nvSpPr>
        <p:spPr>
          <a:xfrm>
            <a:off x="6031450" y="4283829"/>
            <a:ext cx="735035" cy="597643"/>
          </a:xfrm>
          <a:prstGeom prst="rect">
            <a:avLst/>
          </a:prstGeom>
          <a:solidFill>
            <a:schemeClr val="bg1"/>
          </a:solidFill>
          <a:ln w="47625">
            <a:solidFill>
              <a:srgbClr val="C5B2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514350"/>
            <a:r>
              <a:rPr lang="en-GB" sz="8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 30% of funds (phase 2</a:t>
            </a:r>
            <a:r>
              <a:rPr lang="en-GB" sz="6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E" sz="61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1CFE07A-2617-4645-83FE-0F105A4DD0FB}"/>
              </a:ext>
            </a:extLst>
          </p:cNvPr>
          <p:cNvCxnSpPr>
            <a:cxnSpLocks/>
          </p:cNvCxnSpPr>
          <p:nvPr/>
        </p:nvCxnSpPr>
        <p:spPr>
          <a:xfrm flipH="1">
            <a:off x="6373590" y="3566998"/>
            <a:ext cx="1" cy="703596"/>
          </a:xfrm>
          <a:prstGeom prst="straightConnector1">
            <a:avLst/>
          </a:prstGeom>
          <a:ln w="57150">
            <a:solidFill>
              <a:srgbClr val="C9B4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EB860382-5B28-4C9A-85F2-71C2E232D52E}"/>
              </a:ext>
            </a:extLst>
          </p:cNvPr>
          <p:cNvSpPr/>
          <p:nvPr/>
        </p:nvSpPr>
        <p:spPr>
          <a:xfrm>
            <a:off x="6839840" y="4283829"/>
            <a:ext cx="735035" cy="597643"/>
          </a:xfrm>
          <a:prstGeom prst="rect">
            <a:avLst/>
          </a:prstGeom>
          <a:solidFill>
            <a:schemeClr val="bg1"/>
          </a:solidFill>
          <a:ln w="47625">
            <a:solidFill>
              <a:srgbClr val="C5B2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514350"/>
            <a:r>
              <a:rPr lang="en-GB" sz="8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 30% of funds (phase 3)</a:t>
            </a:r>
            <a:endParaRPr lang="en-IE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C5A85CA-6544-41D2-AF79-DD151F06BA7A}"/>
              </a:ext>
            </a:extLst>
          </p:cNvPr>
          <p:cNvCxnSpPr>
            <a:cxnSpLocks/>
          </p:cNvCxnSpPr>
          <p:nvPr/>
        </p:nvCxnSpPr>
        <p:spPr>
          <a:xfrm flipH="1">
            <a:off x="7182451" y="3566998"/>
            <a:ext cx="1" cy="706235"/>
          </a:xfrm>
          <a:prstGeom prst="straightConnector1">
            <a:avLst/>
          </a:prstGeom>
          <a:ln w="57150">
            <a:solidFill>
              <a:srgbClr val="C9B4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1F15BFA2-1B26-433F-9D52-726A6D4A99AE}"/>
              </a:ext>
            </a:extLst>
          </p:cNvPr>
          <p:cNvSpPr/>
          <p:nvPr/>
        </p:nvSpPr>
        <p:spPr>
          <a:xfrm>
            <a:off x="6608068" y="2508216"/>
            <a:ext cx="793059" cy="541793"/>
          </a:xfrm>
          <a:prstGeom prst="rect">
            <a:avLst/>
          </a:prstGeom>
          <a:noFill/>
          <a:ln w="63500">
            <a:solidFill>
              <a:srgbClr val="0B8D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en-GB" sz="8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Energisation of project</a:t>
            </a:r>
            <a:endParaRPr lang="en-IE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D2A74CA-A29E-4E59-B70F-888A5018654C}"/>
              </a:ext>
            </a:extLst>
          </p:cNvPr>
          <p:cNvCxnSpPr>
            <a:cxnSpLocks/>
          </p:cNvCxnSpPr>
          <p:nvPr/>
        </p:nvCxnSpPr>
        <p:spPr>
          <a:xfrm flipV="1">
            <a:off x="6980569" y="3064006"/>
            <a:ext cx="0" cy="480464"/>
          </a:xfrm>
          <a:prstGeom prst="straightConnector1">
            <a:avLst/>
          </a:prstGeom>
          <a:ln w="57150">
            <a:solidFill>
              <a:srgbClr val="008C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7ED65A5-57AF-4759-8E35-6F17ED022B74}"/>
              </a:ext>
            </a:extLst>
          </p:cNvPr>
          <p:cNvCxnSpPr>
            <a:cxnSpLocks/>
          </p:cNvCxnSpPr>
          <p:nvPr/>
        </p:nvCxnSpPr>
        <p:spPr>
          <a:xfrm flipV="1">
            <a:off x="2077593" y="3559626"/>
            <a:ext cx="6509209" cy="19326"/>
          </a:xfrm>
          <a:prstGeom prst="straightConnector1">
            <a:avLst/>
          </a:prstGeom>
          <a:ln w="165100">
            <a:solidFill>
              <a:srgbClr val="C9B4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8DBFFBB4-FE95-40B2-90C5-03E61F0B1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94668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IE" sz="4400" b="1" dirty="0"/>
              <a:t>Celtic Interconnector Community Benefit Timeline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059073-8DED-4E96-A7A3-1E27D753C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730" y="4878540"/>
            <a:ext cx="408327" cy="40174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08D49E3-015A-4832-8540-A9CE22B9F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934" y="2940539"/>
            <a:ext cx="430291" cy="423357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B957F79-2010-4D3E-8F3C-81D35A899A5E}"/>
              </a:ext>
            </a:extLst>
          </p:cNvPr>
          <p:cNvCxnSpPr>
            <a:cxnSpLocks/>
          </p:cNvCxnSpPr>
          <p:nvPr/>
        </p:nvCxnSpPr>
        <p:spPr>
          <a:xfrm flipV="1">
            <a:off x="2077593" y="3465978"/>
            <a:ext cx="6509209" cy="7767"/>
          </a:xfrm>
          <a:prstGeom prst="straightConnector1">
            <a:avLst/>
          </a:prstGeom>
          <a:ln w="174625">
            <a:solidFill>
              <a:srgbClr val="008C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7402D61-46CD-411A-AA23-F518FECE49DD}"/>
              </a:ext>
            </a:extLst>
          </p:cNvPr>
          <p:cNvSpPr txBox="1"/>
          <p:nvPr/>
        </p:nvSpPr>
        <p:spPr>
          <a:xfrm>
            <a:off x="3486416" y="3371832"/>
            <a:ext cx="6671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350" b="1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8212947-EE8A-4899-9B0F-47FC8BC27489}"/>
              </a:ext>
            </a:extLst>
          </p:cNvPr>
          <p:cNvSpPr txBox="1"/>
          <p:nvPr/>
        </p:nvSpPr>
        <p:spPr>
          <a:xfrm>
            <a:off x="4969482" y="3375175"/>
            <a:ext cx="5593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350" b="1" dirty="0">
                <a:solidFill>
                  <a:schemeClr val="bg1"/>
                </a:solidFill>
              </a:rPr>
              <a:t>2023</a:t>
            </a:r>
          </a:p>
        </p:txBody>
      </p:sp>
      <p:sp>
        <p:nvSpPr>
          <p:cNvPr id="48" name="Arrow: Up 47">
            <a:extLst>
              <a:ext uri="{FF2B5EF4-FFF2-40B4-BE49-F238E27FC236}">
                <a16:creationId xmlns:a16="http://schemas.microsoft.com/office/drawing/2014/main" id="{3033496C-7E41-49BA-B55D-6200E0EA4E9C}"/>
              </a:ext>
            </a:extLst>
          </p:cNvPr>
          <p:cNvSpPr/>
          <p:nvPr/>
        </p:nvSpPr>
        <p:spPr>
          <a:xfrm>
            <a:off x="3536682" y="5135805"/>
            <a:ext cx="439538" cy="582160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8FBF990-D50B-4132-AFD8-4876C35591F0}"/>
              </a:ext>
            </a:extLst>
          </p:cNvPr>
          <p:cNvSpPr txBox="1"/>
          <p:nvPr/>
        </p:nvSpPr>
        <p:spPr>
          <a:xfrm>
            <a:off x="5672189" y="3376820"/>
            <a:ext cx="5375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350" b="1" dirty="0">
                <a:solidFill>
                  <a:schemeClr val="bg1"/>
                </a:solidFill>
              </a:rPr>
              <a:t>2024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7E1007C-3C77-40E3-A69E-D01F9994C2DB}"/>
              </a:ext>
            </a:extLst>
          </p:cNvPr>
          <p:cNvSpPr txBox="1"/>
          <p:nvPr/>
        </p:nvSpPr>
        <p:spPr>
          <a:xfrm>
            <a:off x="6238619" y="3370133"/>
            <a:ext cx="5766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350" b="1" dirty="0">
                <a:solidFill>
                  <a:schemeClr val="bg1"/>
                </a:solidFill>
              </a:rPr>
              <a:t>2025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F78763-7E5F-4435-9502-83A6CB0B99DD}"/>
              </a:ext>
            </a:extLst>
          </p:cNvPr>
          <p:cNvSpPr txBox="1"/>
          <p:nvPr/>
        </p:nvSpPr>
        <p:spPr>
          <a:xfrm>
            <a:off x="6895845" y="3371832"/>
            <a:ext cx="5766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350" b="1" dirty="0">
                <a:solidFill>
                  <a:schemeClr val="bg1"/>
                </a:solidFill>
              </a:rPr>
              <a:t>2026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54E28B-6CA5-4D2A-B4A6-3A8D68385FC1}"/>
              </a:ext>
            </a:extLst>
          </p:cNvPr>
          <p:cNvSpPr txBox="1"/>
          <p:nvPr/>
        </p:nvSpPr>
        <p:spPr>
          <a:xfrm>
            <a:off x="7507500" y="3375175"/>
            <a:ext cx="5766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350" b="1" dirty="0">
                <a:solidFill>
                  <a:schemeClr val="bg1"/>
                </a:solidFill>
              </a:rPr>
              <a:t>2027</a:t>
            </a:r>
          </a:p>
        </p:txBody>
      </p:sp>
    </p:spTree>
    <p:extLst>
      <p:ext uri="{BB962C8B-B14F-4D97-AF65-F5344CB8AC3E}">
        <p14:creationId xmlns:p14="http://schemas.microsoft.com/office/powerpoint/2010/main" val="162104787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3078CDAB47D84390F8C4D567A1E818" ma:contentTypeVersion="0" ma:contentTypeDescription="Create a new document." ma:contentTypeScope="" ma:versionID="cca19d71812f010aaf8e521993013d4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9f67fb229cb6324ae91799e5792f20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778C6B-F080-468D-BA47-C10414A39D2C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22EB993-1887-4B60-B727-7C5B13457C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F519CD-C154-4B5F-94A6-33734E70B6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2122</TotalTime>
  <Words>633</Words>
  <Application>Microsoft Office PowerPoint</Application>
  <PresentationFormat>On-screen Show (4:3)</PresentationFormat>
  <Paragraphs>103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Franklin Gothic Book</vt:lpstr>
      <vt:lpstr>Franklin Gothic Medium</vt:lpstr>
      <vt:lpstr>Wingdings</vt:lpstr>
      <vt:lpstr>1_Office Theme</vt:lpstr>
      <vt:lpstr>Office Theme</vt:lpstr>
      <vt:lpstr>3_Office Theme</vt:lpstr>
      <vt:lpstr>6_Office Theme</vt:lpstr>
      <vt:lpstr>8_Office Theme</vt:lpstr>
      <vt:lpstr>PowerPoint Presentation</vt:lpstr>
      <vt:lpstr>Housekeeping </vt:lpstr>
      <vt:lpstr>Agenda </vt:lpstr>
      <vt:lpstr>General overview &amp; update</vt:lpstr>
      <vt:lpstr>Introductions</vt:lpstr>
      <vt:lpstr>About SECAD www.secad.ie </vt:lpstr>
      <vt:lpstr>Community Benefit Funds</vt:lpstr>
      <vt:lpstr>PowerPoint Presentation</vt:lpstr>
      <vt:lpstr>Celtic Interconnector Community Benefit Timeline</vt:lpstr>
      <vt:lpstr>Community Benefit Strategy</vt:lpstr>
      <vt:lpstr>Next Steps</vt:lpstr>
      <vt:lpstr>PowerPoint Presentation</vt:lpstr>
      <vt:lpstr>Thank You!  Q &amp; A</vt:lpstr>
      <vt:lpstr>PowerPoint Presentation</vt:lpstr>
    </vt:vector>
  </TitlesOfParts>
  <Company>EirGrid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overview</dc:title>
  <dc:creator>Walsh, Michelle</dc:creator>
  <cp:lastModifiedBy>Oliveira, Eunice</cp:lastModifiedBy>
  <cp:revision>43</cp:revision>
  <dcterms:created xsi:type="dcterms:W3CDTF">2021-09-02T08:11:30Z</dcterms:created>
  <dcterms:modified xsi:type="dcterms:W3CDTF">2022-09-20T14:53:47Z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0x010100D63078CDAB47D84390F8C4D567A1E818</vt:lpwstr>
  </property>
</Properties>
</file>