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8" r:id="rId5"/>
    <p:sldMasterId id="2147483734" r:id="rId6"/>
    <p:sldMasterId id="2147483750" r:id="rId7"/>
    <p:sldMasterId id="2147483764" r:id="rId8"/>
    <p:sldMasterId id="2147483776" r:id="rId9"/>
  </p:sldMasterIdLst>
  <p:notesMasterIdLst>
    <p:notesMasterId r:id="rId21"/>
  </p:notesMasterIdLst>
  <p:sldIdLst>
    <p:sldId id="263" r:id="rId10"/>
    <p:sldId id="264" r:id="rId11"/>
    <p:sldId id="265" r:id="rId12"/>
    <p:sldId id="266" r:id="rId13"/>
    <p:sldId id="267" r:id="rId14"/>
    <p:sldId id="269" r:id="rId15"/>
    <p:sldId id="268" r:id="rId16"/>
    <p:sldId id="261" r:id="rId17"/>
    <p:sldId id="271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75538-7A86-42F7-B2AD-3A78791D3F3C}" type="datetimeFigureOut">
              <a:rPr lang="en-IE" smtClean="0"/>
              <a:t>14/09/2021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BC74-330F-4FB4-8BBC-A6E0FDC6BB9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171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13/22/20/23/27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46A70-1BC4-F74D-A553-18015C8511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2D647-682E-D549-94B9-A9C1B607B7B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2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 who are not part of the forum can still participate in future consultations and throughout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EirGrid’s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grid development process.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2D647-682E-D549-94B9-A9C1B607B7B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4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D647-682E-D549-94B9-A9C1B607B7B5}" type="slidenum">
              <a:rPr lang="en-IE" smtClean="0">
                <a:solidFill>
                  <a:prstClr val="black"/>
                </a:solidFill>
              </a:rPr>
              <a:pPr/>
              <a:t>8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emf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44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201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904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515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96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0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45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62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2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83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914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81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772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96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15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21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678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7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502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926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3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700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700" b="1" i="0">
                <a:solidFill>
                  <a:srgbClr val="C8B47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4300" b="1" i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3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26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5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9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6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7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2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65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7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8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5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08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8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7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6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05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96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6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07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8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6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7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0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16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7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7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0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4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27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65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ore_j\OneDrive - EirGrid\Comms\EirGrid Stock Images\EirGrid Stock Images\GettyImages-46201757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4750439" cy="2242121"/>
          </a:xfrm>
        </p:spPr>
        <p:txBody>
          <a:bodyPr anchor="b">
            <a:no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00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2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2" y="2365612"/>
            <a:ext cx="4640239" cy="298430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607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1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1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5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4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2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10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8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88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5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891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63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1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ore_j\OneDrive - EirGrid\Comms\EirGrid Stock Images\EirGrid Stock Images\GettyImages-46201757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4750439" cy="2242121"/>
          </a:xfrm>
        </p:spPr>
        <p:txBody>
          <a:bodyPr anchor="b">
            <a:no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389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6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2" y="2365612"/>
            <a:ext cx="4640239" cy="298430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750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83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73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6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62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82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62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7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19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907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263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58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180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ore_j\OneDrive - EirGrid\Comms\EirGrid Stock Images\EirGrid Stock Images\GettyImages-46201757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4750439" cy="2242121"/>
          </a:xfrm>
        </p:spPr>
        <p:txBody>
          <a:bodyPr anchor="b">
            <a:no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4634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93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2" y="2365612"/>
            <a:ext cx="4640239" cy="298430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5781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64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4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34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090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6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1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752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352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32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330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2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36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86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756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3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4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955" y="5817639"/>
            <a:ext cx="1621532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77777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14/09/2021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955" y="5817639"/>
            <a:ext cx="1621532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77777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@irishrurallink.ie" TargetMode="External"/><Relationship Id="rId2" Type="http://schemas.openxmlformats.org/officeDocument/2006/relationships/hyperlink" Target="mailto:michelle.walsh@eirgrid.com" TargetMode="Externa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722313" y="3823087"/>
            <a:ext cx="7772400" cy="89765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endParaRPr lang="en-GB" b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B31B04-A36E-9447-9F07-A029BB88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021288"/>
            <a:ext cx="1171816" cy="5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c.europa.eu/inea/sites/inea/files/download/logos/cef/en_cef__.png">
            <a:extLst>
              <a:ext uri="{FF2B5EF4-FFF2-40B4-BE49-F238E27FC236}">
                <a16:creationId xmlns:a16="http://schemas.microsoft.com/office/drawing/2014/main" id="{A0C7FB2A-BCFF-9048-9B68-51A6DCB9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174239"/>
            <a:ext cx="1741548" cy="2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92894" y="2941642"/>
            <a:ext cx="7648338" cy="1959156"/>
          </a:xfrm>
          <a:prstGeom prst="rect">
            <a:avLst/>
          </a:prstGeom>
        </p:spPr>
        <p:txBody>
          <a:bodyPr vert="horz" lIns="68577" tIns="34289" rIns="68577" bIns="34289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533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ts val="3000"/>
              </a:lnSpc>
              <a:spcBef>
                <a:spcPts val="0"/>
              </a:spcBef>
            </a:pPr>
            <a:r>
              <a:rPr lang="en-GB" sz="3300" dirty="0">
                <a:solidFill>
                  <a:prstClr val="white"/>
                </a:solidFill>
              </a:rPr>
              <a:t>Celtic </a:t>
            </a:r>
          </a:p>
          <a:p>
            <a:pPr defTabSz="685800">
              <a:lnSpc>
                <a:spcPts val="3000"/>
              </a:lnSpc>
              <a:spcBef>
                <a:spcPts val="0"/>
              </a:spcBef>
            </a:pPr>
            <a:r>
              <a:rPr lang="en-GB" sz="3300" dirty="0">
                <a:solidFill>
                  <a:prstClr val="white"/>
                </a:solidFill>
              </a:rPr>
              <a:t>Interconnector</a:t>
            </a:r>
            <a:endParaRPr lang="en-GB" sz="1500" dirty="0">
              <a:solidFill>
                <a:srgbClr val="C9B474"/>
              </a:solidFill>
            </a:endParaRPr>
          </a:p>
          <a:p>
            <a:pPr defTabSz="685800">
              <a:lnSpc>
                <a:spcPct val="50000"/>
              </a:lnSpc>
              <a:spcBef>
                <a:spcPts val="750"/>
              </a:spcBef>
            </a:pPr>
            <a:r>
              <a:rPr lang="en-GB" sz="1800" dirty="0">
                <a:solidFill>
                  <a:srgbClr val="C9B474"/>
                </a:solidFill>
              </a:rPr>
              <a:t>Community Forum – </a:t>
            </a:r>
            <a:r>
              <a:rPr lang="en-GB" sz="1800" dirty="0" smtClean="0">
                <a:solidFill>
                  <a:srgbClr val="C9B474"/>
                </a:solidFill>
              </a:rPr>
              <a:t>14th September </a:t>
            </a:r>
            <a:r>
              <a:rPr lang="en-GB" sz="1800" dirty="0">
                <a:solidFill>
                  <a:srgbClr val="C9B474"/>
                </a:solidFill>
              </a:rPr>
              <a:t>2021</a:t>
            </a:r>
          </a:p>
          <a:p>
            <a:pPr defTabSz="685800">
              <a:lnSpc>
                <a:spcPct val="50000"/>
              </a:lnSpc>
              <a:spcBef>
                <a:spcPts val="750"/>
              </a:spcBef>
            </a:pPr>
            <a:endParaRPr lang="en-GB" sz="1800" dirty="0">
              <a:solidFill>
                <a:srgbClr val="C9B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8F4A-6336-49CB-A587-87DDB6E0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Benefit Strategy for Celtic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F06F-9CEA-43BA-A9DB-F55AB05C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/>
          </a:bodyPr>
          <a:lstStyle/>
          <a:p>
            <a:r>
              <a:rPr lang="en-GB" b="1" dirty="0"/>
              <a:t>Purpose: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Maximise the impact of community benefit.</a:t>
            </a:r>
          </a:p>
          <a:p>
            <a:pPr lvl="2"/>
            <a:r>
              <a:rPr lang="en-GB" dirty="0"/>
              <a:t>Leave a positive legacy locally. </a:t>
            </a:r>
          </a:p>
          <a:p>
            <a:pPr lvl="2"/>
            <a:r>
              <a:rPr lang="en-GB" dirty="0"/>
              <a:t>Distribute benefit in a planned, fair and sustainable way. </a:t>
            </a:r>
          </a:p>
          <a:p>
            <a:r>
              <a:rPr lang="en-GB" b="1" dirty="0"/>
              <a:t>Content: </a:t>
            </a:r>
          </a:p>
          <a:p>
            <a:pPr lvl="2"/>
            <a:r>
              <a:rPr lang="en-GB" dirty="0"/>
              <a:t>Explore scope</a:t>
            </a:r>
          </a:p>
          <a:p>
            <a:pPr lvl="2"/>
            <a:r>
              <a:rPr lang="en-GB" dirty="0"/>
              <a:t>Identify gaps and needs</a:t>
            </a:r>
          </a:p>
          <a:p>
            <a:pPr lvl="2"/>
            <a:r>
              <a:rPr lang="en-GB" dirty="0"/>
              <a:t>Conduct a SWOT analysis</a:t>
            </a:r>
          </a:p>
          <a:p>
            <a:pPr lvl="2"/>
            <a:r>
              <a:rPr lang="en-GB" dirty="0"/>
              <a:t>Identify local priorities</a:t>
            </a:r>
          </a:p>
          <a:p>
            <a:pPr lvl="2"/>
            <a:r>
              <a:rPr lang="en-GB" dirty="0"/>
              <a:t>Identify potential partnerships and matched funding</a:t>
            </a:r>
          </a:p>
          <a:p>
            <a:r>
              <a:rPr lang="en-IE" dirty="0"/>
              <a:t>Strategy must be complete before first phase of funding is released.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61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4098397" y="1535024"/>
            <a:ext cx="4747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000"/>
              </a:lnSpc>
              <a:spcAft>
                <a:spcPts val="600"/>
              </a:spcAft>
            </a:pPr>
            <a:r>
              <a:rPr lang="en-IE" sz="3000" b="1" dirty="0" smtClean="0">
                <a:solidFill>
                  <a:srgbClr val="777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and Next Meeting</a:t>
            </a:r>
            <a:endParaRPr lang="en-IE" sz="3000" b="1" dirty="0">
              <a:solidFill>
                <a:srgbClr val="777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4195916" y="3062339"/>
            <a:ext cx="4073441" cy="177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sz="1350" dirty="0" smtClean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Please </a:t>
            </a:r>
            <a:r>
              <a:rPr lang="en-IE" sz="1350" dirty="0" smtClean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suggest agenda items for the next meeting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IE" sz="1350" dirty="0">
              <a:solidFill>
                <a:prstClr val="black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sz="1350" dirty="0" smtClean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Next </a:t>
            </a:r>
            <a:r>
              <a:rPr lang="en-IE" sz="135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meeting agenda items to be sent to </a:t>
            </a:r>
            <a:r>
              <a:rPr lang="en-IE" sz="135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  <a:hlinkClick r:id="rId2"/>
              </a:rPr>
              <a:t>michelle.walsh@eirgrid.com</a:t>
            </a:r>
            <a:r>
              <a:rPr lang="en-IE" sz="135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or </a:t>
            </a:r>
            <a:r>
              <a:rPr lang="en-IE" sz="135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  <a:hlinkClick r:id="rId3"/>
              </a:rPr>
              <a:t>james@irishrurallink.ie</a:t>
            </a:r>
            <a:r>
              <a:rPr lang="en-IE" sz="135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72816"/>
            <a:ext cx="367240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D5AEE-D111-CB4A-92D7-C7DFA0A51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032615"/>
            <a:ext cx="8009501" cy="750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Introduction from the Chair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Round table introductions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Focus of the Forum – Terms of reference </a:t>
            </a:r>
            <a:r>
              <a:rPr lang="en-US" sz="2400" dirty="0" smtClean="0">
                <a:solidFill>
                  <a:schemeClr val="bg1"/>
                </a:solidFill>
              </a:rPr>
              <a:t>recap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Working together – principles and agreement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Brief project update.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Background on Community Benefit – where it has come from and where it’s going;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Send in suggestions for agenda of next meeting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Date and time of next meeting(s) </a:t>
            </a:r>
            <a:endParaRPr lang="en-IE" sz="2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AOB</a:t>
            </a:r>
            <a:endParaRPr lang="en-IE" sz="2400" dirty="0">
              <a:solidFill>
                <a:schemeClr val="bg1"/>
              </a:solidFill>
            </a:endParaRPr>
          </a:p>
          <a:p>
            <a:pPr marL="428625" indent="-428625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199" y="332656"/>
            <a:ext cx="2734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E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083" y="1032615"/>
            <a:ext cx="1445620" cy="9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50" b="1" dirty="0"/>
              <a:t>Housekeeping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/>
              <a:t>Meeting is recorded</a:t>
            </a:r>
          </a:p>
          <a:p>
            <a:r>
              <a:rPr lang="en-IE" sz="2800" dirty="0" smtClean="0"/>
              <a:t>Microphones off until talking. </a:t>
            </a:r>
            <a:endParaRPr lang="en-IE" sz="2800" dirty="0"/>
          </a:p>
          <a:p>
            <a:r>
              <a:rPr lang="en-IE" sz="2800" dirty="0"/>
              <a:t>Rename yourself with Name/ Organisation (if representing one)</a:t>
            </a:r>
          </a:p>
          <a:p>
            <a:r>
              <a:rPr lang="en-IE" sz="2800" dirty="0"/>
              <a:t>Please write in the chat (Questions or Comment)</a:t>
            </a:r>
          </a:p>
          <a:p>
            <a:r>
              <a:rPr lang="en-IE" sz="2800" dirty="0"/>
              <a:t>Raise hand to </a:t>
            </a:r>
            <a:r>
              <a:rPr lang="en-IE" sz="2800" dirty="0" smtClean="0"/>
              <a:t>speak</a:t>
            </a:r>
          </a:p>
          <a:p>
            <a:r>
              <a:rPr lang="en-IE" sz="2800" dirty="0">
                <a:cs typeface="Arial" panose="020B0604020202020204" pitchFamily="34" charset="0"/>
              </a:rPr>
              <a:t>Respect for everyone at the meeting </a:t>
            </a:r>
          </a:p>
          <a:p>
            <a:endParaRPr lang="en-IE" sz="2700" dirty="0"/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76" y="857251"/>
            <a:ext cx="2007824" cy="20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50" b="1" dirty="0" smtClean="0"/>
              <a:t>Round Table Introductions </a:t>
            </a:r>
            <a:endParaRPr lang="en-IE" sz="405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700" dirty="0" smtClean="0"/>
              <a:t>Please turn on your camera and microphone</a:t>
            </a:r>
          </a:p>
          <a:p>
            <a:r>
              <a:rPr lang="en-IE" sz="2700" dirty="0" smtClean="0"/>
              <a:t>Introduce yourself and the group/groups you are representing </a:t>
            </a:r>
          </a:p>
          <a:p>
            <a:r>
              <a:rPr lang="en-IE" sz="2700" dirty="0" smtClean="0"/>
              <a:t>Tell us why you joined the </a:t>
            </a:r>
            <a:r>
              <a:rPr lang="en-IE" sz="2700" dirty="0" smtClean="0"/>
              <a:t>forum and what your expectations are.</a:t>
            </a:r>
            <a:endParaRPr lang="en-IE" sz="2700" dirty="0"/>
          </a:p>
          <a:p>
            <a:endParaRPr lang="en-IE" dirty="0"/>
          </a:p>
        </p:txBody>
      </p:sp>
      <p:pic>
        <p:nvPicPr>
          <p:cNvPr id="1026" name="Picture 2" descr="Introduce Yourself In Online Classro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514806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The Celtic Community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dirty="0" smtClean="0"/>
              <a:t>Comprises </a:t>
            </a:r>
            <a:r>
              <a:rPr lang="en-IE" dirty="0"/>
              <a:t>of local representatives of the Celtic Communities.</a:t>
            </a:r>
          </a:p>
          <a:p>
            <a:pPr>
              <a:lnSpc>
                <a:spcPct val="150000"/>
              </a:lnSpc>
            </a:pPr>
            <a:r>
              <a:rPr lang="en-IE" dirty="0"/>
              <a:t>Independently chaired by Irish Rural Link</a:t>
            </a:r>
          </a:p>
          <a:p>
            <a:pPr>
              <a:lnSpc>
                <a:spcPct val="150000"/>
              </a:lnSpc>
            </a:pPr>
            <a:r>
              <a:rPr lang="en-IE" dirty="0"/>
              <a:t>Meets according to need, but approximately 4 times a year</a:t>
            </a:r>
          </a:p>
          <a:p>
            <a:pPr>
              <a:lnSpc>
                <a:spcPct val="150000"/>
              </a:lnSpc>
            </a:pPr>
            <a:r>
              <a:rPr lang="en-IE" dirty="0"/>
              <a:t>Membership spread across project area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Representatives of community groups and associations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Local elected representatives</a:t>
            </a: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3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826076"/>
          </a:xfrm>
        </p:spPr>
        <p:txBody>
          <a:bodyPr/>
          <a:lstStyle/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the forum?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327"/>
            <a:ext cx="7886700" cy="4177146"/>
          </a:xfrm>
        </p:spPr>
        <p:txBody>
          <a:bodyPr>
            <a:normAutofit/>
          </a:bodyPr>
          <a:lstStyle/>
          <a:p>
            <a:r>
              <a:rPr lang="en-GB" dirty="0"/>
              <a:t>The Community Forum </a:t>
            </a:r>
            <a:r>
              <a:rPr lang="en-GB" dirty="0" smtClean="0"/>
              <a:t>brings </a:t>
            </a:r>
            <a:r>
              <a:rPr lang="en-GB" dirty="0"/>
              <a:t>together key stakeholders in the community to: </a:t>
            </a:r>
            <a:endParaRPr lang="en-IE" dirty="0"/>
          </a:p>
          <a:p>
            <a:pPr lvl="1"/>
            <a:r>
              <a:rPr lang="en-GB" sz="1950" dirty="0"/>
              <a:t>Represent the views of their organisation or community in relation to the project and its proposals;</a:t>
            </a:r>
            <a:endParaRPr lang="en-IE" sz="1950" dirty="0"/>
          </a:p>
          <a:p>
            <a:pPr lvl="1"/>
            <a:r>
              <a:rPr lang="en-GB" sz="1950" dirty="0"/>
              <a:t>Consider the project and provide guidance on local needs and priorities; </a:t>
            </a:r>
            <a:endParaRPr lang="en-IE" sz="1950" dirty="0"/>
          </a:p>
          <a:p>
            <a:pPr lvl="1"/>
            <a:r>
              <a:rPr lang="en-GB" sz="1950" dirty="0"/>
              <a:t>Assist in the resolution of local issues resulting from the project in a timely manner.</a:t>
            </a:r>
            <a:endParaRPr lang="en-IE" sz="1950" dirty="0"/>
          </a:p>
          <a:p>
            <a:pPr lvl="1"/>
            <a:r>
              <a:rPr lang="en-GB" sz="1950" dirty="0"/>
              <a:t>Support the project team in identifying local sources of information and analysis, strategies and proposals </a:t>
            </a:r>
          </a:p>
          <a:p>
            <a:pPr lvl="1"/>
            <a:r>
              <a:rPr lang="en-GB" sz="1950" dirty="0"/>
              <a:t>Provide feedback at key stages in the delivery of the project</a:t>
            </a:r>
            <a:endParaRPr lang="en-IE" sz="1950" dirty="0"/>
          </a:p>
          <a:p>
            <a:pPr lvl="1"/>
            <a:r>
              <a:rPr lang="en-GB" sz="1950" dirty="0"/>
              <a:t>Facilitate a ‘local voice’ and communicate information to local stakeholders.</a:t>
            </a:r>
            <a:endParaRPr lang="en-IE" sz="1950" dirty="0"/>
          </a:p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85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826076"/>
          </a:xfrm>
        </p:spPr>
        <p:txBody>
          <a:bodyPr>
            <a:normAutofit fontScale="90000"/>
          </a:bodyPr>
          <a:lstStyle/>
          <a:p>
            <a:pPr marL="342900" lvl="0" indent="-342900" defTabSz="914400"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Calibri" panose="020F0502020204030204"/>
                <a:ea typeface="+mn-ea"/>
                <a:cs typeface="+mn-cs"/>
              </a:rPr>
              <a:t>Working together – principles and </a:t>
            </a:r>
            <a:r>
              <a:rPr lang="en-US" sz="3600" b="1" dirty="0" smtClean="0">
                <a:latin typeface="Calibri" panose="020F0502020204030204"/>
                <a:ea typeface="+mn-ea"/>
                <a:cs typeface="+mn-cs"/>
              </a:rPr>
              <a:t>agreement </a:t>
            </a:r>
            <a:r>
              <a:rPr lang="en-IE" sz="24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IE" sz="24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327"/>
            <a:ext cx="7886700" cy="41771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dirty="0" smtClean="0"/>
              <a:t>Community Development Principals 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IRL will take the minutes and are in draft form until agreed at the next meeting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Community Groups to be mentioned rather than individuals?</a:t>
            </a:r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9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332" y="222739"/>
            <a:ext cx="1184372" cy="10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0382" y="1196752"/>
            <a:ext cx="4957682" cy="547260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3700" b="1" dirty="0" smtClean="0"/>
              <a:t>Current Status in Ireland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Application for planning consent is currently with An Bord Pleanála (ABP)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(ABP) Public Consultation period closed on 06 September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Awaiting ABP response </a:t>
            </a:r>
          </a:p>
          <a:p>
            <a:pPr lvl="1"/>
            <a:endParaRPr lang="en-IE" sz="2500" dirty="0" smtClean="0"/>
          </a:p>
          <a:p>
            <a:pPr marL="0" indent="0">
              <a:buNone/>
            </a:pPr>
            <a:r>
              <a:rPr lang="en-IE" sz="3700" b="1" dirty="0" smtClean="0"/>
              <a:t>Key project characteristics: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500 km of submarine cable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Landfall </a:t>
            </a:r>
            <a:r>
              <a:rPr lang="en-IE" sz="2900" dirty="0" smtClean="0"/>
              <a:t>location </a:t>
            </a:r>
            <a:r>
              <a:rPr lang="en-IE" sz="2900" dirty="0"/>
              <a:t>at Claycastle Beach in Youghal.</a:t>
            </a:r>
          </a:p>
          <a:p>
            <a:pPr>
              <a:lnSpc>
                <a:spcPct val="120000"/>
              </a:lnSpc>
            </a:pPr>
            <a:r>
              <a:rPr lang="en-IE" sz="2900" dirty="0"/>
              <a:t>A</a:t>
            </a:r>
            <a:r>
              <a:rPr lang="en-IE" sz="2900" dirty="0" smtClean="0"/>
              <a:t>pprox. 35 km underground DC and AC cable.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Converter station at Ballyadam, Carrigtwohill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Network connection point at Knockraha 220 kV substation.</a:t>
            </a:r>
          </a:p>
          <a:p>
            <a:pPr lvl="1"/>
            <a:endParaRPr lang="en-IE" sz="2500" dirty="0" smtClean="0"/>
          </a:p>
          <a:p>
            <a:pPr marL="0" indent="0">
              <a:buNone/>
            </a:pPr>
            <a:r>
              <a:rPr lang="en-IE" sz="3700" b="1" dirty="0" smtClean="0"/>
              <a:t>Main benefits of the project: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Enable the energy transition in Europe, especially in Ireland and in France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Direct connection between Ireland and the EU internal electricity market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Improve security and reliability of supply</a:t>
            </a:r>
          </a:p>
          <a:p>
            <a:pPr>
              <a:lnSpc>
                <a:spcPct val="120000"/>
              </a:lnSpc>
            </a:pPr>
            <a:r>
              <a:rPr lang="en-IE" sz="2900" dirty="0" smtClean="0"/>
              <a:t>Providing a direct telecommunications link between Ireland France ( and continental Europe)</a:t>
            </a:r>
          </a:p>
          <a:p>
            <a:pPr lvl="1"/>
            <a:endParaRPr lang="en-IE" dirty="0" smtClean="0"/>
          </a:p>
          <a:p>
            <a:endParaRPr lang="en-IE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88" y="1988840"/>
            <a:ext cx="3861387" cy="2624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General overview &amp; update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78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545BF6-EC98-164B-9596-55D082B638EB}"/>
              </a:ext>
            </a:extLst>
          </p:cNvPr>
          <p:cNvSpPr/>
          <p:nvPr/>
        </p:nvSpPr>
        <p:spPr>
          <a:xfrm>
            <a:off x="1561308" y="5179266"/>
            <a:ext cx="980046" cy="57568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Community Benefit Administrator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80921-0E6F-9B4E-B43F-0E4037A4452A}"/>
              </a:ext>
            </a:extLst>
          </p:cNvPr>
          <p:cNvSpPr/>
          <p:nvPr/>
        </p:nvSpPr>
        <p:spPr>
          <a:xfrm>
            <a:off x="1533546" y="2201286"/>
            <a:ext cx="766014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consent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2EA29-266F-E448-BEBB-A197949E5030}"/>
              </a:ext>
            </a:extLst>
          </p:cNvPr>
          <p:cNvSpPr/>
          <p:nvPr/>
        </p:nvSpPr>
        <p:spPr>
          <a:xfrm>
            <a:off x="133700" y="2910061"/>
            <a:ext cx="1112423" cy="935282"/>
          </a:xfrm>
          <a:prstGeom prst="rect">
            <a:avLst/>
          </a:prstGeom>
          <a:solidFill>
            <a:srgbClr val="008C9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150000"/>
              </a:lnSpc>
            </a:pPr>
            <a:r>
              <a:rPr lang="en-IE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Milestone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014F0-7F1C-6148-B07C-0AF916D32EB6}"/>
              </a:ext>
            </a:extLst>
          </p:cNvPr>
          <p:cNvSpPr txBox="1"/>
          <p:nvPr/>
        </p:nvSpPr>
        <p:spPr>
          <a:xfrm>
            <a:off x="470847" y="1381416"/>
            <a:ext cx="836266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4035"/>
              </a:lnSpc>
              <a:spcAft>
                <a:spcPts val="600"/>
              </a:spcAft>
            </a:pPr>
            <a:r>
              <a:rPr lang="en-IE" sz="3000" dirty="0">
                <a:solidFill>
                  <a:srgbClr val="77777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Community Benefit Update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11401-41B9-4F78-A905-13161315C323}"/>
              </a:ext>
            </a:extLst>
          </p:cNvPr>
          <p:cNvSpPr/>
          <p:nvPr/>
        </p:nvSpPr>
        <p:spPr>
          <a:xfrm>
            <a:off x="133700" y="4166351"/>
            <a:ext cx="1112423" cy="935282"/>
          </a:xfrm>
          <a:prstGeom prst="rect">
            <a:avLst/>
          </a:prstGeom>
          <a:solidFill>
            <a:srgbClr val="C9B47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150000"/>
              </a:lnSpc>
            </a:pPr>
            <a:r>
              <a:rPr lang="en-IE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Benefit Milestone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63A1C6-9EFB-4902-ADCB-1F3C7F5EF824}"/>
              </a:ext>
            </a:extLst>
          </p:cNvPr>
          <p:cNvCxnSpPr>
            <a:cxnSpLocks/>
          </p:cNvCxnSpPr>
          <p:nvPr/>
        </p:nvCxnSpPr>
        <p:spPr>
          <a:xfrm>
            <a:off x="2051330" y="3995553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6F1DE7-28E2-4105-A60D-088894B11B9A}"/>
              </a:ext>
            </a:extLst>
          </p:cNvPr>
          <p:cNvCxnSpPr>
            <a:cxnSpLocks/>
          </p:cNvCxnSpPr>
          <p:nvPr/>
        </p:nvCxnSpPr>
        <p:spPr>
          <a:xfrm flipV="1">
            <a:off x="1916553" y="2923678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A75FF3-1B69-43E6-A00B-E0B7D5C71E90}"/>
              </a:ext>
            </a:extLst>
          </p:cNvPr>
          <p:cNvSpPr/>
          <p:nvPr/>
        </p:nvSpPr>
        <p:spPr>
          <a:xfrm>
            <a:off x="4379202" y="5175751"/>
            <a:ext cx="980046" cy="36352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40% of funds (phase 1)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DC7C3A-9D8C-4AE4-BF9C-968DD188F863}"/>
              </a:ext>
            </a:extLst>
          </p:cNvPr>
          <p:cNvSpPr/>
          <p:nvPr/>
        </p:nvSpPr>
        <p:spPr>
          <a:xfrm>
            <a:off x="5221415" y="2201286"/>
            <a:ext cx="766014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Midway through cabling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349E53-C245-4FEA-A335-5A8E2771B4C6}"/>
              </a:ext>
            </a:extLst>
          </p:cNvPr>
          <p:cNvCxnSpPr>
            <a:cxnSpLocks/>
          </p:cNvCxnSpPr>
          <p:nvPr/>
        </p:nvCxnSpPr>
        <p:spPr>
          <a:xfrm>
            <a:off x="4869224" y="3992037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6FBE90-2F12-4380-A339-FF9A9C9F4A75}"/>
              </a:ext>
            </a:extLst>
          </p:cNvPr>
          <p:cNvCxnSpPr>
            <a:cxnSpLocks/>
          </p:cNvCxnSpPr>
          <p:nvPr/>
        </p:nvCxnSpPr>
        <p:spPr>
          <a:xfrm flipV="1">
            <a:off x="5604422" y="2923678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BC09EAE-19D2-427B-91D5-98571B2635E8}"/>
              </a:ext>
            </a:extLst>
          </p:cNvPr>
          <p:cNvSpPr/>
          <p:nvPr/>
        </p:nvSpPr>
        <p:spPr>
          <a:xfrm>
            <a:off x="2922439" y="5179266"/>
            <a:ext cx="980046" cy="57568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Community Benefit Strategy for project area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E78EF2-F30E-45EF-BC9D-04D26A6C22E2}"/>
              </a:ext>
            </a:extLst>
          </p:cNvPr>
          <p:cNvSpPr/>
          <p:nvPr/>
        </p:nvSpPr>
        <p:spPr>
          <a:xfrm>
            <a:off x="3919532" y="2204802"/>
            <a:ext cx="766014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ground on construction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F4CD75-0167-49F6-B00D-F22D887FBDF5}"/>
              </a:ext>
            </a:extLst>
          </p:cNvPr>
          <p:cNvCxnSpPr>
            <a:cxnSpLocks/>
          </p:cNvCxnSpPr>
          <p:nvPr/>
        </p:nvCxnSpPr>
        <p:spPr>
          <a:xfrm>
            <a:off x="3412462" y="3995553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1EE234-AB2D-461F-8B73-2A96A60260A9}"/>
              </a:ext>
            </a:extLst>
          </p:cNvPr>
          <p:cNvCxnSpPr>
            <a:cxnSpLocks/>
          </p:cNvCxnSpPr>
          <p:nvPr/>
        </p:nvCxnSpPr>
        <p:spPr>
          <a:xfrm flipV="1">
            <a:off x="4302539" y="2927194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E2FF794-2385-47FA-85AF-4F5149E4D295}"/>
              </a:ext>
            </a:extLst>
          </p:cNvPr>
          <p:cNvSpPr/>
          <p:nvPr/>
        </p:nvSpPr>
        <p:spPr>
          <a:xfrm>
            <a:off x="5467061" y="5179266"/>
            <a:ext cx="980046" cy="36352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30% of funds (phase 2)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CFE07A-2617-4645-83FE-0F105A4DD0FB}"/>
              </a:ext>
            </a:extLst>
          </p:cNvPr>
          <p:cNvCxnSpPr>
            <a:cxnSpLocks/>
          </p:cNvCxnSpPr>
          <p:nvPr/>
        </p:nvCxnSpPr>
        <p:spPr>
          <a:xfrm>
            <a:off x="5957083" y="3995552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B860382-5B28-4C9A-85F2-71C2E232D52E}"/>
              </a:ext>
            </a:extLst>
          </p:cNvPr>
          <p:cNvSpPr/>
          <p:nvPr/>
        </p:nvSpPr>
        <p:spPr>
          <a:xfrm>
            <a:off x="6545542" y="5182784"/>
            <a:ext cx="980046" cy="36352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30% of funds (phase 3)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5A85CA-6544-41D2-AF79-DD151F06BA7A}"/>
              </a:ext>
            </a:extLst>
          </p:cNvPr>
          <p:cNvCxnSpPr>
            <a:cxnSpLocks/>
          </p:cNvCxnSpPr>
          <p:nvPr/>
        </p:nvCxnSpPr>
        <p:spPr>
          <a:xfrm>
            <a:off x="7035564" y="3999070"/>
            <a:ext cx="0" cy="1106081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F15BFA2-1B26-433F-9D52-726A6D4A99AE}"/>
              </a:ext>
            </a:extLst>
          </p:cNvPr>
          <p:cNvSpPr/>
          <p:nvPr/>
        </p:nvSpPr>
        <p:spPr>
          <a:xfrm>
            <a:off x="6299405" y="2204802"/>
            <a:ext cx="766014" cy="610555"/>
          </a:xfrm>
          <a:prstGeom prst="rect">
            <a:avLst/>
          </a:prstGeom>
          <a:noFill/>
          <a:ln w="381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Energisation of project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2A74CA-A29E-4E59-B70F-888A5018654C}"/>
              </a:ext>
            </a:extLst>
          </p:cNvPr>
          <p:cNvCxnSpPr>
            <a:cxnSpLocks/>
          </p:cNvCxnSpPr>
          <p:nvPr/>
        </p:nvCxnSpPr>
        <p:spPr>
          <a:xfrm flipV="1">
            <a:off x="6682412" y="2927194"/>
            <a:ext cx="0" cy="1053482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ED65A5-57AF-4759-8E35-6F17ED022B74}"/>
              </a:ext>
            </a:extLst>
          </p:cNvPr>
          <p:cNvCxnSpPr>
            <a:cxnSpLocks/>
          </p:cNvCxnSpPr>
          <p:nvPr/>
        </p:nvCxnSpPr>
        <p:spPr>
          <a:xfrm>
            <a:off x="1153116" y="3995553"/>
            <a:ext cx="7106830" cy="0"/>
          </a:xfrm>
          <a:prstGeom prst="straightConnector1">
            <a:avLst/>
          </a:prstGeom>
          <a:ln w="57150">
            <a:solidFill>
              <a:srgbClr val="8F17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616</Words>
  <Application>Microsoft Office PowerPoint</Application>
  <PresentationFormat>On-screen Show (4:3)</PresentationFormat>
  <Paragraphs>98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Housekeeping </vt:lpstr>
      <vt:lpstr>Round Table Introductions </vt:lpstr>
      <vt:lpstr>The Celtic Community Forum</vt:lpstr>
      <vt:lpstr>The role of the forum?</vt:lpstr>
      <vt:lpstr>Working together – principles and agreement  </vt:lpstr>
      <vt:lpstr>PowerPoint Presentation</vt:lpstr>
      <vt:lpstr>PowerPoint Presentation</vt:lpstr>
      <vt:lpstr>Community Benefit Strategy for Celtic</vt:lpstr>
      <vt:lpstr>PowerPoint Presentation</vt:lpstr>
    </vt:vector>
  </TitlesOfParts>
  <Company>EirGrid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overview</dc:title>
  <dc:creator>Walsh, Michelle</dc:creator>
  <cp:lastModifiedBy>james</cp:lastModifiedBy>
  <cp:revision>20</cp:revision>
  <dcterms:created xsi:type="dcterms:W3CDTF">2021-09-02T08:11:30Z</dcterms:created>
  <dcterms:modified xsi:type="dcterms:W3CDTF">2021-09-14T15:41:16Z</dcterms:modified>
</cp:coreProperties>
</file>