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688" r:id="rId6"/>
    <p:sldMasterId id="2147483702" r:id="rId7"/>
    <p:sldMasterId id="2147483750" r:id="rId8"/>
    <p:sldMasterId id="2147483764" r:id="rId9"/>
    <p:sldMasterId id="2147483776" r:id="rId10"/>
  </p:sldMasterIdLst>
  <p:notesMasterIdLst>
    <p:notesMasterId r:id="rId20"/>
  </p:notesMasterIdLst>
  <p:sldIdLst>
    <p:sldId id="263" r:id="rId11"/>
    <p:sldId id="264" r:id="rId12"/>
    <p:sldId id="265" r:id="rId13"/>
    <p:sldId id="274" r:id="rId14"/>
    <p:sldId id="273" r:id="rId15"/>
    <p:sldId id="271" r:id="rId16"/>
    <p:sldId id="270" r:id="rId17"/>
    <p:sldId id="275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80" autoAdjust="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75538-7A86-42F7-B2AD-3A78791D3F3C}" type="datetimeFigureOut">
              <a:rPr lang="en-IE" smtClean="0"/>
              <a:t>07/03/2022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BC74-330F-4FB4-8BBC-A6E0FDC6BB9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2171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13/22/20/23/27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46A70-1BC4-F74D-A553-18015C85116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14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F2D647-682E-D549-94B9-A9C1B607B7B5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526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20000"/>
              </a:lnSpc>
            </a:pPr>
            <a:r>
              <a:rPr lang="en-IE" sz="2500" dirty="0"/>
              <a:t>Questions for the forum: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2500" dirty="0"/>
              <a:t>Do members of the Forum feel East Cork stakeholders would be interested in attending an open day in March?</a:t>
            </a:r>
          </a:p>
          <a:p>
            <a:pPr lvl="1">
              <a:lnSpc>
                <a:spcPct val="120000"/>
              </a:lnSpc>
            </a:pPr>
            <a:r>
              <a:rPr lang="en-IE" sz="2500" dirty="0"/>
              <a:t>Are members of the Forum comfortable to have their contact details shared with stakeholders on request?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BC74-330F-4FB4-8BBC-A6E0FDC6BB93}" type="slidenum">
              <a:rPr lang="en-IE" smtClean="0"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2815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emf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5A07-C6C7-194F-9C5B-74FD1B5C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A350D-0A41-0C44-AE53-13C1CEF8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0EAB-E3F6-AC48-B9AE-33B04E9A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B6E44-0937-D049-BB72-D40BA875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F8238-4D91-374D-A9F6-CAC0C98C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1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7624-5B40-274C-A13B-4DD10990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3FA7F-C76D-F54F-AFAD-22B6D24E2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490-AD43-B94B-9932-1BCAADCD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6DB4-4123-1943-93DA-87151667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4E02-047D-944F-9ADC-1C065420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1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4E0CA-A192-1A41-82FD-26F2C7CED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39F3-A792-7C49-A312-BCE9F3CDA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BD3DD-DA0E-6040-98C4-10D855C5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53F9-976D-CD46-99ED-45252800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B514-D283-2546-8869-EAB7E9C0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91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" y="5306"/>
            <a:ext cx="9141748" cy="684738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4"/>
            <a:ext cx="7772400" cy="1196867"/>
          </a:xfrm>
        </p:spPr>
        <p:txBody>
          <a:bodyPr anchor="t"/>
          <a:lstStyle>
            <a:lvl1pPr marL="0" indent="0">
              <a:buNone/>
              <a:defRPr sz="2700" b="1" i="0">
                <a:solidFill>
                  <a:srgbClr val="C8B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889438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2" y="5282713"/>
            <a:ext cx="9167645" cy="1575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53440F-CE54-EB49-88C9-EBB06CA758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31" r="-3604"/>
          <a:stretch/>
        </p:blipFill>
        <p:spPr>
          <a:xfrm>
            <a:off x="3835830" y="5784104"/>
            <a:ext cx="1836550" cy="9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4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-384237"/>
            <a:ext cx="9288533" cy="696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4" y="4092273"/>
            <a:ext cx="6283682" cy="1196867"/>
          </a:xfrm>
        </p:spPr>
        <p:txBody>
          <a:bodyPr anchor="t"/>
          <a:lstStyle>
            <a:lvl1pPr marL="0" indent="0">
              <a:buNone/>
              <a:defRPr sz="2700" b="1" i="0">
                <a:solidFill>
                  <a:srgbClr val="C8B474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4" y="2889438"/>
            <a:ext cx="6283682" cy="1196867"/>
          </a:xfrm>
        </p:spPr>
        <p:txBody>
          <a:bodyPr anchor="b">
            <a:normAutofit/>
          </a:bodyPr>
          <a:lstStyle>
            <a:lvl1pPr marL="0" indent="0">
              <a:buNone/>
              <a:defRPr sz="4300" b="1" i="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1" y="5282712"/>
            <a:ext cx="9167645" cy="1575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21B21-9198-474C-86C9-49A46940C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345" y="5730602"/>
            <a:ext cx="2025203" cy="9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51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5A07-C6C7-194F-9C5B-74FD1B5C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A350D-0A41-0C44-AE53-13C1CEF8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0EAB-E3F6-AC48-B9AE-33B04E9A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B6E44-0937-D049-BB72-D40BA875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F8238-4D91-374D-A9F6-CAC0C98C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38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iled wall&#10;&#10;Description automatically generated">
            <a:extLst>
              <a:ext uri="{FF2B5EF4-FFF2-40B4-BE49-F238E27FC236}">
                <a16:creationId xmlns:a16="http://schemas.microsoft.com/office/drawing/2014/main" id="{D3F03E35-7C50-2149-8C15-84BC13F304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8"/>
            <a:ext cx="9144000" cy="6856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506983-7588-3B44-AA24-06C27F02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7C25-571D-0D4B-82A2-6EBE7D7F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6836D-3021-AF46-85BE-F7E1483F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8C9A-3F43-8244-99FE-6638035A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A635-2E53-B346-AEFC-32821DCA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12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7B2-DFC1-004F-A101-E020EA6B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3D4AA-31AA-0F42-B8FE-D5A77CB0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FBF5-B83A-934C-91DF-0F8AAFF5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1C80-E42E-B943-A5CA-89A69569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668C-46E1-9148-BFA0-57B84AF5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9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0A8D-58C5-D24E-B3B4-AA12B040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ABF66-15A3-6A4D-91E0-720DB6DA9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1BC86-9154-EB43-9A79-FAC836B5F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33481-9487-C64B-966E-95749157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B546-29FA-144B-997A-7ED87E56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8A68-9F48-C24D-9440-ECCFB59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26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4C6A-A96E-0442-9E3E-2D5238E2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F1F60-F97B-CC4A-9782-9709B9A3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E8653-97DD-A44E-B9FB-5FA6DB16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53C5F-8FB7-F94F-A6E8-86BA9142F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5017-18DA-6A4B-A8E5-481671325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8783C-7160-0647-A91F-30B6C6FA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CFFCE-BFCF-444F-B5CA-2E47DC8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24927-F306-C24E-94FF-ECAE6E4F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51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8F96-7736-D949-B0A8-EE51B7E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48E5D-188A-5440-8BBF-3CE0468C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7EF8B-69B8-E442-9703-07E95876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E6F58-4EC0-9248-BE76-9C145E7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iled wall&#10;&#10;Description automatically generated">
            <a:extLst>
              <a:ext uri="{FF2B5EF4-FFF2-40B4-BE49-F238E27FC236}">
                <a16:creationId xmlns:a16="http://schemas.microsoft.com/office/drawing/2014/main" id="{D3F03E35-7C50-2149-8C15-84BC13F304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8"/>
            <a:ext cx="9144000" cy="6856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506983-7588-3B44-AA24-06C27F02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7C25-571D-0D4B-82A2-6EBE7D7F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6836D-3021-AF46-85BE-F7E1483F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8C9A-3F43-8244-99FE-6638035A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A635-2E53-B346-AEFC-32821DCA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69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B3432-E118-714B-9778-6FB3C550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C0D2A-5D47-5845-99E6-6F068780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4187C-78A2-E14C-9110-2CB474C5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63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DDAA-1A7E-C247-9B31-A2E3A5A4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E4A3-90D6-7946-BCCE-AD461F4F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F50B6-746A-BB4F-B429-E6488C97D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17054-5F76-D445-8B30-938515C8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0B974-4B91-4F42-A562-F4BFE47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5694B-13BB-614F-B34D-8C5B3984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77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9B62-5073-844B-B152-FFDE3764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4E9B8-F97F-EC4A-AD49-6A063A083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361FE-2D71-BB46-AE2F-B43E10912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47FAB-9F0F-B841-AAF1-9D724397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CC2DF-C1FB-FF48-942F-995978D6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C620-2159-A745-9F2F-0779073A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12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7624-5B40-274C-A13B-4DD10990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3FA7F-C76D-F54F-AFAD-22B6D24E2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490-AD43-B94B-9932-1BCAADCD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6DB4-4123-1943-93DA-87151667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4E02-047D-944F-9ADC-1C065420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78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4E0CA-A192-1A41-82FD-26F2C7CED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39F3-A792-7C49-A312-BCE9F3CDA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BD3DD-DA0E-6040-98C4-10D855C5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53F9-976D-CD46-99ED-45252800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B514-D283-2546-8869-EAB7E9C0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92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" y="5306"/>
            <a:ext cx="9141748" cy="684738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4"/>
            <a:ext cx="7772400" cy="1196867"/>
          </a:xfrm>
        </p:spPr>
        <p:txBody>
          <a:bodyPr anchor="t"/>
          <a:lstStyle>
            <a:lvl1pPr marL="0" indent="0">
              <a:buNone/>
              <a:defRPr sz="2025" b="1" i="0">
                <a:solidFill>
                  <a:srgbClr val="C8B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889438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3375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2" y="5282713"/>
            <a:ext cx="9167645" cy="1575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53440F-CE54-EB49-88C9-EBB06CA758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31" r="-3604"/>
          <a:stretch/>
        </p:blipFill>
        <p:spPr>
          <a:xfrm>
            <a:off x="3835830" y="5784104"/>
            <a:ext cx="1836550" cy="9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65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-384237"/>
            <a:ext cx="9288533" cy="696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4" y="4092273"/>
            <a:ext cx="6283682" cy="1196867"/>
          </a:xfrm>
        </p:spPr>
        <p:txBody>
          <a:bodyPr anchor="t"/>
          <a:lstStyle>
            <a:lvl1pPr marL="0" indent="0">
              <a:buNone/>
              <a:defRPr sz="2025" b="1" i="0">
                <a:solidFill>
                  <a:srgbClr val="C8B474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4" y="2889438"/>
            <a:ext cx="6283682" cy="1196867"/>
          </a:xfrm>
        </p:spPr>
        <p:txBody>
          <a:bodyPr anchor="b">
            <a:normAutofit/>
          </a:bodyPr>
          <a:lstStyle>
            <a:lvl1pPr marL="0" indent="0">
              <a:buNone/>
              <a:defRPr sz="3225" b="1" i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1" y="5282712"/>
            <a:ext cx="9167645" cy="1575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21B21-9198-474C-86C9-49A46940C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345" y="5730602"/>
            <a:ext cx="2025203" cy="9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32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5A07-C6C7-194F-9C5B-74FD1B5C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A350D-0A41-0C44-AE53-13C1CEF8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0EAB-E3F6-AC48-B9AE-33B04E9A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B6E44-0937-D049-BB72-D40BA875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F8238-4D91-374D-A9F6-CAC0C98C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77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iled wall&#10;&#10;Description automatically generated">
            <a:extLst>
              <a:ext uri="{FF2B5EF4-FFF2-40B4-BE49-F238E27FC236}">
                <a16:creationId xmlns:a16="http://schemas.microsoft.com/office/drawing/2014/main" id="{D3F03E35-7C50-2149-8C15-84BC13F304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8"/>
            <a:ext cx="9144000" cy="6856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506983-7588-3B44-AA24-06C27F02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7C25-571D-0D4B-82A2-6EBE7D7F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6836D-3021-AF46-85BE-F7E1483F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8C9A-3F43-8244-99FE-6638035A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A635-2E53-B346-AEFC-32821DCA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38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7B2-DFC1-004F-A101-E020EA6B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3D4AA-31AA-0F42-B8FE-D5A77CB0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FBF5-B83A-934C-91DF-0F8AAFF5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1C80-E42E-B943-A5CA-89A69569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668C-46E1-9148-BFA0-57B84AF5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0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7B2-DFC1-004F-A101-E020EA6B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3D4AA-31AA-0F42-B8FE-D5A77CB0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FBF5-B83A-934C-91DF-0F8AAFF5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1C80-E42E-B943-A5CA-89A69569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668C-46E1-9148-BFA0-57B84AF5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15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0A8D-58C5-D24E-B3B4-AA12B040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ABF66-15A3-6A4D-91E0-720DB6DA9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1BC86-9154-EB43-9A79-FAC836B5F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33481-9487-C64B-966E-95749157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B546-29FA-144B-997A-7ED87E56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8A68-9F48-C24D-9440-ECCFB59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08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4C6A-A96E-0442-9E3E-2D5238E2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F1F60-F97B-CC4A-9782-9709B9A3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E8653-97DD-A44E-B9FB-5FA6DB16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53C5F-8FB7-F94F-A6E8-86BA9142F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5017-18DA-6A4B-A8E5-481671325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8783C-7160-0647-A91F-30B6C6FA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CFFCE-BFCF-444F-B5CA-2E47DC8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24927-F306-C24E-94FF-ECAE6E4F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89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8F96-7736-D949-B0A8-EE51B7E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48E5D-188A-5440-8BBF-3CE0468C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7EF8B-69B8-E442-9703-07E95876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E6F58-4EC0-9248-BE76-9C145E7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08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B3432-E118-714B-9778-6FB3C550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C0D2A-5D47-5845-99E6-6F068780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4187C-78A2-E14C-9110-2CB474C5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97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DDAA-1A7E-C247-9B31-A2E3A5A4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E4A3-90D6-7946-BCCE-AD461F4F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F50B6-746A-BB4F-B429-E6488C97D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17054-5F76-D445-8B30-938515C8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0B974-4B91-4F42-A562-F4BFE47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5694B-13BB-614F-B34D-8C5B3984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9B62-5073-844B-B152-FFDE3764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4E9B8-F97F-EC4A-AD49-6A063A083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361FE-2D71-BB46-AE2F-B43E10912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47FAB-9F0F-B841-AAF1-9D724397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CC2DF-C1FB-FF48-942F-995978D6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C620-2159-A745-9F2F-0779073A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26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7624-5B40-274C-A13B-4DD10990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3FA7F-C76D-F54F-AFAD-22B6D24E2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490-AD43-B94B-9932-1BCAADCD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6DB4-4123-1943-93DA-87151667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4E02-047D-944F-9ADC-1C065420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055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4E0CA-A192-1A41-82FD-26F2C7CED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39F3-A792-7C49-A312-BCE9F3CDA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BD3DD-DA0E-6040-98C4-10D855C5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53F9-976D-CD46-99ED-45252800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B514-D283-2546-8869-EAB7E9C0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96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" y="5306"/>
            <a:ext cx="9141748" cy="684738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4"/>
            <a:ext cx="7772400" cy="1196867"/>
          </a:xfrm>
        </p:spPr>
        <p:txBody>
          <a:bodyPr anchor="t"/>
          <a:lstStyle>
            <a:lvl1pPr marL="0" indent="0">
              <a:buNone/>
              <a:defRPr sz="2025" b="1" i="0">
                <a:solidFill>
                  <a:srgbClr val="C8B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889438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3375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2" y="5282713"/>
            <a:ext cx="9167645" cy="1575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53440F-CE54-EB49-88C9-EBB06CA758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31" r="-3604"/>
          <a:stretch/>
        </p:blipFill>
        <p:spPr>
          <a:xfrm>
            <a:off x="3835830" y="5784104"/>
            <a:ext cx="1836550" cy="9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665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-384237"/>
            <a:ext cx="9288533" cy="696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4" y="4092273"/>
            <a:ext cx="6283682" cy="1196867"/>
          </a:xfrm>
        </p:spPr>
        <p:txBody>
          <a:bodyPr anchor="t"/>
          <a:lstStyle>
            <a:lvl1pPr marL="0" indent="0">
              <a:buNone/>
              <a:defRPr sz="2025" b="1" i="0">
                <a:solidFill>
                  <a:srgbClr val="C8B474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4" y="2889438"/>
            <a:ext cx="6283682" cy="1196867"/>
          </a:xfrm>
        </p:spPr>
        <p:txBody>
          <a:bodyPr anchor="b">
            <a:normAutofit/>
          </a:bodyPr>
          <a:lstStyle>
            <a:lvl1pPr marL="0" indent="0">
              <a:buNone/>
              <a:defRPr sz="3225" b="1" i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1" y="5282712"/>
            <a:ext cx="9167645" cy="1575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21B21-9198-474C-86C9-49A46940C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345" y="5730602"/>
            <a:ext cx="2025203" cy="9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1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0A8D-58C5-D24E-B3B4-AA12B040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ABF66-15A3-6A4D-91E0-720DB6DA9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1BC86-9154-EB43-9A79-FAC836B5F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33481-9487-C64B-966E-95749157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B546-29FA-144B-997A-7ED87E56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8A68-9F48-C24D-9440-ECCFB59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071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5A07-C6C7-194F-9C5B-74FD1B5C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A350D-0A41-0C44-AE53-13C1CEF8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0EAB-E3F6-AC48-B9AE-33B04E9A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B6E44-0937-D049-BB72-D40BA875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F8238-4D91-374D-A9F6-CAC0C98C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78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iled wall&#10;&#10;Description automatically generated">
            <a:extLst>
              <a:ext uri="{FF2B5EF4-FFF2-40B4-BE49-F238E27FC236}">
                <a16:creationId xmlns:a16="http://schemas.microsoft.com/office/drawing/2014/main" id="{D3F03E35-7C50-2149-8C15-84BC13F304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8"/>
            <a:ext cx="9144000" cy="6856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506983-7588-3B44-AA24-06C27F02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7C25-571D-0D4B-82A2-6EBE7D7F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6836D-3021-AF46-85BE-F7E1483F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8C9A-3F43-8244-99FE-6638035A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A635-2E53-B346-AEFC-32821DCA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26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7B2-DFC1-004F-A101-E020EA6B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3D4AA-31AA-0F42-B8FE-D5A77CB0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FBF5-B83A-934C-91DF-0F8AAFF5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1C80-E42E-B943-A5CA-89A69569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668C-46E1-9148-BFA0-57B84AF5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773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0A8D-58C5-D24E-B3B4-AA12B040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ABF66-15A3-6A4D-91E0-720DB6DA9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1BC86-9154-EB43-9A79-FAC836B5F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33481-9487-C64B-966E-95749157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B546-29FA-144B-997A-7ED87E56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8A68-9F48-C24D-9440-ECCFB59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019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4C6A-A96E-0442-9E3E-2D5238E2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F1F60-F97B-CC4A-9782-9709B9A3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E8653-97DD-A44E-B9FB-5FA6DB16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53C5F-8FB7-F94F-A6E8-86BA9142F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5017-18DA-6A4B-A8E5-481671325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8783C-7160-0647-A91F-30B6C6FA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CFFCE-BFCF-444F-B5CA-2E47DC8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24927-F306-C24E-94FF-ECAE6E4F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16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8F96-7736-D949-B0A8-EE51B7E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48E5D-188A-5440-8BBF-3CE0468C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7EF8B-69B8-E442-9703-07E95876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E6F58-4EC0-9248-BE76-9C145E7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17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B3432-E118-714B-9778-6FB3C550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C0D2A-5D47-5845-99E6-6F068780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4187C-78A2-E14C-9110-2CB474C5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977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DDAA-1A7E-C247-9B31-A2E3A5A4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E4A3-90D6-7946-BCCE-AD461F4F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F50B6-746A-BB4F-B429-E6488C97D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17054-5F76-D445-8B30-938515C8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0B974-4B91-4F42-A562-F4BFE47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5694B-13BB-614F-B34D-8C5B3984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108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9B62-5073-844B-B152-FFDE3764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4E9B8-F97F-EC4A-AD49-6A063A083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361FE-2D71-BB46-AE2F-B43E10912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47FAB-9F0F-B841-AAF1-9D724397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CC2DF-C1FB-FF48-942F-995978D6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C620-2159-A745-9F2F-0779073A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14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7624-5B40-274C-A13B-4DD10990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3FA7F-C76D-F54F-AFAD-22B6D24E2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490-AD43-B94B-9932-1BCAADCD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6DB4-4123-1943-93DA-87151667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4E02-047D-944F-9ADC-1C065420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4C6A-A96E-0442-9E3E-2D5238E2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F1F60-F97B-CC4A-9782-9709B9A3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E8653-97DD-A44E-B9FB-5FA6DB16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53C5F-8FB7-F94F-A6E8-86BA9142F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5017-18DA-6A4B-A8E5-481671325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8783C-7160-0647-A91F-30B6C6FA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CFFCE-BFCF-444F-B5CA-2E47DC8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24927-F306-C24E-94FF-ECAE6E4F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272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4E0CA-A192-1A41-82FD-26F2C7CED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39F3-A792-7C49-A312-BCE9F3CDA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BD3DD-DA0E-6040-98C4-10D855C5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53F9-976D-CD46-99ED-45252800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B514-D283-2546-8869-EAB7E9C0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00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" y="5306"/>
            <a:ext cx="9141748" cy="684738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4"/>
            <a:ext cx="7772400" cy="1196867"/>
          </a:xfrm>
        </p:spPr>
        <p:txBody>
          <a:bodyPr anchor="t"/>
          <a:lstStyle>
            <a:lvl1pPr marL="0" indent="0">
              <a:buNone/>
              <a:defRPr sz="2025" b="1" i="0">
                <a:solidFill>
                  <a:srgbClr val="C8B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889438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3375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2" y="5282713"/>
            <a:ext cx="9167645" cy="1575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53440F-CE54-EB49-88C9-EBB06CA75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31" r="-3604"/>
          <a:stretch/>
        </p:blipFill>
        <p:spPr>
          <a:xfrm>
            <a:off x="3835830" y="5784104"/>
            <a:ext cx="1836550" cy="9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650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ore_j\OneDrive - EirGrid\Comms\EirGrid Stock Images\EirGrid Stock Images\GettyImages-462017579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4" y="2889438"/>
            <a:ext cx="4750439" cy="2242121"/>
          </a:xfrm>
        </p:spPr>
        <p:txBody>
          <a:bodyPr anchor="b">
            <a:noAutofit/>
          </a:bodyPr>
          <a:lstStyle>
            <a:lvl1pPr marL="0" indent="0">
              <a:buNone/>
              <a:defRPr sz="5400" b="1" i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06003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-384237"/>
            <a:ext cx="9288533" cy="696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4" y="4092273"/>
            <a:ext cx="6283682" cy="1196867"/>
          </a:xfrm>
        </p:spPr>
        <p:txBody>
          <a:bodyPr anchor="t"/>
          <a:lstStyle>
            <a:lvl1pPr marL="0" indent="0">
              <a:buNone/>
              <a:defRPr sz="2025" b="1" i="0">
                <a:solidFill>
                  <a:srgbClr val="C8B474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4" y="2889438"/>
            <a:ext cx="6283682" cy="1196867"/>
          </a:xfrm>
        </p:spPr>
        <p:txBody>
          <a:bodyPr anchor="b">
            <a:normAutofit/>
          </a:bodyPr>
          <a:lstStyle>
            <a:lvl1pPr marL="0" indent="0">
              <a:buNone/>
              <a:defRPr sz="3225" b="1" i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1" y="5282712"/>
            <a:ext cx="9167645" cy="1575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21B21-9198-474C-86C9-49A46940CA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345" y="5730602"/>
            <a:ext cx="2025203" cy="9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926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992" y="2365612"/>
            <a:ext cx="4640239" cy="2984309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33607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5A07-C6C7-194F-9C5B-74FD1B5C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A350D-0A41-0C44-AE53-13C1CEF8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0EAB-E3F6-AC48-B9AE-33B04E9A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B6E44-0937-D049-BB72-D40BA875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F8238-4D91-374D-A9F6-CAC0C98C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764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iled wall&#10;&#10;Description automatically generated">
            <a:extLst>
              <a:ext uri="{FF2B5EF4-FFF2-40B4-BE49-F238E27FC236}">
                <a16:creationId xmlns:a16="http://schemas.microsoft.com/office/drawing/2014/main" id="{D3F03E35-7C50-2149-8C15-84BC13F304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8"/>
            <a:ext cx="9144000" cy="6856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506983-7588-3B44-AA24-06C27F02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7C25-571D-0D4B-82A2-6EBE7D7F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6836D-3021-AF46-85BE-F7E1483F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8C9A-3F43-8244-99FE-6638035A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A635-2E53-B346-AEFC-32821DCA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84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7B2-DFC1-004F-A101-E020EA6B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3D4AA-31AA-0F42-B8FE-D5A77CB0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FBF5-B83A-934C-91DF-0F8AAFF5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1C80-E42E-B943-A5CA-89A69569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668C-46E1-9148-BFA0-57B84AF5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344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0A8D-58C5-D24E-B3B4-AA12B040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ABF66-15A3-6A4D-91E0-720DB6DA9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1BC86-9154-EB43-9A79-FAC836B5F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33481-9487-C64B-966E-95749157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B546-29FA-144B-997A-7ED87E56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8A68-9F48-C24D-9440-ECCFB59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090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4C6A-A96E-0442-9E3E-2D5238E2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F1F60-F97B-CC4A-9782-9709B9A3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E8653-97DD-A44E-B9FB-5FA6DB16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53C5F-8FB7-F94F-A6E8-86BA9142F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5017-18DA-6A4B-A8E5-481671325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8783C-7160-0647-A91F-30B6C6FA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CFFCE-BFCF-444F-B5CA-2E47DC8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24927-F306-C24E-94FF-ECAE6E4F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6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8F96-7736-D949-B0A8-EE51B7E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48E5D-188A-5440-8BBF-3CE0468C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7EF8B-69B8-E442-9703-07E95876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E6F58-4EC0-9248-BE76-9C145E7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520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8F96-7736-D949-B0A8-EE51B7E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48E5D-188A-5440-8BBF-3CE0468C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7EF8B-69B8-E442-9703-07E95876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E6F58-4EC0-9248-BE76-9C145E7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752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B3432-E118-714B-9778-6FB3C550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C0D2A-5D47-5845-99E6-6F068780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4187C-78A2-E14C-9110-2CB474C5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352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DDAA-1A7E-C247-9B31-A2E3A5A4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E4A3-90D6-7946-BCCE-AD461F4F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F50B6-746A-BB4F-B429-E6488C97D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17054-5F76-D445-8B30-938515C8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0B974-4B91-4F42-A562-F4BFE47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5694B-13BB-614F-B34D-8C5B3984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329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9B62-5073-844B-B152-FFDE3764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4E9B8-F97F-EC4A-AD49-6A063A083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361FE-2D71-BB46-AE2F-B43E10912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47FAB-9F0F-B841-AAF1-9D724397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CC2DF-C1FB-FF48-942F-995978D6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C620-2159-A745-9F2F-0779073A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330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7624-5B40-274C-A13B-4DD10990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3FA7F-C76D-F54F-AFAD-22B6D24E2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490-AD43-B94B-9932-1BCAADCD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6DB4-4123-1943-93DA-87151667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4E02-047D-944F-9ADC-1C065420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924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4E0CA-A192-1A41-82FD-26F2C7CED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39F3-A792-7C49-A312-BCE9F3CDA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BD3DD-DA0E-6040-98C4-10D855C5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53F9-976D-CD46-99ED-45252800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B514-D283-2546-8869-EAB7E9C0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636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" y="5306"/>
            <a:ext cx="9141748" cy="684738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4"/>
            <a:ext cx="7772400" cy="1196867"/>
          </a:xfrm>
        </p:spPr>
        <p:txBody>
          <a:bodyPr anchor="t"/>
          <a:lstStyle>
            <a:lvl1pPr marL="0" indent="0">
              <a:buNone/>
              <a:defRPr sz="2025" b="1" i="0">
                <a:solidFill>
                  <a:srgbClr val="C8B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889438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3375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2" y="5282713"/>
            <a:ext cx="9167645" cy="1575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53440F-CE54-EB49-88C9-EBB06CA758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31" r="-3604"/>
          <a:stretch/>
        </p:blipFill>
        <p:spPr>
          <a:xfrm>
            <a:off x="3835830" y="5784104"/>
            <a:ext cx="1836550" cy="9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286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-384237"/>
            <a:ext cx="9288533" cy="696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4" y="4092273"/>
            <a:ext cx="6283682" cy="1196867"/>
          </a:xfrm>
        </p:spPr>
        <p:txBody>
          <a:bodyPr anchor="t"/>
          <a:lstStyle>
            <a:lvl1pPr marL="0" indent="0">
              <a:buNone/>
              <a:defRPr sz="2025" b="1" i="0">
                <a:solidFill>
                  <a:srgbClr val="C8B474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4" y="2889438"/>
            <a:ext cx="6283682" cy="1196867"/>
          </a:xfrm>
        </p:spPr>
        <p:txBody>
          <a:bodyPr anchor="b">
            <a:normAutofit/>
          </a:bodyPr>
          <a:lstStyle>
            <a:lvl1pPr marL="0" indent="0">
              <a:buNone/>
              <a:defRPr sz="3225" b="1" i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1" y="5282712"/>
            <a:ext cx="9167645" cy="1575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21B21-9198-474C-86C9-49A46940C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345" y="5730602"/>
            <a:ext cx="2025203" cy="9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8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5A07-C6C7-194F-9C5B-74FD1B5C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A350D-0A41-0C44-AE53-13C1CEF8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0EAB-E3F6-AC48-B9AE-33B04E9A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B6E44-0937-D049-BB72-D40BA875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F8238-4D91-374D-A9F6-CAC0C98C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756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6983-7588-3B44-AA24-06C27F02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7C25-571D-0D4B-82A2-6EBE7D7F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6836D-3021-AF46-85BE-F7E1483F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8C9A-3F43-8244-99FE-6638035A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A635-2E53-B346-AEFC-32821DCA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0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B3432-E118-714B-9778-6FB3C550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C0D2A-5D47-5845-99E6-6F068780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4187C-78A2-E14C-9110-2CB474C5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838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7B2-DFC1-004F-A101-E020EA6B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3D4AA-31AA-0F42-B8FE-D5A77CB0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FBF5-B83A-934C-91DF-0F8AAFF5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1C80-E42E-B943-A5CA-89A69569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668C-46E1-9148-BFA0-57B84AF5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201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0A8D-58C5-D24E-B3B4-AA12B040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ABF66-15A3-6A4D-91E0-720DB6DA9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1BC86-9154-EB43-9A79-FAC836B5F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33481-9487-C64B-966E-95749157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B546-29FA-144B-997A-7ED87E56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8A68-9F48-C24D-9440-ECCFB59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904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4C6A-A96E-0442-9E3E-2D5238E2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F1F60-F97B-CC4A-9782-9709B9A3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E8653-97DD-A44E-B9FB-5FA6DB16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53C5F-8FB7-F94F-A6E8-86BA9142F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5017-18DA-6A4B-A8E5-481671325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8783C-7160-0647-A91F-30B6C6FA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CFFCE-BFCF-444F-B5CA-2E47DC8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24927-F306-C24E-94FF-ECAE6E4F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515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8F96-7736-D949-B0A8-EE51B7E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48E5D-188A-5440-8BBF-3CE0468C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7EF8B-69B8-E442-9703-07E95876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E6F58-4EC0-9248-BE76-9C145E7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965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B3432-E118-714B-9778-6FB3C550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C0D2A-5D47-5845-99E6-6F068780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4187C-78A2-E14C-9110-2CB474C5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01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DDAA-1A7E-C247-9B31-A2E3A5A4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E4A3-90D6-7946-BCCE-AD461F4F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F50B6-746A-BB4F-B429-E6488C97D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17054-5F76-D445-8B30-938515C8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0B974-4B91-4F42-A562-F4BFE47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5694B-13BB-614F-B34D-8C5B3984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458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9B62-5073-844B-B152-FFDE3764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4E9B8-F97F-EC4A-AD49-6A063A083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361FE-2D71-BB46-AE2F-B43E10912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47FAB-9F0F-B841-AAF1-9D724397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CC2DF-C1FB-FF48-942F-995978D6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C620-2159-A745-9F2F-0779073A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627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7624-5B40-274C-A13B-4DD10990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3FA7F-C76D-F54F-AFAD-22B6D24E2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490-AD43-B94B-9932-1BCAADCD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6DB4-4123-1943-93DA-87151667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4E02-047D-944F-9ADC-1C065420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28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4E0CA-A192-1A41-82FD-26F2C7CED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39F3-A792-7C49-A312-BCE9F3CDA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BD3DD-DA0E-6040-98C4-10D855C5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53F9-976D-CD46-99ED-45252800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B514-D283-2546-8869-EAB7E9C0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833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5A07-C6C7-194F-9C5B-74FD1B5C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A350D-0A41-0C44-AE53-13C1CEF8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0EAB-E3F6-AC48-B9AE-33B04E9A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B6E44-0937-D049-BB72-D40BA875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F8238-4D91-374D-A9F6-CAC0C98C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5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DDAA-1A7E-C247-9B31-A2E3A5A4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E4A3-90D6-7946-BCCE-AD461F4F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F50B6-746A-BB4F-B429-E6488C97D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17054-5F76-D445-8B30-938515C8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0B974-4B91-4F42-A562-F4BFE47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5694B-13BB-614F-B34D-8C5B3984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858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6983-7588-3B44-AA24-06C27F02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7C25-571D-0D4B-82A2-6EBE7D7F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6836D-3021-AF46-85BE-F7E1483F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8C9A-3F43-8244-99FE-6638035A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A635-2E53-B346-AEFC-32821DCA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681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7B2-DFC1-004F-A101-E020EA6B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3D4AA-31AA-0F42-B8FE-D5A77CB0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FBF5-B83A-934C-91DF-0F8AAFF5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1C80-E42E-B943-A5CA-89A69569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668C-46E1-9148-BFA0-57B84AF5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772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0A8D-58C5-D24E-B3B4-AA12B040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ABF66-15A3-6A4D-91E0-720DB6DA9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1BC86-9154-EB43-9A79-FAC836B5F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33481-9487-C64B-966E-95749157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B546-29FA-144B-997A-7ED87E56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8A68-9F48-C24D-9440-ECCFB59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196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4C6A-A96E-0442-9E3E-2D5238E2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F1F60-F97B-CC4A-9782-9709B9A3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E8653-97DD-A44E-B9FB-5FA6DB16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53C5F-8FB7-F94F-A6E8-86BA9142F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5017-18DA-6A4B-A8E5-481671325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8783C-7160-0647-A91F-30B6C6FA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CFFCE-BFCF-444F-B5CA-2E47DC8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24927-F306-C24E-94FF-ECAE6E4F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115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8F96-7736-D949-B0A8-EE51B7E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48E5D-188A-5440-8BBF-3CE0468C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7EF8B-69B8-E442-9703-07E95876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E6F58-4EC0-9248-BE76-9C145E7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212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B3432-E118-714B-9778-6FB3C550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C0D2A-5D47-5845-99E6-6F068780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4187C-78A2-E14C-9110-2CB474C5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678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DDAA-1A7E-C247-9B31-A2E3A5A4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E4A3-90D6-7946-BCCE-AD461F4F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F50B6-746A-BB4F-B429-E6488C97D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17054-5F76-D445-8B30-938515C8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0B974-4B91-4F42-A562-F4BFE47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5694B-13BB-614F-B34D-8C5B3984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67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9B62-5073-844B-B152-FFDE3764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4E9B8-F97F-EC4A-AD49-6A063A083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361FE-2D71-BB46-AE2F-B43E10912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47FAB-9F0F-B841-AAF1-9D724397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CC2DF-C1FB-FF48-942F-995978D6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C620-2159-A745-9F2F-0779073A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502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7624-5B40-274C-A13B-4DD10990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3FA7F-C76D-F54F-AFAD-22B6D24E2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490-AD43-B94B-9932-1BCAADCD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6DB4-4123-1943-93DA-87151667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4E02-047D-944F-9ADC-1C065420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926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4E0CA-A192-1A41-82FD-26F2C7CED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39F3-A792-7C49-A312-BCE9F3CDA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BD3DD-DA0E-6040-98C4-10D855C5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53F9-976D-CD46-99ED-45252800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B514-D283-2546-8869-EAB7E9C0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3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9B62-5073-844B-B152-FFDE3764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4E9B8-F97F-EC4A-AD49-6A063A083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361FE-2D71-BB46-AE2F-B43E10912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47FAB-9F0F-B841-AAF1-9D724397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CC2DF-C1FB-FF48-942F-995978D6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C620-2159-A745-9F2F-0779073A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8DC23-A392-B947-AABC-EE9D3143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AC953-D00D-5448-9C61-E4B04FBBD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7AC1-249C-C54D-9CF3-1BA955D10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2B85-0314-4B47-B0AC-5D1970158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2045-55DA-9545-9650-E31BF3C06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8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8DC23-A392-B947-AABC-EE9D3143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AC953-D00D-5448-9C61-E4B04FBBD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7AC1-249C-C54D-9CF3-1BA955D10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2B85-0314-4B47-B0AC-5D1970158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2045-55DA-9545-9650-E31BF3C06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3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8DC23-A392-B947-AABC-EE9D3143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AC953-D00D-5448-9C61-E4B04FBBD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7AC1-249C-C54D-9CF3-1BA955D10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2B85-0314-4B47-B0AC-5D1970158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2045-55DA-9545-9650-E31BF3C06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2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8DC23-A392-B947-AABC-EE9D3143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AC953-D00D-5448-9C61-E4B04FBBD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7AC1-249C-C54D-9CF3-1BA955D10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2B85-0314-4B47-B0AC-5D1970158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2045-55DA-9545-9650-E31BF3C06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8DC23-A392-B947-AABC-EE9D3143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AC953-D00D-5448-9C61-E4B04FBBD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7AC1-249C-C54D-9CF3-1BA955D10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2B85-0314-4B47-B0AC-5D1970158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2045-55DA-9545-9650-E31BF3C06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5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8DC23-A392-B947-AABC-EE9D3143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AC953-D00D-5448-9C61-E4B04FBBD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7AC1-249C-C54D-9CF3-1BA955D10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2B85-0314-4B47-B0AC-5D1970158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2045-55DA-9545-9650-E31BF3C06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B710DE-ABAD-BF47-BF7F-C44B7331E0E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955" y="5817639"/>
            <a:ext cx="1621532" cy="7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3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777776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8DC23-A392-B947-AABC-EE9D3143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AC953-D00D-5448-9C61-E4B04FBBD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7AC1-249C-C54D-9CF3-1BA955D10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07/03/2022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2B85-0314-4B47-B0AC-5D1970158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2045-55DA-9545-9650-E31BF3C06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B710DE-ABAD-BF47-BF7F-C44B7331E0E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955" y="5817639"/>
            <a:ext cx="1621532" cy="7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777776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@irishrurallink.ie" TargetMode="External"/><Relationship Id="rId2" Type="http://schemas.openxmlformats.org/officeDocument/2006/relationships/hyperlink" Target="mailto:michelle.walsh@eirgrid.com" TargetMode="Externa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722313" y="3823087"/>
            <a:ext cx="7772400" cy="897650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  <a:endParaRPr lang="en-GB" b="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0B31B04-A36E-9447-9F07-A029BB88F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6021288"/>
            <a:ext cx="1171816" cy="54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ec.europa.eu/inea/sites/inea/files/download/logos/cef/en_cef__.png">
            <a:extLst>
              <a:ext uri="{FF2B5EF4-FFF2-40B4-BE49-F238E27FC236}">
                <a16:creationId xmlns:a16="http://schemas.microsoft.com/office/drawing/2014/main" id="{A0C7FB2A-BCFF-9048-9B68-51A6DCB97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6174239"/>
            <a:ext cx="1741548" cy="2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292894" y="2941642"/>
            <a:ext cx="7648338" cy="1959156"/>
          </a:xfrm>
          <a:prstGeom prst="rect">
            <a:avLst/>
          </a:prstGeom>
        </p:spPr>
        <p:txBody>
          <a:bodyPr vert="horz" lIns="68577" tIns="34289" rIns="68577" bIns="34289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533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ts val="3000"/>
              </a:lnSpc>
              <a:spcBef>
                <a:spcPts val="0"/>
              </a:spcBef>
            </a:pPr>
            <a:r>
              <a:rPr lang="en-GB" sz="3300" dirty="0">
                <a:solidFill>
                  <a:prstClr val="white"/>
                </a:solidFill>
              </a:rPr>
              <a:t>Celtic </a:t>
            </a:r>
          </a:p>
          <a:p>
            <a:pPr defTabSz="685800">
              <a:lnSpc>
                <a:spcPts val="3000"/>
              </a:lnSpc>
              <a:spcBef>
                <a:spcPts val="0"/>
              </a:spcBef>
            </a:pPr>
            <a:r>
              <a:rPr lang="en-GB" sz="3300" dirty="0">
                <a:solidFill>
                  <a:prstClr val="white"/>
                </a:solidFill>
              </a:rPr>
              <a:t>Interconnector</a:t>
            </a:r>
            <a:endParaRPr lang="en-GB" sz="1500" dirty="0">
              <a:solidFill>
                <a:srgbClr val="C9B474"/>
              </a:solidFill>
            </a:endParaRPr>
          </a:p>
          <a:p>
            <a:pPr defTabSz="685800">
              <a:lnSpc>
                <a:spcPct val="50000"/>
              </a:lnSpc>
              <a:spcBef>
                <a:spcPts val="750"/>
              </a:spcBef>
            </a:pPr>
            <a:r>
              <a:rPr lang="en-GB" sz="1800" dirty="0">
                <a:solidFill>
                  <a:srgbClr val="C9B474"/>
                </a:solidFill>
              </a:rPr>
              <a:t>Community Forum – 8th March 2022</a:t>
            </a:r>
          </a:p>
          <a:p>
            <a:pPr defTabSz="685800">
              <a:lnSpc>
                <a:spcPct val="50000"/>
              </a:lnSpc>
              <a:spcBef>
                <a:spcPts val="750"/>
              </a:spcBef>
            </a:pPr>
            <a:endParaRPr lang="en-GB" sz="1800" dirty="0">
              <a:solidFill>
                <a:srgbClr val="C9B4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1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ED5AEE-D111-CB4A-92D7-C7DFA0A51F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1032615"/>
            <a:ext cx="8009501" cy="588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Welcome</a:t>
            </a:r>
            <a:endParaRPr lang="en-IE" sz="2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Minutes proposed for sign off</a:t>
            </a:r>
            <a:endParaRPr lang="en-IE" sz="2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Brief project update </a:t>
            </a:r>
            <a:endParaRPr lang="en-IE" sz="2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Speaker – Bobby McCormack Development Perspectives</a:t>
            </a:r>
            <a:endParaRPr lang="en-IE" sz="2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Q&amp;A</a:t>
            </a:r>
            <a:endParaRPr lang="en-IE" sz="2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Date and time of next meeting(s) 2022</a:t>
            </a:r>
            <a:endParaRPr lang="en-IE" sz="2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AOB</a:t>
            </a:r>
            <a:endParaRPr lang="en-IE" sz="2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2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4199" y="332656"/>
            <a:ext cx="27341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IE" sz="2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0083" y="1032615"/>
            <a:ext cx="1445620" cy="9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672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50" b="1" dirty="0"/>
              <a:t>Housekeeping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 dirty="0"/>
              <a:t>Meeting is recorded</a:t>
            </a:r>
          </a:p>
          <a:p>
            <a:r>
              <a:rPr lang="en-IE" sz="2800" dirty="0"/>
              <a:t>Microphones off until talking. </a:t>
            </a:r>
          </a:p>
          <a:p>
            <a:r>
              <a:rPr lang="en-IE" sz="2800" dirty="0"/>
              <a:t>Rename yourself with Name/ Organisation (if representing one)</a:t>
            </a:r>
          </a:p>
          <a:p>
            <a:r>
              <a:rPr lang="en-IE" sz="2800" dirty="0"/>
              <a:t>Please write in the chat (Questions or Comment)</a:t>
            </a:r>
          </a:p>
          <a:p>
            <a:r>
              <a:rPr lang="en-IE" sz="2800" dirty="0"/>
              <a:t>Raise hand to speak</a:t>
            </a:r>
          </a:p>
          <a:p>
            <a:r>
              <a:rPr lang="en-IE" sz="2800" dirty="0">
                <a:cs typeface="Arial" panose="020B0604020202020204" pitchFamily="34" charset="0"/>
              </a:rPr>
              <a:t>Respect for everyone at the meeting </a:t>
            </a:r>
          </a:p>
          <a:p>
            <a:endParaRPr lang="en-IE" sz="2700" dirty="0"/>
          </a:p>
          <a:p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176" y="857251"/>
            <a:ext cx="2007824" cy="200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1618" y="112792"/>
            <a:ext cx="7886700" cy="1325563"/>
          </a:xfrm>
        </p:spPr>
        <p:txBody>
          <a:bodyPr>
            <a:normAutofit/>
          </a:bodyPr>
          <a:lstStyle/>
          <a:p>
            <a:r>
              <a:rPr lang="en-IE" sz="4400" b="1"/>
              <a:t>General overview &amp; update</a:t>
            </a:r>
            <a:endParaRPr lang="en-IE" sz="44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4BC447-2DA7-467C-A7F7-11085DE6F776}"/>
              </a:ext>
            </a:extLst>
          </p:cNvPr>
          <p:cNvSpPr txBox="1">
            <a:spLocks/>
          </p:cNvSpPr>
          <p:nvPr/>
        </p:nvSpPr>
        <p:spPr>
          <a:xfrm>
            <a:off x="214418" y="1354032"/>
            <a:ext cx="8675322" cy="475252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3700" b="1" dirty="0"/>
              <a:t>Project Status in Ireland</a:t>
            </a:r>
          </a:p>
          <a:p>
            <a:pPr>
              <a:lnSpc>
                <a:spcPct val="120000"/>
              </a:lnSpc>
            </a:pPr>
            <a:r>
              <a:rPr lang="en-IE" sz="2900" dirty="0"/>
              <a:t>Determinations pending on all consents.</a:t>
            </a:r>
          </a:p>
          <a:p>
            <a:pPr>
              <a:lnSpc>
                <a:spcPct val="120000"/>
              </a:lnSpc>
            </a:pPr>
            <a:r>
              <a:rPr lang="en-IE" sz="2900" dirty="0"/>
              <a:t>Tender process is ongoing.</a:t>
            </a:r>
          </a:p>
          <a:p>
            <a:pPr lvl="1"/>
            <a:endParaRPr lang="en-IE" sz="2500" dirty="0"/>
          </a:p>
          <a:p>
            <a:pPr marL="0" indent="0">
              <a:buNone/>
            </a:pPr>
            <a:r>
              <a:rPr lang="en-IE" sz="3700" b="1" dirty="0"/>
              <a:t>Community Benefit Fund</a:t>
            </a:r>
          </a:p>
          <a:p>
            <a:pPr>
              <a:lnSpc>
                <a:spcPct val="120000"/>
              </a:lnSpc>
            </a:pPr>
            <a:r>
              <a:rPr lang="en-IE" sz="2900" dirty="0"/>
              <a:t>Responses to  tenders for appointment of </a:t>
            </a:r>
            <a:r>
              <a:rPr lang="en-IE" sz="2900" b="1" dirty="0"/>
              <a:t>Grant Fund Administrator</a:t>
            </a:r>
            <a:r>
              <a:rPr lang="en-IE" sz="2900" dirty="0"/>
              <a:t> have been received.</a:t>
            </a:r>
          </a:p>
          <a:p>
            <a:pPr>
              <a:lnSpc>
                <a:spcPct val="120000"/>
              </a:lnSpc>
            </a:pPr>
            <a:r>
              <a:rPr lang="en-IE" sz="2900" dirty="0"/>
              <a:t>Appointment will be after the planning determination update from An Bord Pleanála.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IE" sz="3700" b="1" dirty="0"/>
              <a:t>Engagement</a:t>
            </a:r>
          </a:p>
          <a:p>
            <a:pPr>
              <a:lnSpc>
                <a:spcPct val="120000"/>
              </a:lnSpc>
            </a:pPr>
            <a:r>
              <a:rPr lang="en-IE" sz="2900" dirty="0"/>
              <a:t>An information event was held at Knockraha on 15th/16</a:t>
            </a:r>
            <a:r>
              <a:rPr lang="en-IE" sz="2900" baseline="30000" dirty="0"/>
              <a:t>th</a:t>
            </a:r>
            <a:r>
              <a:rPr lang="en-IE" sz="2900" dirty="0"/>
              <a:t> February.</a:t>
            </a:r>
          </a:p>
          <a:p>
            <a:pPr>
              <a:lnSpc>
                <a:spcPct val="120000"/>
              </a:lnSpc>
            </a:pPr>
            <a:r>
              <a:rPr lang="en-IE" sz="2900" dirty="0"/>
              <a:t>Key information shared was the project design decision to move the cable sealing end from Ballyadam to Knockraha.</a:t>
            </a:r>
          </a:p>
          <a:p>
            <a:pPr>
              <a:lnSpc>
                <a:spcPct val="120000"/>
              </a:lnSpc>
            </a:pPr>
            <a:r>
              <a:rPr lang="en-IE" sz="2900" dirty="0"/>
              <a:t>Proposed Information days in March in East Cork.</a:t>
            </a:r>
          </a:p>
          <a:p>
            <a:pPr>
              <a:lnSpc>
                <a:spcPct val="120000"/>
              </a:lnSpc>
            </a:pPr>
            <a:endParaRPr lang="en-IE" sz="2900" dirty="0"/>
          </a:p>
          <a:p>
            <a:pPr>
              <a:lnSpc>
                <a:spcPct val="120000"/>
              </a:lnSpc>
            </a:pPr>
            <a:endParaRPr lang="en-IE" sz="2900" dirty="0"/>
          </a:p>
          <a:p>
            <a:pPr>
              <a:lnSpc>
                <a:spcPct val="120000"/>
              </a:lnSpc>
            </a:pPr>
            <a:endParaRPr lang="en-IE" sz="2900" dirty="0"/>
          </a:p>
          <a:p>
            <a:pPr lvl="1"/>
            <a:endParaRPr lang="en-IE" dirty="0"/>
          </a:p>
          <a:p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4132AC-BD38-4280-B3D4-1F343CA86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1332" y="222739"/>
            <a:ext cx="1184372" cy="102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4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135461"/>
            <a:ext cx="6768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Sustainable Development Goals</a:t>
            </a:r>
          </a:p>
          <a:p>
            <a:pPr algn="ctr"/>
            <a:r>
              <a:rPr lang="en-IE" sz="2800" b="1" dirty="0"/>
              <a:t> </a:t>
            </a:r>
          </a:p>
          <a:p>
            <a:pPr algn="ctr"/>
            <a:r>
              <a:rPr lang="en-IE" b="1" dirty="0"/>
              <a:t>Bobby Mc Cormack</a:t>
            </a:r>
          </a:p>
          <a:p>
            <a:pPr algn="ctr"/>
            <a:endParaRPr lang="en-IE" b="1" dirty="0"/>
          </a:p>
          <a:p>
            <a:pPr algn="ctr"/>
            <a:endParaRPr lang="en-IE" b="1" dirty="0"/>
          </a:p>
          <a:p>
            <a:pPr algn="ctr"/>
            <a:endParaRPr lang="en-IE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8F5E0A-6775-4C09-9BA3-C8580CA37D82}"/>
              </a:ext>
            </a:extLst>
          </p:cNvPr>
          <p:cNvSpPr/>
          <p:nvPr/>
        </p:nvSpPr>
        <p:spPr>
          <a:xfrm>
            <a:off x="2479504" y="3871154"/>
            <a:ext cx="4184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/>
              <a:t>https://www.developmentperspectives.ie/</a:t>
            </a:r>
          </a:p>
        </p:txBody>
      </p:sp>
      <p:sp>
        <p:nvSpPr>
          <p:cNvPr id="4" name="AutoShape 2" descr="Development Perspectives Logo">
            <a:extLst>
              <a:ext uri="{FF2B5EF4-FFF2-40B4-BE49-F238E27FC236}">
                <a16:creationId xmlns:a16="http://schemas.microsoft.com/office/drawing/2014/main" id="{3C5BADFF-5655-4669-9A32-C2982122A6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" name="AutoShape 4" descr="Development Perspectives Logo">
            <a:extLst>
              <a:ext uri="{FF2B5EF4-FFF2-40B4-BE49-F238E27FC236}">
                <a16:creationId xmlns:a16="http://schemas.microsoft.com/office/drawing/2014/main" id="{BC5248FD-C6E0-4FB6-BCD8-B874F12104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6150" y="0"/>
            <a:ext cx="1384920" cy="138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30" name="Picture 6" descr="Development Perspectives | An Irish development education NGO">
            <a:extLst>
              <a:ext uri="{FF2B5EF4-FFF2-40B4-BE49-F238E27FC236}">
                <a16:creationId xmlns:a16="http://schemas.microsoft.com/office/drawing/2014/main" id="{622686F7-9B02-4714-B59B-6448DD7D2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436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34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545BF6-EC98-164B-9596-55D082B638EB}"/>
              </a:ext>
            </a:extLst>
          </p:cNvPr>
          <p:cNvSpPr/>
          <p:nvPr/>
        </p:nvSpPr>
        <p:spPr>
          <a:xfrm>
            <a:off x="1561308" y="5179266"/>
            <a:ext cx="980046" cy="575689"/>
          </a:xfrm>
          <a:prstGeom prst="rect">
            <a:avLst/>
          </a:prstGeom>
          <a:solidFill>
            <a:schemeClr val="bg1"/>
          </a:solidFill>
          <a:ln w="38100">
            <a:solidFill>
              <a:srgbClr val="C5B2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/>
            <a:r>
              <a:rPr lang="en-GB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 Community Benefit Administrator</a:t>
            </a:r>
            <a:endParaRPr lang="en-IE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C80921-0E6F-9B4E-B43F-0E4037A4452A}"/>
              </a:ext>
            </a:extLst>
          </p:cNvPr>
          <p:cNvSpPr/>
          <p:nvPr/>
        </p:nvSpPr>
        <p:spPr>
          <a:xfrm>
            <a:off x="1533546" y="2201286"/>
            <a:ext cx="766014" cy="610555"/>
          </a:xfrm>
          <a:prstGeom prst="rect">
            <a:avLst/>
          </a:prstGeom>
          <a:noFill/>
          <a:ln w="38100">
            <a:solidFill>
              <a:srgbClr val="0B8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consent</a:t>
            </a:r>
            <a:endParaRPr lang="en-IE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32EA29-266F-E448-BEBB-A197949E5030}"/>
              </a:ext>
            </a:extLst>
          </p:cNvPr>
          <p:cNvSpPr/>
          <p:nvPr/>
        </p:nvSpPr>
        <p:spPr>
          <a:xfrm>
            <a:off x="133700" y="2910061"/>
            <a:ext cx="1112423" cy="935282"/>
          </a:xfrm>
          <a:prstGeom prst="rect">
            <a:avLst/>
          </a:prstGeom>
          <a:solidFill>
            <a:srgbClr val="008C9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lnSpc>
                <a:spcPct val="150000"/>
              </a:lnSpc>
            </a:pPr>
            <a:r>
              <a:rPr lang="en-IE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Milestone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7014F0-7F1C-6148-B07C-0AF916D32EB6}"/>
              </a:ext>
            </a:extLst>
          </p:cNvPr>
          <p:cNvSpPr txBox="1"/>
          <p:nvPr/>
        </p:nvSpPr>
        <p:spPr>
          <a:xfrm>
            <a:off x="470847" y="1381416"/>
            <a:ext cx="836266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ts val="4035"/>
              </a:lnSpc>
              <a:spcAft>
                <a:spcPts val="600"/>
              </a:spcAft>
            </a:pPr>
            <a:r>
              <a:rPr lang="en-IE" sz="3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Community Benefit Update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11401-41B9-4F78-A905-13161315C323}"/>
              </a:ext>
            </a:extLst>
          </p:cNvPr>
          <p:cNvSpPr/>
          <p:nvPr/>
        </p:nvSpPr>
        <p:spPr>
          <a:xfrm>
            <a:off x="133700" y="4166351"/>
            <a:ext cx="1112423" cy="935282"/>
          </a:xfrm>
          <a:prstGeom prst="rect">
            <a:avLst/>
          </a:prstGeom>
          <a:solidFill>
            <a:srgbClr val="C9B47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lnSpc>
                <a:spcPct val="150000"/>
              </a:lnSpc>
            </a:pPr>
            <a:r>
              <a:rPr lang="en-IE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Benefit Milestone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263A1C6-9EFB-4902-ADCB-1F3C7F5EF824}"/>
              </a:ext>
            </a:extLst>
          </p:cNvPr>
          <p:cNvCxnSpPr>
            <a:cxnSpLocks/>
          </p:cNvCxnSpPr>
          <p:nvPr/>
        </p:nvCxnSpPr>
        <p:spPr>
          <a:xfrm>
            <a:off x="2051330" y="3995553"/>
            <a:ext cx="0" cy="1106081"/>
          </a:xfrm>
          <a:prstGeom prst="straightConnector1">
            <a:avLst/>
          </a:prstGeom>
          <a:ln w="57150">
            <a:solidFill>
              <a:srgbClr val="C9B4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56F1DE7-28E2-4105-A60D-088894B11B9A}"/>
              </a:ext>
            </a:extLst>
          </p:cNvPr>
          <p:cNvCxnSpPr>
            <a:cxnSpLocks/>
          </p:cNvCxnSpPr>
          <p:nvPr/>
        </p:nvCxnSpPr>
        <p:spPr>
          <a:xfrm flipV="1">
            <a:off x="1916553" y="2923678"/>
            <a:ext cx="0" cy="1053482"/>
          </a:xfrm>
          <a:prstGeom prst="straightConnector1">
            <a:avLst/>
          </a:prstGeom>
          <a:ln w="57150">
            <a:solidFill>
              <a:srgbClr val="008C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4A75FF3-1B69-43E6-A00B-E0B7D5C71E90}"/>
              </a:ext>
            </a:extLst>
          </p:cNvPr>
          <p:cNvSpPr/>
          <p:nvPr/>
        </p:nvSpPr>
        <p:spPr>
          <a:xfrm>
            <a:off x="4379202" y="5175751"/>
            <a:ext cx="980046" cy="363529"/>
          </a:xfrm>
          <a:prstGeom prst="rect">
            <a:avLst/>
          </a:prstGeom>
          <a:solidFill>
            <a:schemeClr val="bg1"/>
          </a:solidFill>
          <a:ln w="38100">
            <a:solidFill>
              <a:srgbClr val="C5B2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/>
            <a:r>
              <a:rPr lang="en-GB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40% of funds (phase 1)</a:t>
            </a:r>
            <a:endParaRPr lang="en-IE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DC7C3A-9D8C-4AE4-BF9C-968DD188F863}"/>
              </a:ext>
            </a:extLst>
          </p:cNvPr>
          <p:cNvSpPr/>
          <p:nvPr/>
        </p:nvSpPr>
        <p:spPr>
          <a:xfrm>
            <a:off x="5221415" y="2201286"/>
            <a:ext cx="766014" cy="610555"/>
          </a:xfrm>
          <a:prstGeom prst="rect">
            <a:avLst/>
          </a:prstGeom>
          <a:noFill/>
          <a:ln w="38100">
            <a:solidFill>
              <a:srgbClr val="0B8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Midway through cabling</a:t>
            </a:r>
            <a:endParaRPr lang="en-IE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F349E53-C245-4FEA-A335-5A8E2771B4C6}"/>
              </a:ext>
            </a:extLst>
          </p:cNvPr>
          <p:cNvCxnSpPr>
            <a:cxnSpLocks/>
          </p:cNvCxnSpPr>
          <p:nvPr/>
        </p:nvCxnSpPr>
        <p:spPr>
          <a:xfrm>
            <a:off x="4869224" y="3992037"/>
            <a:ext cx="0" cy="1106081"/>
          </a:xfrm>
          <a:prstGeom prst="straightConnector1">
            <a:avLst/>
          </a:prstGeom>
          <a:ln w="57150">
            <a:solidFill>
              <a:srgbClr val="C9B4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36FBE90-2F12-4380-A339-FF9A9C9F4A75}"/>
              </a:ext>
            </a:extLst>
          </p:cNvPr>
          <p:cNvCxnSpPr>
            <a:cxnSpLocks/>
          </p:cNvCxnSpPr>
          <p:nvPr/>
        </p:nvCxnSpPr>
        <p:spPr>
          <a:xfrm flipV="1">
            <a:off x="5604422" y="2923678"/>
            <a:ext cx="0" cy="1053482"/>
          </a:xfrm>
          <a:prstGeom prst="straightConnector1">
            <a:avLst/>
          </a:prstGeom>
          <a:ln w="57150">
            <a:solidFill>
              <a:srgbClr val="008C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BC09EAE-19D2-427B-91D5-98571B2635E8}"/>
              </a:ext>
            </a:extLst>
          </p:cNvPr>
          <p:cNvSpPr/>
          <p:nvPr/>
        </p:nvSpPr>
        <p:spPr>
          <a:xfrm>
            <a:off x="2922439" y="5179266"/>
            <a:ext cx="980046" cy="575689"/>
          </a:xfrm>
          <a:prstGeom prst="rect">
            <a:avLst/>
          </a:prstGeom>
          <a:solidFill>
            <a:schemeClr val="bg1"/>
          </a:solidFill>
          <a:ln w="38100">
            <a:solidFill>
              <a:srgbClr val="C5B2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/>
            <a:r>
              <a:rPr lang="en-GB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Community Benefit Strategy for project area</a:t>
            </a:r>
            <a:endParaRPr lang="en-IE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E78EF2-F30E-45EF-BC9D-04D26A6C22E2}"/>
              </a:ext>
            </a:extLst>
          </p:cNvPr>
          <p:cNvSpPr/>
          <p:nvPr/>
        </p:nvSpPr>
        <p:spPr>
          <a:xfrm>
            <a:off x="3919532" y="2204802"/>
            <a:ext cx="766014" cy="610555"/>
          </a:xfrm>
          <a:prstGeom prst="rect">
            <a:avLst/>
          </a:prstGeom>
          <a:noFill/>
          <a:ln w="38100">
            <a:solidFill>
              <a:srgbClr val="0B8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 ground on construction</a:t>
            </a:r>
            <a:endParaRPr lang="en-IE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2F4CD75-0167-49F6-B00D-F22D887FBDF5}"/>
              </a:ext>
            </a:extLst>
          </p:cNvPr>
          <p:cNvCxnSpPr>
            <a:cxnSpLocks/>
          </p:cNvCxnSpPr>
          <p:nvPr/>
        </p:nvCxnSpPr>
        <p:spPr>
          <a:xfrm>
            <a:off x="3412462" y="3995553"/>
            <a:ext cx="0" cy="1106081"/>
          </a:xfrm>
          <a:prstGeom prst="straightConnector1">
            <a:avLst/>
          </a:prstGeom>
          <a:ln w="57150">
            <a:solidFill>
              <a:srgbClr val="C9B4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C1EE234-AB2D-461F-8B73-2A96A60260A9}"/>
              </a:ext>
            </a:extLst>
          </p:cNvPr>
          <p:cNvCxnSpPr>
            <a:cxnSpLocks/>
          </p:cNvCxnSpPr>
          <p:nvPr/>
        </p:nvCxnSpPr>
        <p:spPr>
          <a:xfrm flipV="1">
            <a:off x="4302539" y="2927194"/>
            <a:ext cx="0" cy="1053482"/>
          </a:xfrm>
          <a:prstGeom prst="straightConnector1">
            <a:avLst/>
          </a:prstGeom>
          <a:ln w="57150">
            <a:solidFill>
              <a:srgbClr val="008C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6E2FF794-2385-47FA-85AF-4F5149E4D295}"/>
              </a:ext>
            </a:extLst>
          </p:cNvPr>
          <p:cNvSpPr/>
          <p:nvPr/>
        </p:nvSpPr>
        <p:spPr>
          <a:xfrm>
            <a:off x="5467061" y="5179266"/>
            <a:ext cx="980046" cy="363529"/>
          </a:xfrm>
          <a:prstGeom prst="rect">
            <a:avLst/>
          </a:prstGeom>
          <a:solidFill>
            <a:schemeClr val="bg1"/>
          </a:solidFill>
          <a:ln w="38100">
            <a:solidFill>
              <a:srgbClr val="C5B2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/>
            <a:r>
              <a:rPr lang="en-GB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30% of funds (phase 2)</a:t>
            </a:r>
            <a:endParaRPr lang="en-IE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1CFE07A-2617-4645-83FE-0F105A4DD0FB}"/>
              </a:ext>
            </a:extLst>
          </p:cNvPr>
          <p:cNvCxnSpPr>
            <a:cxnSpLocks/>
          </p:cNvCxnSpPr>
          <p:nvPr/>
        </p:nvCxnSpPr>
        <p:spPr>
          <a:xfrm>
            <a:off x="5957083" y="3995552"/>
            <a:ext cx="0" cy="1106081"/>
          </a:xfrm>
          <a:prstGeom prst="straightConnector1">
            <a:avLst/>
          </a:prstGeom>
          <a:ln w="57150">
            <a:solidFill>
              <a:srgbClr val="C9B4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EB860382-5B28-4C9A-85F2-71C2E232D52E}"/>
              </a:ext>
            </a:extLst>
          </p:cNvPr>
          <p:cNvSpPr/>
          <p:nvPr/>
        </p:nvSpPr>
        <p:spPr>
          <a:xfrm>
            <a:off x="6545542" y="5182784"/>
            <a:ext cx="980046" cy="363529"/>
          </a:xfrm>
          <a:prstGeom prst="rect">
            <a:avLst/>
          </a:prstGeom>
          <a:solidFill>
            <a:schemeClr val="bg1"/>
          </a:solidFill>
          <a:ln w="38100">
            <a:solidFill>
              <a:srgbClr val="C5B2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/>
            <a:r>
              <a:rPr lang="en-GB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30% of funds (phase 3)</a:t>
            </a:r>
            <a:endParaRPr lang="en-IE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C5A85CA-6544-41D2-AF79-DD151F06BA7A}"/>
              </a:ext>
            </a:extLst>
          </p:cNvPr>
          <p:cNvCxnSpPr>
            <a:cxnSpLocks/>
          </p:cNvCxnSpPr>
          <p:nvPr/>
        </p:nvCxnSpPr>
        <p:spPr>
          <a:xfrm>
            <a:off x="7035564" y="3999070"/>
            <a:ext cx="0" cy="1106081"/>
          </a:xfrm>
          <a:prstGeom prst="straightConnector1">
            <a:avLst/>
          </a:prstGeom>
          <a:ln w="57150">
            <a:solidFill>
              <a:srgbClr val="C9B4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F15BFA2-1B26-433F-9D52-726A6D4A99AE}"/>
              </a:ext>
            </a:extLst>
          </p:cNvPr>
          <p:cNvSpPr/>
          <p:nvPr/>
        </p:nvSpPr>
        <p:spPr>
          <a:xfrm>
            <a:off x="6299404" y="2204802"/>
            <a:ext cx="792873" cy="610555"/>
          </a:xfrm>
          <a:prstGeom prst="rect">
            <a:avLst/>
          </a:prstGeom>
          <a:noFill/>
          <a:ln w="38100">
            <a:solidFill>
              <a:srgbClr val="0B8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Energisation of project</a:t>
            </a:r>
            <a:endParaRPr lang="en-IE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2A74CA-A29E-4E59-B70F-888A5018654C}"/>
              </a:ext>
            </a:extLst>
          </p:cNvPr>
          <p:cNvCxnSpPr>
            <a:cxnSpLocks/>
          </p:cNvCxnSpPr>
          <p:nvPr/>
        </p:nvCxnSpPr>
        <p:spPr>
          <a:xfrm flipV="1">
            <a:off x="6682412" y="2927194"/>
            <a:ext cx="0" cy="1053482"/>
          </a:xfrm>
          <a:prstGeom prst="straightConnector1">
            <a:avLst/>
          </a:prstGeom>
          <a:ln w="57150">
            <a:solidFill>
              <a:srgbClr val="008C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ED65A5-57AF-4759-8E35-6F17ED022B74}"/>
              </a:ext>
            </a:extLst>
          </p:cNvPr>
          <p:cNvCxnSpPr>
            <a:cxnSpLocks/>
          </p:cNvCxnSpPr>
          <p:nvPr/>
        </p:nvCxnSpPr>
        <p:spPr>
          <a:xfrm>
            <a:off x="1153116" y="3995553"/>
            <a:ext cx="7106830" cy="0"/>
          </a:xfrm>
          <a:prstGeom prst="straightConnector1">
            <a:avLst/>
          </a:prstGeom>
          <a:ln w="57150">
            <a:solidFill>
              <a:srgbClr val="8F17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219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8C505E-1910-454C-B312-2D91E5816019}"/>
              </a:ext>
            </a:extLst>
          </p:cNvPr>
          <p:cNvSpPr txBox="1"/>
          <p:nvPr/>
        </p:nvSpPr>
        <p:spPr>
          <a:xfrm>
            <a:off x="1485207" y="548680"/>
            <a:ext cx="5895105" cy="51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ts val="3000"/>
              </a:lnSpc>
              <a:spcAft>
                <a:spcPts val="600"/>
              </a:spcAft>
            </a:pPr>
            <a:r>
              <a:rPr lang="en-IE" sz="4000" b="1" dirty="0">
                <a:latin typeface="+mj-lt"/>
                <a:cs typeface="Arial" panose="020B0604020202020204" pitchFamily="34" charset="0"/>
              </a:rPr>
              <a:t>AOB and Next Meeting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49BB0-C24B-0B4B-B7C6-3B3758107705}"/>
              </a:ext>
            </a:extLst>
          </p:cNvPr>
          <p:cNvSpPr txBox="1"/>
          <p:nvPr/>
        </p:nvSpPr>
        <p:spPr>
          <a:xfrm>
            <a:off x="4197370" y="1988840"/>
            <a:ext cx="4073441" cy="2233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685800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  <a:cs typeface="Arial" panose="020B0604020202020204" pitchFamily="34" charset="0"/>
              </a:rPr>
              <a:t>Confirm meeting dates for 2022 – preferred day of week; time etc.</a:t>
            </a:r>
          </a:p>
          <a:p>
            <a:pPr marL="285750" indent="-285750" defTabSz="685800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  <a:cs typeface="Arial" panose="020B0604020202020204" pitchFamily="34" charset="0"/>
              </a:rPr>
              <a:t>Next meeting agenda items to be sent to </a:t>
            </a:r>
            <a:r>
              <a:rPr lang="en-IE" dirty="0">
                <a:solidFill>
                  <a:prstClr val="black"/>
                </a:solidFill>
                <a:cs typeface="Arial" panose="020B0604020202020204" pitchFamily="34" charset="0"/>
                <a:hlinkClick r:id="rId2"/>
              </a:rPr>
              <a:t>michelle.walsh@eirgrid.com</a:t>
            </a:r>
            <a:r>
              <a:rPr lang="en-IE" dirty="0">
                <a:solidFill>
                  <a:prstClr val="black"/>
                </a:solidFill>
                <a:cs typeface="Arial" panose="020B0604020202020204" pitchFamily="34" charset="0"/>
              </a:rPr>
              <a:t> or </a:t>
            </a:r>
            <a:r>
              <a:rPr lang="en-IE" dirty="0">
                <a:solidFill>
                  <a:prstClr val="black"/>
                </a:solidFill>
                <a:cs typeface="Arial" panose="020B0604020202020204" pitchFamily="34" charset="0"/>
                <a:hlinkClick r:id="rId3"/>
              </a:rPr>
              <a:t>james@irishrurallink.ie</a:t>
            </a:r>
            <a:r>
              <a:rPr lang="en-IE" dirty="0">
                <a:solidFill>
                  <a:prstClr val="black"/>
                </a:solidFill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772816"/>
            <a:ext cx="367240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5E9A91-711C-476C-8656-40091C30CED5}"/>
              </a:ext>
            </a:extLst>
          </p:cNvPr>
          <p:cNvSpPr/>
          <p:nvPr/>
        </p:nvSpPr>
        <p:spPr>
          <a:xfrm>
            <a:off x="5364088" y="692696"/>
            <a:ext cx="33661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What is required?</a:t>
            </a:r>
          </a:p>
          <a:p>
            <a:r>
              <a:rPr lang="en-US" sz="1400" dirty="0"/>
              <a:t>• Cable Sealing End  required to separate </a:t>
            </a:r>
          </a:p>
          <a:p>
            <a:r>
              <a:rPr lang="en-US" sz="1400" dirty="0"/>
              <a:t>the EirGrid Celtic  Interconnector from ESB </a:t>
            </a:r>
          </a:p>
          <a:p>
            <a:r>
              <a:rPr lang="en-US" sz="1400" dirty="0"/>
              <a:t>owned infrastructure. </a:t>
            </a:r>
          </a:p>
          <a:p>
            <a:endParaRPr lang="en-US" sz="1400" dirty="0"/>
          </a:p>
          <a:p>
            <a:r>
              <a:rPr lang="en-US" sz="1400" b="1" dirty="0"/>
              <a:t>How is it consented?</a:t>
            </a:r>
          </a:p>
          <a:p>
            <a:r>
              <a:rPr lang="en-US" sz="1400" dirty="0"/>
              <a:t>• For Strategic Infrastructure  Development projects,  subsequent modifications </a:t>
            </a:r>
          </a:p>
          <a:p>
            <a:r>
              <a:rPr lang="en-US" sz="1400" dirty="0"/>
              <a:t>to consented development  can be requested from An Bord Pleanála.</a:t>
            </a:r>
            <a:endParaRPr lang="en-IE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717FBD-96A2-4409-99A8-398C0D256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123" y="3453864"/>
            <a:ext cx="4403479" cy="3143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D6445F-3978-475C-9C73-8C46D9D22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8640"/>
            <a:ext cx="4589110" cy="3222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CC720E-5176-493F-B40A-0A26587EC6B8}"/>
              </a:ext>
            </a:extLst>
          </p:cNvPr>
          <p:cNvSpPr/>
          <p:nvPr/>
        </p:nvSpPr>
        <p:spPr>
          <a:xfrm>
            <a:off x="96123" y="346549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100" dirty="0"/>
              <a:t>https://www.eirgridcelticinterconnector.ie/plans-and-drawings/Knockraha-Substation-and-Typical-Consstruction-Compound-Drawings.zip</a:t>
            </a:r>
          </a:p>
        </p:txBody>
      </p:sp>
    </p:spTree>
    <p:extLst>
      <p:ext uri="{BB962C8B-B14F-4D97-AF65-F5344CB8AC3E}">
        <p14:creationId xmlns:p14="http://schemas.microsoft.com/office/powerpoint/2010/main" val="18335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8F4A-6336-49CB-A587-87DDB6E0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Benefit Strategy for Celtic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9F06F-9CEA-43BA-A9DB-F55AB05C2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28800"/>
            <a:ext cx="7886700" cy="3500438"/>
          </a:xfrm>
        </p:spPr>
        <p:txBody>
          <a:bodyPr>
            <a:normAutofit/>
          </a:bodyPr>
          <a:lstStyle/>
          <a:p>
            <a:r>
              <a:rPr lang="en-GB" b="1" dirty="0"/>
              <a:t>Purpose: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Maximise the impact of community benefit.</a:t>
            </a:r>
          </a:p>
          <a:p>
            <a:pPr lvl="2"/>
            <a:r>
              <a:rPr lang="en-GB" dirty="0"/>
              <a:t>Leave a positive legacy locally. </a:t>
            </a:r>
          </a:p>
          <a:p>
            <a:pPr lvl="2"/>
            <a:r>
              <a:rPr lang="en-GB" dirty="0"/>
              <a:t>Distribute benefit in a planned, fair and sustainable way. </a:t>
            </a:r>
          </a:p>
          <a:p>
            <a:r>
              <a:rPr lang="en-GB" b="1" dirty="0"/>
              <a:t>Content: </a:t>
            </a:r>
          </a:p>
          <a:p>
            <a:pPr lvl="2"/>
            <a:r>
              <a:rPr lang="en-GB" dirty="0"/>
              <a:t>Explore scope</a:t>
            </a:r>
          </a:p>
          <a:p>
            <a:pPr lvl="2"/>
            <a:r>
              <a:rPr lang="en-GB" dirty="0"/>
              <a:t>Identify gaps and needs</a:t>
            </a:r>
          </a:p>
          <a:p>
            <a:pPr lvl="2"/>
            <a:r>
              <a:rPr lang="en-GB" dirty="0"/>
              <a:t>Conduct a SWOT analysis</a:t>
            </a:r>
          </a:p>
          <a:p>
            <a:pPr lvl="2"/>
            <a:r>
              <a:rPr lang="en-GB" dirty="0"/>
              <a:t>Identify local priorities</a:t>
            </a:r>
          </a:p>
          <a:p>
            <a:pPr lvl="2"/>
            <a:r>
              <a:rPr lang="en-GB" dirty="0"/>
              <a:t>Identify potential partnerships and matched funding</a:t>
            </a:r>
          </a:p>
          <a:p>
            <a:r>
              <a:rPr lang="en-IE" dirty="0"/>
              <a:t>Strategy must be complete before first phase of funding is released.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6185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3078CDAB47D84390F8C4D567A1E818" ma:contentTypeVersion="0" ma:contentTypeDescription="Create a new document." ma:contentTypeScope="" ma:versionID="cca19d71812f010aaf8e521993013d4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9f67fb229cb6324ae91799e5792f20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2EB993-1887-4B60-B727-7C5B13457C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778C6B-F080-468D-BA47-C10414A39D2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AF519CD-C154-4B5F-94A6-33734E70B6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450</Words>
  <Application>Microsoft Office PowerPoint</Application>
  <PresentationFormat>On-screen Show (4:3)</PresentationFormat>
  <Paragraphs>82</Paragraphs>
  <Slides>9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Franklin Gothic Medium</vt:lpstr>
      <vt:lpstr>1_Office Theme</vt:lpstr>
      <vt:lpstr>Office Theme</vt:lpstr>
      <vt:lpstr>2_Office Theme</vt:lpstr>
      <vt:lpstr>3_Office Theme</vt:lpstr>
      <vt:lpstr>6_Office Theme</vt:lpstr>
      <vt:lpstr>7_Office Theme</vt:lpstr>
      <vt:lpstr>8_Office Theme</vt:lpstr>
      <vt:lpstr>PowerPoint Presentation</vt:lpstr>
      <vt:lpstr>PowerPoint Presentation</vt:lpstr>
      <vt:lpstr>Housekeeping </vt:lpstr>
      <vt:lpstr>General overview &amp; update</vt:lpstr>
      <vt:lpstr>PowerPoint Presentation</vt:lpstr>
      <vt:lpstr>PowerPoint Presentation</vt:lpstr>
      <vt:lpstr>PowerPoint Presentation</vt:lpstr>
      <vt:lpstr>PowerPoint Presentation</vt:lpstr>
      <vt:lpstr>Community Benefit Strategy for Celtic</vt:lpstr>
    </vt:vector>
  </TitlesOfParts>
  <Company>EirGrid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overview</dc:title>
  <dc:creator>Walsh, Michelle</dc:creator>
  <cp:lastModifiedBy>Walsh, Michelle</cp:lastModifiedBy>
  <cp:revision>31</cp:revision>
  <dcterms:created xsi:type="dcterms:W3CDTF">2021-09-02T08:11:30Z</dcterms:created>
  <dcterms:modified xsi:type="dcterms:W3CDTF">2022-03-07T14:52:33Z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0x010100D63078CDAB47D84390F8C4D567A1E818</vt:lpwstr>
  </property>
</Properties>
</file>