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710" r:id="rId5"/>
    <p:sldMasterId id="2147483716" r:id="rId6"/>
    <p:sldMasterId id="2147483673" r:id="rId7"/>
    <p:sldMasterId id="2147483698" r:id="rId8"/>
    <p:sldMasterId id="2147483705" r:id="rId9"/>
    <p:sldMasterId id="2147483743" r:id="rId10"/>
  </p:sldMasterIdLst>
  <p:notesMasterIdLst>
    <p:notesMasterId r:id="rId58"/>
  </p:notesMasterIdLst>
  <p:sldIdLst>
    <p:sldId id="256" r:id="rId11"/>
    <p:sldId id="385" r:id="rId12"/>
    <p:sldId id="399" r:id="rId13"/>
    <p:sldId id="2146848364" r:id="rId14"/>
    <p:sldId id="386" r:id="rId15"/>
    <p:sldId id="360" r:id="rId16"/>
    <p:sldId id="283" r:id="rId17"/>
    <p:sldId id="346" r:id="rId18"/>
    <p:sldId id="380" r:id="rId19"/>
    <p:sldId id="288" r:id="rId20"/>
    <p:sldId id="289" r:id="rId21"/>
    <p:sldId id="293" r:id="rId22"/>
    <p:sldId id="294" r:id="rId23"/>
    <p:sldId id="299" r:id="rId24"/>
    <p:sldId id="2147473058" r:id="rId25"/>
    <p:sldId id="2147473059" r:id="rId26"/>
    <p:sldId id="301" r:id="rId27"/>
    <p:sldId id="2146848365" r:id="rId28"/>
    <p:sldId id="2146848366" r:id="rId29"/>
    <p:sldId id="274" r:id="rId30"/>
    <p:sldId id="291" r:id="rId31"/>
    <p:sldId id="382" r:id="rId32"/>
    <p:sldId id="402" r:id="rId33"/>
    <p:sldId id="602" r:id="rId34"/>
    <p:sldId id="351" r:id="rId35"/>
    <p:sldId id="2147473060" r:id="rId36"/>
    <p:sldId id="2147473061" r:id="rId37"/>
    <p:sldId id="375" r:id="rId38"/>
    <p:sldId id="352" r:id="rId39"/>
    <p:sldId id="404" r:id="rId40"/>
    <p:sldId id="2147473057" r:id="rId41"/>
    <p:sldId id="406" r:id="rId42"/>
    <p:sldId id="398" r:id="rId43"/>
    <p:sldId id="354" r:id="rId44"/>
    <p:sldId id="2146848367" r:id="rId45"/>
    <p:sldId id="2146848368" r:id="rId46"/>
    <p:sldId id="367" r:id="rId47"/>
    <p:sldId id="369" r:id="rId48"/>
    <p:sldId id="388" r:id="rId49"/>
    <p:sldId id="392" r:id="rId50"/>
    <p:sldId id="408" r:id="rId51"/>
    <p:sldId id="400" r:id="rId52"/>
    <p:sldId id="2147473063" r:id="rId53"/>
    <p:sldId id="390" r:id="rId54"/>
    <p:sldId id="370" r:id="rId55"/>
    <p:sldId id="260" r:id="rId56"/>
    <p:sldId id="214747305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ey, Rachel" initials="BR" lastIdx="2" clrIdx="0">
    <p:extLst>
      <p:ext uri="{19B8F6BF-5375-455C-9EA6-DF929625EA0E}">
        <p15:presenceInfo xmlns:p15="http://schemas.microsoft.com/office/powerpoint/2012/main" userId="S::Rachel.Berney@Eirgrid.com::5ade13ed-f67d-493c-91e0-14e9f29da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7D1651"/>
    <a:srgbClr val="418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88664" autoAdjust="0"/>
  </p:normalViewPr>
  <p:slideViewPr>
    <p:cSldViewPr snapToGrid="0" showGuides="1">
      <p:cViewPr varScale="1">
        <p:scale>
          <a:sx n="59" d="100"/>
          <a:sy n="59" d="100"/>
        </p:scale>
        <p:origin x="596" y="56"/>
      </p:cViewPr>
      <p:guideLst>
        <p:guide orient="horz" pos="2160"/>
        <p:guide pos="3840"/>
      </p:guideLst>
    </p:cSldViewPr>
  </p:slideViewPr>
  <p:notesTextViewPr>
    <p:cViewPr>
      <p:scale>
        <a:sx n="3" d="2"/>
        <a:sy n="3" d="2"/>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commentAuthors" Target="commentAuthor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61DE3-13C8-41DA-99C8-1BD10D42EB2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AAD4D659-5F79-41F0-BB1F-FB2548DB16EB}">
      <dgm:prSet phldrT="[Text]" custT="1"/>
      <dgm:spPr>
        <a:solidFill>
          <a:srgbClr val="157C85"/>
        </a:solidFill>
      </dgm:spPr>
      <dgm:t>
        <a:bodyPr/>
        <a:lstStyle/>
        <a:p>
          <a:r>
            <a:rPr lang="en-IE" sz="2400" dirty="0">
              <a:solidFill>
                <a:schemeClr val="bg1"/>
              </a:solidFill>
            </a:rPr>
            <a:t>DS3 System Services Agreement </a:t>
          </a:r>
          <a:endParaRPr lang="en-US" sz="2400" dirty="0">
            <a:solidFill>
              <a:schemeClr val="bg1"/>
            </a:solidFill>
          </a:endParaRPr>
        </a:p>
      </dgm:t>
    </dgm:pt>
    <dgm:pt modelId="{E7D53CE9-CD65-4FDA-9F4B-E8B80403D333}" type="parTrans" cxnId="{BD5B4F47-E9CB-487D-85BA-1C9F12579831}">
      <dgm:prSet/>
      <dgm:spPr/>
      <dgm:t>
        <a:bodyPr/>
        <a:lstStyle/>
        <a:p>
          <a:endParaRPr lang="en-US"/>
        </a:p>
      </dgm:t>
    </dgm:pt>
    <dgm:pt modelId="{5B401C01-04DF-41A3-ADAA-967BFF96AFFB}" type="sibTrans" cxnId="{BD5B4F47-E9CB-487D-85BA-1C9F12579831}">
      <dgm:prSet/>
      <dgm:spPr/>
      <dgm:t>
        <a:bodyPr/>
        <a:lstStyle/>
        <a:p>
          <a:endParaRPr lang="en-US"/>
        </a:p>
      </dgm:t>
    </dgm:pt>
    <dgm:pt modelId="{EDD2C4FE-63E2-461B-962E-C28D80DCAC93}">
      <dgm:prSet phldrT="[Text]" custT="1"/>
      <dgm:spPr>
        <a:solidFill>
          <a:srgbClr val="767676"/>
        </a:solidFill>
      </dgm:spPr>
      <dgm:t>
        <a:bodyPr/>
        <a:lstStyle/>
        <a:p>
          <a:r>
            <a:rPr lang="en-IE" sz="2400" dirty="0">
              <a:solidFill>
                <a:schemeClr val="bg1"/>
              </a:solidFill>
            </a:rPr>
            <a:t>Protocol Document</a:t>
          </a:r>
          <a:endParaRPr lang="en-US" sz="2400" dirty="0">
            <a:solidFill>
              <a:schemeClr val="bg1"/>
            </a:solidFill>
          </a:endParaRPr>
        </a:p>
      </dgm:t>
    </dgm:pt>
    <dgm:pt modelId="{A137970F-FF24-4869-A515-3F4B741D47CA}" type="parTrans" cxnId="{7EB1C487-BA9E-4B9E-982A-6B8CFE322878}">
      <dgm:prSet/>
      <dgm:spPr/>
      <dgm:t>
        <a:bodyPr/>
        <a:lstStyle/>
        <a:p>
          <a:endParaRPr lang="en-US"/>
        </a:p>
      </dgm:t>
    </dgm:pt>
    <dgm:pt modelId="{899A93C2-ED30-460E-AF2C-574AAA83569D}" type="sibTrans" cxnId="{7EB1C487-BA9E-4B9E-982A-6B8CFE322878}">
      <dgm:prSet/>
      <dgm:spPr/>
      <dgm:t>
        <a:bodyPr/>
        <a:lstStyle/>
        <a:p>
          <a:endParaRPr lang="en-US"/>
        </a:p>
      </dgm:t>
    </dgm:pt>
    <dgm:pt modelId="{A262543A-07EF-4397-ABBF-96238E88D55E}">
      <dgm:prSet phldrT="[Text]" custT="1"/>
      <dgm:spPr>
        <a:solidFill>
          <a:srgbClr val="C8B474">
            <a:alpha val="90000"/>
          </a:srgbClr>
        </a:solidFill>
      </dgm:spPr>
      <dgm:t>
        <a:bodyPr/>
        <a:lstStyle/>
        <a:p>
          <a:r>
            <a:rPr lang="en-IE" sz="1400" dirty="0">
              <a:solidFill>
                <a:schemeClr val="tx1"/>
              </a:solidFill>
            </a:rPr>
            <a:t>Operational Requirements</a:t>
          </a:r>
          <a:endParaRPr lang="en-US" sz="1400" dirty="0">
            <a:solidFill>
              <a:schemeClr val="tx1"/>
            </a:solidFill>
          </a:endParaRPr>
        </a:p>
      </dgm:t>
    </dgm:pt>
    <dgm:pt modelId="{E2599E28-D9DF-42C4-ADFC-A5E2A254E7CC}" type="parTrans" cxnId="{D46CF460-E765-4430-B879-E1290030F7C5}">
      <dgm:prSet/>
      <dgm:spPr/>
      <dgm:t>
        <a:bodyPr/>
        <a:lstStyle/>
        <a:p>
          <a:endParaRPr lang="en-US"/>
        </a:p>
      </dgm:t>
    </dgm:pt>
    <dgm:pt modelId="{72226F49-FB09-4AC9-AF73-A8A7510E498B}" type="sibTrans" cxnId="{D46CF460-E765-4430-B879-E1290030F7C5}">
      <dgm:prSet/>
      <dgm:spPr/>
      <dgm:t>
        <a:bodyPr/>
        <a:lstStyle/>
        <a:p>
          <a:endParaRPr lang="en-US"/>
        </a:p>
      </dgm:t>
    </dgm:pt>
    <dgm:pt modelId="{23F7B1BF-C2D4-40C1-89AA-A8D2917C7568}">
      <dgm:prSet phldrT="[Text]" custT="1"/>
      <dgm:spPr>
        <a:solidFill>
          <a:srgbClr val="C8B474">
            <a:alpha val="90000"/>
          </a:srgbClr>
        </a:solidFill>
      </dgm:spPr>
      <dgm:t>
        <a:bodyPr/>
        <a:lstStyle/>
        <a:p>
          <a:r>
            <a:rPr lang="en-IE" sz="1400" dirty="0">
              <a:solidFill>
                <a:schemeClr val="tx1"/>
              </a:solidFill>
            </a:rPr>
            <a:t>Performance Scalar Details</a:t>
          </a:r>
          <a:endParaRPr lang="en-US" sz="1400" dirty="0">
            <a:solidFill>
              <a:schemeClr val="tx1"/>
            </a:solidFill>
          </a:endParaRPr>
        </a:p>
      </dgm:t>
    </dgm:pt>
    <dgm:pt modelId="{69D4CF0A-8646-4868-A867-87C154508B28}" type="parTrans" cxnId="{5BC70FBF-8B8F-4A34-A2F7-51E84F0A9201}">
      <dgm:prSet/>
      <dgm:spPr/>
      <dgm:t>
        <a:bodyPr/>
        <a:lstStyle/>
        <a:p>
          <a:endParaRPr lang="en-US"/>
        </a:p>
      </dgm:t>
    </dgm:pt>
    <dgm:pt modelId="{787751C5-FF24-41D1-BC91-200C98F904E5}" type="sibTrans" cxnId="{5BC70FBF-8B8F-4A34-A2F7-51E84F0A9201}">
      <dgm:prSet/>
      <dgm:spPr/>
      <dgm:t>
        <a:bodyPr/>
        <a:lstStyle/>
        <a:p>
          <a:endParaRPr lang="en-US"/>
        </a:p>
      </dgm:t>
    </dgm:pt>
    <dgm:pt modelId="{647E0BEA-ACC6-4090-8EEC-EC25856DFF22}">
      <dgm:prSet phldrT="[Text]" custT="1"/>
      <dgm:spPr>
        <a:solidFill>
          <a:srgbClr val="7D1651"/>
        </a:solidFill>
      </dgm:spPr>
      <dgm:t>
        <a:bodyPr/>
        <a:lstStyle/>
        <a:p>
          <a:r>
            <a:rPr lang="en-IE" sz="2400" dirty="0">
              <a:solidFill>
                <a:schemeClr val="bg1"/>
              </a:solidFill>
            </a:rPr>
            <a:t>Statement of Payments </a:t>
          </a:r>
          <a:endParaRPr lang="en-US" sz="2400" dirty="0">
            <a:solidFill>
              <a:schemeClr val="bg1"/>
            </a:solidFill>
          </a:endParaRPr>
        </a:p>
      </dgm:t>
    </dgm:pt>
    <dgm:pt modelId="{31D360E7-F08E-4403-85D5-629BD7E7AA1B}" type="parTrans" cxnId="{A8889AF1-F2E1-4A49-9567-F3CCC335DE75}">
      <dgm:prSet/>
      <dgm:spPr/>
      <dgm:t>
        <a:bodyPr/>
        <a:lstStyle/>
        <a:p>
          <a:endParaRPr lang="en-US"/>
        </a:p>
      </dgm:t>
    </dgm:pt>
    <dgm:pt modelId="{FAC94D0B-1579-41B7-89B6-7B4CBD136492}" type="sibTrans" cxnId="{A8889AF1-F2E1-4A49-9567-F3CCC335DE75}">
      <dgm:prSet/>
      <dgm:spPr/>
      <dgm:t>
        <a:bodyPr/>
        <a:lstStyle/>
        <a:p>
          <a:endParaRPr lang="en-US"/>
        </a:p>
      </dgm:t>
    </dgm:pt>
    <dgm:pt modelId="{032B8215-704E-4382-AC61-4D57F1F7CF29}">
      <dgm:prSet phldrT="[Text]" custT="1"/>
      <dgm:spPr>
        <a:solidFill>
          <a:srgbClr val="C8B474">
            <a:alpha val="90000"/>
          </a:srgbClr>
        </a:solidFill>
      </dgm:spPr>
      <dgm:t>
        <a:bodyPr/>
        <a:lstStyle/>
        <a:p>
          <a:r>
            <a:rPr lang="en-IE" sz="1400" dirty="0">
              <a:solidFill>
                <a:schemeClr val="tx1"/>
              </a:solidFill>
            </a:rPr>
            <a:t>Performance Monitoring Methods and infrastructure requirements</a:t>
          </a:r>
          <a:endParaRPr lang="en-US" sz="1400" dirty="0">
            <a:solidFill>
              <a:schemeClr val="tx1"/>
            </a:solidFill>
          </a:endParaRPr>
        </a:p>
      </dgm:t>
    </dgm:pt>
    <dgm:pt modelId="{B8C454A5-FC4C-4774-BD57-807CD5C3BCAF}" type="parTrans" cxnId="{01F56D8B-7AEF-48F5-89E7-F8781967B54C}">
      <dgm:prSet/>
      <dgm:spPr/>
      <dgm:t>
        <a:bodyPr/>
        <a:lstStyle/>
        <a:p>
          <a:endParaRPr lang="en-US"/>
        </a:p>
      </dgm:t>
    </dgm:pt>
    <dgm:pt modelId="{80A3FD9F-CB3F-4E08-8E24-32747869BE2F}" type="sibTrans" cxnId="{01F56D8B-7AEF-48F5-89E7-F8781967B54C}">
      <dgm:prSet/>
      <dgm:spPr/>
      <dgm:t>
        <a:bodyPr/>
        <a:lstStyle/>
        <a:p>
          <a:endParaRPr lang="en-US"/>
        </a:p>
      </dgm:t>
    </dgm:pt>
    <dgm:pt modelId="{09695E26-CFE3-44DF-91FB-DEFB1AC54519}">
      <dgm:prSet phldrT="[Text]" custT="1"/>
      <dgm:spPr>
        <a:solidFill>
          <a:srgbClr val="C8B474">
            <a:alpha val="90000"/>
          </a:srgbClr>
        </a:solidFill>
      </dgm:spPr>
      <dgm:t>
        <a:bodyPr/>
        <a:lstStyle/>
        <a:p>
          <a:endParaRPr lang="en-US" sz="1600" dirty="0"/>
        </a:p>
      </dgm:t>
    </dgm:pt>
    <dgm:pt modelId="{92291A31-71BC-4EA6-BF87-58738158EBF4}" type="parTrans" cxnId="{35C9F15C-2904-4FFD-97F3-F0EF4D107D79}">
      <dgm:prSet/>
      <dgm:spPr/>
      <dgm:t>
        <a:bodyPr/>
        <a:lstStyle/>
        <a:p>
          <a:endParaRPr lang="en-US"/>
        </a:p>
      </dgm:t>
    </dgm:pt>
    <dgm:pt modelId="{6AC90310-F6C1-4785-BAFB-D9A18B692C5C}" type="sibTrans" cxnId="{35C9F15C-2904-4FFD-97F3-F0EF4D107D79}">
      <dgm:prSet/>
      <dgm:spPr/>
      <dgm:t>
        <a:bodyPr/>
        <a:lstStyle/>
        <a:p>
          <a:endParaRPr lang="en-US"/>
        </a:p>
      </dgm:t>
    </dgm:pt>
    <dgm:pt modelId="{8CCDF67B-1B2B-489F-80FA-3E797E1E77DB}">
      <dgm:prSet custT="1"/>
      <dgm:spPr>
        <a:solidFill>
          <a:srgbClr val="C8B474">
            <a:alpha val="90000"/>
          </a:srgbClr>
        </a:solidFill>
      </dgm:spPr>
      <dgm:t>
        <a:bodyPr/>
        <a:lstStyle/>
        <a:p>
          <a:r>
            <a:rPr lang="en-US" sz="1400" dirty="0">
              <a:solidFill>
                <a:schemeClr val="tx1"/>
              </a:solidFill>
            </a:rPr>
            <a:t>Standard contractual provisions</a:t>
          </a:r>
        </a:p>
      </dgm:t>
    </dgm:pt>
    <dgm:pt modelId="{DE84C0E0-44FF-4B53-A7F8-770C4A542F13}" type="parTrans" cxnId="{206C8EF3-C5D0-4F84-BDB4-800EA6D7B27D}">
      <dgm:prSet/>
      <dgm:spPr/>
      <dgm:t>
        <a:bodyPr/>
        <a:lstStyle/>
        <a:p>
          <a:endParaRPr lang="en-US"/>
        </a:p>
      </dgm:t>
    </dgm:pt>
    <dgm:pt modelId="{5C944C75-1A90-403C-9105-0A4D6C1437CC}" type="sibTrans" cxnId="{206C8EF3-C5D0-4F84-BDB4-800EA6D7B27D}">
      <dgm:prSet/>
      <dgm:spPr/>
      <dgm:t>
        <a:bodyPr/>
        <a:lstStyle/>
        <a:p>
          <a:endParaRPr lang="en-US"/>
        </a:p>
      </dgm:t>
    </dgm:pt>
    <dgm:pt modelId="{FFE9C4D8-F428-49F7-8513-6F66A58C9F63}">
      <dgm:prSet custT="1"/>
      <dgm:spPr>
        <a:solidFill>
          <a:srgbClr val="C8B474">
            <a:alpha val="90000"/>
          </a:srgbClr>
        </a:solidFill>
      </dgm:spPr>
      <dgm:t>
        <a:bodyPr/>
        <a:lstStyle/>
        <a:p>
          <a:r>
            <a:rPr lang="en-US" sz="1400" dirty="0">
              <a:solidFill>
                <a:schemeClr val="tx1"/>
              </a:solidFill>
            </a:rPr>
            <a:t>Schedules for 14 DS3 System Services</a:t>
          </a:r>
        </a:p>
      </dgm:t>
    </dgm:pt>
    <dgm:pt modelId="{D1EEB60B-6B33-4A8C-8891-9E19E046B5DA}" type="parTrans" cxnId="{B8394685-C358-4005-B50A-81B4EC03B50D}">
      <dgm:prSet/>
      <dgm:spPr/>
      <dgm:t>
        <a:bodyPr/>
        <a:lstStyle/>
        <a:p>
          <a:endParaRPr lang="en-US"/>
        </a:p>
      </dgm:t>
    </dgm:pt>
    <dgm:pt modelId="{EAF2F07F-6BF0-43A3-AF0D-85E1DF840983}" type="sibTrans" cxnId="{B8394685-C358-4005-B50A-81B4EC03B50D}">
      <dgm:prSet/>
      <dgm:spPr/>
      <dgm:t>
        <a:bodyPr/>
        <a:lstStyle/>
        <a:p>
          <a:endParaRPr lang="en-US"/>
        </a:p>
      </dgm:t>
    </dgm:pt>
    <dgm:pt modelId="{C7AF34EE-7459-481E-B49D-8942868AD0F5}">
      <dgm:prSet custT="1"/>
      <dgm:spPr>
        <a:solidFill>
          <a:srgbClr val="C8B474">
            <a:alpha val="90000"/>
          </a:srgbClr>
        </a:solidFill>
      </dgm:spPr>
      <dgm:t>
        <a:bodyPr/>
        <a:lstStyle/>
        <a:p>
          <a:r>
            <a:rPr lang="en-US" sz="1400" dirty="0">
              <a:solidFill>
                <a:schemeClr val="tx1"/>
              </a:solidFill>
            </a:rPr>
            <a:t>Scaling Factor details</a:t>
          </a:r>
        </a:p>
      </dgm:t>
    </dgm:pt>
    <dgm:pt modelId="{40F5E6AB-5B27-447B-9447-1B3809423351}" type="parTrans" cxnId="{F5DBC658-25E3-46CA-B388-C90A59246EB4}">
      <dgm:prSet/>
      <dgm:spPr/>
      <dgm:t>
        <a:bodyPr/>
        <a:lstStyle/>
        <a:p>
          <a:endParaRPr lang="en-US"/>
        </a:p>
      </dgm:t>
    </dgm:pt>
    <dgm:pt modelId="{46461C41-CCAE-4F6E-9B4F-E97F47EEE54F}" type="sibTrans" cxnId="{F5DBC658-25E3-46CA-B388-C90A59246EB4}">
      <dgm:prSet/>
      <dgm:spPr/>
      <dgm:t>
        <a:bodyPr/>
        <a:lstStyle/>
        <a:p>
          <a:endParaRPr lang="en-US"/>
        </a:p>
      </dgm:t>
    </dgm:pt>
    <dgm:pt modelId="{22FF4F89-DCC3-4DD9-AA07-B667E7BE346C}">
      <dgm:prSet phldrT="[Text]" custT="1"/>
      <dgm:spPr>
        <a:solidFill>
          <a:srgbClr val="C8B474">
            <a:alpha val="90000"/>
          </a:srgbClr>
        </a:solidFill>
      </dgm:spPr>
      <dgm:t>
        <a:bodyPr/>
        <a:lstStyle/>
        <a:p>
          <a:r>
            <a:rPr lang="en-IE" sz="1400" dirty="0">
              <a:solidFill>
                <a:schemeClr val="tx1"/>
              </a:solidFill>
            </a:rPr>
            <a:t>DS3 System Service Payment rates  </a:t>
          </a:r>
          <a:endParaRPr lang="en-US" sz="1400" dirty="0">
            <a:solidFill>
              <a:schemeClr val="tx1"/>
            </a:solidFill>
          </a:endParaRPr>
        </a:p>
      </dgm:t>
    </dgm:pt>
    <dgm:pt modelId="{A25232C6-61D6-4598-B0B0-7604CEC41784}" type="parTrans" cxnId="{E11EDCED-03A4-40FB-A213-B1254D7B9B71}">
      <dgm:prSet/>
      <dgm:spPr/>
      <dgm:t>
        <a:bodyPr/>
        <a:lstStyle/>
        <a:p>
          <a:endParaRPr lang="en-US"/>
        </a:p>
      </dgm:t>
    </dgm:pt>
    <dgm:pt modelId="{2771EE94-EC3D-4939-9D00-0FAC561737BB}" type="sibTrans" cxnId="{E11EDCED-03A4-40FB-A213-B1254D7B9B71}">
      <dgm:prSet/>
      <dgm:spPr/>
      <dgm:t>
        <a:bodyPr/>
        <a:lstStyle/>
        <a:p>
          <a:endParaRPr lang="en-US"/>
        </a:p>
      </dgm:t>
    </dgm:pt>
    <dgm:pt modelId="{277CD274-540C-43AA-9643-621F72102447}">
      <dgm:prSet custT="1"/>
      <dgm:spPr>
        <a:solidFill>
          <a:srgbClr val="C8B474">
            <a:alpha val="90000"/>
          </a:srgbClr>
        </a:solidFill>
      </dgm:spPr>
      <dgm:t>
        <a:bodyPr/>
        <a:lstStyle/>
        <a:p>
          <a:endParaRPr lang="en-US" sz="1600" dirty="0"/>
        </a:p>
      </dgm:t>
    </dgm:pt>
    <dgm:pt modelId="{A61F2409-BB6C-4679-90F0-E53297AC2799}" type="parTrans" cxnId="{28F36189-0B15-420F-B1F6-F2B1C622AA8E}">
      <dgm:prSet/>
      <dgm:spPr/>
      <dgm:t>
        <a:bodyPr/>
        <a:lstStyle/>
        <a:p>
          <a:endParaRPr lang="en-US"/>
        </a:p>
      </dgm:t>
    </dgm:pt>
    <dgm:pt modelId="{6689A9EC-ADD2-42AB-BD40-9DF8D5921DF4}" type="sibTrans" cxnId="{28F36189-0B15-420F-B1F6-F2B1C622AA8E}">
      <dgm:prSet/>
      <dgm:spPr/>
      <dgm:t>
        <a:bodyPr/>
        <a:lstStyle/>
        <a:p>
          <a:endParaRPr lang="en-US"/>
        </a:p>
      </dgm:t>
    </dgm:pt>
    <dgm:pt modelId="{37FEFDD2-A1BC-415E-BC68-04CB06F86F4C}">
      <dgm:prSet phldrT="[Text]" custT="1"/>
      <dgm:spPr>
        <a:solidFill>
          <a:srgbClr val="C8B474">
            <a:alpha val="90000"/>
          </a:srgbClr>
        </a:solidFill>
      </dgm:spPr>
      <dgm:t>
        <a:bodyPr/>
        <a:lstStyle/>
        <a:p>
          <a:endParaRPr lang="en-US" sz="1400" dirty="0">
            <a:solidFill>
              <a:srgbClr val="FF0000"/>
            </a:solidFill>
          </a:endParaRPr>
        </a:p>
      </dgm:t>
    </dgm:pt>
    <dgm:pt modelId="{ED7325D6-E052-46A8-8593-904890C72962}" type="parTrans" cxnId="{0678217A-255D-48BB-842A-11870AEAE150}">
      <dgm:prSet/>
      <dgm:spPr/>
      <dgm:t>
        <a:bodyPr/>
        <a:lstStyle/>
        <a:p>
          <a:endParaRPr lang="en-US"/>
        </a:p>
      </dgm:t>
    </dgm:pt>
    <dgm:pt modelId="{137FFC96-37A2-4CCA-8046-9865DE819CC8}" type="sibTrans" cxnId="{0678217A-255D-48BB-842A-11870AEAE150}">
      <dgm:prSet/>
      <dgm:spPr/>
      <dgm:t>
        <a:bodyPr/>
        <a:lstStyle/>
        <a:p>
          <a:endParaRPr lang="en-US"/>
        </a:p>
      </dgm:t>
    </dgm:pt>
    <dgm:pt modelId="{A32876F8-1F05-4C32-A356-3B76632D0C94}">
      <dgm:prSet custT="1"/>
      <dgm:spPr>
        <a:solidFill>
          <a:srgbClr val="C8B474">
            <a:alpha val="90000"/>
          </a:srgbClr>
        </a:solidFill>
      </dgm:spPr>
      <dgm:t>
        <a:bodyPr/>
        <a:lstStyle/>
        <a:p>
          <a:r>
            <a:rPr lang="en-IE" sz="1400" dirty="0">
              <a:solidFill>
                <a:schemeClr val="tx1"/>
              </a:solidFill>
            </a:rPr>
            <a:t>Term </a:t>
          </a:r>
          <a:endParaRPr lang="en-US" sz="1400" dirty="0">
            <a:solidFill>
              <a:schemeClr val="tx1"/>
            </a:solidFill>
          </a:endParaRPr>
        </a:p>
      </dgm:t>
    </dgm:pt>
    <dgm:pt modelId="{89DD50A5-4B19-4F84-AE78-757A17202842}" type="parTrans" cxnId="{0DD1EA8F-B08C-467E-88F0-9BAB2F089893}">
      <dgm:prSet/>
      <dgm:spPr/>
      <dgm:t>
        <a:bodyPr/>
        <a:lstStyle/>
        <a:p>
          <a:endParaRPr lang="en-US"/>
        </a:p>
      </dgm:t>
    </dgm:pt>
    <dgm:pt modelId="{259C3F35-1A85-4B01-85CB-62F04994EC0B}" type="sibTrans" cxnId="{0DD1EA8F-B08C-467E-88F0-9BAB2F089893}">
      <dgm:prSet/>
      <dgm:spPr/>
      <dgm:t>
        <a:bodyPr/>
        <a:lstStyle/>
        <a:p>
          <a:endParaRPr lang="en-US"/>
        </a:p>
      </dgm:t>
    </dgm:pt>
    <dgm:pt modelId="{0B7948A3-0AA8-439B-94B3-89AE135C3A80}">
      <dgm:prSet phldrT="[Text]" custT="1"/>
      <dgm:spPr>
        <a:solidFill>
          <a:srgbClr val="C8B474">
            <a:alpha val="90000"/>
          </a:srgbClr>
        </a:solidFill>
      </dgm:spPr>
      <dgm:t>
        <a:bodyPr/>
        <a:lstStyle/>
        <a:p>
          <a:r>
            <a:rPr lang="en-US" sz="1400" dirty="0">
              <a:solidFill>
                <a:schemeClr val="tx1"/>
              </a:solidFill>
            </a:rPr>
            <a:t>Governance</a:t>
          </a:r>
        </a:p>
      </dgm:t>
    </dgm:pt>
    <dgm:pt modelId="{18E93582-19D9-47F3-939F-FECBE9AF6AFE}" type="parTrans" cxnId="{684B2F4A-5936-40CE-9934-FFC0C4A18938}">
      <dgm:prSet/>
      <dgm:spPr/>
      <dgm:t>
        <a:bodyPr/>
        <a:lstStyle/>
        <a:p>
          <a:endParaRPr lang="en-IE"/>
        </a:p>
      </dgm:t>
    </dgm:pt>
    <dgm:pt modelId="{F91F4EDE-0C6F-4B1C-81B0-43B77090DD2D}" type="sibTrans" cxnId="{684B2F4A-5936-40CE-9934-FFC0C4A18938}">
      <dgm:prSet/>
      <dgm:spPr/>
      <dgm:t>
        <a:bodyPr/>
        <a:lstStyle/>
        <a:p>
          <a:endParaRPr lang="en-IE"/>
        </a:p>
      </dgm:t>
    </dgm:pt>
    <dgm:pt modelId="{F8A43B5A-F11A-464D-99E7-31A3987B633E}">
      <dgm:prSet custT="1"/>
      <dgm:spPr>
        <a:solidFill>
          <a:srgbClr val="C8B474">
            <a:alpha val="90000"/>
          </a:srgbClr>
        </a:solidFill>
      </dgm:spPr>
      <dgm:t>
        <a:bodyPr/>
        <a:lstStyle/>
        <a:p>
          <a:r>
            <a:rPr lang="en-IE" sz="1400" dirty="0">
              <a:solidFill>
                <a:schemeClr val="tx1"/>
              </a:solidFill>
            </a:rPr>
            <a:t>Product Scalars</a:t>
          </a:r>
          <a:endParaRPr lang="en-US" sz="1400" dirty="0">
            <a:solidFill>
              <a:schemeClr val="tx1"/>
            </a:solidFill>
          </a:endParaRPr>
        </a:p>
      </dgm:t>
    </dgm:pt>
    <dgm:pt modelId="{CEA59F5A-CAA3-474F-964B-C401C8BBDB58}" type="parTrans" cxnId="{7A2D1E10-5E0F-43A4-A8ED-8A2D59FC3CF6}">
      <dgm:prSet/>
      <dgm:spPr/>
      <dgm:t>
        <a:bodyPr/>
        <a:lstStyle/>
        <a:p>
          <a:endParaRPr lang="en-US"/>
        </a:p>
      </dgm:t>
    </dgm:pt>
    <dgm:pt modelId="{337F6C1D-202D-4E8F-B218-F748F6E8F4E7}" type="sibTrans" cxnId="{7A2D1E10-5E0F-43A4-A8ED-8A2D59FC3CF6}">
      <dgm:prSet/>
      <dgm:spPr/>
      <dgm:t>
        <a:bodyPr/>
        <a:lstStyle/>
        <a:p>
          <a:endParaRPr lang="en-US"/>
        </a:p>
      </dgm:t>
    </dgm:pt>
    <dgm:pt modelId="{BB0FE245-A1C8-4986-9B0C-4F3256466C97}">
      <dgm:prSet custT="1"/>
      <dgm:spPr>
        <a:solidFill>
          <a:srgbClr val="C8B474">
            <a:alpha val="90000"/>
          </a:srgbClr>
        </a:solidFill>
      </dgm:spPr>
      <dgm:t>
        <a:bodyPr/>
        <a:lstStyle/>
        <a:p>
          <a:endParaRPr lang="en-US" sz="1400" dirty="0">
            <a:solidFill>
              <a:schemeClr val="tx1"/>
            </a:solidFill>
          </a:endParaRPr>
        </a:p>
      </dgm:t>
    </dgm:pt>
    <dgm:pt modelId="{51D80704-E356-4CAE-A0C7-BB0ED9174E2C}" type="parTrans" cxnId="{DA0F526C-EF52-4889-B796-BA8EE3C5A7E9}">
      <dgm:prSet/>
      <dgm:spPr/>
      <dgm:t>
        <a:bodyPr/>
        <a:lstStyle/>
        <a:p>
          <a:endParaRPr lang="en-US"/>
        </a:p>
      </dgm:t>
    </dgm:pt>
    <dgm:pt modelId="{31E991AD-95DA-436E-BB5A-DE78C28997FF}" type="sibTrans" cxnId="{DA0F526C-EF52-4889-B796-BA8EE3C5A7E9}">
      <dgm:prSet/>
      <dgm:spPr/>
      <dgm:t>
        <a:bodyPr/>
        <a:lstStyle/>
        <a:p>
          <a:endParaRPr lang="en-US"/>
        </a:p>
      </dgm:t>
    </dgm:pt>
    <dgm:pt modelId="{4F56687A-8B40-4E07-8CE3-555CF7E73601}">
      <dgm:prSet custT="1"/>
      <dgm:spPr>
        <a:solidFill>
          <a:srgbClr val="C8B474">
            <a:alpha val="90000"/>
          </a:srgbClr>
        </a:solidFill>
      </dgm:spPr>
      <dgm:t>
        <a:bodyPr/>
        <a:lstStyle/>
        <a:p>
          <a:endParaRPr lang="en-US" sz="1400" dirty="0">
            <a:solidFill>
              <a:schemeClr val="tx1"/>
            </a:solidFill>
          </a:endParaRPr>
        </a:p>
      </dgm:t>
    </dgm:pt>
    <dgm:pt modelId="{BEC07909-B441-4DBC-A6DD-2E25154426EC}" type="parTrans" cxnId="{093AE6DA-CCA8-4C57-B6AE-EEBD7ABD31FE}">
      <dgm:prSet/>
      <dgm:spPr/>
      <dgm:t>
        <a:bodyPr/>
        <a:lstStyle/>
        <a:p>
          <a:endParaRPr lang="en-US"/>
        </a:p>
      </dgm:t>
    </dgm:pt>
    <dgm:pt modelId="{CB21B8A0-B98E-4D7A-9764-92C9DBE06B44}" type="sibTrans" cxnId="{093AE6DA-CCA8-4C57-B6AE-EEBD7ABD31FE}">
      <dgm:prSet/>
      <dgm:spPr/>
      <dgm:t>
        <a:bodyPr/>
        <a:lstStyle/>
        <a:p>
          <a:endParaRPr lang="en-US"/>
        </a:p>
      </dgm:t>
    </dgm:pt>
    <dgm:pt modelId="{69D02810-8C52-4B95-99BF-CDD166809388}">
      <dgm:prSet custT="1"/>
      <dgm:spPr>
        <a:solidFill>
          <a:srgbClr val="C8B474">
            <a:alpha val="90000"/>
          </a:srgbClr>
        </a:solidFill>
      </dgm:spPr>
      <dgm:t>
        <a:bodyPr/>
        <a:lstStyle/>
        <a:p>
          <a:r>
            <a:rPr lang="en-IE" sz="1400" dirty="0">
              <a:solidFill>
                <a:schemeClr val="tx1"/>
              </a:solidFill>
            </a:rPr>
            <a:t>Locational Scalar</a:t>
          </a:r>
          <a:endParaRPr lang="en-US" sz="1400" dirty="0">
            <a:solidFill>
              <a:schemeClr val="tx1"/>
            </a:solidFill>
          </a:endParaRPr>
        </a:p>
      </dgm:t>
    </dgm:pt>
    <dgm:pt modelId="{4E0309BE-1A4F-48D3-9098-F75EDF0D98D1}" type="parTrans" cxnId="{5D5FB463-A8F8-41D9-A509-C4298A2F6147}">
      <dgm:prSet/>
      <dgm:spPr/>
      <dgm:t>
        <a:bodyPr/>
        <a:lstStyle/>
        <a:p>
          <a:endParaRPr lang="en-US"/>
        </a:p>
      </dgm:t>
    </dgm:pt>
    <dgm:pt modelId="{C8E872AD-0848-4F27-8FC1-FEE89ACA16EE}" type="sibTrans" cxnId="{5D5FB463-A8F8-41D9-A509-C4298A2F6147}">
      <dgm:prSet/>
      <dgm:spPr/>
      <dgm:t>
        <a:bodyPr/>
        <a:lstStyle/>
        <a:p>
          <a:endParaRPr lang="en-US"/>
        </a:p>
      </dgm:t>
    </dgm:pt>
    <dgm:pt modelId="{74D26B13-3658-4FE2-B676-5C3FCD7D8CFA}">
      <dgm:prSet custT="1"/>
      <dgm:spPr>
        <a:solidFill>
          <a:srgbClr val="C8B474">
            <a:alpha val="90000"/>
          </a:srgbClr>
        </a:solidFill>
      </dgm:spPr>
      <dgm:t>
        <a:bodyPr/>
        <a:lstStyle/>
        <a:p>
          <a:endParaRPr lang="en-US" sz="1400" dirty="0">
            <a:solidFill>
              <a:schemeClr val="tx1"/>
            </a:solidFill>
          </a:endParaRPr>
        </a:p>
      </dgm:t>
    </dgm:pt>
    <dgm:pt modelId="{EC224BC1-BA97-46E5-AB68-89C6EE4B49B2}" type="parTrans" cxnId="{066E4449-D1C9-4AF8-994C-917D1003E50F}">
      <dgm:prSet/>
      <dgm:spPr/>
      <dgm:t>
        <a:bodyPr/>
        <a:lstStyle/>
        <a:p>
          <a:endParaRPr lang="en-US"/>
        </a:p>
      </dgm:t>
    </dgm:pt>
    <dgm:pt modelId="{B17C6F43-061D-454F-BB9A-21ECE182831A}" type="sibTrans" cxnId="{066E4449-D1C9-4AF8-994C-917D1003E50F}">
      <dgm:prSet/>
      <dgm:spPr/>
      <dgm:t>
        <a:bodyPr/>
        <a:lstStyle/>
        <a:p>
          <a:endParaRPr lang="en-US"/>
        </a:p>
      </dgm:t>
    </dgm:pt>
    <dgm:pt modelId="{2F9AF2E0-3ABF-478E-8595-C35687BBF80E}">
      <dgm:prSet custT="1"/>
      <dgm:spPr>
        <a:solidFill>
          <a:srgbClr val="C8B474">
            <a:alpha val="90000"/>
          </a:srgbClr>
        </a:solidFill>
      </dgm:spPr>
      <dgm:t>
        <a:bodyPr/>
        <a:lstStyle/>
        <a:p>
          <a:endParaRPr lang="en-US" sz="1400" dirty="0">
            <a:solidFill>
              <a:schemeClr val="tx1"/>
            </a:solidFill>
          </a:endParaRPr>
        </a:p>
      </dgm:t>
    </dgm:pt>
    <dgm:pt modelId="{9743413D-146C-4410-A2D0-3B9986BD74C3}" type="parTrans" cxnId="{3B65EE4A-274C-43F8-B8B9-734CF16E4613}">
      <dgm:prSet/>
      <dgm:spPr/>
      <dgm:t>
        <a:bodyPr/>
        <a:lstStyle/>
        <a:p>
          <a:endParaRPr lang="en-US"/>
        </a:p>
      </dgm:t>
    </dgm:pt>
    <dgm:pt modelId="{AFB0C53F-5D15-4E6E-A08B-42270BAE5ACA}" type="sibTrans" cxnId="{3B65EE4A-274C-43F8-B8B9-734CF16E4613}">
      <dgm:prSet/>
      <dgm:spPr/>
      <dgm:t>
        <a:bodyPr/>
        <a:lstStyle/>
        <a:p>
          <a:endParaRPr lang="en-US"/>
        </a:p>
      </dgm:t>
    </dgm:pt>
    <dgm:pt modelId="{99EED5A0-917D-4133-8A51-65227DEF5148}">
      <dgm:prSet phldrT="[Text]" custT="1"/>
      <dgm:spPr>
        <a:solidFill>
          <a:srgbClr val="C8B474">
            <a:alpha val="90000"/>
          </a:srgbClr>
        </a:solidFill>
      </dgm:spPr>
      <dgm:t>
        <a:bodyPr/>
        <a:lstStyle/>
        <a:p>
          <a:r>
            <a:rPr lang="en-IE" sz="1400" dirty="0">
              <a:solidFill>
                <a:schemeClr val="tx1"/>
              </a:solidFill>
            </a:rPr>
            <a:t>Temporal Scarcity Scalar values</a:t>
          </a:r>
          <a:endParaRPr lang="en-US" sz="1400" dirty="0">
            <a:solidFill>
              <a:schemeClr val="tx1"/>
            </a:solidFill>
          </a:endParaRPr>
        </a:p>
      </dgm:t>
    </dgm:pt>
    <dgm:pt modelId="{4F679D9A-9427-44F2-B8B5-BB1B4F4EEF51}" type="parTrans" cxnId="{DF3004EC-9554-48CE-945D-276F19A4A133}">
      <dgm:prSet/>
      <dgm:spPr/>
      <dgm:t>
        <a:bodyPr/>
        <a:lstStyle/>
        <a:p>
          <a:endParaRPr lang="en-US"/>
        </a:p>
      </dgm:t>
    </dgm:pt>
    <dgm:pt modelId="{373A98D0-A524-440F-B1AF-6FA621837C10}" type="sibTrans" cxnId="{DF3004EC-9554-48CE-945D-276F19A4A133}">
      <dgm:prSet/>
      <dgm:spPr/>
      <dgm:t>
        <a:bodyPr/>
        <a:lstStyle/>
        <a:p>
          <a:endParaRPr lang="en-US"/>
        </a:p>
      </dgm:t>
    </dgm:pt>
    <dgm:pt modelId="{94466F35-19F7-40E5-9AC0-5E466014F778}" type="pres">
      <dgm:prSet presAssocID="{CCE61DE3-13C8-41DA-99C8-1BD10D42EB20}" presName="Name0" presStyleCnt="0">
        <dgm:presLayoutVars>
          <dgm:dir/>
          <dgm:animLvl val="lvl"/>
          <dgm:resizeHandles val="exact"/>
        </dgm:presLayoutVars>
      </dgm:prSet>
      <dgm:spPr/>
    </dgm:pt>
    <dgm:pt modelId="{DD45B4FA-30F7-482F-B841-C44F9FA8DECA}" type="pres">
      <dgm:prSet presAssocID="{AAD4D659-5F79-41F0-BB1F-FB2548DB16EB}" presName="linNode" presStyleCnt="0"/>
      <dgm:spPr/>
    </dgm:pt>
    <dgm:pt modelId="{30799117-CCAD-4248-9FC5-58341049FDAF}" type="pres">
      <dgm:prSet presAssocID="{AAD4D659-5F79-41F0-BB1F-FB2548DB16EB}" presName="parentText" presStyleLbl="node1" presStyleIdx="0" presStyleCnt="3" custScaleX="100634" custScaleY="146059" custLinFactNeighborX="-22" custLinFactNeighborY="-64">
        <dgm:presLayoutVars>
          <dgm:chMax val="1"/>
          <dgm:bulletEnabled val="1"/>
        </dgm:presLayoutVars>
      </dgm:prSet>
      <dgm:spPr/>
    </dgm:pt>
    <dgm:pt modelId="{A795A2BC-62DB-4FB9-BCCF-4D293F461FE7}" type="pres">
      <dgm:prSet presAssocID="{AAD4D659-5F79-41F0-BB1F-FB2548DB16EB}" presName="descendantText" presStyleLbl="alignAccFollowNode1" presStyleIdx="0" presStyleCnt="3" custScaleX="102412" custScaleY="156066">
        <dgm:presLayoutVars>
          <dgm:bulletEnabled val="1"/>
        </dgm:presLayoutVars>
      </dgm:prSet>
      <dgm:spPr/>
    </dgm:pt>
    <dgm:pt modelId="{4EAE5CE6-0B66-4649-9A81-2C20E19C7BC9}" type="pres">
      <dgm:prSet presAssocID="{5B401C01-04DF-41A3-ADAA-967BFF96AFFB}" presName="sp" presStyleCnt="0"/>
      <dgm:spPr/>
    </dgm:pt>
    <dgm:pt modelId="{09120BAF-2330-41B0-AA5C-B4975234ACBB}" type="pres">
      <dgm:prSet presAssocID="{EDD2C4FE-63E2-461B-962E-C28D80DCAC93}" presName="linNode" presStyleCnt="0"/>
      <dgm:spPr/>
    </dgm:pt>
    <dgm:pt modelId="{6902B5B3-6B12-4B4B-98CE-A294514E8B5F}" type="pres">
      <dgm:prSet presAssocID="{EDD2C4FE-63E2-461B-962E-C28D80DCAC93}" presName="parentText" presStyleLbl="node1" presStyleIdx="1" presStyleCnt="3" custScaleX="104713" custScaleY="167729" custLinFactNeighborX="-23" custLinFactNeighborY="-3552">
        <dgm:presLayoutVars>
          <dgm:chMax val="1"/>
          <dgm:bulletEnabled val="1"/>
        </dgm:presLayoutVars>
      </dgm:prSet>
      <dgm:spPr/>
    </dgm:pt>
    <dgm:pt modelId="{7D873E23-F448-4E37-A40F-5356B025D50F}" type="pres">
      <dgm:prSet presAssocID="{EDD2C4FE-63E2-461B-962E-C28D80DCAC93}" presName="descendantText" presStyleLbl="alignAccFollowNode1" presStyleIdx="1" presStyleCnt="3" custScaleX="104364" custScaleY="201588" custLinFactNeighborX="0">
        <dgm:presLayoutVars>
          <dgm:bulletEnabled val="1"/>
        </dgm:presLayoutVars>
      </dgm:prSet>
      <dgm:spPr/>
    </dgm:pt>
    <dgm:pt modelId="{2378158C-27CE-4466-94FC-D8A371C6D4AA}" type="pres">
      <dgm:prSet presAssocID="{899A93C2-ED30-460E-AF2C-574AAA83569D}" presName="sp" presStyleCnt="0"/>
      <dgm:spPr/>
    </dgm:pt>
    <dgm:pt modelId="{D1089EAF-9462-4670-A0F0-61EB5061A648}" type="pres">
      <dgm:prSet presAssocID="{647E0BEA-ACC6-4090-8EEC-EC25856DFF22}" presName="linNode" presStyleCnt="0"/>
      <dgm:spPr/>
    </dgm:pt>
    <dgm:pt modelId="{CF4956AB-8079-4F0A-8B78-BCF372200658}" type="pres">
      <dgm:prSet presAssocID="{647E0BEA-ACC6-4090-8EEC-EC25856DFF22}" presName="parentText" presStyleLbl="node1" presStyleIdx="2" presStyleCnt="3" custScaleY="63229" custLinFactNeighborX="-1851" custLinFactNeighborY="78">
        <dgm:presLayoutVars>
          <dgm:chMax val="1"/>
          <dgm:bulletEnabled val="1"/>
        </dgm:presLayoutVars>
      </dgm:prSet>
      <dgm:spPr/>
    </dgm:pt>
    <dgm:pt modelId="{0FF8DCB9-EC17-41DB-8D1A-FAD63AE599E4}" type="pres">
      <dgm:prSet presAssocID="{647E0BEA-ACC6-4090-8EEC-EC25856DFF22}" presName="descendantText" presStyleLbl="alignAccFollowNode1" presStyleIdx="2" presStyleCnt="3" custScaleX="100723" custScaleY="42481" custLinFactNeighborX="39" custLinFactNeighborY="0">
        <dgm:presLayoutVars>
          <dgm:bulletEnabled val="1"/>
        </dgm:presLayoutVars>
      </dgm:prSet>
      <dgm:spPr/>
    </dgm:pt>
  </dgm:ptLst>
  <dgm:cxnLst>
    <dgm:cxn modelId="{032BA503-3E44-4366-87E9-46595F30C7FD}" type="presOf" srcId="{4F56687A-8B40-4E07-8CE3-555CF7E73601}" destId="{A795A2BC-62DB-4FB9-BCCF-4D293F461FE7}" srcOrd="0" destOrd="9" presId="urn:microsoft.com/office/officeart/2005/8/layout/vList5"/>
    <dgm:cxn modelId="{98AFFB0E-D659-4B16-9CB0-1FC45E42CB3D}" type="presOf" srcId="{C7AF34EE-7459-481E-B49D-8942868AD0F5}" destId="{A795A2BC-62DB-4FB9-BCCF-4D293F461FE7}" srcOrd="0" destOrd="6" presId="urn:microsoft.com/office/officeart/2005/8/layout/vList5"/>
    <dgm:cxn modelId="{7A2D1E10-5E0F-43A4-A8ED-8A2D59FC3CF6}" srcId="{C7AF34EE-7459-481E-B49D-8942868AD0F5}" destId="{F8A43B5A-F11A-464D-99E7-31A3987B633E}" srcOrd="0" destOrd="0" parTransId="{CEA59F5A-CAA3-474F-964B-C401C8BBDB58}" sibTransId="{337F6C1D-202D-4E8F-B218-F748F6E8F4E7}"/>
    <dgm:cxn modelId="{01D77B1E-D8BB-483A-A5F3-1716F857BAB4}" type="presOf" srcId="{22FF4F89-DCC3-4DD9-AA07-B667E7BE346C}" destId="{0FF8DCB9-EC17-41DB-8D1A-FAD63AE599E4}" srcOrd="0" destOrd="0" presId="urn:microsoft.com/office/officeart/2005/8/layout/vList5"/>
    <dgm:cxn modelId="{2FAB5D22-6EA1-41C4-9216-9733FFBB97F6}" type="presOf" srcId="{8CCDF67B-1B2B-489F-80FA-3E797E1E77DB}" destId="{A795A2BC-62DB-4FB9-BCCF-4D293F461FE7}" srcOrd="0" destOrd="3" presId="urn:microsoft.com/office/officeart/2005/8/layout/vList5"/>
    <dgm:cxn modelId="{D2C05C28-8080-4333-B9F0-EF0BFCB2885C}" type="presOf" srcId="{A32876F8-1F05-4C32-A356-3B76632D0C94}" destId="{A795A2BC-62DB-4FB9-BCCF-4D293F461FE7}" srcOrd="0" destOrd="4" presId="urn:microsoft.com/office/officeart/2005/8/layout/vList5"/>
    <dgm:cxn modelId="{07364D28-EEE4-41C2-B6D4-DCD2D06E6F55}" type="presOf" srcId="{0B7948A3-0AA8-439B-94B3-89AE135C3A80}" destId="{7D873E23-F448-4E37-A40F-5356B025D50F}" srcOrd="0" destOrd="5" presId="urn:microsoft.com/office/officeart/2005/8/layout/vList5"/>
    <dgm:cxn modelId="{35C9F15C-2904-4FFD-97F3-F0EF4D107D79}" srcId="{AAD4D659-5F79-41F0-BB1F-FB2548DB16EB}" destId="{09695E26-CFE3-44DF-91FB-DEFB1AC54519}" srcOrd="0" destOrd="0" parTransId="{92291A31-71BC-4EA6-BF87-58738158EBF4}" sibTransId="{6AC90310-F6C1-4785-BAFB-D9A18B692C5C}"/>
    <dgm:cxn modelId="{9F66465E-AFA5-400B-A929-7C7BC23B8D39}" type="presOf" srcId="{CCE61DE3-13C8-41DA-99C8-1BD10D42EB20}" destId="{94466F35-19F7-40E5-9AC0-5E466014F778}" srcOrd="0" destOrd="0" presId="urn:microsoft.com/office/officeart/2005/8/layout/vList5"/>
    <dgm:cxn modelId="{D46CF460-E765-4430-B879-E1290030F7C5}" srcId="{EDD2C4FE-63E2-461B-962E-C28D80DCAC93}" destId="{A262543A-07EF-4397-ABBF-96238E88D55E}" srcOrd="1" destOrd="0" parTransId="{E2599E28-D9DF-42C4-ADFC-A5E2A254E7CC}" sibTransId="{72226F49-FB09-4AC9-AF73-A8A7510E498B}"/>
    <dgm:cxn modelId="{3F318963-4F58-4B4B-942C-F71C97AEEA01}" type="presOf" srcId="{BB0FE245-A1C8-4986-9B0C-4F3256466C97}" destId="{A795A2BC-62DB-4FB9-BCCF-4D293F461FE7}" srcOrd="0" destOrd="10" presId="urn:microsoft.com/office/officeart/2005/8/layout/vList5"/>
    <dgm:cxn modelId="{5D5FB463-A8F8-41D9-A509-C4298A2F6147}" srcId="{C7AF34EE-7459-481E-B49D-8942868AD0F5}" destId="{69D02810-8C52-4B95-99BF-CDD166809388}" srcOrd="1" destOrd="0" parTransId="{4E0309BE-1A4F-48D3-9098-F75EDF0D98D1}" sibTransId="{C8E872AD-0848-4F27-8FC1-FEE89ACA16EE}"/>
    <dgm:cxn modelId="{BD5B4F47-E9CB-487D-85BA-1C9F12579831}" srcId="{CCE61DE3-13C8-41DA-99C8-1BD10D42EB20}" destId="{AAD4D659-5F79-41F0-BB1F-FB2548DB16EB}" srcOrd="0" destOrd="0" parTransId="{E7D53CE9-CD65-4FDA-9F4B-E8B80403D333}" sibTransId="{5B401C01-04DF-41A3-ADAA-967BFF96AFFB}"/>
    <dgm:cxn modelId="{A83ECF47-1828-463D-8773-918532359EC3}" type="presOf" srcId="{A262543A-07EF-4397-ABBF-96238E88D55E}" destId="{7D873E23-F448-4E37-A40F-5356B025D50F}" srcOrd="0" destOrd="1" presId="urn:microsoft.com/office/officeart/2005/8/layout/vList5"/>
    <dgm:cxn modelId="{066E4449-D1C9-4AF8-994C-917D1003E50F}" srcId="{AAD4D659-5F79-41F0-BB1F-FB2548DB16EB}" destId="{74D26B13-3658-4FE2-B676-5C3FCD7D8CFA}" srcOrd="1" destOrd="0" parTransId="{EC224BC1-BA97-46E5-AB68-89C6EE4B49B2}" sibTransId="{B17C6F43-061D-454F-BB9A-21ECE182831A}"/>
    <dgm:cxn modelId="{684B2F4A-5936-40CE-9934-FFC0C4A18938}" srcId="{EDD2C4FE-63E2-461B-962E-C28D80DCAC93}" destId="{0B7948A3-0AA8-439B-94B3-89AE135C3A80}" srcOrd="5" destOrd="0" parTransId="{18E93582-19D9-47F3-939F-FECBE9AF6AFE}" sibTransId="{F91F4EDE-0C6F-4B1C-81B0-43B77090DD2D}"/>
    <dgm:cxn modelId="{3B65EE4A-274C-43F8-B8B9-734CF16E4613}" srcId="{AAD4D659-5F79-41F0-BB1F-FB2548DB16EB}" destId="{2F9AF2E0-3ABF-478E-8595-C35687BBF80E}" srcOrd="2" destOrd="0" parTransId="{9743413D-146C-4410-A2D0-3B9986BD74C3}" sibTransId="{AFB0C53F-5D15-4E6E-A08B-42270BAE5ACA}"/>
    <dgm:cxn modelId="{DA0F526C-EF52-4889-B796-BA8EE3C5A7E9}" srcId="{C7AF34EE-7459-481E-B49D-8942868AD0F5}" destId="{BB0FE245-A1C8-4986-9B0C-4F3256466C97}" srcOrd="3" destOrd="0" parTransId="{51D80704-E356-4CAE-A0C7-BB0ED9174E2C}" sibTransId="{31E991AD-95DA-436E-BB5A-DE78C28997FF}"/>
    <dgm:cxn modelId="{4DF6854C-11E6-4A5B-A607-73D920418592}" type="presOf" srcId="{09695E26-CFE3-44DF-91FB-DEFB1AC54519}" destId="{A795A2BC-62DB-4FB9-BCCF-4D293F461FE7}" srcOrd="0" destOrd="0" presId="urn:microsoft.com/office/officeart/2005/8/layout/vList5"/>
    <dgm:cxn modelId="{5A1BDB4C-A4CC-4F98-A0BF-2EB190580790}" type="presOf" srcId="{2F9AF2E0-3ABF-478E-8595-C35687BBF80E}" destId="{A795A2BC-62DB-4FB9-BCCF-4D293F461FE7}" srcOrd="0" destOrd="2" presId="urn:microsoft.com/office/officeart/2005/8/layout/vList5"/>
    <dgm:cxn modelId="{56DCE16D-5D12-4DD9-ADA4-17D7687B0E9C}" type="presOf" srcId="{647E0BEA-ACC6-4090-8EEC-EC25856DFF22}" destId="{CF4956AB-8079-4F0A-8B78-BCF372200658}" srcOrd="0" destOrd="0" presId="urn:microsoft.com/office/officeart/2005/8/layout/vList5"/>
    <dgm:cxn modelId="{639A466E-ED9C-4AB8-AB77-C3F696986AEF}" type="presOf" srcId="{277CD274-540C-43AA-9643-621F72102447}" destId="{A795A2BC-62DB-4FB9-BCCF-4D293F461FE7}" srcOrd="0" destOrd="11" presId="urn:microsoft.com/office/officeart/2005/8/layout/vList5"/>
    <dgm:cxn modelId="{E8FC6B75-787E-47BE-BBFD-7F158A7A22ED}" type="presOf" srcId="{F8A43B5A-F11A-464D-99E7-31A3987B633E}" destId="{A795A2BC-62DB-4FB9-BCCF-4D293F461FE7}" srcOrd="0" destOrd="7" presId="urn:microsoft.com/office/officeart/2005/8/layout/vList5"/>
    <dgm:cxn modelId="{F5DBC658-25E3-46CA-B388-C90A59246EB4}" srcId="{AAD4D659-5F79-41F0-BB1F-FB2548DB16EB}" destId="{C7AF34EE-7459-481E-B49D-8942868AD0F5}" srcOrd="6" destOrd="0" parTransId="{40F5E6AB-5B27-447B-9447-1B3809423351}" sibTransId="{46461C41-CCAE-4F6E-9B4F-E97F47EEE54F}"/>
    <dgm:cxn modelId="{E630CE78-89EC-4141-ADDB-DCF5C756095A}" type="presOf" srcId="{032B8215-704E-4382-AC61-4D57F1F7CF29}" destId="{7D873E23-F448-4E37-A40F-5356B025D50F}" srcOrd="0" destOrd="3" presId="urn:microsoft.com/office/officeart/2005/8/layout/vList5"/>
    <dgm:cxn modelId="{0678217A-255D-48BB-842A-11870AEAE150}" srcId="{EDD2C4FE-63E2-461B-962E-C28D80DCAC93}" destId="{37FEFDD2-A1BC-415E-BC68-04CB06F86F4C}" srcOrd="0" destOrd="0" parTransId="{ED7325D6-E052-46A8-8593-904890C72962}" sibTransId="{137FFC96-37A2-4CCA-8046-9865DE819CC8}"/>
    <dgm:cxn modelId="{A020D85A-C7D4-438C-A97F-5A04F6E827B5}" type="presOf" srcId="{69D02810-8C52-4B95-99BF-CDD166809388}" destId="{A795A2BC-62DB-4FB9-BCCF-4D293F461FE7}" srcOrd="0" destOrd="8" presId="urn:microsoft.com/office/officeart/2005/8/layout/vList5"/>
    <dgm:cxn modelId="{B8394685-C358-4005-B50A-81B4EC03B50D}" srcId="{AAD4D659-5F79-41F0-BB1F-FB2548DB16EB}" destId="{FFE9C4D8-F428-49F7-8513-6F66A58C9F63}" srcOrd="5" destOrd="0" parTransId="{D1EEB60B-6B33-4A8C-8891-9E19E046B5DA}" sibTransId="{EAF2F07F-6BF0-43A3-AF0D-85E1DF840983}"/>
    <dgm:cxn modelId="{7EB1C487-BA9E-4B9E-982A-6B8CFE322878}" srcId="{CCE61DE3-13C8-41DA-99C8-1BD10D42EB20}" destId="{EDD2C4FE-63E2-461B-962E-C28D80DCAC93}" srcOrd="1" destOrd="0" parTransId="{A137970F-FF24-4869-A515-3F4B741D47CA}" sibTransId="{899A93C2-ED30-460E-AF2C-574AAA83569D}"/>
    <dgm:cxn modelId="{28F36189-0B15-420F-B1F6-F2B1C622AA8E}" srcId="{AAD4D659-5F79-41F0-BB1F-FB2548DB16EB}" destId="{277CD274-540C-43AA-9643-621F72102447}" srcOrd="7" destOrd="0" parTransId="{A61F2409-BB6C-4679-90F0-E53297AC2799}" sibTransId="{6689A9EC-ADD2-42AB-BD40-9DF8D5921DF4}"/>
    <dgm:cxn modelId="{01F56D8B-7AEF-48F5-89E7-F8781967B54C}" srcId="{EDD2C4FE-63E2-461B-962E-C28D80DCAC93}" destId="{032B8215-704E-4382-AC61-4D57F1F7CF29}" srcOrd="3" destOrd="0" parTransId="{B8C454A5-FC4C-4774-BD57-807CD5C3BCAF}" sibTransId="{80A3FD9F-CB3F-4E08-8E24-32747869BE2F}"/>
    <dgm:cxn modelId="{0DD1EA8F-B08C-467E-88F0-9BAB2F089893}" srcId="{AAD4D659-5F79-41F0-BB1F-FB2548DB16EB}" destId="{A32876F8-1F05-4C32-A356-3B76632D0C94}" srcOrd="4" destOrd="0" parTransId="{89DD50A5-4B19-4F84-AE78-757A17202842}" sibTransId="{259C3F35-1A85-4B01-85CB-62F04994EC0B}"/>
    <dgm:cxn modelId="{C7E8AE93-D2A1-49B9-B410-8370FD73B6F6}" type="presOf" srcId="{37FEFDD2-A1BC-415E-BC68-04CB06F86F4C}" destId="{7D873E23-F448-4E37-A40F-5356B025D50F}" srcOrd="0" destOrd="0" presId="urn:microsoft.com/office/officeart/2005/8/layout/vList5"/>
    <dgm:cxn modelId="{5AD1B7A9-101C-44B5-B1D3-2B52088A5730}" type="presOf" srcId="{FFE9C4D8-F428-49F7-8513-6F66A58C9F63}" destId="{A795A2BC-62DB-4FB9-BCCF-4D293F461FE7}" srcOrd="0" destOrd="5" presId="urn:microsoft.com/office/officeart/2005/8/layout/vList5"/>
    <dgm:cxn modelId="{5BC70FBF-8B8F-4A34-A2F7-51E84F0A9201}" srcId="{EDD2C4FE-63E2-461B-962E-C28D80DCAC93}" destId="{23F7B1BF-C2D4-40C1-89AA-A8D2917C7568}" srcOrd="2" destOrd="0" parTransId="{69D4CF0A-8646-4868-A867-87C154508B28}" sibTransId="{787751C5-FF24-41D1-BC91-200C98F904E5}"/>
    <dgm:cxn modelId="{B99342CD-09DB-45B1-AC98-AF382DBA5B30}" type="presOf" srcId="{99EED5A0-917D-4133-8A51-65227DEF5148}" destId="{7D873E23-F448-4E37-A40F-5356B025D50F}" srcOrd="0" destOrd="4" presId="urn:microsoft.com/office/officeart/2005/8/layout/vList5"/>
    <dgm:cxn modelId="{00C940CE-D6E5-4F6A-8AF2-D3F8365105E5}" type="presOf" srcId="{74D26B13-3658-4FE2-B676-5C3FCD7D8CFA}" destId="{A795A2BC-62DB-4FB9-BCCF-4D293F461FE7}" srcOrd="0" destOrd="1" presId="urn:microsoft.com/office/officeart/2005/8/layout/vList5"/>
    <dgm:cxn modelId="{294782D6-854D-40EF-9D60-BFEC788D9574}" type="presOf" srcId="{23F7B1BF-C2D4-40C1-89AA-A8D2917C7568}" destId="{7D873E23-F448-4E37-A40F-5356B025D50F}" srcOrd="0" destOrd="2" presId="urn:microsoft.com/office/officeart/2005/8/layout/vList5"/>
    <dgm:cxn modelId="{093AE6DA-CCA8-4C57-B6AE-EEBD7ABD31FE}" srcId="{C7AF34EE-7459-481E-B49D-8942868AD0F5}" destId="{4F56687A-8B40-4E07-8CE3-555CF7E73601}" srcOrd="2" destOrd="0" parTransId="{BEC07909-B441-4DBC-A6DD-2E25154426EC}" sibTransId="{CB21B8A0-B98E-4D7A-9764-92C9DBE06B44}"/>
    <dgm:cxn modelId="{DF3004EC-9554-48CE-945D-276F19A4A133}" srcId="{EDD2C4FE-63E2-461B-962E-C28D80DCAC93}" destId="{99EED5A0-917D-4133-8A51-65227DEF5148}" srcOrd="4" destOrd="0" parTransId="{4F679D9A-9427-44F2-B8B5-BB1B4F4EEF51}" sibTransId="{373A98D0-A524-440F-B1AF-6FA621837C10}"/>
    <dgm:cxn modelId="{E11EDCED-03A4-40FB-A213-B1254D7B9B71}" srcId="{647E0BEA-ACC6-4090-8EEC-EC25856DFF22}" destId="{22FF4F89-DCC3-4DD9-AA07-B667E7BE346C}" srcOrd="0" destOrd="0" parTransId="{A25232C6-61D6-4598-B0B0-7604CEC41784}" sibTransId="{2771EE94-EC3D-4939-9D00-0FAC561737BB}"/>
    <dgm:cxn modelId="{AB470EF1-4F64-4120-8748-5E6E5DC23008}" type="presOf" srcId="{AAD4D659-5F79-41F0-BB1F-FB2548DB16EB}" destId="{30799117-CCAD-4248-9FC5-58341049FDAF}" srcOrd="0" destOrd="0" presId="urn:microsoft.com/office/officeart/2005/8/layout/vList5"/>
    <dgm:cxn modelId="{A8889AF1-F2E1-4A49-9567-F3CCC335DE75}" srcId="{CCE61DE3-13C8-41DA-99C8-1BD10D42EB20}" destId="{647E0BEA-ACC6-4090-8EEC-EC25856DFF22}" srcOrd="2" destOrd="0" parTransId="{31D360E7-F08E-4403-85D5-629BD7E7AA1B}" sibTransId="{FAC94D0B-1579-41B7-89B6-7B4CBD136492}"/>
    <dgm:cxn modelId="{206C8EF3-C5D0-4F84-BDB4-800EA6D7B27D}" srcId="{AAD4D659-5F79-41F0-BB1F-FB2548DB16EB}" destId="{8CCDF67B-1B2B-489F-80FA-3E797E1E77DB}" srcOrd="3" destOrd="0" parTransId="{DE84C0E0-44FF-4B53-A7F8-770C4A542F13}" sibTransId="{5C944C75-1A90-403C-9105-0A4D6C1437CC}"/>
    <dgm:cxn modelId="{A548E5FD-D452-4C57-AD5A-B60607ABF744}" type="presOf" srcId="{EDD2C4FE-63E2-461B-962E-C28D80DCAC93}" destId="{6902B5B3-6B12-4B4B-98CE-A294514E8B5F}" srcOrd="0" destOrd="0" presId="urn:microsoft.com/office/officeart/2005/8/layout/vList5"/>
    <dgm:cxn modelId="{BF524286-0E77-46F9-8B85-AC96DA4F0015}" type="presParOf" srcId="{94466F35-19F7-40E5-9AC0-5E466014F778}" destId="{DD45B4FA-30F7-482F-B841-C44F9FA8DECA}" srcOrd="0" destOrd="0" presId="urn:microsoft.com/office/officeart/2005/8/layout/vList5"/>
    <dgm:cxn modelId="{A0424FA9-6D15-4EDD-AAEA-BAC33F29B56A}" type="presParOf" srcId="{DD45B4FA-30F7-482F-B841-C44F9FA8DECA}" destId="{30799117-CCAD-4248-9FC5-58341049FDAF}" srcOrd="0" destOrd="0" presId="urn:microsoft.com/office/officeart/2005/8/layout/vList5"/>
    <dgm:cxn modelId="{8D9B4D1F-31C2-48B5-B22E-C589EC44E828}" type="presParOf" srcId="{DD45B4FA-30F7-482F-B841-C44F9FA8DECA}" destId="{A795A2BC-62DB-4FB9-BCCF-4D293F461FE7}" srcOrd="1" destOrd="0" presId="urn:microsoft.com/office/officeart/2005/8/layout/vList5"/>
    <dgm:cxn modelId="{C8034676-B15A-44BB-8603-DB95C6AB35E5}" type="presParOf" srcId="{94466F35-19F7-40E5-9AC0-5E466014F778}" destId="{4EAE5CE6-0B66-4649-9A81-2C20E19C7BC9}" srcOrd="1" destOrd="0" presId="urn:microsoft.com/office/officeart/2005/8/layout/vList5"/>
    <dgm:cxn modelId="{09E6983F-9F9C-404B-9DAC-BA9FAFA5FC7C}" type="presParOf" srcId="{94466F35-19F7-40E5-9AC0-5E466014F778}" destId="{09120BAF-2330-41B0-AA5C-B4975234ACBB}" srcOrd="2" destOrd="0" presId="urn:microsoft.com/office/officeart/2005/8/layout/vList5"/>
    <dgm:cxn modelId="{E1E66A9D-4FA7-4FA6-9B87-1CC4FFD2935B}" type="presParOf" srcId="{09120BAF-2330-41B0-AA5C-B4975234ACBB}" destId="{6902B5B3-6B12-4B4B-98CE-A294514E8B5F}" srcOrd="0" destOrd="0" presId="urn:microsoft.com/office/officeart/2005/8/layout/vList5"/>
    <dgm:cxn modelId="{5BA02FEB-A596-4F67-8357-AC4082B8E884}" type="presParOf" srcId="{09120BAF-2330-41B0-AA5C-B4975234ACBB}" destId="{7D873E23-F448-4E37-A40F-5356B025D50F}" srcOrd="1" destOrd="0" presId="urn:microsoft.com/office/officeart/2005/8/layout/vList5"/>
    <dgm:cxn modelId="{72BE161B-1773-4045-950C-31E852E810DE}" type="presParOf" srcId="{94466F35-19F7-40E5-9AC0-5E466014F778}" destId="{2378158C-27CE-4466-94FC-D8A371C6D4AA}" srcOrd="3" destOrd="0" presId="urn:microsoft.com/office/officeart/2005/8/layout/vList5"/>
    <dgm:cxn modelId="{3437614E-1B0C-4201-AAD5-CE258EFFFBEA}" type="presParOf" srcId="{94466F35-19F7-40E5-9AC0-5E466014F778}" destId="{D1089EAF-9462-4670-A0F0-61EB5061A648}" srcOrd="4" destOrd="0" presId="urn:microsoft.com/office/officeart/2005/8/layout/vList5"/>
    <dgm:cxn modelId="{283D6D49-226E-4779-A1FA-EF706171A0F3}" type="presParOf" srcId="{D1089EAF-9462-4670-A0F0-61EB5061A648}" destId="{CF4956AB-8079-4F0A-8B78-BCF372200658}" srcOrd="0" destOrd="0" presId="urn:microsoft.com/office/officeart/2005/8/layout/vList5"/>
    <dgm:cxn modelId="{375FC8F9-D021-41F1-BC4F-496EBFB7E5FB}" type="presParOf" srcId="{D1089EAF-9462-4670-A0F0-61EB5061A648}" destId="{0FF8DCB9-EC17-41DB-8D1A-FAD63AE599E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5A2BC-62DB-4FB9-BCCF-4D293F461FE7}">
      <dsp:nvSpPr>
        <dsp:cNvPr id="0" name=""/>
        <dsp:cNvSpPr/>
      </dsp:nvSpPr>
      <dsp:spPr>
        <a:xfrm rot="5400000">
          <a:off x="3361907" y="-1098572"/>
          <a:ext cx="1431691" cy="3873483"/>
        </a:xfrm>
        <a:prstGeom prst="round2SameRect">
          <a:avLst/>
        </a:prstGeom>
        <a:solidFill>
          <a:srgbClr val="C8B474">
            <a:alpha val="90000"/>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90000"/>
            </a:lnSpc>
            <a:spcBef>
              <a:spcPct val="0"/>
            </a:spcBef>
            <a:spcAft>
              <a:spcPct val="15000"/>
            </a:spcAft>
            <a:buChar char="•"/>
          </a:pP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Standard contractual provisions</a:t>
          </a:r>
        </a:p>
        <a:p>
          <a:pPr marL="114300" lvl="1" indent="-114300" algn="l" defTabSz="622300">
            <a:lnSpc>
              <a:spcPct val="90000"/>
            </a:lnSpc>
            <a:spcBef>
              <a:spcPct val="0"/>
            </a:spcBef>
            <a:spcAft>
              <a:spcPct val="15000"/>
            </a:spcAft>
            <a:buChar char="•"/>
          </a:pPr>
          <a:r>
            <a:rPr lang="en-IE" sz="1400" kern="1200" dirty="0">
              <a:solidFill>
                <a:schemeClr val="tx1"/>
              </a:solidFill>
            </a:rPr>
            <a:t>Term </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Schedules for 14 DS3 System Services</a:t>
          </a:r>
        </a:p>
        <a:p>
          <a:pPr marL="114300" lvl="1" indent="-114300" algn="l" defTabSz="622300">
            <a:lnSpc>
              <a:spcPct val="90000"/>
            </a:lnSpc>
            <a:spcBef>
              <a:spcPct val="0"/>
            </a:spcBef>
            <a:spcAft>
              <a:spcPct val="15000"/>
            </a:spcAft>
            <a:buChar char="•"/>
          </a:pPr>
          <a:r>
            <a:rPr lang="en-US" sz="1400" kern="1200" dirty="0">
              <a:solidFill>
                <a:schemeClr val="tx1"/>
              </a:solidFill>
            </a:rPr>
            <a:t>Scaling Factor details</a:t>
          </a:r>
        </a:p>
        <a:p>
          <a:pPr marL="228600" lvl="2" indent="-114300" algn="l" defTabSz="622300">
            <a:lnSpc>
              <a:spcPct val="90000"/>
            </a:lnSpc>
            <a:spcBef>
              <a:spcPct val="0"/>
            </a:spcBef>
            <a:spcAft>
              <a:spcPct val="15000"/>
            </a:spcAft>
            <a:buChar char="•"/>
          </a:pPr>
          <a:r>
            <a:rPr lang="en-IE" sz="1400" kern="1200" dirty="0">
              <a:solidFill>
                <a:schemeClr val="tx1"/>
              </a:solidFill>
            </a:rPr>
            <a:t>Product Scalars</a:t>
          </a:r>
          <a:endParaRPr lang="en-US" sz="1400" kern="1200" dirty="0">
            <a:solidFill>
              <a:schemeClr val="tx1"/>
            </a:solidFill>
          </a:endParaRPr>
        </a:p>
        <a:p>
          <a:pPr marL="228600" lvl="2" indent="-114300" algn="l" defTabSz="622300">
            <a:lnSpc>
              <a:spcPct val="90000"/>
            </a:lnSpc>
            <a:spcBef>
              <a:spcPct val="0"/>
            </a:spcBef>
            <a:spcAft>
              <a:spcPct val="15000"/>
            </a:spcAft>
            <a:buChar char="•"/>
          </a:pPr>
          <a:r>
            <a:rPr lang="en-IE" sz="1400" kern="1200" dirty="0">
              <a:solidFill>
                <a:schemeClr val="tx1"/>
              </a:solidFill>
            </a:rPr>
            <a:t>Locational Scalar</a:t>
          </a:r>
          <a:endParaRPr lang="en-US" sz="1400" kern="1200" dirty="0">
            <a:solidFill>
              <a:schemeClr val="tx1"/>
            </a:solidFill>
          </a:endParaRPr>
        </a:p>
        <a:p>
          <a:pPr marL="228600" lvl="2" indent="-114300" algn="l" defTabSz="622300">
            <a:lnSpc>
              <a:spcPct val="90000"/>
            </a:lnSpc>
            <a:spcBef>
              <a:spcPct val="0"/>
            </a:spcBef>
            <a:spcAft>
              <a:spcPct val="15000"/>
            </a:spcAft>
            <a:buChar char="•"/>
          </a:pPr>
          <a:endParaRPr lang="en-US" sz="1400" kern="1200" dirty="0">
            <a:solidFill>
              <a:schemeClr val="tx1"/>
            </a:solidFill>
          </a:endParaRPr>
        </a:p>
        <a:p>
          <a:pPr marL="228600" lvl="2" indent="-114300" algn="l" defTabSz="622300">
            <a:lnSpc>
              <a:spcPct val="90000"/>
            </a:lnSpc>
            <a:spcBef>
              <a:spcPct val="0"/>
            </a:spcBef>
            <a:spcAft>
              <a:spcPct val="15000"/>
            </a:spcAft>
            <a:buChar char="•"/>
          </a:pPr>
          <a:endParaRPr lang="en-US" sz="1400" kern="1200" dirty="0">
            <a:solidFill>
              <a:schemeClr val="tx1"/>
            </a:solidFill>
          </a:endParaRPr>
        </a:p>
        <a:p>
          <a:pPr marL="171450" lvl="1" indent="-171450" algn="l" defTabSz="711200">
            <a:lnSpc>
              <a:spcPct val="90000"/>
            </a:lnSpc>
            <a:spcBef>
              <a:spcPct val="0"/>
            </a:spcBef>
            <a:spcAft>
              <a:spcPct val="15000"/>
            </a:spcAft>
            <a:buChar char="•"/>
          </a:pPr>
          <a:endParaRPr lang="en-US" sz="1600" kern="1200" dirty="0"/>
        </a:p>
      </dsp:txBody>
      <dsp:txXfrm rot="-5400000">
        <a:off x="2141012" y="192212"/>
        <a:ext cx="3803594" cy="1291913"/>
      </dsp:txXfrm>
    </dsp:sp>
    <dsp:sp modelId="{30799117-CCAD-4248-9FC5-58341049FDAF}">
      <dsp:nvSpPr>
        <dsp:cNvPr id="0" name=""/>
        <dsp:cNvSpPr/>
      </dsp:nvSpPr>
      <dsp:spPr>
        <a:xfrm>
          <a:off x="0" y="3"/>
          <a:ext cx="2141007" cy="1674864"/>
        </a:xfrm>
        <a:prstGeom prst="roundRect">
          <a:avLst/>
        </a:prstGeom>
        <a:solidFill>
          <a:srgbClr val="157C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E" sz="2400" kern="1200" dirty="0">
              <a:solidFill>
                <a:schemeClr val="bg1"/>
              </a:solidFill>
            </a:rPr>
            <a:t>DS3 System Services Agreement </a:t>
          </a:r>
          <a:endParaRPr lang="en-US" sz="2400" kern="1200" dirty="0">
            <a:solidFill>
              <a:schemeClr val="bg1"/>
            </a:solidFill>
          </a:endParaRPr>
        </a:p>
      </dsp:txBody>
      <dsp:txXfrm>
        <a:off x="81760" y="81763"/>
        <a:ext cx="1977487" cy="1511344"/>
      </dsp:txXfrm>
    </dsp:sp>
    <dsp:sp modelId="{7D873E23-F448-4E37-A40F-5356B025D50F}">
      <dsp:nvSpPr>
        <dsp:cNvPr id="0" name=""/>
        <dsp:cNvSpPr/>
      </dsp:nvSpPr>
      <dsp:spPr>
        <a:xfrm rot="5400000">
          <a:off x="3168216" y="771966"/>
          <a:ext cx="1849293" cy="3845295"/>
        </a:xfrm>
        <a:prstGeom prst="round2SameRect">
          <a:avLst/>
        </a:prstGeom>
        <a:solidFill>
          <a:srgbClr val="C8B474">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solidFill>
              <a:srgbClr val="FF0000"/>
            </a:solidFill>
          </a:endParaRPr>
        </a:p>
        <a:p>
          <a:pPr marL="114300" lvl="1" indent="-114300" algn="l" defTabSz="622300">
            <a:lnSpc>
              <a:spcPct val="90000"/>
            </a:lnSpc>
            <a:spcBef>
              <a:spcPct val="0"/>
            </a:spcBef>
            <a:spcAft>
              <a:spcPct val="15000"/>
            </a:spcAft>
            <a:buChar char="•"/>
          </a:pPr>
          <a:r>
            <a:rPr lang="en-IE" sz="1400" kern="1200" dirty="0">
              <a:solidFill>
                <a:schemeClr val="tx1"/>
              </a:solidFill>
            </a:rPr>
            <a:t>Operational Requirements</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IE" sz="1400" kern="1200" dirty="0">
              <a:solidFill>
                <a:schemeClr val="tx1"/>
              </a:solidFill>
            </a:rPr>
            <a:t>Performance Scalar Details</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IE" sz="1400" kern="1200" dirty="0">
              <a:solidFill>
                <a:schemeClr val="tx1"/>
              </a:solidFill>
            </a:rPr>
            <a:t>Performance Monitoring Methods and infrastructure requirements</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IE" sz="1400" kern="1200" dirty="0">
              <a:solidFill>
                <a:schemeClr val="tx1"/>
              </a:solidFill>
            </a:rPr>
            <a:t>Temporal Scarcity Scalar values</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Governance</a:t>
          </a:r>
        </a:p>
      </dsp:txBody>
      <dsp:txXfrm rot="-5400000">
        <a:off x="2170216" y="1860242"/>
        <a:ext cx="3755020" cy="1668743"/>
      </dsp:txXfrm>
    </dsp:sp>
    <dsp:sp modelId="{6902B5B3-6B12-4B4B-98CE-A294514E8B5F}">
      <dsp:nvSpPr>
        <dsp:cNvPr id="0" name=""/>
        <dsp:cNvSpPr/>
      </dsp:nvSpPr>
      <dsp:spPr>
        <a:xfrm>
          <a:off x="0" y="1692205"/>
          <a:ext cx="2170211" cy="1923354"/>
        </a:xfrm>
        <a:prstGeom prst="roundRect">
          <a:avLst/>
        </a:prstGeom>
        <a:solidFill>
          <a:srgbClr val="7676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E" sz="2400" kern="1200" dirty="0">
              <a:solidFill>
                <a:schemeClr val="bg1"/>
              </a:solidFill>
            </a:rPr>
            <a:t>Protocol Document</a:t>
          </a:r>
          <a:endParaRPr lang="en-US" sz="2400" kern="1200" dirty="0">
            <a:solidFill>
              <a:schemeClr val="bg1"/>
            </a:solidFill>
          </a:endParaRPr>
        </a:p>
      </dsp:txBody>
      <dsp:txXfrm>
        <a:off x="93890" y="1786095"/>
        <a:ext cx="1982431" cy="1735574"/>
      </dsp:txXfrm>
    </dsp:sp>
    <dsp:sp modelId="{0FF8DCB9-EC17-41DB-8D1A-FAD63AE599E4}">
      <dsp:nvSpPr>
        <dsp:cNvPr id="0" name=""/>
        <dsp:cNvSpPr/>
      </dsp:nvSpPr>
      <dsp:spPr>
        <a:xfrm rot="5400000">
          <a:off x="3890419" y="2146735"/>
          <a:ext cx="389705" cy="3858830"/>
        </a:xfrm>
        <a:prstGeom prst="round2SameRect">
          <a:avLst/>
        </a:prstGeom>
        <a:solidFill>
          <a:srgbClr val="C8B474">
            <a:alpha val="9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IE" sz="1400" kern="1200" dirty="0">
              <a:solidFill>
                <a:schemeClr val="tx1"/>
              </a:solidFill>
            </a:rPr>
            <a:t>DS3 System Service Payment rates  </a:t>
          </a:r>
          <a:endParaRPr lang="en-US" sz="1400" kern="1200" dirty="0">
            <a:solidFill>
              <a:schemeClr val="tx1"/>
            </a:solidFill>
          </a:endParaRPr>
        </a:p>
      </dsp:txBody>
      <dsp:txXfrm rot="-5400000">
        <a:off x="2155857" y="3900321"/>
        <a:ext cx="3839806" cy="351657"/>
      </dsp:txXfrm>
    </dsp:sp>
    <dsp:sp modelId="{CF4956AB-8079-4F0A-8B78-BCF372200658}">
      <dsp:nvSpPr>
        <dsp:cNvPr id="0" name=""/>
        <dsp:cNvSpPr/>
      </dsp:nvSpPr>
      <dsp:spPr>
        <a:xfrm>
          <a:off x="0" y="3714363"/>
          <a:ext cx="2155011" cy="725049"/>
        </a:xfrm>
        <a:prstGeom prst="roundRect">
          <a:avLst/>
        </a:prstGeom>
        <a:solidFill>
          <a:srgbClr val="7D1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E" sz="2400" kern="1200" dirty="0">
              <a:solidFill>
                <a:schemeClr val="bg1"/>
              </a:solidFill>
            </a:rPr>
            <a:t>Statement of Payments </a:t>
          </a:r>
          <a:endParaRPr lang="en-US" sz="2400" kern="1200" dirty="0">
            <a:solidFill>
              <a:schemeClr val="bg1"/>
            </a:solidFill>
          </a:endParaRPr>
        </a:p>
      </dsp:txBody>
      <dsp:txXfrm>
        <a:off x="35394" y="3749757"/>
        <a:ext cx="2084223" cy="65426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87E7C-DF4F-4B4C-B15F-2710852A5EA8}" type="datetimeFigureOut">
              <a:rPr lang="en-US" smtClean="0"/>
              <a:t>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68FDA-446A-274E-9B95-ECB200CA4F03}" type="slidenum">
              <a:rPr lang="en-US" smtClean="0"/>
              <a:t>‹#›</a:t>
            </a:fld>
            <a:endParaRPr lang="en-US" dirty="0"/>
          </a:p>
        </p:txBody>
      </p:sp>
    </p:spTree>
    <p:extLst>
      <p:ext uri="{BB962C8B-B14F-4D97-AF65-F5344CB8AC3E}">
        <p14:creationId xmlns:p14="http://schemas.microsoft.com/office/powerpoint/2010/main" val="1936175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4968FDA-446A-274E-9B95-ECB200CA4F03}" type="slidenum">
              <a:rPr lang="en-US" smtClean="0"/>
              <a:t>1</a:t>
            </a:fld>
            <a:endParaRPr lang="en-US" dirty="0"/>
          </a:p>
        </p:txBody>
      </p:sp>
    </p:spTree>
    <p:extLst>
      <p:ext uri="{BB962C8B-B14F-4D97-AF65-F5344CB8AC3E}">
        <p14:creationId xmlns:p14="http://schemas.microsoft.com/office/powerpoint/2010/main" val="292859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11</a:t>
            </a:fld>
            <a:endParaRPr lang="en-IE"/>
          </a:p>
        </p:txBody>
      </p:sp>
    </p:spTree>
    <p:extLst>
      <p:ext uri="{BB962C8B-B14F-4D97-AF65-F5344CB8AC3E}">
        <p14:creationId xmlns:p14="http://schemas.microsoft.com/office/powerpoint/2010/main" val="3432554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Pre-qualification</a:t>
            </a:r>
            <a:r>
              <a:rPr lang="en-IE" baseline="0" dirty="0"/>
              <a:t> consists of forms 1, 2 and 3.</a:t>
            </a:r>
          </a:p>
          <a:p>
            <a:r>
              <a:rPr lang="en-IE" baseline="0" dirty="0"/>
              <a:t>Tender section consists of the technical questionnaire.</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12</a:t>
            </a:fld>
            <a:endParaRPr lang="en-IE"/>
          </a:p>
        </p:txBody>
      </p:sp>
    </p:spTree>
    <p:extLst>
      <p:ext uri="{BB962C8B-B14F-4D97-AF65-F5344CB8AC3E}">
        <p14:creationId xmlns:p14="http://schemas.microsoft.com/office/powerpoint/2010/main" val="3091831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baseline="0" dirty="0"/>
              <a:t>The technical requirements are set out in the technical questionnaire.</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13</a:t>
            </a:fld>
            <a:endParaRPr lang="en-IE"/>
          </a:p>
        </p:txBody>
      </p:sp>
    </p:spTree>
    <p:extLst>
      <p:ext uri="{BB962C8B-B14F-4D97-AF65-F5344CB8AC3E}">
        <p14:creationId xmlns:p14="http://schemas.microsoft.com/office/powerpoint/2010/main" val="1274282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Any queries</a:t>
            </a:r>
            <a:r>
              <a:rPr lang="en-IE" baseline="0" dirty="0"/>
              <a:t> from today we will attempt to answer – it may be necessary to take some away, in which case any formal response will supersede any verbal responses today.</a:t>
            </a:r>
          </a:p>
          <a:p>
            <a:r>
              <a:rPr lang="en-IE" baseline="0" dirty="0"/>
              <a:t>Note the date for the final submission of written queries – 25/06 – this coming Tuesday.</a:t>
            </a:r>
          </a:p>
          <a:p>
            <a:r>
              <a:rPr lang="en-IE" baseline="0" dirty="0"/>
              <a:t>EirGrid must ensure that all queries are responded to by 02/07/2021.</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14</a:t>
            </a:fld>
            <a:endParaRPr lang="en-IE"/>
          </a:p>
        </p:txBody>
      </p:sp>
    </p:spTree>
    <p:extLst>
      <p:ext uri="{BB962C8B-B14F-4D97-AF65-F5344CB8AC3E}">
        <p14:creationId xmlns:p14="http://schemas.microsoft.com/office/powerpoint/2010/main" val="1676829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No</a:t>
            </a:r>
            <a:r>
              <a:rPr lang="en-IE" baseline="0" dirty="0"/>
              <a:t> hard-copy tenders or anything on a disk (as per Phases 1 and 2).</a:t>
            </a:r>
          </a:p>
          <a:p>
            <a:r>
              <a:rPr lang="en-IE" baseline="0" dirty="0"/>
              <a:t>Through </a:t>
            </a:r>
            <a:r>
              <a:rPr lang="en-IE" baseline="0" dirty="0" err="1"/>
              <a:t>eTenders</a:t>
            </a:r>
            <a:r>
              <a:rPr lang="en-IE" baseline="0" dirty="0"/>
              <a:t> portal only – please familiarise yourself well in advance of submission, ensure registration is complete, you’re not locked out etc.</a:t>
            </a:r>
          </a:p>
          <a:p>
            <a:r>
              <a:rPr lang="en-IE" baseline="0" dirty="0"/>
              <a:t>There is an </a:t>
            </a:r>
            <a:r>
              <a:rPr lang="en-IE" baseline="0" dirty="0" err="1"/>
              <a:t>eTenders</a:t>
            </a:r>
            <a:r>
              <a:rPr lang="en-IE" baseline="0" dirty="0"/>
              <a:t> site helpline.</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16</a:t>
            </a:fld>
            <a:endParaRPr lang="en-IE"/>
          </a:p>
        </p:txBody>
      </p:sp>
    </p:spTree>
    <p:extLst>
      <p:ext uri="{BB962C8B-B14F-4D97-AF65-F5344CB8AC3E}">
        <p14:creationId xmlns:p14="http://schemas.microsoft.com/office/powerpoint/2010/main" val="3347731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To recap</a:t>
            </a:r>
            <a:r>
              <a:rPr lang="en-IE" baseline="0" dirty="0"/>
              <a:t> some key dates…</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17</a:t>
            </a:fld>
            <a:endParaRPr lang="en-IE"/>
          </a:p>
        </p:txBody>
      </p:sp>
    </p:spTree>
    <p:extLst>
      <p:ext uri="{BB962C8B-B14F-4D97-AF65-F5344CB8AC3E}">
        <p14:creationId xmlns:p14="http://schemas.microsoft.com/office/powerpoint/2010/main" val="238612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pPr marL="0" indent="0">
              <a:buNone/>
            </a:pPr>
            <a:endParaRPr lang="en-IE" baseline="0" dirty="0"/>
          </a:p>
        </p:txBody>
      </p:sp>
      <p:sp>
        <p:nvSpPr>
          <p:cNvPr id="4" name="Slide Number Placeholder 3"/>
          <p:cNvSpPr>
            <a:spLocks noGrp="1"/>
          </p:cNvSpPr>
          <p:nvPr>
            <p:ph type="sldNum" sz="quarter" idx="10"/>
          </p:nvPr>
        </p:nvSpPr>
        <p:spPr/>
        <p:txBody>
          <a:bodyPr/>
          <a:lstStyle/>
          <a:p>
            <a:fld id="{6BB62D10-B9CE-CE4C-A1B6-8EA88424E6E0}" type="slidenum">
              <a:rPr lang="en-US" smtClean="0"/>
              <a:pPr/>
              <a:t>20</a:t>
            </a:fld>
            <a:endParaRPr lang="en-US" dirty="0"/>
          </a:p>
        </p:txBody>
      </p:sp>
    </p:spTree>
    <p:extLst>
      <p:ext uri="{BB962C8B-B14F-4D97-AF65-F5344CB8AC3E}">
        <p14:creationId xmlns:p14="http://schemas.microsoft.com/office/powerpoint/2010/main" val="206649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 change from Gate 4 but worth reiterating:</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Providing Unit will be contracted for a maximum volume of up to 75 MW for the FFR, POR, SOR, TOR1 and TOR2 services. This contracted volume may be increased to a maximum of 100 MW on request of the TSO and with the agreement of the service provider where required operationally.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Subject</a:t>
            </a:r>
            <a:r>
              <a:rPr lang="en-US" baseline="0" dirty="0"/>
              <a:t> to a unit demonstrating the upper capability.</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Broader</a:t>
            </a:r>
            <a:r>
              <a:rPr lang="en-US" baseline="0" dirty="0"/>
              <a:t> rationale for this change: </a:t>
            </a:r>
            <a:r>
              <a:rPr lang="en-US" dirty="0"/>
              <a:t>The TSOs </a:t>
            </a:r>
            <a:r>
              <a:rPr lang="en-US" baseline="0" dirty="0"/>
              <a:t>have general concerns regarding the concentration of large amounts of reserve provision in a small number of units; in the future it is preferable from a system security perspective to schedule reserve provision from a broader range of units and technologies.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the above may be modified or changed during the lifetime of the Qualification System. Any modifications will apply to new contracts and will be communicated ahead of each gate. </a:t>
            </a:r>
          </a:p>
          <a:p>
            <a:endParaRPr lang="en-US" dirty="0"/>
          </a:p>
          <a:p>
            <a:r>
              <a:rPr lang="en-US" dirty="0"/>
              <a:t>Previous:</a:t>
            </a:r>
            <a:r>
              <a:rPr lang="en-US" baseline="0" dirty="0"/>
              <a:t> FFR – 100; POR – 100; SOR – 125, TOR1 – 150; TOR2 – 150.</a:t>
            </a:r>
            <a:endParaRPr lang="en-US" dirty="0"/>
          </a:p>
          <a:p>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21</a:t>
            </a:fld>
            <a:endParaRPr lang="en-IE"/>
          </a:p>
        </p:txBody>
      </p:sp>
    </p:spTree>
    <p:extLst>
      <p:ext uri="{BB962C8B-B14F-4D97-AF65-F5344CB8AC3E}">
        <p14:creationId xmlns:p14="http://schemas.microsoft.com/office/powerpoint/2010/main" val="490357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22</a:t>
            </a:fld>
            <a:endParaRPr lang="en-IE"/>
          </a:p>
        </p:txBody>
      </p:sp>
    </p:spTree>
    <p:extLst>
      <p:ext uri="{BB962C8B-B14F-4D97-AF65-F5344CB8AC3E}">
        <p14:creationId xmlns:p14="http://schemas.microsoft.com/office/powerpoint/2010/main" val="490357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Animation</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Instructions for completing the Lots are contained in the General Information section at the top of the Guidance Sheet.</a:t>
            </a:r>
            <a:endParaRPr lang="en-US" dirty="0"/>
          </a:p>
          <a:p>
            <a:r>
              <a:rPr lang="en-US" dirty="0"/>
              <a:t>Tenderer</a:t>
            </a:r>
            <a:r>
              <a:rPr lang="en-US" baseline="0" dirty="0"/>
              <a:t> must complete the guidance sheet.</a:t>
            </a:r>
          </a:p>
          <a:p>
            <a:r>
              <a:rPr lang="en-US" baseline="0" dirty="0"/>
              <a:t>Simple rule – anything in orange must be completed as applies to the Providing Unit and the section.</a:t>
            </a:r>
          </a:p>
        </p:txBody>
      </p:sp>
      <p:sp>
        <p:nvSpPr>
          <p:cNvPr id="4" name="Slide Number Placeholder 3"/>
          <p:cNvSpPr>
            <a:spLocks noGrp="1"/>
          </p:cNvSpPr>
          <p:nvPr>
            <p:ph type="sldNum" sz="quarter" idx="10"/>
          </p:nvPr>
        </p:nvSpPr>
        <p:spPr/>
        <p:txBody>
          <a:bodyPr/>
          <a:lstStyle/>
          <a:p>
            <a:fld id="{C4006522-1B1F-42C1-8B60-18E80D63A327}" type="slidenum">
              <a:rPr lang="en-IE" smtClean="0"/>
              <a:t>23</a:t>
            </a:fld>
            <a:endParaRPr lang="en-IE"/>
          </a:p>
        </p:txBody>
      </p:sp>
    </p:spTree>
    <p:extLst>
      <p:ext uri="{BB962C8B-B14F-4D97-AF65-F5344CB8AC3E}">
        <p14:creationId xmlns:p14="http://schemas.microsoft.com/office/powerpoint/2010/main" val="286409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IE" baseline="0" dirty="0"/>
          </a:p>
        </p:txBody>
      </p:sp>
      <p:sp>
        <p:nvSpPr>
          <p:cNvPr id="4" name="Slide Number Placeholder 3"/>
          <p:cNvSpPr>
            <a:spLocks noGrp="1"/>
          </p:cNvSpPr>
          <p:nvPr>
            <p:ph type="sldNum" sz="quarter" idx="10"/>
          </p:nvPr>
        </p:nvSpPr>
        <p:spPr/>
        <p:txBody>
          <a:bodyPr/>
          <a:lstStyle/>
          <a:p>
            <a:fld id="{5F655667-1DC4-47B9-90BE-226AFF75B70C}" type="slidenum">
              <a:rPr lang="en-IE" smtClean="0"/>
              <a:t>2</a:t>
            </a:fld>
            <a:endParaRPr lang="en-IE"/>
          </a:p>
        </p:txBody>
      </p:sp>
    </p:spTree>
    <p:extLst>
      <p:ext uri="{BB962C8B-B14F-4D97-AF65-F5344CB8AC3E}">
        <p14:creationId xmlns:p14="http://schemas.microsoft.com/office/powerpoint/2010/main" val="3100282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Applicable</a:t>
            </a:r>
            <a:r>
              <a:rPr lang="en-IE" baseline="0" dirty="0"/>
              <a:t> to services FFR to RRD/RRS.</a:t>
            </a:r>
          </a:p>
          <a:p>
            <a:r>
              <a:rPr lang="en-IE" dirty="0"/>
              <a:t>Generator</a:t>
            </a:r>
            <a:r>
              <a:rPr lang="en-IE" baseline="0" dirty="0"/>
              <a:t> Testing </a:t>
            </a:r>
            <a:r>
              <a:rPr lang="en-IE" dirty="0"/>
              <a:t>will provide </a:t>
            </a:r>
            <a:r>
              <a:rPr lang="en-IE" baseline="0" dirty="0"/>
              <a:t>more information on support available for completing the reserve characteristic sheet if a unit is testing. There is also a tool available on the EirGrid website.</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24</a:t>
            </a:fld>
            <a:endParaRPr lang="en-IE"/>
          </a:p>
        </p:txBody>
      </p:sp>
    </p:spTree>
    <p:extLst>
      <p:ext uri="{BB962C8B-B14F-4D97-AF65-F5344CB8AC3E}">
        <p14:creationId xmlns:p14="http://schemas.microsoft.com/office/powerpoint/2010/main" val="214038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Applicable to the</a:t>
            </a:r>
            <a:r>
              <a:rPr lang="en-IE" baseline="0" dirty="0"/>
              <a:t> SSRP service only.</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25</a:t>
            </a:fld>
            <a:endParaRPr lang="en-IE"/>
          </a:p>
        </p:txBody>
      </p:sp>
    </p:spTree>
    <p:extLst>
      <p:ext uri="{BB962C8B-B14F-4D97-AF65-F5344CB8AC3E}">
        <p14:creationId xmlns:p14="http://schemas.microsoft.com/office/powerpoint/2010/main" val="214038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We</a:t>
            </a:r>
            <a:r>
              <a:rPr lang="en-IE" baseline="0" dirty="0"/>
              <a:t> will review a sample Lot – in this case POR, but the same general rules apply to completion of every Lot</a:t>
            </a:r>
            <a:endParaRPr lang="en-IE" dirty="0"/>
          </a:p>
          <a:p>
            <a:r>
              <a:rPr lang="en-IE" dirty="0"/>
              <a:t>We would ask Aggregated</a:t>
            </a:r>
            <a:r>
              <a:rPr lang="en-IE" baseline="0" dirty="0"/>
              <a:t> units </a:t>
            </a:r>
            <a:r>
              <a:rPr lang="en-IE" dirty="0"/>
              <a:t>to take note re Q1.1</a:t>
            </a:r>
            <a:r>
              <a:rPr lang="en-IE" baseline="0" dirty="0"/>
              <a:t> and the amended text from Gate 5. More on the next slide.</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26</a:t>
            </a:fld>
            <a:endParaRPr lang="en-IE"/>
          </a:p>
        </p:txBody>
      </p:sp>
    </p:spTree>
    <p:extLst>
      <p:ext uri="{BB962C8B-B14F-4D97-AF65-F5344CB8AC3E}">
        <p14:creationId xmlns:p14="http://schemas.microsoft.com/office/powerpoint/2010/main" val="2273624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We</a:t>
            </a:r>
            <a:r>
              <a:rPr lang="en-IE" baseline="0" dirty="0"/>
              <a:t> will review a sample Lot – in this case POR, but the same general rules apply to completion of every Lot</a:t>
            </a:r>
            <a:endParaRPr lang="en-IE" dirty="0"/>
          </a:p>
          <a:p>
            <a:r>
              <a:rPr lang="en-IE" dirty="0"/>
              <a:t>We would ask Aggregated</a:t>
            </a:r>
            <a:r>
              <a:rPr lang="en-IE" baseline="0" dirty="0"/>
              <a:t> units </a:t>
            </a:r>
            <a:r>
              <a:rPr lang="en-IE" dirty="0"/>
              <a:t>to take note re Q1.1</a:t>
            </a:r>
            <a:r>
              <a:rPr lang="en-IE" baseline="0" dirty="0"/>
              <a:t> and the amended text from Gate 5. More on the next slide.</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27</a:t>
            </a:fld>
            <a:endParaRPr lang="en-IE"/>
          </a:p>
        </p:txBody>
      </p:sp>
    </p:spTree>
    <p:extLst>
      <p:ext uri="{BB962C8B-B14F-4D97-AF65-F5344CB8AC3E}">
        <p14:creationId xmlns:p14="http://schemas.microsoft.com/office/powerpoint/2010/main" val="1691226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baseline="0" dirty="0"/>
              <a:t>TBC will talk more about this later.</a:t>
            </a:r>
          </a:p>
          <a:p>
            <a:endParaRPr lang="en-IE" baseline="0" dirty="0"/>
          </a:p>
          <a:p>
            <a:r>
              <a:rPr lang="en-IE" baseline="0" dirty="0"/>
              <a:t>All other DSU requirements are to remain as is e.g. SEM registration, requirement for DSO/DNO consent.</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28</a:t>
            </a:fld>
            <a:endParaRPr lang="en-IE"/>
          </a:p>
        </p:txBody>
      </p:sp>
    </p:spTree>
    <p:extLst>
      <p:ext uri="{BB962C8B-B14F-4D97-AF65-F5344CB8AC3E}">
        <p14:creationId xmlns:p14="http://schemas.microsoft.com/office/powerpoint/2010/main" val="490357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Staying with aggregators.</a:t>
            </a:r>
          </a:p>
          <a:p>
            <a:r>
              <a:rPr lang="en-IE" dirty="0"/>
              <a:t>The Site Info tab</a:t>
            </a:r>
            <a:r>
              <a:rPr lang="en-IE" baseline="0" dirty="0"/>
              <a:t> must be completed by aggregators. This was used in Phase 2 and Gate 1, Gate 2 and Gate 3.</a:t>
            </a:r>
          </a:p>
          <a:p>
            <a:r>
              <a:rPr lang="en-IE" baseline="0" dirty="0"/>
              <a:t>The format aligns with the DSU application form.</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29</a:t>
            </a:fld>
            <a:endParaRPr lang="en-IE"/>
          </a:p>
        </p:txBody>
      </p:sp>
    </p:spTree>
    <p:extLst>
      <p:ext uri="{BB962C8B-B14F-4D97-AF65-F5344CB8AC3E}">
        <p14:creationId xmlns:p14="http://schemas.microsoft.com/office/powerpoint/2010/main" val="214038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Testing</a:t>
            </a:r>
            <a:r>
              <a:rPr lang="en-IE" baseline="0" dirty="0"/>
              <a:t> questions apply to all Providing Units.</a:t>
            </a:r>
          </a:p>
          <a:p>
            <a:pPr marL="171450" indent="-171450">
              <a:buFontTx/>
              <a:buChar char="-"/>
            </a:pPr>
            <a:r>
              <a:rPr lang="en-IE" baseline="0" dirty="0"/>
              <a:t>Has the unit submitted an approved test report with the tender</a:t>
            </a:r>
          </a:p>
          <a:p>
            <a:pPr marL="171450" indent="-171450">
              <a:buFontTx/>
              <a:buChar char="-"/>
            </a:pPr>
            <a:r>
              <a:rPr lang="en-IE" baseline="0" dirty="0"/>
              <a:t>If not, has the unit:</a:t>
            </a:r>
          </a:p>
          <a:p>
            <a:pPr marL="628650" lvl="1" indent="-171450">
              <a:buFontTx/>
              <a:buChar char="-"/>
            </a:pPr>
            <a:r>
              <a:rPr lang="en-IE" baseline="0" dirty="0"/>
              <a:t>Undertaken testing but not yet completed a test report</a:t>
            </a:r>
          </a:p>
          <a:p>
            <a:pPr marL="628650" lvl="1" indent="-171450">
              <a:buFontTx/>
              <a:buChar char="-"/>
            </a:pPr>
            <a:r>
              <a:rPr lang="en-IE" baseline="0" dirty="0"/>
              <a:t>Agreed a testing date with the TSO, not later than 6 August</a:t>
            </a:r>
          </a:p>
          <a:p>
            <a:pPr marL="628650" lvl="1" indent="-171450">
              <a:buFontTx/>
              <a:buChar char="-"/>
            </a:pPr>
            <a:r>
              <a:rPr lang="en-IE" baseline="0" dirty="0"/>
              <a:t>Agreed with the TSO that test / performance data can be used to demonstrate capability to provide the service</a:t>
            </a:r>
          </a:p>
          <a:p>
            <a:pPr marL="628650" lvl="1" indent="-171450">
              <a:buFontTx/>
              <a:buChar char="-"/>
            </a:pPr>
            <a:r>
              <a:rPr lang="en-IE" baseline="0" dirty="0"/>
              <a:t>Evidence is required for all of the above.</a:t>
            </a:r>
          </a:p>
          <a:p>
            <a:pPr marL="0" lvl="0" indent="0">
              <a:buFontTx/>
              <a:buNone/>
            </a:pPr>
            <a:r>
              <a:rPr lang="en-IE" baseline="0" dirty="0"/>
              <a:t>Testing deadlines will be enforced.</a:t>
            </a:r>
          </a:p>
          <a:p>
            <a:pPr marL="0" lvl="0" indent="0">
              <a:buFontTx/>
              <a:buNone/>
            </a:pPr>
            <a:r>
              <a:rPr lang="en-IE" baseline="0" dirty="0"/>
              <a:t>Tenderers are responsible for ensuring that deadlines are met – important where the testing is being outsourced.</a:t>
            </a:r>
            <a:endParaRPr lang="en-IE" baseline="30000" dirty="0"/>
          </a:p>
        </p:txBody>
      </p:sp>
      <p:sp>
        <p:nvSpPr>
          <p:cNvPr id="4" name="Slide Number Placeholder 3"/>
          <p:cNvSpPr>
            <a:spLocks noGrp="1"/>
          </p:cNvSpPr>
          <p:nvPr>
            <p:ph type="sldNum" sz="quarter" idx="10"/>
          </p:nvPr>
        </p:nvSpPr>
        <p:spPr/>
        <p:txBody>
          <a:bodyPr/>
          <a:lstStyle/>
          <a:p>
            <a:fld id="{C4006522-1B1F-42C1-8B60-18E80D63A327}" type="slidenum">
              <a:rPr lang="en-IE" smtClean="0">
                <a:solidFill>
                  <a:prstClr val="black"/>
                </a:solidFill>
              </a:rPr>
              <a:pPr/>
              <a:t>30</a:t>
            </a:fld>
            <a:endParaRPr lang="en-IE">
              <a:solidFill>
                <a:prstClr val="black"/>
              </a:solidFill>
            </a:endParaRPr>
          </a:p>
        </p:txBody>
      </p:sp>
    </p:spTree>
    <p:extLst>
      <p:ext uri="{BB962C8B-B14F-4D97-AF65-F5344CB8AC3E}">
        <p14:creationId xmlns:p14="http://schemas.microsoft.com/office/powerpoint/2010/main" val="490357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No </a:t>
            </a:r>
            <a:r>
              <a:rPr lang="en-IE" baseline="0" dirty="0"/>
              <a:t>change to the signalling requirements from Gate 5.</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a:t>Signals are service and technology dependent.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a:t>The signals lists specify all of the requirements for each technology type and service.</a:t>
            </a:r>
            <a:endParaRPr lang="en-IE" dirty="0"/>
          </a:p>
          <a:p>
            <a:pPr marL="0" lvl="0" indent="0">
              <a:buFontTx/>
              <a:buNone/>
            </a:pPr>
            <a:endParaRPr lang="en-IE" b="1" dirty="0"/>
          </a:p>
        </p:txBody>
      </p:sp>
      <p:sp>
        <p:nvSpPr>
          <p:cNvPr id="4" name="Slide Number Placeholder 3"/>
          <p:cNvSpPr>
            <a:spLocks noGrp="1"/>
          </p:cNvSpPr>
          <p:nvPr>
            <p:ph type="sldNum" sz="quarter" idx="10"/>
          </p:nvPr>
        </p:nvSpPr>
        <p:spPr/>
        <p:txBody>
          <a:bodyPr/>
          <a:lstStyle/>
          <a:p>
            <a:fld id="{C4006522-1B1F-42C1-8B60-18E80D63A327}" type="slidenum">
              <a:rPr lang="en-IE" smtClean="0"/>
              <a:t>31</a:t>
            </a:fld>
            <a:endParaRPr lang="en-IE"/>
          </a:p>
        </p:txBody>
      </p:sp>
    </p:spTree>
    <p:extLst>
      <p:ext uri="{BB962C8B-B14F-4D97-AF65-F5344CB8AC3E}">
        <p14:creationId xmlns:p14="http://schemas.microsoft.com/office/powerpoint/2010/main" val="4197224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32</a:t>
            </a:fld>
            <a:endParaRPr lang="en-IE"/>
          </a:p>
        </p:txBody>
      </p:sp>
    </p:spTree>
    <p:extLst>
      <p:ext uri="{BB962C8B-B14F-4D97-AF65-F5344CB8AC3E}">
        <p14:creationId xmlns:p14="http://schemas.microsoft.com/office/powerpoint/2010/main" val="214038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This relates to the requirement to have authorisation</a:t>
            </a:r>
            <a:r>
              <a:rPr lang="en-IE" baseline="0" dirty="0"/>
              <a:t> from the DSO / DNO to provide the service(s) in the form of a Letter of Consent.</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33</a:t>
            </a:fld>
            <a:endParaRPr lang="en-IE"/>
          </a:p>
        </p:txBody>
      </p:sp>
    </p:spTree>
    <p:extLst>
      <p:ext uri="{BB962C8B-B14F-4D97-AF65-F5344CB8AC3E}">
        <p14:creationId xmlns:p14="http://schemas.microsoft.com/office/powerpoint/2010/main" val="214038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We</a:t>
            </a:r>
            <a:r>
              <a:rPr lang="en-IE" baseline="0" dirty="0"/>
              <a:t> would ask all attendees to mute their line during the presentations.</a:t>
            </a:r>
            <a:endParaRPr lang="en-IE" dirty="0"/>
          </a:p>
          <a:p>
            <a:r>
              <a:rPr lang="en-IE" dirty="0"/>
              <a:t>Q&amp;A:</a:t>
            </a:r>
            <a:r>
              <a:rPr lang="en-IE" baseline="0" dirty="0"/>
              <a:t> </a:t>
            </a:r>
          </a:p>
          <a:p>
            <a:r>
              <a:rPr lang="en-IE" baseline="0" dirty="0"/>
              <a:t>-   We will endeavour to answer some queries received during the webinar, at the end of each section</a:t>
            </a:r>
          </a:p>
          <a:p>
            <a:pPr marL="171450" indent="-171450">
              <a:buFontTx/>
              <a:buChar char="-"/>
            </a:pPr>
            <a:r>
              <a:rPr lang="en-IE" baseline="0" dirty="0"/>
              <a:t>All queries will receive a written response </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3</a:t>
            </a:fld>
            <a:endParaRPr lang="en-IE"/>
          </a:p>
        </p:txBody>
      </p:sp>
    </p:spTree>
    <p:extLst>
      <p:ext uri="{BB962C8B-B14F-4D97-AF65-F5344CB8AC3E}">
        <p14:creationId xmlns:p14="http://schemas.microsoft.com/office/powerpoint/2010/main" val="157103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Where</a:t>
            </a:r>
            <a:r>
              <a:rPr lang="en-IE" baseline="0" dirty="0"/>
              <a:t> a unit is seeking to increase its existing contracted volume, it must state the total volume it is seeking to contract for, and not just the increased amount.</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34</a:t>
            </a:fld>
            <a:endParaRPr lang="en-IE"/>
          </a:p>
        </p:txBody>
      </p:sp>
    </p:spTree>
    <p:extLst>
      <p:ext uri="{BB962C8B-B14F-4D97-AF65-F5344CB8AC3E}">
        <p14:creationId xmlns:p14="http://schemas.microsoft.com/office/powerpoint/2010/main" val="214038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37</a:t>
            </a:fld>
            <a:endParaRPr lang="en-IE"/>
          </a:p>
        </p:txBody>
      </p:sp>
    </p:spTree>
    <p:extLst>
      <p:ext uri="{BB962C8B-B14F-4D97-AF65-F5344CB8AC3E}">
        <p14:creationId xmlns:p14="http://schemas.microsoft.com/office/powerpoint/2010/main" val="2429035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39</a:t>
            </a:fld>
            <a:endParaRPr lang="en-IE"/>
          </a:p>
        </p:txBody>
      </p:sp>
    </p:spTree>
    <p:extLst>
      <p:ext uri="{BB962C8B-B14F-4D97-AF65-F5344CB8AC3E}">
        <p14:creationId xmlns:p14="http://schemas.microsoft.com/office/powerpoint/2010/main" val="8290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Volume Uncapped aka Regulated Arrangements</a:t>
            </a:r>
          </a:p>
          <a:p>
            <a:r>
              <a:rPr lang="en-IE" dirty="0"/>
              <a:t>Contract</a:t>
            </a:r>
            <a:r>
              <a:rPr lang="en-IE" baseline="0" dirty="0"/>
              <a:t> Entities: EirGrid and SONI</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5</a:t>
            </a:fld>
            <a:endParaRPr lang="en-IE"/>
          </a:p>
        </p:txBody>
      </p:sp>
    </p:spTree>
    <p:extLst>
      <p:ext uri="{BB962C8B-B14F-4D97-AF65-F5344CB8AC3E}">
        <p14:creationId xmlns:p14="http://schemas.microsoft.com/office/powerpoint/2010/main" val="15710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Note that t</a:t>
            </a:r>
            <a:r>
              <a:rPr lang="en-IE" baseline="0" dirty="0"/>
              <a:t>o date we have maintained the 6-monthly gate process, which has given certainty to industry</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t>6</a:t>
            </a:fld>
            <a:endParaRPr lang="en-IE"/>
          </a:p>
        </p:txBody>
      </p:sp>
    </p:spTree>
    <p:extLst>
      <p:ext uri="{BB962C8B-B14F-4D97-AF65-F5344CB8AC3E}">
        <p14:creationId xmlns:p14="http://schemas.microsoft.com/office/powerpoint/2010/main" val="112257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IE" baseline="0" dirty="0"/>
          </a:p>
        </p:txBody>
      </p:sp>
      <p:sp>
        <p:nvSpPr>
          <p:cNvPr id="4" name="Slide Number Placeholder 3"/>
          <p:cNvSpPr>
            <a:spLocks noGrp="1"/>
          </p:cNvSpPr>
          <p:nvPr>
            <p:ph type="sldNum" sz="quarter" idx="10"/>
          </p:nvPr>
        </p:nvSpPr>
        <p:spPr/>
        <p:txBody>
          <a:bodyPr/>
          <a:lstStyle/>
          <a:p>
            <a:fld id="{C4006522-1B1F-42C1-8B60-18E80D63A327}" type="slidenum">
              <a:rPr lang="en-IE" smtClean="0"/>
              <a:t>7</a:t>
            </a:fld>
            <a:endParaRPr lang="en-IE"/>
          </a:p>
        </p:txBody>
      </p:sp>
    </p:spTree>
    <p:extLst>
      <p:ext uri="{BB962C8B-B14F-4D97-AF65-F5344CB8AC3E}">
        <p14:creationId xmlns:p14="http://schemas.microsoft.com/office/powerpoint/2010/main" val="112257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solidFill>
                  <a:prstClr val="black"/>
                </a:solidFill>
              </a:rPr>
              <a:pPr/>
              <a:t>8</a:t>
            </a:fld>
            <a:endParaRPr lang="en-IE">
              <a:solidFill>
                <a:prstClr val="black"/>
              </a:solidFill>
            </a:endParaRPr>
          </a:p>
        </p:txBody>
      </p:sp>
    </p:spTree>
    <p:extLst>
      <p:ext uri="{BB962C8B-B14F-4D97-AF65-F5344CB8AC3E}">
        <p14:creationId xmlns:p14="http://schemas.microsoft.com/office/powerpoint/2010/main" val="235498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IE" dirty="0"/>
              <a:t>A</a:t>
            </a:r>
            <a:r>
              <a:rPr lang="en-IE" baseline="0" dirty="0"/>
              <a:t> new agreement dated 1</a:t>
            </a:r>
            <a:r>
              <a:rPr lang="en-IE" baseline="30000" dirty="0"/>
              <a:t>st</a:t>
            </a:r>
            <a:r>
              <a:rPr lang="en-IE" baseline="0" dirty="0"/>
              <a:t> October 23 applies to scenario 1</a:t>
            </a:r>
          </a:p>
          <a:p>
            <a:r>
              <a:rPr lang="en-IE" baseline="0" dirty="0"/>
              <a:t>A letter of amendment with revised schedule 9 applies to scenarios 2 and 3</a:t>
            </a:r>
            <a:endParaRPr lang="en-IE" dirty="0"/>
          </a:p>
        </p:txBody>
      </p:sp>
      <p:sp>
        <p:nvSpPr>
          <p:cNvPr id="4" name="Slide Number Placeholder 3"/>
          <p:cNvSpPr>
            <a:spLocks noGrp="1"/>
          </p:cNvSpPr>
          <p:nvPr>
            <p:ph type="sldNum" sz="quarter" idx="10"/>
          </p:nvPr>
        </p:nvSpPr>
        <p:spPr/>
        <p:txBody>
          <a:bodyPr/>
          <a:lstStyle/>
          <a:p>
            <a:fld id="{C4006522-1B1F-42C1-8B60-18E80D63A327}" type="slidenum">
              <a:rPr lang="en-IE" smtClean="0">
                <a:solidFill>
                  <a:prstClr val="black"/>
                </a:solidFill>
              </a:rPr>
              <a:pPr/>
              <a:t>9</a:t>
            </a:fld>
            <a:endParaRPr lang="en-IE">
              <a:solidFill>
                <a:prstClr val="black"/>
              </a:solidFill>
            </a:endParaRPr>
          </a:p>
        </p:txBody>
      </p:sp>
    </p:spTree>
    <p:extLst>
      <p:ext uri="{BB962C8B-B14F-4D97-AF65-F5344CB8AC3E}">
        <p14:creationId xmlns:p14="http://schemas.microsoft.com/office/powerpoint/2010/main" val="235498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C4006522-1B1F-42C1-8B60-18E80D63A327}" type="slidenum">
              <a:rPr lang="en-IE" smtClean="0"/>
              <a:t>10</a:t>
            </a:fld>
            <a:endParaRPr lang="en-IE"/>
          </a:p>
        </p:txBody>
      </p:sp>
    </p:spTree>
    <p:extLst>
      <p:ext uri="{BB962C8B-B14F-4D97-AF65-F5344CB8AC3E}">
        <p14:creationId xmlns:p14="http://schemas.microsoft.com/office/powerpoint/2010/main" val="3120289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g"/><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7" y="2642553"/>
            <a:ext cx="5246053"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7" name="Picture 6" descr="A group of wind turbines in a field&#10;&#10;Description automatically generated with medium confidence">
            <a:extLst>
              <a:ext uri="{FF2B5EF4-FFF2-40B4-BE49-F238E27FC236}">
                <a16:creationId xmlns:a16="http://schemas.microsoft.com/office/drawing/2014/main" id="{D262B3DD-C25D-9411-4677-BC259DB6E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1"/>
          <a:stretch/>
        </p:blipFill>
        <p:spPr>
          <a:xfrm>
            <a:off x="6096001" y="403583"/>
            <a:ext cx="5976938" cy="6049605"/>
          </a:xfrm>
          <a:prstGeom prst="rect">
            <a:avLst/>
          </a:prstGeom>
        </p:spPr>
      </p:pic>
      <p:sp>
        <p:nvSpPr>
          <p:cNvPr id="10" name="Text Placeholder 9">
            <a:extLst>
              <a:ext uri="{FF2B5EF4-FFF2-40B4-BE49-F238E27FC236}">
                <a16:creationId xmlns:a16="http://schemas.microsoft.com/office/drawing/2014/main" id="{BEEA1D58-31C8-FE07-BDFB-3319BBD17304}"/>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230611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Full Image Section Break 3">
    <p:spTree>
      <p:nvGrpSpPr>
        <p:cNvPr id="1" name=""/>
        <p:cNvGrpSpPr/>
        <p:nvPr/>
      </p:nvGrpSpPr>
      <p:grpSpPr>
        <a:xfrm>
          <a:off x="0" y="0"/>
          <a:ext cx="0" cy="0"/>
          <a:chOff x="0" y="0"/>
          <a:chExt cx="0" cy="0"/>
        </a:xfrm>
      </p:grpSpPr>
      <p:pic>
        <p:nvPicPr>
          <p:cNvPr id="4" name="Picture 3" descr="A picture containing grass, sky, outdoor, windmill&#10;&#10;Description automatically generated">
            <a:extLst>
              <a:ext uri="{FF2B5EF4-FFF2-40B4-BE49-F238E27FC236}">
                <a16:creationId xmlns:a16="http://schemas.microsoft.com/office/drawing/2014/main" id="{53278214-2965-4A9B-B05E-1D96D287406A}"/>
              </a:ext>
            </a:extLst>
          </p:cNvPr>
          <p:cNvPicPr>
            <a:picLocks noChangeAspect="1"/>
          </p:cNvPicPr>
          <p:nvPr userDrawn="1"/>
        </p:nvPicPr>
        <p:blipFill rotWithShape="1">
          <a:blip r:embed="rId2"/>
          <a:srcRect b="25065"/>
          <a:stretch/>
        </p:blipFill>
        <p:spPr>
          <a:xfrm>
            <a:off x="0" y="9523"/>
            <a:ext cx="12192000" cy="6848477"/>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accent2"/>
                </a:solidFill>
              </a:defRPr>
            </a:lvl1pPr>
          </a:lstStyle>
          <a:p>
            <a:r>
              <a:rPr lang="en-GB" dirty="0"/>
              <a:t>Section Heading</a:t>
            </a:r>
            <a:endParaRPr lang="en-US" dirty="0"/>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userDrawn="1"/>
        </p:nvPicPr>
        <p:blipFill>
          <a:blip r:embed="rId3"/>
          <a:stretch>
            <a:fillRect/>
          </a:stretch>
        </p:blipFill>
        <p:spPr>
          <a:xfrm>
            <a:off x="407988" y="5902700"/>
            <a:ext cx="1380171" cy="550488"/>
          </a:xfrm>
          <a:prstGeom prst="rect">
            <a:avLst/>
          </a:prstGeom>
        </p:spPr>
      </p:pic>
      <p:pic>
        <p:nvPicPr>
          <p:cNvPr id="8" name="Picture 7">
            <a:extLst>
              <a:ext uri="{FF2B5EF4-FFF2-40B4-BE49-F238E27FC236}">
                <a16:creationId xmlns:a16="http://schemas.microsoft.com/office/drawing/2014/main" id="{6FEF630E-305E-42F6-BFC0-E38A9112F0C0}"/>
              </a:ext>
            </a:extLst>
          </p:cNvPr>
          <p:cNvPicPr>
            <a:picLocks noChangeAspect="1"/>
          </p:cNvPicPr>
          <p:nvPr userDrawn="1"/>
        </p:nvPicPr>
        <p:blipFill>
          <a:blip r:embed="rId4"/>
          <a:stretch>
            <a:fillRect/>
          </a:stretch>
        </p:blipFill>
        <p:spPr>
          <a:xfrm>
            <a:off x="1977931" y="5817305"/>
            <a:ext cx="1387286" cy="730963"/>
          </a:xfrm>
          <a:prstGeom prst="rect">
            <a:avLst/>
          </a:prstGeom>
        </p:spPr>
      </p:pic>
    </p:spTree>
    <p:extLst>
      <p:ext uri="{BB962C8B-B14F-4D97-AF65-F5344CB8AC3E}">
        <p14:creationId xmlns:p14="http://schemas.microsoft.com/office/powerpoint/2010/main" val="20158250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ull Image Section Break 1">
    <p:spTree>
      <p:nvGrpSpPr>
        <p:cNvPr id="1" name=""/>
        <p:cNvGrpSpPr/>
        <p:nvPr/>
      </p:nvGrpSpPr>
      <p:grpSpPr>
        <a:xfrm>
          <a:off x="0" y="0"/>
          <a:ext cx="0" cy="0"/>
          <a:chOff x="0" y="0"/>
          <a:chExt cx="0" cy="0"/>
        </a:xfrm>
      </p:grpSpPr>
      <p:pic>
        <p:nvPicPr>
          <p:cNvPr id="3" name="Picture 2" descr="A group of wind turbines in the water&#10;&#10;Description automatically generated with medium confidence">
            <a:extLst>
              <a:ext uri="{FF2B5EF4-FFF2-40B4-BE49-F238E27FC236}">
                <a16:creationId xmlns:a16="http://schemas.microsoft.com/office/drawing/2014/main" id="{C07D3FB4-C7EC-DE31-5B9F-25364AA772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flipH="1">
            <a:off x="0" y="1"/>
            <a:ext cx="12192000" cy="6857999"/>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bg1"/>
                </a:solidFill>
              </a:defRPr>
            </a:lvl1pPr>
          </a:lstStyle>
          <a:p>
            <a:r>
              <a:rPr lang="en-GB" dirty="0"/>
              <a:t>Section Heading</a:t>
            </a:r>
            <a:endParaRPr lang="en-US" dirty="0"/>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userDrawn="1"/>
        </p:nvPicPr>
        <p:blipFill>
          <a:blip r:embed="rId3"/>
          <a:stretch>
            <a:fillRect/>
          </a:stretch>
        </p:blipFill>
        <p:spPr>
          <a:xfrm>
            <a:off x="407988" y="5902700"/>
            <a:ext cx="1380171" cy="550488"/>
          </a:xfrm>
          <a:prstGeom prst="rect">
            <a:avLst/>
          </a:prstGeom>
        </p:spPr>
      </p:pic>
      <p:pic>
        <p:nvPicPr>
          <p:cNvPr id="6" name="Picture 5">
            <a:extLst>
              <a:ext uri="{FF2B5EF4-FFF2-40B4-BE49-F238E27FC236}">
                <a16:creationId xmlns:a16="http://schemas.microsoft.com/office/drawing/2014/main" id="{3B886334-EBDD-42A3-905C-2AF48305CD3F}"/>
              </a:ext>
            </a:extLst>
          </p:cNvPr>
          <p:cNvPicPr>
            <a:picLocks noChangeAspect="1"/>
          </p:cNvPicPr>
          <p:nvPr userDrawn="1"/>
        </p:nvPicPr>
        <p:blipFill>
          <a:blip r:embed="rId4"/>
          <a:stretch>
            <a:fillRect/>
          </a:stretch>
        </p:blipFill>
        <p:spPr>
          <a:xfrm>
            <a:off x="1977931" y="5817305"/>
            <a:ext cx="1387286" cy="730963"/>
          </a:xfrm>
          <a:prstGeom prst="rect">
            <a:avLst/>
          </a:prstGeom>
        </p:spPr>
      </p:pic>
    </p:spTree>
    <p:extLst>
      <p:ext uri="{BB962C8B-B14F-4D97-AF65-F5344CB8AC3E}">
        <p14:creationId xmlns:p14="http://schemas.microsoft.com/office/powerpoint/2010/main" val="27040999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Section Break 1">
    <p:spTree>
      <p:nvGrpSpPr>
        <p:cNvPr id="1" name=""/>
        <p:cNvGrpSpPr/>
        <p:nvPr/>
      </p:nvGrpSpPr>
      <p:grpSpPr>
        <a:xfrm>
          <a:off x="0" y="0"/>
          <a:ext cx="0" cy="0"/>
          <a:chOff x="0" y="0"/>
          <a:chExt cx="0" cy="0"/>
        </a:xfrm>
      </p:grpSpPr>
      <p:pic>
        <p:nvPicPr>
          <p:cNvPr id="3" name="Picture 2" descr="A group of wind turbines in the water&#10;&#10;Description automatically generated with medium confidence">
            <a:extLst>
              <a:ext uri="{FF2B5EF4-FFF2-40B4-BE49-F238E27FC236}">
                <a16:creationId xmlns:a16="http://schemas.microsoft.com/office/drawing/2014/main" id="{C07D3FB4-C7EC-DE31-5B9F-25364AA772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flipH="1">
            <a:off x="0" y="1"/>
            <a:ext cx="12192000" cy="6857999"/>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bg1"/>
                </a:solidFill>
              </a:defRPr>
            </a:lvl1pPr>
          </a:lstStyle>
          <a:p>
            <a:r>
              <a:rPr lang="en-GB" dirty="0"/>
              <a:t>Section Heading</a:t>
            </a:r>
            <a:endParaRPr lang="en-US" dirty="0"/>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userDrawn="1"/>
        </p:nvPicPr>
        <p:blipFill>
          <a:blip r:embed="rId3"/>
          <a:stretch>
            <a:fillRect/>
          </a:stretch>
        </p:blipFill>
        <p:spPr>
          <a:xfrm>
            <a:off x="407988" y="5902700"/>
            <a:ext cx="1380171" cy="550488"/>
          </a:xfrm>
          <a:prstGeom prst="rect">
            <a:avLst/>
          </a:prstGeom>
        </p:spPr>
      </p:pic>
      <p:pic>
        <p:nvPicPr>
          <p:cNvPr id="6" name="Picture 5">
            <a:extLst>
              <a:ext uri="{FF2B5EF4-FFF2-40B4-BE49-F238E27FC236}">
                <a16:creationId xmlns:a16="http://schemas.microsoft.com/office/drawing/2014/main" id="{3B886334-EBDD-42A3-905C-2AF48305CD3F}"/>
              </a:ext>
            </a:extLst>
          </p:cNvPr>
          <p:cNvPicPr>
            <a:picLocks noChangeAspect="1"/>
          </p:cNvPicPr>
          <p:nvPr userDrawn="1"/>
        </p:nvPicPr>
        <p:blipFill>
          <a:blip r:embed="rId4"/>
          <a:stretch>
            <a:fillRect/>
          </a:stretch>
        </p:blipFill>
        <p:spPr>
          <a:xfrm>
            <a:off x="1977931" y="5817305"/>
            <a:ext cx="1387286" cy="730963"/>
          </a:xfrm>
          <a:prstGeom prst="rect">
            <a:avLst/>
          </a:prstGeom>
        </p:spPr>
      </p:pic>
    </p:spTree>
    <p:extLst>
      <p:ext uri="{BB962C8B-B14F-4D97-AF65-F5344CB8AC3E}">
        <p14:creationId xmlns:p14="http://schemas.microsoft.com/office/powerpoint/2010/main" val="203971818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Section Break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7D3FB4-C7EC-DE31-5B9F-25364AA772E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
            <a:ext cx="12192000" cy="6857999"/>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tx2"/>
                </a:solidFill>
              </a:defRPr>
            </a:lvl1pPr>
          </a:lstStyle>
          <a:p>
            <a:r>
              <a:rPr lang="en-GB" dirty="0"/>
              <a:t>Section Heading</a:t>
            </a:r>
            <a:endParaRPr lang="en-US" dirty="0"/>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userDrawn="1"/>
        </p:nvPicPr>
        <p:blipFill>
          <a:blip r:embed="rId3"/>
          <a:stretch>
            <a:fillRect/>
          </a:stretch>
        </p:blipFill>
        <p:spPr>
          <a:xfrm>
            <a:off x="407988" y="5902700"/>
            <a:ext cx="1380171" cy="550488"/>
          </a:xfrm>
          <a:prstGeom prst="rect">
            <a:avLst/>
          </a:prstGeom>
        </p:spPr>
      </p:pic>
      <p:pic>
        <p:nvPicPr>
          <p:cNvPr id="8" name="Picture 7">
            <a:extLst>
              <a:ext uri="{FF2B5EF4-FFF2-40B4-BE49-F238E27FC236}">
                <a16:creationId xmlns:a16="http://schemas.microsoft.com/office/drawing/2014/main" id="{6FEF630E-305E-42F6-BFC0-E38A9112F0C0}"/>
              </a:ext>
            </a:extLst>
          </p:cNvPr>
          <p:cNvPicPr>
            <a:picLocks noChangeAspect="1"/>
          </p:cNvPicPr>
          <p:nvPr userDrawn="1"/>
        </p:nvPicPr>
        <p:blipFill>
          <a:blip r:embed="rId4"/>
          <a:stretch>
            <a:fillRect/>
          </a:stretch>
        </p:blipFill>
        <p:spPr>
          <a:xfrm>
            <a:off x="1977931" y="5817305"/>
            <a:ext cx="1387286" cy="730963"/>
          </a:xfrm>
          <a:prstGeom prst="rect">
            <a:avLst/>
          </a:prstGeom>
        </p:spPr>
      </p:pic>
    </p:spTree>
    <p:extLst>
      <p:ext uri="{BB962C8B-B14F-4D97-AF65-F5344CB8AC3E}">
        <p14:creationId xmlns:p14="http://schemas.microsoft.com/office/powerpoint/2010/main" val="410757332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Full Image Section Break 3">
    <p:spTree>
      <p:nvGrpSpPr>
        <p:cNvPr id="1" name=""/>
        <p:cNvGrpSpPr/>
        <p:nvPr/>
      </p:nvGrpSpPr>
      <p:grpSpPr>
        <a:xfrm>
          <a:off x="0" y="0"/>
          <a:ext cx="0" cy="0"/>
          <a:chOff x="0" y="0"/>
          <a:chExt cx="0" cy="0"/>
        </a:xfrm>
      </p:grpSpPr>
      <p:pic>
        <p:nvPicPr>
          <p:cNvPr id="4" name="Picture 3" descr="A picture containing grass, sky, outdoor, windmill&#10;&#10;Description automatically generated">
            <a:extLst>
              <a:ext uri="{FF2B5EF4-FFF2-40B4-BE49-F238E27FC236}">
                <a16:creationId xmlns:a16="http://schemas.microsoft.com/office/drawing/2014/main" id="{53278214-2965-4A9B-B05E-1D96D287406A}"/>
              </a:ext>
            </a:extLst>
          </p:cNvPr>
          <p:cNvPicPr>
            <a:picLocks noChangeAspect="1"/>
          </p:cNvPicPr>
          <p:nvPr userDrawn="1"/>
        </p:nvPicPr>
        <p:blipFill rotWithShape="1">
          <a:blip r:embed="rId2"/>
          <a:srcRect b="25065"/>
          <a:stretch/>
        </p:blipFill>
        <p:spPr>
          <a:xfrm>
            <a:off x="0" y="9523"/>
            <a:ext cx="12192000" cy="6848477"/>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accent2"/>
                </a:solidFill>
              </a:defRPr>
            </a:lvl1pPr>
          </a:lstStyle>
          <a:p>
            <a:r>
              <a:rPr lang="en-GB" dirty="0"/>
              <a:t>Section Heading</a:t>
            </a:r>
            <a:endParaRPr lang="en-US" dirty="0"/>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userDrawn="1"/>
        </p:nvPicPr>
        <p:blipFill>
          <a:blip r:embed="rId3"/>
          <a:stretch>
            <a:fillRect/>
          </a:stretch>
        </p:blipFill>
        <p:spPr>
          <a:xfrm>
            <a:off x="407988" y="5902700"/>
            <a:ext cx="1380171" cy="550488"/>
          </a:xfrm>
          <a:prstGeom prst="rect">
            <a:avLst/>
          </a:prstGeom>
        </p:spPr>
      </p:pic>
      <p:pic>
        <p:nvPicPr>
          <p:cNvPr id="8" name="Picture 7">
            <a:extLst>
              <a:ext uri="{FF2B5EF4-FFF2-40B4-BE49-F238E27FC236}">
                <a16:creationId xmlns:a16="http://schemas.microsoft.com/office/drawing/2014/main" id="{6FEF630E-305E-42F6-BFC0-E38A9112F0C0}"/>
              </a:ext>
            </a:extLst>
          </p:cNvPr>
          <p:cNvPicPr>
            <a:picLocks noChangeAspect="1"/>
          </p:cNvPicPr>
          <p:nvPr userDrawn="1"/>
        </p:nvPicPr>
        <p:blipFill>
          <a:blip r:embed="rId4"/>
          <a:stretch>
            <a:fillRect/>
          </a:stretch>
        </p:blipFill>
        <p:spPr>
          <a:xfrm>
            <a:off x="1977931" y="5817305"/>
            <a:ext cx="1387286" cy="730963"/>
          </a:xfrm>
          <a:prstGeom prst="rect">
            <a:avLst/>
          </a:prstGeom>
        </p:spPr>
      </p:pic>
    </p:spTree>
    <p:extLst>
      <p:ext uri="{BB962C8B-B14F-4D97-AF65-F5344CB8AC3E}">
        <p14:creationId xmlns:p14="http://schemas.microsoft.com/office/powerpoint/2010/main" val="220717116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Full Image Section Break 3">
    <p:spTree>
      <p:nvGrpSpPr>
        <p:cNvPr id="1" name=""/>
        <p:cNvGrpSpPr/>
        <p:nvPr/>
      </p:nvGrpSpPr>
      <p:grpSpPr>
        <a:xfrm>
          <a:off x="0" y="0"/>
          <a:ext cx="0" cy="0"/>
          <a:chOff x="0" y="0"/>
          <a:chExt cx="0" cy="0"/>
        </a:xfrm>
      </p:grpSpPr>
      <p:pic>
        <p:nvPicPr>
          <p:cNvPr id="3" name="Picture 2" descr="A picture containing sky, person, outdoor, yellow&#10;&#10;Description automatically generated">
            <a:extLst>
              <a:ext uri="{FF2B5EF4-FFF2-40B4-BE49-F238E27FC236}">
                <a16:creationId xmlns:a16="http://schemas.microsoft.com/office/drawing/2014/main" id="{E89C1D24-30E7-4490-9C20-483BBA7BDD45}"/>
              </a:ext>
            </a:extLst>
          </p:cNvPr>
          <p:cNvPicPr>
            <a:picLocks noChangeAspect="1"/>
          </p:cNvPicPr>
          <p:nvPr userDrawn="1"/>
        </p:nvPicPr>
        <p:blipFill rotWithShape="1">
          <a:blip r:embed="rId2"/>
          <a:srcRect b="15691"/>
          <a:stretch/>
        </p:blipFill>
        <p:spPr>
          <a:xfrm>
            <a:off x="0" y="0"/>
            <a:ext cx="12192000" cy="6858000"/>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tx2"/>
                </a:solidFill>
              </a:defRPr>
            </a:lvl1pPr>
          </a:lstStyle>
          <a:p>
            <a:r>
              <a:rPr lang="en-GB" dirty="0"/>
              <a:t>Section Heading</a:t>
            </a:r>
            <a:endParaRPr lang="en-US" dirty="0"/>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userDrawn="1"/>
        </p:nvPicPr>
        <p:blipFill>
          <a:blip r:embed="rId3"/>
          <a:stretch>
            <a:fillRect/>
          </a:stretch>
        </p:blipFill>
        <p:spPr>
          <a:xfrm>
            <a:off x="407988" y="5902700"/>
            <a:ext cx="1380171" cy="550488"/>
          </a:xfrm>
          <a:prstGeom prst="rect">
            <a:avLst/>
          </a:prstGeom>
        </p:spPr>
      </p:pic>
      <p:pic>
        <p:nvPicPr>
          <p:cNvPr id="8" name="Picture 7">
            <a:extLst>
              <a:ext uri="{FF2B5EF4-FFF2-40B4-BE49-F238E27FC236}">
                <a16:creationId xmlns:a16="http://schemas.microsoft.com/office/drawing/2014/main" id="{6FEF630E-305E-42F6-BFC0-E38A9112F0C0}"/>
              </a:ext>
            </a:extLst>
          </p:cNvPr>
          <p:cNvPicPr>
            <a:picLocks noChangeAspect="1"/>
          </p:cNvPicPr>
          <p:nvPr userDrawn="1"/>
        </p:nvPicPr>
        <p:blipFill>
          <a:blip r:embed="rId4"/>
          <a:stretch>
            <a:fillRect/>
          </a:stretch>
        </p:blipFill>
        <p:spPr>
          <a:xfrm>
            <a:off x="1977931" y="5817305"/>
            <a:ext cx="1387286" cy="730963"/>
          </a:xfrm>
          <a:prstGeom prst="rect">
            <a:avLst/>
          </a:prstGeom>
        </p:spPr>
      </p:pic>
    </p:spTree>
    <p:extLst>
      <p:ext uri="{BB962C8B-B14F-4D97-AF65-F5344CB8AC3E}">
        <p14:creationId xmlns:p14="http://schemas.microsoft.com/office/powerpoint/2010/main" val="252675850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Full Image Section Break 3">
    <p:spTree>
      <p:nvGrpSpPr>
        <p:cNvPr id="1" name=""/>
        <p:cNvGrpSpPr/>
        <p:nvPr/>
      </p:nvGrpSpPr>
      <p:grpSpPr>
        <a:xfrm>
          <a:off x="0" y="0"/>
          <a:ext cx="0" cy="0"/>
          <a:chOff x="0" y="0"/>
          <a:chExt cx="0" cy="0"/>
        </a:xfrm>
      </p:grpSpPr>
      <p:pic>
        <p:nvPicPr>
          <p:cNvPr id="3" name="Picture 2" descr="A picture containing outdoor, sky, sunset, boat&#10;&#10;Description automatically generated">
            <a:extLst>
              <a:ext uri="{FF2B5EF4-FFF2-40B4-BE49-F238E27FC236}">
                <a16:creationId xmlns:a16="http://schemas.microsoft.com/office/drawing/2014/main" id="{DDD910E0-3F26-49F0-AC0F-47BF33E29090}"/>
              </a:ext>
            </a:extLst>
          </p:cNvPr>
          <p:cNvPicPr>
            <a:picLocks noChangeAspect="1"/>
          </p:cNvPicPr>
          <p:nvPr userDrawn="1"/>
        </p:nvPicPr>
        <p:blipFill rotWithShape="1">
          <a:blip r:embed="rId2"/>
          <a:srcRect b="15691"/>
          <a:stretch/>
        </p:blipFill>
        <p:spPr>
          <a:xfrm>
            <a:off x="0" y="0"/>
            <a:ext cx="12192000" cy="6858000"/>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accent5"/>
                </a:solidFill>
              </a:defRPr>
            </a:lvl1pPr>
          </a:lstStyle>
          <a:p>
            <a:r>
              <a:rPr lang="en-GB" dirty="0"/>
              <a:t>Section Heading</a:t>
            </a:r>
            <a:endParaRPr lang="en-US" dirty="0"/>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userDrawn="1"/>
        </p:nvPicPr>
        <p:blipFill>
          <a:blip r:embed="rId3"/>
          <a:stretch>
            <a:fillRect/>
          </a:stretch>
        </p:blipFill>
        <p:spPr>
          <a:xfrm>
            <a:off x="407988" y="5902700"/>
            <a:ext cx="1380171" cy="550488"/>
          </a:xfrm>
          <a:prstGeom prst="rect">
            <a:avLst/>
          </a:prstGeom>
        </p:spPr>
      </p:pic>
      <p:pic>
        <p:nvPicPr>
          <p:cNvPr id="8" name="Picture 7">
            <a:extLst>
              <a:ext uri="{FF2B5EF4-FFF2-40B4-BE49-F238E27FC236}">
                <a16:creationId xmlns:a16="http://schemas.microsoft.com/office/drawing/2014/main" id="{6FEF630E-305E-42F6-BFC0-E38A9112F0C0}"/>
              </a:ext>
            </a:extLst>
          </p:cNvPr>
          <p:cNvPicPr>
            <a:picLocks noChangeAspect="1"/>
          </p:cNvPicPr>
          <p:nvPr userDrawn="1"/>
        </p:nvPicPr>
        <p:blipFill>
          <a:blip r:embed="rId4"/>
          <a:stretch>
            <a:fillRect/>
          </a:stretch>
        </p:blipFill>
        <p:spPr>
          <a:xfrm>
            <a:off x="1977931" y="5817305"/>
            <a:ext cx="1387286" cy="730963"/>
          </a:xfrm>
          <a:prstGeom prst="rect">
            <a:avLst/>
          </a:prstGeom>
        </p:spPr>
      </p:pic>
    </p:spTree>
    <p:extLst>
      <p:ext uri="{BB962C8B-B14F-4D97-AF65-F5344CB8AC3E}">
        <p14:creationId xmlns:p14="http://schemas.microsoft.com/office/powerpoint/2010/main" val="36554054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ull Image Section Break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9C7754-4F04-4A35-A61B-CF84E114BA90}"/>
              </a:ext>
            </a:extLst>
          </p:cNvPr>
          <p:cNvPicPr>
            <a:picLocks noChangeAspect="1"/>
          </p:cNvPicPr>
          <p:nvPr userDrawn="1"/>
        </p:nvPicPr>
        <p:blipFill>
          <a:blip r:embed="rId2"/>
          <a:stretch>
            <a:fillRect/>
          </a:stretch>
        </p:blipFill>
        <p:spPr>
          <a:xfrm>
            <a:off x="-70486" y="0"/>
            <a:ext cx="12262485" cy="6897648"/>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accent1"/>
                </a:solidFill>
              </a:defRPr>
            </a:lvl1pPr>
          </a:lstStyle>
          <a:p>
            <a:r>
              <a:rPr lang="en-GB" dirty="0"/>
              <a:t>Section Heading</a:t>
            </a:r>
            <a:endParaRPr lang="en-US" dirty="0"/>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userDrawn="1"/>
        </p:nvPicPr>
        <p:blipFill>
          <a:blip r:embed="rId3"/>
          <a:stretch>
            <a:fillRect/>
          </a:stretch>
        </p:blipFill>
        <p:spPr>
          <a:xfrm>
            <a:off x="407988" y="5902700"/>
            <a:ext cx="1380171" cy="550488"/>
          </a:xfrm>
          <a:prstGeom prst="rect">
            <a:avLst/>
          </a:prstGeom>
        </p:spPr>
      </p:pic>
      <p:pic>
        <p:nvPicPr>
          <p:cNvPr id="8" name="Picture 7">
            <a:extLst>
              <a:ext uri="{FF2B5EF4-FFF2-40B4-BE49-F238E27FC236}">
                <a16:creationId xmlns:a16="http://schemas.microsoft.com/office/drawing/2014/main" id="{6FEF630E-305E-42F6-BFC0-E38A9112F0C0}"/>
              </a:ext>
            </a:extLst>
          </p:cNvPr>
          <p:cNvPicPr>
            <a:picLocks noChangeAspect="1"/>
          </p:cNvPicPr>
          <p:nvPr userDrawn="1"/>
        </p:nvPicPr>
        <p:blipFill>
          <a:blip r:embed="rId4"/>
          <a:stretch>
            <a:fillRect/>
          </a:stretch>
        </p:blipFill>
        <p:spPr>
          <a:xfrm>
            <a:off x="1977931" y="5817305"/>
            <a:ext cx="1387286" cy="730963"/>
          </a:xfrm>
          <a:prstGeom prst="rect">
            <a:avLst/>
          </a:prstGeom>
        </p:spPr>
      </p:pic>
    </p:spTree>
    <p:extLst>
      <p:ext uri="{BB962C8B-B14F-4D97-AF65-F5344CB8AC3E}">
        <p14:creationId xmlns:p14="http://schemas.microsoft.com/office/powerpoint/2010/main" val="5838755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6983-7588-3B44-AA24-06C27F02936B}"/>
              </a:ext>
            </a:extLst>
          </p:cNvPr>
          <p:cNvSpPr>
            <a:spLocks noGrp="1"/>
          </p:cNvSpPr>
          <p:nvPr>
            <p:ph type="title"/>
          </p:nvPr>
        </p:nvSpPr>
        <p:spPr/>
        <p:txBody>
          <a:bodyPr anchor="b"/>
          <a:lstStyle/>
          <a:p>
            <a:r>
              <a:rPr lang="en-GB" dirty="0"/>
              <a:t>Click to edit Master title style</a:t>
            </a:r>
            <a:endParaRPr lang="en-IE" dirty="0"/>
          </a:p>
        </p:txBody>
      </p:sp>
      <p:sp>
        <p:nvSpPr>
          <p:cNvPr id="3" name="Content Placeholder 2">
            <a:extLst>
              <a:ext uri="{FF2B5EF4-FFF2-40B4-BE49-F238E27FC236}">
                <a16:creationId xmlns:a16="http://schemas.microsoft.com/office/drawing/2014/main" id="{EF9B7C25-571D-0D4B-82A2-6EBE7D7F35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Slide Number Placeholder 5">
            <a:extLst>
              <a:ext uri="{FF2B5EF4-FFF2-40B4-BE49-F238E27FC236}">
                <a16:creationId xmlns:a16="http://schemas.microsoft.com/office/drawing/2014/main" id="{7D0B7F50-BE3B-AE4A-A505-D37D25526C4D}"/>
              </a:ext>
            </a:extLst>
          </p:cNvPr>
          <p:cNvSpPr>
            <a:spLocks noGrp="1"/>
          </p:cNvSpPr>
          <p:nvPr>
            <p:ph type="sldNum" sz="quarter" idx="4"/>
          </p:nvPr>
        </p:nvSpPr>
        <p:spPr>
          <a:xfrm>
            <a:off x="480636" y="6171555"/>
            <a:ext cx="387936" cy="365125"/>
          </a:xfrm>
          <a:prstGeom prst="rect">
            <a:avLst/>
          </a:prstGeom>
        </p:spPr>
        <p:txBody>
          <a:bodyPr vert="horz" lIns="91440" tIns="45720" rIns="91440" bIns="45720" rtlCol="0" anchor="ctr"/>
          <a:lstStyle>
            <a:lvl1pPr algn="ctr">
              <a:defRPr sz="1200" b="0" i="0">
                <a:solidFill>
                  <a:schemeClr val="bg1"/>
                </a:solidFill>
                <a:latin typeface="Franklin Gothic Demi" panose="020B0603020102020204" pitchFamily="34" charset="0"/>
              </a:defRPr>
            </a:lvl1pPr>
          </a:lstStyle>
          <a:p>
            <a:fld id="{A31EBED7-5BD3-8F4E-B253-74DBB84346DA}" type="slidenum">
              <a:rPr lang="en-IE" smtClean="0"/>
              <a:pPr/>
              <a:t>‹#›</a:t>
            </a:fld>
            <a:endParaRPr lang="en-IE" dirty="0"/>
          </a:p>
        </p:txBody>
      </p:sp>
    </p:spTree>
    <p:extLst>
      <p:ext uri="{BB962C8B-B14F-4D97-AF65-F5344CB8AC3E}">
        <p14:creationId xmlns:p14="http://schemas.microsoft.com/office/powerpoint/2010/main" val="9748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olid Colour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726123"/>
            <a:ext cx="11027092" cy="1517491"/>
          </a:xfrm>
        </p:spPr>
        <p:txBody>
          <a:bodyPr anchor="t"/>
          <a:lstStyle>
            <a:lvl1pPr algn="l">
              <a:defRPr sz="3600" b="1"/>
            </a:lvl1pPr>
          </a:lstStyle>
          <a:p>
            <a:r>
              <a:rPr lang="en-GB" dirty="0"/>
              <a:t>Section Break Headline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7" y="2243614"/>
            <a:ext cx="11027092" cy="3283426"/>
          </a:xfrm>
        </p:spPr>
        <p:txBody>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Body Text</a:t>
            </a:r>
            <a:endParaRPr lang="en-US" dirty="0"/>
          </a:p>
        </p:txBody>
      </p:sp>
    </p:spTree>
    <p:extLst>
      <p:ext uri="{BB962C8B-B14F-4D97-AF65-F5344CB8AC3E}">
        <p14:creationId xmlns:p14="http://schemas.microsoft.com/office/powerpoint/2010/main" val="240160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5" name="Picture 4">
            <a:extLst>
              <a:ext uri="{FF2B5EF4-FFF2-40B4-BE49-F238E27FC236}">
                <a16:creationId xmlns:a16="http://schemas.microsoft.com/office/drawing/2014/main" id="{0E5AC474-235E-9C00-3567-6392B1199B3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96001" y="403583"/>
            <a:ext cx="5976938" cy="6049605"/>
          </a:xfrm>
          <a:prstGeom prst="rect">
            <a:avLst/>
          </a:prstGeom>
        </p:spPr>
      </p:pic>
      <p:sp>
        <p:nvSpPr>
          <p:cNvPr id="7" name="Text Placeholder 9">
            <a:extLst>
              <a:ext uri="{FF2B5EF4-FFF2-40B4-BE49-F238E27FC236}">
                <a16:creationId xmlns:a16="http://schemas.microsoft.com/office/drawing/2014/main" id="{34BA028F-AFC1-10F8-ABA1-EAAB8D99368A}"/>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3118063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Imag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pic>
        <p:nvPicPr>
          <p:cNvPr id="7" name="Picture 6">
            <a:extLst>
              <a:ext uri="{FF2B5EF4-FFF2-40B4-BE49-F238E27FC236}">
                <a16:creationId xmlns:a16="http://schemas.microsoft.com/office/drawing/2014/main" id="{D262B3DD-C25D-9411-4677-BC259DB6E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698240" cy="5639588"/>
          </a:xfrm>
          <a:prstGeom prst="rect">
            <a:avLst/>
          </a:prstGeom>
        </p:spPr>
      </p:pic>
      <p:sp>
        <p:nvSpPr>
          <p:cNvPr id="10" name="Content Placeholder 9">
            <a:extLst>
              <a:ext uri="{FF2B5EF4-FFF2-40B4-BE49-F238E27FC236}">
                <a16:creationId xmlns:a16="http://schemas.microsoft.com/office/drawing/2014/main" id="{73CEEAF0-5EE1-9573-47AB-5CCDDD3EABC1}"/>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5" name="Slide Number Placeholder 4">
            <a:extLst>
              <a:ext uri="{FF2B5EF4-FFF2-40B4-BE49-F238E27FC236}">
                <a16:creationId xmlns:a16="http://schemas.microsoft.com/office/drawing/2014/main" id="{13D27B9C-CC3F-A5DF-CFAC-3FC063AF64E2}"/>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2043428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Imag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15F644-2865-4C40-A3C2-5208D5BBD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1550" y="403583"/>
            <a:ext cx="3890450" cy="5657082"/>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148361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Imag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dirty="0"/>
          </a:p>
        </p:txBody>
      </p:sp>
      <p:pic>
        <p:nvPicPr>
          <p:cNvPr id="5" name="Picture 4">
            <a:extLst>
              <a:ext uri="{FF2B5EF4-FFF2-40B4-BE49-F238E27FC236}">
                <a16:creationId xmlns:a16="http://schemas.microsoft.com/office/drawing/2014/main" id="{17579479-5D31-49F9-8FF2-1034033FE621}"/>
              </a:ext>
            </a:extLst>
          </p:cNvPr>
          <p:cNvPicPr>
            <a:picLocks noChangeAspect="1"/>
          </p:cNvPicPr>
          <p:nvPr userDrawn="1"/>
        </p:nvPicPr>
        <p:blipFill rotWithShape="1">
          <a:blip r:embed="rId2"/>
          <a:srcRect l="11687" r="42534"/>
          <a:stretch/>
        </p:blipFill>
        <p:spPr>
          <a:xfrm>
            <a:off x="8301546" y="404812"/>
            <a:ext cx="3890451" cy="5656626"/>
          </a:xfrm>
          <a:prstGeom prst="rect">
            <a:avLst/>
          </a:prstGeom>
        </p:spPr>
      </p:pic>
    </p:spTree>
    <p:extLst>
      <p:ext uri="{BB962C8B-B14F-4D97-AF65-F5344CB8AC3E}">
        <p14:creationId xmlns:p14="http://schemas.microsoft.com/office/powerpoint/2010/main" val="2802302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Imag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DD3BB4-F7EC-4260-BC50-F7AE01EF42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58" y="400015"/>
            <a:ext cx="3698241" cy="5639588"/>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6374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Imag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dirty="0"/>
          </a:p>
        </p:txBody>
      </p:sp>
      <p:pic>
        <p:nvPicPr>
          <p:cNvPr id="5" name="Picture 4" descr="A picture containing blur&#10;&#10;Description automatically generated">
            <a:extLst>
              <a:ext uri="{FF2B5EF4-FFF2-40B4-BE49-F238E27FC236}">
                <a16:creationId xmlns:a16="http://schemas.microsoft.com/office/drawing/2014/main" id="{5D9D587E-7E7D-46C1-89B3-88F249833040}"/>
              </a:ext>
            </a:extLst>
          </p:cNvPr>
          <p:cNvPicPr>
            <a:picLocks noChangeAspect="1"/>
          </p:cNvPicPr>
          <p:nvPr userDrawn="1"/>
        </p:nvPicPr>
        <p:blipFill rotWithShape="1">
          <a:blip r:embed="rId2"/>
          <a:srcRect l="40509" t="159" b="-159"/>
          <a:stretch/>
        </p:blipFill>
        <p:spPr>
          <a:xfrm flipH="1">
            <a:off x="8499142" y="408997"/>
            <a:ext cx="3698242" cy="5639588"/>
          </a:xfrm>
          <a:prstGeom prst="rect">
            <a:avLst/>
          </a:prstGeom>
        </p:spPr>
      </p:pic>
    </p:spTree>
    <p:extLst>
      <p:ext uri="{BB962C8B-B14F-4D97-AF65-F5344CB8AC3E}">
        <p14:creationId xmlns:p14="http://schemas.microsoft.com/office/powerpoint/2010/main" val="2955332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Imag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pic>
        <p:nvPicPr>
          <p:cNvPr id="6" name="Picture 5">
            <a:extLst>
              <a:ext uri="{FF2B5EF4-FFF2-40B4-BE49-F238E27FC236}">
                <a16:creationId xmlns:a16="http://schemas.microsoft.com/office/drawing/2014/main" id="{B284DF66-7953-6487-1548-71B669E85B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698240" cy="5639588"/>
          </a:xfrm>
          <a:prstGeom prst="rect">
            <a:avLst/>
          </a:prstGeom>
        </p:spPr>
      </p:pic>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3852675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nd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1452419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2991712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dirty="0"/>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Tree>
    <p:extLst>
      <p:ext uri="{BB962C8B-B14F-4D97-AF65-F5344CB8AC3E}">
        <p14:creationId xmlns:p14="http://schemas.microsoft.com/office/powerpoint/2010/main" val="3245114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239226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5" name="Picture 4">
            <a:extLst>
              <a:ext uri="{FF2B5EF4-FFF2-40B4-BE49-F238E27FC236}">
                <a16:creationId xmlns:a16="http://schemas.microsoft.com/office/drawing/2014/main" id="{4AA2CE45-5ABC-198B-1060-09BB899710E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1" y="403583"/>
            <a:ext cx="5976938" cy="6049605"/>
          </a:xfrm>
          <a:prstGeom prst="rect">
            <a:avLst/>
          </a:prstGeom>
        </p:spPr>
      </p:pic>
      <p:sp>
        <p:nvSpPr>
          <p:cNvPr id="9" name="Text Placeholder 9">
            <a:extLst>
              <a:ext uri="{FF2B5EF4-FFF2-40B4-BE49-F238E27FC236}">
                <a16:creationId xmlns:a16="http://schemas.microsoft.com/office/drawing/2014/main" id="{6A4D77E7-1D6C-E84F-7250-97E6B8BA301F}"/>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3204794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2302266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8" y="404813"/>
            <a:ext cx="2819180" cy="2819180"/>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8" y="3223992"/>
            <a:ext cx="2819180" cy="2819180"/>
          </a:xfrm>
          <a:prstGeom prst="rect">
            <a:avLst/>
          </a:prstGeom>
        </p:spPr>
      </p:pic>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2930645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8E72B328-CEBC-F5C6-D9DF-7C6623B98025}"/>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12501562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Content Placeholder 9">
            <a:extLst>
              <a:ext uri="{FF2B5EF4-FFF2-40B4-BE49-F238E27FC236}">
                <a16:creationId xmlns:a16="http://schemas.microsoft.com/office/drawing/2014/main" id="{82D396EE-3294-3CAD-95A2-47C797F99F71}"/>
              </a:ext>
            </a:extLst>
          </p:cNvPr>
          <p:cNvSpPr>
            <a:spLocks noGrp="1"/>
          </p:cNvSpPr>
          <p:nvPr>
            <p:ph sz="quarter" idx="11" hasCustomPrompt="1"/>
          </p:nvPr>
        </p:nvSpPr>
        <p:spPr>
          <a:xfrm>
            <a:off x="6096000" y="1311275"/>
            <a:ext cx="5400675"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4" name="Slide Number Placeholder 3">
            <a:extLst>
              <a:ext uri="{FF2B5EF4-FFF2-40B4-BE49-F238E27FC236}">
                <a16:creationId xmlns:a16="http://schemas.microsoft.com/office/drawing/2014/main" id="{98643A05-20D8-FDCF-364E-BE96B82789F2}"/>
              </a:ext>
            </a:extLst>
          </p:cNvPr>
          <p:cNvSpPr>
            <a:spLocks noGrp="1"/>
          </p:cNvSpPr>
          <p:nvPr>
            <p:ph type="sldNum" sz="quarter" idx="12"/>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299401287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5194356" cy="905827"/>
          </a:xfrm>
        </p:spPr>
        <p:txBody>
          <a:bodyPr anchor="t"/>
          <a:lstStyle>
            <a:lvl1pPr algn="l">
              <a:defRPr sz="3000" b="1"/>
            </a:lvl1pPr>
          </a:lstStyle>
          <a:p>
            <a:r>
              <a:rPr lang="en-GB" dirty="0"/>
              <a:t>Headline</a:t>
            </a:r>
            <a:endParaRPr lang="en-US" dirty="0"/>
          </a:p>
        </p:txBody>
      </p:sp>
      <p:sp>
        <p:nvSpPr>
          <p:cNvPr id="4" name="Content Placeholder 9">
            <a:extLst>
              <a:ext uri="{FF2B5EF4-FFF2-40B4-BE49-F238E27FC236}">
                <a16:creationId xmlns:a16="http://schemas.microsoft.com/office/drawing/2014/main" id="{D229E5C2-4076-5DE8-4284-6A0D825D9DE7}"/>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12" name="Content Placeholder 11">
            <a:extLst>
              <a:ext uri="{FF2B5EF4-FFF2-40B4-BE49-F238E27FC236}">
                <a16:creationId xmlns:a16="http://schemas.microsoft.com/office/drawing/2014/main" id="{FD490B58-68A4-7408-704D-FCC42A017646}"/>
              </a:ext>
            </a:extLst>
          </p:cNvPr>
          <p:cNvSpPr>
            <a:spLocks noGrp="1"/>
          </p:cNvSpPr>
          <p:nvPr>
            <p:ph sz="quarter" idx="11" hasCustomPrompt="1"/>
          </p:nvPr>
        </p:nvSpPr>
        <p:spPr>
          <a:xfrm>
            <a:off x="6096000" y="404813"/>
            <a:ext cx="5400675" cy="5639588"/>
          </a:xfrm>
        </p:spPr>
        <p:txBody>
          <a:bodyPr tIns="251999"/>
          <a:lstStyle>
            <a:lvl1pPr marL="0" indent="0" algn="ctr">
              <a:buNone/>
              <a:defRPr sz="2000"/>
            </a:lvl1pPr>
          </a:lstStyle>
          <a:p>
            <a:pPr lvl="0"/>
            <a:r>
              <a:rPr lang="en-US" dirty="0"/>
              <a:t>Click to add content </a:t>
            </a:r>
          </a:p>
        </p:txBody>
      </p:sp>
      <p:sp>
        <p:nvSpPr>
          <p:cNvPr id="3" name="Slide Number Placeholder 2">
            <a:extLst>
              <a:ext uri="{FF2B5EF4-FFF2-40B4-BE49-F238E27FC236}">
                <a16:creationId xmlns:a16="http://schemas.microsoft.com/office/drawing/2014/main" id="{ABD52D69-B9B2-52CB-5F01-89E098BC5C10}"/>
              </a:ext>
            </a:extLst>
          </p:cNvPr>
          <p:cNvSpPr>
            <a:spLocks noGrp="1"/>
          </p:cNvSpPr>
          <p:nvPr>
            <p:ph type="sldNum" sz="quarter" idx="12"/>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383177251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068A8D-5B56-2D71-3204-53AD7CAB9BFC}"/>
              </a:ext>
            </a:extLst>
          </p:cNvPr>
          <p:cNvSpPr>
            <a:spLocks noGrp="1"/>
          </p:cNvSpPr>
          <p:nvPr>
            <p:ph type="ctrTitle" hasCustomPrompt="1"/>
          </p:nvPr>
        </p:nvSpPr>
        <p:spPr>
          <a:xfrm>
            <a:off x="413068" y="404814"/>
            <a:ext cx="11083608" cy="589798"/>
          </a:xfrm>
        </p:spPr>
        <p:txBody>
          <a:bodyPr anchor="t"/>
          <a:lstStyle>
            <a:lvl1pPr algn="l">
              <a:defRPr sz="2000" b="1"/>
            </a:lvl1pPr>
          </a:lstStyle>
          <a:p>
            <a:r>
              <a:rPr lang="en-GB" dirty="0"/>
              <a:t>Headline</a:t>
            </a:r>
            <a:endParaRPr lang="en-US" dirty="0"/>
          </a:p>
        </p:txBody>
      </p:sp>
      <p:sp>
        <p:nvSpPr>
          <p:cNvPr id="9" name="Content Placeholder 8">
            <a:extLst>
              <a:ext uri="{FF2B5EF4-FFF2-40B4-BE49-F238E27FC236}">
                <a16:creationId xmlns:a16="http://schemas.microsoft.com/office/drawing/2014/main" id="{84118F88-328C-A946-EA9C-A609682889CE}"/>
              </a:ext>
            </a:extLst>
          </p:cNvPr>
          <p:cNvSpPr>
            <a:spLocks noGrp="1"/>
          </p:cNvSpPr>
          <p:nvPr>
            <p:ph sz="quarter" idx="10" hasCustomPrompt="1"/>
          </p:nvPr>
        </p:nvSpPr>
        <p:spPr>
          <a:xfrm>
            <a:off x="407988" y="995363"/>
            <a:ext cx="11088688" cy="4826000"/>
          </a:xfrm>
        </p:spPr>
        <p:txBody>
          <a:bodyPr tIns="216000"/>
          <a:lstStyle>
            <a:lvl1pPr marL="0" indent="0" algn="ctr">
              <a:buNone/>
              <a:defRPr sz="2000"/>
            </a:lvl1pPr>
          </a:lstStyle>
          <a:p>
            <a:pPr lvl="0"/>
            <a:r>
              <a:rPr lang="en-US" dirty="0"/>
              <a:t>Click to add content</a:t>
            </a:r>
          </a:p>
        </p:txBody>
      </p:sp>
      <p:sp>
        <p:nvSpPr>
          <p:cNvPr id="2" name="Slide Number Placeholder 1">
            <a:extLst>
              <a:ext uri="{FF2B5EF4-FFF2-40B4-BE49-F238E27FC236}">
                <a16:creationId xmlns:a16="http://schemas.microsoft.com/office/drawing/2014/main" id="{C79C2BF5-0BFC-8FCB-C997-D0FF7333A3F9}"/>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93784418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lid Colour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726123"/>
            <a:ext cx="11365864" cy="1517491"/>
          </a:xfrm>
        </p:spPr>
        <p:txBody>
          <a:bodyPr anchor="t"/>
          <a:lstStyle>
            <a:lvl1pPr algn="l">
              <a:defRPr sz="3200" b="1"/>
            </a:lvl1pPr>
          </a:lstStyle>
          <a:p>
            <a:r>
              <a:rPr lang="en-GB" dirty="0"/>
              <a:t>Heading</a:t>
            </a:r>
            <a:endParaRPr lang="en-US" dirty="0"/>
          </a:p>
        </p:txBody>
      </p:sp>
      <p:sp>
        <p:nvSpPr>
          <p:cNvPr id="6" name="Slide Number Placeholder 5">
            <a:extLst>
              <a:ext uri="{FF2B5EF4-FFF2-40B4-BE49-F238E27FC236}">
                <a16:creationId xmlns:a16="http://schemas.microsoft.com/office/drawing/2014/main" id="{55AD9C98-1932-EEB9-8191-63F1FEB58C0F}"/>
              </a:ext>
            </a:extLst>
          </p:cNvPr>
          <p:cNvSpPr>
            <a:spLocks noGrp="1"/>
          </p:cNvSpPr>
          <p:nvPr>
            <p:ph type="sldNum" sz="quarter" idx="10"/>
          </p:nvPr>
        </p:nvSpPr>
        <p:spPr/>
        <p:txBody>
          <a:bodyPr/>
          <a:lstStyle/>
          <a:p>
            <a:fld id="{B6ED98BD-9FE7-5144-8ABD-845F1AC4694B}" type="slidenum">
              <a:rPr lang="en-US" smtClean="0"/>
              <a:pPr/>
              <a:t>‹#›</a:t>
            </a:fld>
            <a:endParaRPr lang="en-US" dirty="0"/>
          </a:p>
        </p:txBody>
      </p:sp>
      <p:sp>
        <p:nvSpPr>
          <p:cNvPr id="9" name="Content Placeholder 8">
            <a:extLst>
              <a:ext uri="{FF2B5EF4-FFF2-40B4-BE49-F238E27FC236}">
                <a16:creationId xmlns:a16="http://schemas.microsoft.com/office/drawing/2014/main" id="{8D8A0036-FC6F-D704-79BE-64D9EF986A69}"/>
              </a:ext>
            </a:extLst>
          </p:cNvPr>
          <p:cNvSpPr>
            <a:spLocks noGrp="1"/>
          </p:cNvSpPr>
          <p:nvPr>
            <p:ph sz="quarter" idx="11" hasCustomPrompt="1"/>
          </p:nvPr>
        </p:nvSpPr>
        <p:spPr>
          <a:xfrm>
            <a:off x="407988" y="2243613"/>
            <a:ext cx="11370944" cy="3577749"/>
          </a:xfrm>
        </p:spPr>
        <p:txBody>
          <a:bodyPr tIns="216000"/>
          <a:lstStyle>
            <a:lvl1pPr marL="0" indent="0" algn="ctr">
              <a:buNone/>
              <a:defRPr sz="2000"/>
            </a:lvl1pPr>
          </a:lstStyle>
          <a:p>
            <a:pPr lvl="0"/>
            <a:r>
              <a:rPr lang="en-US" dirty="0"/>
              <a:t>Click to add content</a:t>
            </a:r>
          </a:p>
        </p:txBody>
      </p:sp>
    </p:spTree>
    <p:extLst>
      <p:ext uri="{BB962C8B-B14F-4D97-AF65-F5344CB8AC3E}">
        <p14:creationId xmlns:p14="http://schemas.microsoft.com/office/powerpoint/2010/main" val="1612473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olid Colour Wind &amp; Sustainabilit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2"/>
          <a:srcRect/>
          <a:stretch/>
        </p:blipFill>
        <p:spPr>
          <a:xfrm>
            <a:off x="9253758" y="3226700"/>
            <a:ext cx="2819180" cy="2819180"/>
          </a:xfrm>
          <a:prstGeom prst="rect">
            <a:avLst/>
          </a:prstGeom>
        </p:spPr>
      </p:pic>
      <p:sp>
        <p:nvSpPr>
          <p:cNvPr id="5" name="Title 1">
            <a:extLst>
              <a:ext uri="{FF2B5EF4-FFF2-40B4-BE49-F238E27FC236}">
                <a16:creationId xmlns:a16="http://schemas.microsoft.com/office/drawing/2014/main" id="{6E7469B8-D15C-AEAF-D4B3-031BF85BDB63}"/>
              </a:ext>
            </a:extLst>
          </p:cNvPr>
          <p:cNvSpPr>
            <a:spLocks noGrp="1"/>
          </p:cNvSpPr>
          <p:nvPr>
            <p:ph type="ctrTitle" hasCustomPrompt="1"/>
          </p:nvPr>
        </p:nvSpPr>
        <p:spPr>
          <a:xfrm>
            <a:off x="413068" y="726123"/>
            <a:ext cx="8268653" cy="1517491"/>
          </a:xfrm>
        </p:spPr>
        <p:txBody>
          <a:bodyPr anchor="t"/>
          <a:lstStyle>
            <a:lvl1pPr algn="l">
              <a:defRPr sz="3200" b="1"/>
            </a:lvl1pPr>
          </a:lstStyle>
          <a:p>
            <a:r>
              <a:rPr lang="en-GB" dirty="0"/>
              <a:t>Heading</a:t>
            </a:r>
            <a:endParaRPr lang="en-US" dirty="0"/>
          </a:p>
        </p:txBody>
      </p:sp>
      <p:sp>
        <p:nvSpPr>
          <p:cNvPr id="4" name="Slide Number Placeholder 3">
            <a:extLst>
              <a:ext uri="{FF2B5EF4-FFF2-40B4-BE49-F238E27FC236}">
                <a16:creationId xmlns:a16="http://schemas.microsoft.com/office/drawing/2014/main" id="{58C9BBF7-3BC1-901E-0033-F974A5539C56}"/>
              </a:ext>
            </a:extLst>
          </p:cNvPr>
          <p:cNvSpPr>
            <a:spLocks noGrp="1"/>
          </p:cNvSpPr>
          <p:nvPr>
            <p:ph type="sldNum" sz="quarter" idx="10"/>
          </p:nvPr>
        </p:nvSpPr>
        <p:spPr/>
        <p:txBody>
          <a:bodyPr/>
          <a:lstStyle/>
          <a:p>
            <a:fld id="{B6ED98BD-9FE7-5144-8ABD-845F1AC4694B}" type="slidenum">
              <a:rPr lang="en-US" smtClean="0"/>
              <a:pPr/>
              <a:t>‹#›</a:t>
            </a:fld>
            <a:endParaRPr lang="en-US" dirty="0"/>
          </a:p>
        </p:txBody>
      </p:sp>
      <p:sp>
        <p:nvSpPr>
          <p:cNvPr id="7" name="Content Placeholder 9">
            <a:extLst>
              <a:ext uri="{FF2B5EF4-FFF2-40B4-BE49-F238E27FC236}">
                <a16:creationId xmlns:a16="http://schemas.microsoft.com/office/drawing/2014/main" id="{88F17830-B85A-1BE8-1E6D-A3AD225CF597}"/>
              </a:ext>
            </a:extLst>
          </p:cNvPr>
          <p:cNvSpPr>
            <a:spLocks noGrp="1"/>
          </p:cNvSpPr>
          <p:nvPr>
            <p:ph sz="quarter" idx="11" hasCustomPrompt="1"/>
          </p:nvPr>
        </p:nvSpPr>
        <p:spPr>
          <a:xfrm>
            <a:off x="407988" y="2243614"/>
            <a:ext cx="8268652" cy="3568224"/>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pic>
        <p:nvPicPr>
          <p:cNvPr id="6" name="Picture 5">
            <a:extLst>
              <a:ext uri="{FF2B5EF4-FFF2-40B4-BE49-F238E27FC236}">
                <a16:creationId xmlns:a16="http://schemas.microsoft.com/office/drawing/2014/main" id="{BAF42455-4D0D-445C-98FB-FCCB8D409058}"/>
              </a:ext>
            </a:extLst>
          </p:cNvPr>
          <p:cNvPicPr>
            <a:picLocks noChangeAspect="1"/>
          </p:cNvPicPr>
          <p:nvPr userDrawn="1"/>
        </p:nvPicPr>
        <p:blipFill>
          <a:blip r:embed="rId3"/>
          <a:srcRect/>
          <a:stretch/>
        </p:blipFill>
        <p:spPr>
          <a:xfrm>
            <a:off x="9253758" y="404813"/>
            <a:ext cx="2819180" cy="2819180"/>
          </a:xfrm>
          <a:prstGeom prst="rect">
            <a:avLst/>
          </a:prstGeom>
        </p:spPr>
      </p:pic>
    </p:spTree>
    <p:extLst>
      <p:ext uri="{BB962C8B-B14F-4D97-AF65-F5344CB8AC3E}">
        <p14:creationId xmlns:p14="http://schemas.microsoft.com/office/powerpoint/2010/main" val="2512227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lid Colour Wind &amp; Su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253758" y="404813"/>
            <a:ext cx="2819180" cy="2819180"/>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253758" y="3226700"/>
            <a:ext cx="2819180" cy="2819180"/>
          </a:xfrm>
          <a:prstGeom prst="rect">
            <a:avLst/>
          </a:prstGeom>
        </p:spPr>
      </p:pic>
      <p:sp>
        <p:nvSpPr>
          <p:cNvPr id="5" name="Title 1">
            <a:extLst>
              <a:ext uri="{FF2B5EF4-FFF2-40B4-BE49-F238E27FC236}">
                <a16:creationId xmlns:a16="http://schemas.microsoft.com/office/drawing/2014/main" id="{6E7469B8-D15C-AEAF-D4B3-031BF85BDB63}"/>
              </a:ext>
            </a:extLst>
          </p:cNvPr>
          <p:cNvSpPr>
            <a:spLocks noGrp="1"/>
          </p:cNvSpPr>
          <p:nvPr>
            <p:ph type="ctrTitle" hasCustomPrompt="1"/>
          </p:nvPr>
        </p:nvSpPr>
        <p:spPr>
          <a:xfrm>
            <a:off x="413068" y="726123"/>
            <a:ext cx="8268653" cy="1517491"/>
          </a:xfrm>
        </p:spPr>
        <p:txBody>
          <a:bodyPr anchor="t"/>
          <a:lstStyle>
            <a:lvl1pPr algn="l">
              <a:defRPr sz="3200" b="1"/>
            </a:lvl1pPr>
          </a:lstStyle>
          <a:p>
            <a:r>
              <a:rPr lang="en-GB" dirty="0"/>
              <a:t>Heading</a:t>
            </a:r>
            <a:endParaRPr lang="en-US" dirty="0"/>
          </a:p>
        </p:txBody>
      </p:sp>
      <p:sp>
        <p:nvSpPr>
          <p:cNvPr id="4" name="Slide Number Placeholder 3">
            <a:extLst>
              <a:ext uri="{FF2B5EF4-FFF2-40B4-BE49-F238E27FC236}">
                <a16:creationId xmlns:a16="http://schemas.microsoft.com/office/drawing/2014/main" id="{3E58DC1A-67A8-6F6E-C29D-BC2DD2A74010}"/>
              </a:ext>
            </a:extLst>
          </p:cNvPr>
          <p:cNvSpPr>
            <a:spLocks noGrp="1"/>
          </p:cNvSpPr>
          <p:nvPr>
            <p:ph type="sldNum" sz="quarter" idx="10"/>
          </p:nvPr>
        </p:nvSpPr>
        <p:spPr/>
        <p:txBody>
          <a:bodyPr/>
          <a:lstStyle/>
          <a:p>
            <a:fld id="{B6ED98BD-9FE7-5144-8ABD-845F1AC4694B}" type="slidenum">
              <a:rPr lang="en-US" smtClean="0"/>
              <a:pPr/>
              <a:t>‹#›</a:t>
            </a:fld>
            <a:endParaRPr lang="en-US" dirty="0"/>
          </a:p>
        </p:txBody>
      </p:sp>
      <p:sp>
        <p:nvSpPr>
          <p:cNvPr id="7" name="Content Placeholder 9">
            <a:extLst>
              <a:ext uri="{FF2B5EF4-FFF2-40B4-BE49-F238E27FC236}">
                <a16:creationId xmlns:a16="http://schemas.microsoft.com/office/drawing/2014/main" id="{6B268083-85C4-D0A4-858E-D494CD0C085E}"/>
              </a:ext>
            </a:extLst>
          </p:cNvPr>
          <p:cNvSpPr>
            <a:spLocks noGrp="1"/>
          </p:cNvSpPr>
          <p:nvPr>
            <p:ph sz="quarter" idx="11" hasCustomPrompt="1"/>
          </p:nvPr>
        </p:nvSpPr>
        <p:spPr>
          <a:xfrm>
            <a:off x="407987" y="2243614"/>
            <a:ext cx="8268653" cy="3568224"/>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Tree>
    <p:extLst>
      <p:ext uri="{BB962C8B-B14F-4D97-AF65-F5344CB8AC3E}">
        <p14:creationId xmlns:p14="http://schemas.microsoft.com/office/powerpoint/2010/main" val="1520916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Brandmark Slide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3028D4-C7EB-2ACB-85F1-1918F5D674AD}"/>
              </a:ext>
            </a:extLst>
          </p:cNvPr>
          <p:cNvSpPr>
            <a:spLocks noGrp="1"/>
          </p:cNvSpPr>
          <p:nvPr>
            <p:ph type="ctrTitle" hasCustomPrompt="1"/>
          </p:nvPr>
        </p:nvSpPr>
        <p:spPr>
          <a:xfrm>
            <a:off x="413068" y="404814"/>
            <a:ext cx="10917951" cy="589798"/>
          </a:xfrm>
        </p:spPr>
        <p:txBody>
          <a:bodyPr anchor="t"/>
          <a:lstStyle>
            <a:lvl1pPr algn="l">
              <a:defRPr sz="2000" b="1"/>
            </a:lvl1pPr>
          </a:lstStyle>
          <a:p>
            <a:r>
              <a:rPr lang="en-GB" dirty="0"/>
              <a:t>This slide should only be used where content/charts/graphs encroach on the logo.</a:t>
            </a:r>
            <a:endParaRPr lang="en-US" dirty="0"/>
          </a:p>
        </p:txBody>
      </p:sp>
      <p:sp>
        <p:nvSpPr>
          <p:cNvPr id="6" name="Content Placeholder 8">
            <a:extLst>
              <a:ext uri="{FF2B5EF4-FFF2-40B4-BE49-F238E27FC236}">
                <a16:creationId xmlns:a16="http://schemas.microsoft.com/office/drawing/2014/main" id="{B1A55B5C-0177-5960-2568-2B1FD532444B}"/>
              </a:ext>
            </a:extLst>
          </p:cNvPr>
          <p:cNvSpPr>
            <a:spLocks noGrp="1"/>
          </p:cNvSpPr>
          <p:nvPr>
            <p:ph sz="quarter" idx="10" hasCustomPrompt="1"/>
          </p:nvPr>
        </p:nvSpPr>
        <p:spPr>
          <a:xfrm>
            <a:off x="407988" y="995362"/>
            <a:ext cx="10917951" cy="5457823"/>
          </a:xfrm>
        </p:spPr>
        <p:txBody>
          <a:bodyPr tIns="216000"/>
          <a:lstStyle>
            <a:lvl1pPr marL="0" indent="0" algn="ctr">
              <a:buNone/>
              <a:defRPr sz="2000"/>
            </a:lvl1pPr>
          </a:lstStyle>
          <a:p>
            <a:pPr lvl="0"/>
            <a:r>
              <a:rPr lang="en-US" dirty="0"/>
              <a:t>Click to add content</a:t>
            </a:r>
          </a:p>
        </p:txBody>
      </p:sp>
      <p:sp>
        <p:nvSpPr>
          <p:cNvPr id="8" name="Slide Number Placeholder 7">
            <a:extLst>
              <a:ext uri="{FF2B5EF4-FFF2-40B4-BE49-F238E27FC236}">
                <a16:creationId xmlns:a16="http://schemas.microsoft.com/office/drawing/2014/main" id="{4513060E-7ECB-C14A-8D91-2DD8DE81C863}"/>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132936366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ma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6" name="Picture 5">
            <a:extLst>
              <a:ext uri="{FF2B5EF4-FFF2-40B4-BE49-F238E27FC236}">
                <a16:creationId xmlns:a16="http://schemas.microsoft.com/office/drawing/2014/main" id="{2E4A6F17-8F23-3197-8673-01918E504E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01" y="403583"/>
            <a:ext cx="5976938" cy="6049605"/>
          </a:xfrm>
          <a:prstGeom prst="rect">
            <a:avLst/>
          </a:prstGeom>
        </p:spPr>
      </p:pic>
      <p:sp>
        <p:nvSpPr>
          <p:cNvPr id="5" name="Text Placeholder 9">
            <a:extLst>
              <a:ext uri="{FF2B5EF4-FFF2-40B4-BE49-F238E27FC236}">
                <a16:creationId xmlns:a16="http://schemas.microsoft.com/office/drawing/2014/main" id="{54FB1EB5-93D3-E48E-F47F-48476941B93C}"/>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9565177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Brandmark Slide 2">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513060E-7ECB-C14A-8D91-2DD8DE81C863}"/>
              </a:ext>
            </a:extLst>
          </p:cNvPr>
          <p:cNvSpPr>
            <a:spLocks noGrp="1"/>
          </p:cNvSpPr>
          <p:nvPr>
            <p:ph type="sldNum" sz="quarter" idx="11"/>
          </p:nvPr>
        </p:nvSpPr>
        <p:spPr/>
        <p:txBody>
          <a:bodyPr/>
          <a:lstStyle/>
          <a:p>
            <a:fld id="{B6ED98BD-9FE7-5144-8ABD-845F1AC4694B}" type="slidenum">
              <a:rPr lang="en-US" smtClean="0"/>
              <a:pPr/>
              <a:t>‹#›</a:t>
            </a:fld>
            <a:endParaRPr lang="en-US" dirty="0"/>
          </a:p>
        </p:txBody>
      </p:sp>
      <p:sp>
        <p:nvSpPr>
          <p:cNvPr id="10" name="Title 1">
            <a:extLst>
              <a:ext uri="{FF2B5EF4-FFF2-40B4-BE49-F238E27FC236}">
                <a16:creationId xmlns:a16="http://schemas.microsoft.com/office/drawing/2014/main" id="{3E85DFED-2AC2-A88D-981E-1500EE2B335E}"/>
              </a:ext>
            </a:extLst>
          </p:cNvPr>
          <p:cNvSpPr>
            <a:spLocks noGrp="1"/>
          </p:cNvSpPr>
          <p:nvPr>
            <p:ph type="ctrTitle" hasCustomPrompt="1"/>
          </p:nvPr>
        </p:nvSpPr>
        <p:spPr>
          <a:xfrm>
            <a:off x="413068" y="404813"/>
            <a:ext cx="10917951" cy="905827"/>
          </a:xfrm>
        </p:spPr>
        <p:txBody>
          <a:bodyPr anchor="t"/>
          <a:lstStyle>
            <a:lvl1pPr algn="l">
              <a:defRPr sz="3200" b="1"/>
            </a:lvl1pPr>
          </a:lstStyle>
          <a:p>
            <a:r>
              <a:rPr lang="en-GB" dirty="0"/>
              <a:t>Headline</a:t>
            </a:r>
            <a:endParaRPr lang="en-US" dirty="0"/>
          </a:p>
        </p:txBody>
      </p:sp>
      <p:sp>
        <p:nvSpPr>
          <p:cNvPr id="11" name="Content Placeholder 9">
            <a:extLst>
              <a:ext uri="{FF2B5EF4-FFF2-40B4-BE49-F238E27FC236}">
                <a16:creationId xmlns:a16="http://schemas.microsoft.com/office/drawing/2014/main" id="{8E5C49D0-1C6E-F2AF-4B52-EC46698CD1C9}"/>
              </a:ext>
            </a:extLst>
          </p:cNvPr>
          <p:cNvSpPr>
            <a:spLocks noGrp="1"/>
          </p:cNvSpPr>
          <p:nvPr>
            <p:ph sz="quarter" idx="10" hasCustomPrompt="1"/>
          </p:nvPr>
        </p:nvSpPr>
        <p:spPr>
          <a:xfrm>
            <a:off x="407988" y="1311275"/>
            <a:ext cx="5199436" cy="5141912"/>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12" name="Content Placeholder 9">
            <a:extLst>
              <a:ext uri="{FF2B5EF4-FFF2-40B4-BE49-F238E27FC236}">
                <a16:creationId xmlns:a16="http://schemas.microsoft.com/office/drawing/2014/main" id="{D3E6C283-5523-28FE-604F-7E9D383BBBB1}"/>
              </a:ext>
            </a:extLst>
          </p:cNvPr>
          <p:cNvSpPr>
            <a:spLocks noGrp="1"/>
          </p:cNvSpPr>
          <p:nvPr>
            <p:ph sz="quarter" idx="12" hasCustomPrompt="1"/>
          </p:nvPr>
        </p:nvSpPr>
        <p:spPr>
          <a:xfrm>
            <a:off x="6096000" y="1311275"/>
            <a:ext cx="5235019" cy="5141912"/>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Tree>
    <p:extLst>
      <p:ext uri="{BB962C8B-B14F-4D97-AF65-F5344CB8AC3E}">
        <p14:creationId xmlns:p14="http://schemas.microsoft.com/office/powerpoint/2010/main" val="229761024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Brandmark Slide 3">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513060E-7ECB-C14A-8D91-2DD8DE81C863}"/>
              </a:ext>
            </a:extLst>
          </p:cNvPr>
          <p:cNvSpPr>
            <a:spLocks noGrp="1"/>
          </p:cNvSpPr>
          <p:nvPr>
            <p:ph type="sldNum" sz="quarter" idx="11"/>
          </p:nvPr>
        </p:nvSpPr>
        <p:spPr/>
        <p:txBody>
          <a:bodyPr/>
          <a:lstStyle/>
          <a:p>
            <a:fld id="{B6ED98BD-9FE7-5144-8ABD-845F1AC4694B}" type="slidenum">
              <a:rPr lang="en-US" smtClean="0"/>
              <a:pPr/>
              <a:t>‹#›</a:t>
            </a:fld>
            <a:endParaRPr lang="en-US" dirty="0"/>
          </a:p>
        </p:txBody>
      </p:sp>
      <p:sp>
        <p:nvSpPr>
          <p:cNvPr id="2" name="Title 1">
            <a:extLst>
              <a:ext uri="{FF2B5EF4-FFF2-40B4-BE49-F238E27FC236}">
                <a16:creationId xmlns:a16="http://schemas.microsoft.com/office/drawing/2014/main" id="{98EC8D42-3F06-BED8-535E-C96D3F7F524D}"/>
              </a:ext>
            </a:extLst>
          </p:cNvPr>
          <p:cNvSpPr>
            <a:spLocks noGrp="1"/>
          </p:cNvSpPr>
          <p:nvPr>
            <p:ph type="ctrTitle" hasCustomPrompt="1"/>
          </p:nvPr>
        </p:nvSpPr>
        <p:spPr>
          <a:xfrm>
            <a:off x="413068" y="404813"/>
            <a:ext cx="5194356" cy="905827"/>
          </a:xfrm>
        </p:spPr>
        <p:txBody>
          <a:bodyPr anchor="t"/>
          <a:lstStyle>
            <a:lvl1pPr algn="l">
              <a:defRPr sz="3200" b="1"/>
            </a:lvl1pPr>
          </a:lstStyle>
          <a:p>
            <a:r>
              <a:rPr lang="en-GB" dirty="0"/>
              <a:t>Headline</a:t>
            </a:r>
            <a:endParaRPr lang="en-US" dirty="0"/>
          </a:p>
        </p:txBody>
      </p:sp>
      <p:sp>
        <p:nvSpPr>
          <p:cNvPr id="3" name="Content Placeholder 9">
            <a:extLst>
              <a:ext uri="{FF2B5EF4-FFF2-40B4-BE49-F238E27FC236}">
                <a16:creationId xmlns:a16="http://schemas.microsoft.com/office/drawing/2014/main" id="{C51BAC42-A10A-1C7A-5D87-387BA5AD5785}"/>
              </a:ext>
            </a:extLst>
          </p:cNvPr>
          <p:cNvSpPr>
            <a:spLocks noGrp="1"/>
          </p:cNvSpPr>
          <p:nvPr>
            <p:ph sz="quarter" idx="10" hasCustomPrompt="1"/>
          </p:nvPr>
        </p:nvSpPr>
        <p:spPr>
          <a:xfrm>
            <a:off x="407988" y="1311275"/>
            <a:ext cx="5199436" cy="5141912"/>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9" name="Content Placeholder 11">
            <a:extLst>
              <a:ext uri="{FF2B5EF4-FFF2-40B4-BE49-F238E27FC236}">
                <a16:creationId xmlns:a16="http://schemas.microsoft.com/office/drawing/2014/main" id="{84E242E2-620F-9263-9DEB-52C9E06B4136}"/>
              </a:ext>
            </a:extLst>
          </p:cNvPr>
          <p:cNvSpPr>
            <a:spLocks noGrp="1"/>
          </p:cNvSpPr>
          <p:nvPr>
            <p:ph sz="quarter" idx="12" hasCustomPrompt="1"/>
          </p:nvPr>
        </p:nvSpPr>
        <p:spPr>
          <a:xfrm>
            <a:off x="6096000" y="404813"/>
            <a:ext cx="5235019" cy="6048374"/>
          </a:xfrm>
        </p:spPr>
        <p:txBody>
          <a:bodyPr tIns="251999"/>
          <a:lstStyle>
            <a:lvl1pPr marL="0" indent="0" algn="ctr">
              <a:buNone/>
              <a:defRPr sz="2000"/>
            </a:lvl1pPr>
          </a:lstStyle>
          <a:p>
            <a:pPr lvl="0"/>
            <a:r>
              <a:rPr lang="en-US" dirty="0"/>
              <a:t>Click to add content </a:t>
            </a:r>
          </a:p>
        </p:txBody>
      </p:sp>
    </p:spTree>
    <p:extLst>
      <p:ext uri="{BB962C8B-B14F-4D97-AF65-F5344CB8AC3E}">
        <p14:creationId xmlns:p14="http://schemas.microsoft.com/office/powerpoint/2010/main" val="256374885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Imag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pic>
        <p:nvPicPr>
          <p:cNvPr id="7" name="Picture 6">
            <a:extLst>
              <a:ext uri="{FF2B5EF4-FFF2-40B4-BE49-F238E27FC236}">
                <a16:creationId xmlns:a16="http://schemas.microsoft.com/office/drawing/2014/main" id="{D262B3DD-C25D-9411-4677-BC259DB6E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698240" cy="5639588"/>
          </a:xfrm>
          <a:prstGeom prst="rect">
            <a:avLst/>
          </a:prstGeom>
        </p:spPr>
      </p:pic>
      <p:sp>
        <p:nvSpPr>
          <p:cNvPr id="10" name="Content Placeholder 9">
            <a:extLst>
              <a:ext uri="{FF2B5EF4-FFF2-40B4-BE49-F238E27FC236}">
                <a16:creationId xmlns:a16="http://schemas.microsoft.com/office/drawing/2014/main" id="{73CEEAF0-5EE1-9573-47AB-5CCDDD3EABC1}"/>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5" name="Slide Number Placeholder 4">
            <a:extLst>
              <a:ext uri="{FF2B5EF4-FFF2-40B4-BE49-F238E27FC236}">
                <a16:creationId xmlns:a16="http://schemas.microsoft.com/office/drawing/2014/main" id="{13D27B9C-CC3F-A5DF-CFAC-3FC063AF64E2}"/>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1748598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Imag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15F644-2865-4C40-A3C2-5208D5BBD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1550" y="403583"/>
            <a:ext cx="3890450" cy="5657082"/>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1569453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Imag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dirty="0"/>
          </a:p>
        </p:txBody>
      </p:sp>
      <p:pic>
        <p:nvPicPr>
          <p:cNvPr id="5" name="Picture 4">
            <a:extLst>
              <a:ext uri="{FF2B5EF4-FFF2-40B4-BE49-F238E27FC236}">
                <a16:creationId xmlns:a16="http://schemas.microsoft.com/office/drawing/2014/main" id="{17579479-5D31-49F9-8FF2-1034033FE621}"/>
              </a:ext>
            </a:extLst>
          </p:cNvPr>
          <p:cNvPicPr>
            <a:picLocks noChangeAspect="1"/>
          </p:cNvPicPr>
          <p:nvPr userDrawn="1"/>
        </p:nvPicPr>
        <p:blipFill rotWithShape="1">
          <a:blip r:embed="rId2"/>
          <a:srcRect l="11687" r="42534"/>
          <a:stretch/>
        </p:blipFill>
        <p:spPr>
          <a:xfrm>
            <a:off x="8301546" y="404812"/>
            <a:ext cx="3890451" cy="5656626"/>
          </a:xfrm>
          <a:prstGeom prst="rect">
            <a:avLst/>
          </a:prstGeom>
        </p:spPr>
      </p:pic>
    </p:spTree>
    <p:extLst>
      <p:ext uri="{BB962C8B-B14F-4D97-AF65-F5344CB8AC3E}">
        <p14:creationId xmlns:p14="http://schemas.microsoft.com/office/powerpoint/2010/main" val="1094167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Imag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DD3BB4-F7EC-4260-BC50-F7AE01EF42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58" y="400015"/>
            <a:ext cx="3698241" cy="5639588"/>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2647073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Imag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dirty="0"/>
          </a:p>
        </p:txBody>
      </p:sp>
      <p:pic>
        <p:nvPicPr>
          <p:cNvPr id="5" name="Picture 4" descr="A picture containing blur&#10;&#10;Description automatically generated">
            <a:extLst>
              <a:ext uri="{FF2B5EF4-FFF2-40B4-BE49-F238E27FC236}">
                <a16:creationId xmlns:a16="http://schemas.microsoft.com/office/drawing/2014/main" id="{5D9D587E-7E7D-46C1-89B3-88F249833040}"/>
              </a:ext>
            </a:extLst>
          </p:cNvPr>
          <p:cNvPicPr>
            <a:picLocks noChangeAspect="1"/>
          </p:cNvPicPr>
          <p:nvPr userDrawn="1"/>
        </p:nvPicPr>
        <p:blipFill rotWithShape="1">
          <a:blip r:embed="rId2"/>
          <a:srcRect l="40509" t="159" b="-159"/>
          <a:stretch/>
        </p:blipFill>
        <p:spPr>
          <a:xfrm flipH="1">
            <a:off x="8499142" y="408997"/>
            <a:ext cx="3698242" cy="5639588"/>
          </a:xfrm>
          <a:prstGeom prst="rect">
            <a:avLst/>
          </a:prstGeom>
        </p:spPr>
      </p:pic>
    </p:spTree>
    <p:extLst>
      <p:ext uri="{BB962C8B-B14F-4D97-AF65-F5344CB8AC3E}">
        <p14:creationId xmlns:p14="http://schemas.microsoft.com/office/powerpoint/2010/main" val="2423835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Imag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dirty="0"/>
              <a:t>Headline</a:t>
            </a:r>
            <a:endParaRPr lang="en-US" dirty="0"/>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pic>
        <p:nvPicPr>
          <p:cNvPr id="6" name="Picture 5">
            <a:extLst>
              <a:ext uri="{FF2B5EF4-FFF2-40B4-BE49-F238E27FC236}">
                <a16:creationId xmlns:a16="http://schemas.microsoft.com/office/drawing/2014/main" id="{B284DF66-7953-6487-1548-71B669E85B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698240" cy="5639588"/>
          </a:xfrm>
          <a:prstGeom prst="rect">
            <a:avLst/>
          </a:prstGeom>
        </p:spPr>
      </p:pic>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3374615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nd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2405159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141805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048751" y="3419793"/>
            <a:ext cx="3024187" cy="3024187"/>
          </a:xfrm>
          <a:prstGeom prst="rect">
            <a:avLst/>
          </a:prstGeom>
        </p:spPr>
      </p:pic>
      <p:sp>
        <p:nvSpPr>
          <p:cNvPr id="8" name="Text Placeholder 9">
            <a:extLst>
              <a:ext uri="{FF2B5EF4-FFF2-40B4-BE49-F238E27FC236}">
                <a16:creationId xmlns:a16="http://schemas.microsoft.com/office/drawing/2014/main" id="{57B33696-877B-D21B-5349-54F5B0EDB134}"/>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15017878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dirty="0"/>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Tree>
    <p:extLst>
      <p:ext uri="{BB962C8B-B14F-4D97-AF65-F5344CB8AC3E}">
        <p14:creationId xmlns:p14="http://schemas.microsoft.com/office/powerpoint/2010/main" val="9063060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1818328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2513162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dirty="0"/>
              <a:t>Headline</a:t>
            </a:r>
            <a:endParaRPr lang="en-US" dirty="0"/>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8" y="404813"/>
            <a:ext cx="2819180" cy="2819180"/>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8" y="3223992"/>
            <a:ext cx="2819180" cy="2819180"/>
          </a:xfrm>
          <a:prstGeom prst="rect">
            <a:avLst/>
          </a:prstGeom>
        </p:spPr>
      </p:pic>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38774822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Slide Number Placeholder 2">
            <a:extLst>
              <a:ext uri="{FF2B5EF4-FFF2-40B4-BE49-F238E27FC236}">
                <a16:creationId xmlns:a16="http://schemas.microsoft.com/office/drawing/2014/main" id="{8E72B328-CEBC-F5C6-D9DF-7C6623B98025}"/>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2874164600"/>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dirty="0"/>
              <a:t>Headline</a:t>
            </a:r>
            <a:endParaRPr lang="en-US" dirty="0"/>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3" name="Content Placeholder 9">
            <a:extLst>
              <a:ext uri="{FF2B5EF4-FFF2-40B4-BE49-F238E27FC236}">
                <a16:creationId xmlns:a16="http://schemas.microsoft.com/office/drawing/2014/main" id="{82D396EE-3294-3CAD-95A2-47C797F99F71}"/>
              </a:ext>
            </a:extLst>
          </p:cNvPr>
          <p:cNvSpPr>
            <a:spLocks noGrp="1"/>
          </p:cNvSpPr>
          <p:nvPr>
            <p:ph sz="quarter" idx="11" hasCustomPrompt="1"/>
          </p:nvPr>
        </p:nvSpPr>
        <p:spPr>
          <a:xfrm>
            <a:off x="6096000" y="1311275"/>
            <a:ext cx="5400675"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4" name="Slide Number Placeholder 3">
            <a:extLst>
              <a:ext uri="{FF2B5EF4-FFF2-40B4-BE49-F238E27FC236}">
                <a16:creationId xmlns:a16="http://schemas.microsoft.com/office/drawing/2014/main" id="{98643A05-20D8-FDCF-364E-BE96B82789F2}"/>
              </a:ext>
            </a:extLst>
          </p:cNvPr>
          <p:cNvSpPr>
            <a:spLocks noGrp="1"/>
          </p:cNvSpPr>
          <p:nvPr>
            <p:ph type="sldNum" sz="quarter" idx="12"/>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107183489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5194356" cy="905827"/>
          </a:xfrm>
        </p:spPr>
        <p:txBody>
          <a:bodyPr anchor="t"/>
          <a:lstStyle>
            <a:lvl1pPr algn="l">
              <a:defRPr sz="3000" b="1"/>
            </a:lvl1pPr>
          </a:lstStyle>
          <a:p>
            <a:r>
              <a:rPr lang="en-GB" dirty="0"/>
              <a:t>Headline</a:t>
            </a:r>
            <a:endParaRPr lang="en-US" dirty="0"/>
          </a:p>
        </p:txBody>
      </p:sp>
      <p:sp>
        <p:nvSpPr>
          <p:cNvPr id="4" name="Content Placeholder 9">
            <a:extLst>
              <a:ext uri="{FF2B5EF4-FFF2-40B4-BE49-F238E27FC236}">
                <a16:creationId xmlns:a16="http://schemas.microsoft.com/office/drawing/2014/main" id="{D229E5C2-4076-5DE8-4284-6A0D825D9DE7}"/>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dirty="0"/>
              <a:t>Click to add text</a:t>
            </a:r>
          </a:p>
        </p:txBody>
      </p:sp>
      <p:sp>
        <p:nvSpPr>
          <p:cNvPr id="12" name="Content Placeholder 11">
            <a:extLst>
              <a:ext uri="{FF2B5EF4-FFF2-40B4-BE49-F238E27FC236}">
                <a16:creationId xmlns:a16="http://schemas.microsoft.com/office/drawing/2014/main" id="{FD490B58-68A4-7408-704D-FCC42A017646}"/>
              </a:ext>
            </a:extLst>
          </p:cNvPr>
          <p:cNvSpPr>
            <a:spLocks noGrp="1"/>
          </p:cNvSpPr>
          <p:nvPr>
            <p:ph sz="quarter" idx="11" hasCustomPrompt="1"/>
          </p:nvPr>
        </p:nvSpPr>
        <p:spPr>
          <a:xfrm>
            <a:off x="6096000" y="404813"/>
            <a:ext cx="5400675" cy="5639588"/>
          </a:xfrm>
        </p:spPr>
        <p:txBody>
          <a:bodyPr tIns="251999"/>
          <a:lstStyle>
            <a:lvl1pPr marL="0" indent="0" algn="ctr">
              <a:buNone/>
              <a:defRPr sz="2000"/>
            </a:lvl1pPr>
          </a:lstStyle>
          <a:p>
            <a:pPr lvl="0"/>
            <a:r>
              <a:rPr lang="en-US" dirty="0"/>
              <a:t>Click to add content </a:t>
            </a:r>
          </a:p>
        </p:txBody>
      </p:sp>
      <p:sp>
        <p:nvSpPr>
          <p:cNvPr id="3" name="Slide Number Placeholder 2">
            <a:extLst>
              <a:ext uri="{FF2B5EF4-FFF2-40B4-BE49-F238E27FC236}">
                <a16:creationId xmlns:a16="http://schemas.microsoft.com/office/drawing/2014/main" id="{ABD52D69-B9B2-52CB-5F01-89E098BC5C10}"/>
              </a:ext>
            </a:extLst>
          </p:cNvPr>
          <p:cNvSpPr>
            <a:spLocks noGrp="1"/>
          </p:cNvSpPr>
          <p:nvPr>
            <p:ph type="sldNum" sz="quarter" idx="12"/>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249680692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068A8D-5B56-2D71-3204-53AD7CAB9BFC}"/>
              </a:ext>
            </a:extLst>
          </p:cNvPr>
          <p:cNvSpPr>
            <a:spLocks noGrp="1"/>
          </p:cNvSpPr>
          <p:nvPr>
            <p:ph type="ctrTitle" hasCustomPrompt="1"/>
          </p:nvPr>
        </p:nvSpPr>
        <p:spPr>
          <a:xfrm>
            <a:off x="413068" y="404814"/>
            <a:ext cx="11083608" cy="589798"/>
          </a:xfrm>
        </p:spPr>
        <p:txBody>
          <a:bodyPr anchor="t"/>
          <a:lstStyle>
            <a:lvl1pPr algn="l">
              <a:defRPr sz="2000" b="1"/>
            </a:lvl1pPr>
          </a:lstStyle>
          <a:p>
            <a:r>
              <a:rPr lang="en-GB" dirty="0"/>
              <a:t>Headline</a:t>
            </a:r>
            <a:endParaRPr lang="en-US" dirty="0"/>
          </a:p>
        </p:txBody>
      </p:sp>
      <p:sp>
        <p:nvSpPr>
          <p:cNvPr id="9" name="Content Placeholder 8">
            <a:extLst>
              <a:ext uri="{FF2B5EF4-FFF2-40B4-BE49-F238E27FC236}">
                <a16:creationId xmlns:a16="http://schemas.microsoft.com/office/drawing/2014/main" id="{84118F88-328C-A946-EA9C-A609682889CE}"/>
              </a:ext>
            </a:extLst>
          </p:cNvPr>
          <p:cNvSpPr>
            <a:spLocks noGrp="1"/>
          </p:cNvSpPr>
          <p:nvPr>
            <p:ph sz="quarter" idx="10" hasCustomPrompt="1"/>
          </p:nvPr>
        </p:nvSpPr>
        <p:spPr>
          <a:xfrm>
            <a:off x="407988" y="995363"/>
            <a:ext cx="11088688" cy="4826000"/>
          </a:xfrm>
        </p:spPr>
        <p:txBody>
          <a:bodyPr tIns="216000"/>
          <a:lstStyle>
            <a:lvl1pPr marL="0" indent="0" algn="ctr">
              <a:buNone/>
              <a:defRPr sz="2000"/>
            </a:lvl1pPr>
          </a:lstStyle>
          <a:p>
            <a:pPr lvl="0"/>
            <a:r>
              <a:rPr lang="en-US" dirty="0"/>
              <a:t>Click to add content</a:t>
            </a:r>
          </a:p>
        </p:txBody>
      </p:sp>
      <p:sp>
        <p:nvSpPr>
          <p:cNvPr id="2" name="Slide Number Placeholder 1">
            <a:extLst>
              <a:ext uri="{FF2B5EF4-FFF2-40B4-BE49-F238E27FC236}">
                <a16:creationId xmlns:a16="http://schemas.microsoft.com/office/drawing/2014/main" id="{C79C2BF5-0BFC-8FCB-C997-D0FF7333A3F9}"/>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222982965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Full Image Section Break 3">
    <p:spTree>
      <p:nvGrpSpPr>
        <p:cNvPr id="1" name=""/>
        <p:cNvGrpSpPr/>
        <p:nvPr/>
      </p:nvGrpSpPr>
      <p:grpSpPr>
        <a:xfrm>
          <a:off x="0" y="0"/>
          <a:ext cx="0" cy="0"/>
          <a:chOff x="0" y="0"/>
          <a:chExt cx="0" cy="0"/>
        </a:xfrm>
      </p:grpSpPr>
      <p:pic>
        <p:nvPicPr>
          <p:cNvPr id="3" name="Picture 2" descr="A picture containing outdoor, sky, sunset, boat&#10;&#10;Description automatically generated">
            <a:extLst>
              <a:ext uri="{FF2B5EF4-FFF2-40B4-BE49-F238E27FC236}">
                <a16:creationId xmlns:a16="http://schemas.microsoft.com/office/drawing/2014/main" id="{DDD910E0-3F26-49F0-AC0F-47BF33E29090}"/>
              </a:ext>
            </a:extLst>
          </p:cNvPr>
          <p:cNvPicPr>
            <a:picLocks noChangeAspect="1"/>
          </p:cNvPicPr>
          <p:nvPr userDrawn="1"/>
        </p:nvPicPr>
        <p:blipFill rotWithShape="1">
          <a:blip r:embed="rId2"/>
          <a:srcRect b="15691"/>
          <a:stretch/>
        </p:blipFill>
        <p:spPr>
          <a:xfrm>
            <a:off x="0" y="0"/>
            <a:ext cx="12192000" cy="6858000"/>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accent5"/>
                </a:solidFill>
              </a:defRPr>
            </a:lvl1pPr>
          </a:lstStyle>
          <a:p>
            <a:r>
              <a:rPr lang="en-GB" dirty="0"/>
              <a:t>Section Heading</a:t>
            </a:r>
            <a:endParaRPr lang="en-US" dirty="0"/>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userDrawn="1"/>
        </p:nvPicPr>
        <p:blipFill>
          <a:blip r:embed="rId3"/>
          <a:stretch>
            <a:fillRect/>
          </a:stretch>
        </p:blipFill>
        <p:spPr>
          <a:xfrm>
            <a:off x="407988" y="5902700"/>
            <a:ext cx="1380171" cy="550488"/>
          </a:xfrm>
          <a:prstGeom prst="rect">
            <a:avLst/>
          </a:prstGeom>
        </p:spPr>
      </p:pic>
      <p:pic>
        <p:nvPicPr>
          <p:cNvPr id="8" name="Picture 7">
            <a:extLst>
              <a:ext uri="{FF2B5EF4-FFF2-40B4-BE49-F238E27FC236}">
                <a16:creationId xmlns:a16="http://schemas.microsoft.com/office/drawing/2014/main" id="{6FEF630E-305E-42F6-BFC0-E38A9112F0C0}"/>
              </a:ext>
            </a:extLst>
          </p:cNvPr>
          <p:cNvPicPr>
            <a:picLocks noChangeAspect="1"/>
          </p:cNvPicPr>
          <p:nvPr userDrawn="1"/>
        </p:nvPicPr>
        <p:blipFill>
          <a:blip r:embed="rId4"/>
          <a:stretch>
            <a:fillRect/>
          </a:stretch>
        </p:blipFill>
        <p:spPr>
          <a:xfrm>
            <a:off x="1977931" y="5817305"/>
            <a:ext cx="1387286" cy="730963"/>
          </a:xfrm>
          <a:prstGeom prst="rect">
            <a:avLst/>
          </a:prstGeom>
        </p:spPr>
      </p:pic>
    </p:spTree>
    <p:extLst>
      <p:ext uri="{BB962C8B-B14F-4D97-AF65-F5344CB8AC3E}">
        <p14:creationId xmlns:p14="http://schemas.microsoft.com/office/powerpoint/2010/main" val="380224901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No Brandmark Slide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3028D4-C7EB-2ACB-85F1-1918F5D674AD}"/>
              </a:ext>
            </a:extLst>
          </p:cNvPr>
          <p:cNvSpPr>
            <a:spLocks noGrp="1"/>
          </p:cNvSpPr>
          <p:nvPr>
            <p:ph type="ctrTitle" hasCustomPrompt="1"/>
          </p:nvPr>
        </p:nvSpPr>
        <p:spPr>
          <a:xfrm>
            <a:off x="413068" y="404814"/>
            <a:ext cx="10917951" cy="589798"/>
          </a:xfrm>
        </p:spPr>
        <p:txBody>
          <a:bodyPr anchor="t"/>
          <a:lstStyle>
            <a:lvl1pPr algn="l">
              <a:defRPr sz="2000" b="1"/>
            </a:lvl1pPr>
          </a:lstStyle>
          <a:p>
            <a:r>
              <a:rPr lang="en-GB" dirty="0"/>
              <a:t>This slide should only be used where content/charts/graphs encroach on the logo.</a:t>
            </a:r>
            <a:endParaRPr lang="en-US" dirty="0"/>
          </a:p>
        </p:txBody>
      </p:sp>
      <p:sp>
        <p:nvSpPr>
          <p:cNvPr id="6" name="Content Placeholder 8">
            <a:extLst>
              <a:ext uri="{FF2B5EF4-FFF2-40B4-BE49-F238E27FC236}">
                <a16:creationId xmlns:a16="http://schemas.microsoft.com/office/drawing/2014/main" id="{B1A55B5C-0177-5960-2568-2B1FD532444B}"/>
              </a:ext>
            </a:extLst>
          </p:cNvPr>
          <p:cNvSpPr>
            <a:spLocks noGrp="1"/>
          </p:cNvSpPr>
          <p:nvPr>
            <p:ph sz="quarter" idx="10" hasCustomPrompt="1"/>
          </p:nvPr>
        </p:nvSpPr>
        <p:spPr>
          <a:xfrm>
            <a:off x="407988" y="995362"/>
            <a:ext cx="10917951" cy="5457823"/>
          </a:xfrm>
        </p:spPr>
        <p:txBody>
          <a:bodyPr tIns="216000"/>
          <a:lstStyle>
            <a:lvl1pPr marL="0" indent="0" algn="ctr">
              <a:buNone/>
              <a:defRPr sz="2000"/>
            </a:lvl1pPr>
          </a:lstStyle>
          <a:p>
            <a:pPr lvl="0"/>
            <a:r>
              <a:rPr lang="en-US" dirty="0"/>
              <a:t>Click to add content</a:t>
            </a:r>
          </a:p>
        </p:txBody>
      </p:sp>
      <p:sp>
        <p:nvSpPr>
          <p:cNvPr id="4" name="Rectangle 3">
            <a:extLst>
              <a:ext uri="{FF2B5EF4-FFF2-40B4-BE49-F238E27FC236}">
                <a16:creationId xmlns:a16="http://schemas.microsoft.com/office/drawing/2014/main" id="{C2942F5E-A52C-C25B-02A0-2CBDE54126EF}"/>
              </a:ext>
            </a:extLst>
          </p:cNvPr>
          <p:cNvSpPr/>
          <p:nvPr userDrawn="1"/>
        </p:nvSpPr>
        <p:spPr>
          <a:xfrm>
            <a:off x="12072939" y="3429000"/>
            <a:ext cx="119061"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249A35-4A1A-56E6-4CCF-2DE95BB3B892}"/>
              </a:ext>
            </a:extLst>
          </p:cNvPr>
          <p:cNvSpPr/>
          <p:nvPr userDrawn="1"/>
        </p:nvSpPr>
        <p:spPr>
          <a:xfrm>
            <a:off x="12072939" y="1"/>
            <a:ext cx="119062"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4513060E-7ECB-C14A-8D91-2DD8DE81C863}"/>
              </a:ext>
            </a:extLst>
          </p:cNvPr>
          <p:cNvSpPr>
            <a:spLocks noGrp="1"/>
          </p:cNvSpPr>
          <p:nvPr>
            <p:ph type="sldNum" sz="quarter" idx="11"/>
          </p:nvPr>
        </p:nvSpPr>
        <p:spPr/>
        <p:txBody>
          <a:body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325991250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048751" y="3419793"/>
            <a:ext cx="3024187" cy="3024187"/>
          </a:xfrm>
          <a:prstGeom prst="rect">
            <a:avLst/>
          </a:prstGeom>
        </p:spPr>
      </p:pic>
      <p:sp>
        <p:nvSpPr>
          <p:cNvPr id="10" name="Text Placeholder 9">
            <a:extLst>
              <a:ext uri="{FF2B5EF4-FFF2-40B4-BE49-F238E27FC236}">
                <a16:creationId xmlns:a16="http://schemas.microsoft.com/office/drawing/2014/main" id="{A650071C-7C37-2264-5869-E7BE9C0712F9}"/>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323929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2"/>
          <a:srcRect/>
          <a:stretch/>
        </p:blipFill>
        <p:spPr>
          <a:xfrm>
            <a:off x="9048751" y="3419793"/>
            <a:ext cx="3024187" cy="3024187"/>
          </a:xfrm>
          <a:prstGeom prst="rect">
            <a:avLst/>
          </a:prstGeom>
        </p:spPr>
      </p:pic>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pic>
        <p:nvPicPr>
          <p:cNvPr id="9" name="Picture 8">
            <a:extLst>
              <a:ext uri="{FF2B5EF4-FFF2-40B4-BE49-F238E27FC236}">
                <a16:creationId xmlns:a16="http://schemas.microsoft.com/office/drawing/2014/main" id="{6B15B95F-0F35-4BC7-A0ED-972BB55F71B1}"/>
              </a:ext>
            </a:extLst>
          </p:cNvPr>
          <p:cNvPicPr>
            <a:picLocks noChangeAspect="1"/>
          </p:cNvPicPr>
          <p:nvPr userDrawn="1"/>
        </p:nvPicPr>
        <p:blipFill>
          <a:blip r:embed="rId3"/>
          <a:srcRect/>
          <a:stretch/>
        </p:blipFill>
        <p:spPr>
          <a:xfrm>
            <a:off x="9048751" y="404812"/>
            <a:ext cx="3024187" cy="3024187"/>
          </a:xfrm>
          <a:prstGeom prst="rect">
            <a:avLst/>
          </a:prstGeom>
        </p:spPr>
      </p:pic>
    </p:spTree>
    <p:extLst>
      <p:ext uri="{BB962C8B-B14F-4D97-AF65-F5344CB8AC3E}">
        <p14:creationId xmlns:p14="http://schemas.microsoft.com/office/powerpoint/2010/main" val="86985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dirty="0"/>
              <a:t>Presentation</a:t>
            </a:r>
            <a:br>
              <a:rPr lang="en-GB" dirty="0"/>
            </a:br>
            <a:r>
              <a:rPr lang="en-GB" dirty="0"/>
              <a:t>Title</a:t>
            </a:r>
            <a:endParaRPr lang="en-US" dirty="0"/>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a:t>
            </a:r>
            <a:endParaRPr lang="en-US" dirty="0"/>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048751" y="3419793"/>
            <a:ext cx="3024187" cy="3024187"/>
          </a:xfrm>
          <a:prstGeom prst="rect">
            <a:avLst/>
          </a:prstGeom>
        </p:spPr>
      </p:pic>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dirty="0"/>
              <a:t>DD/MM/YYYY</a:t>
            </a:r>
          </a:p>
        </p:txBody>
      </p:sp>
    </p:spTree>
    <p:extLst>
      <p:ext uri="{BB962C8B-B14F-4D97-AF65-F5344CB8AC3E}">
        <p14:creationId xmlns:p14="http://schemas.microsoft.com/office/powerpoint/2010/main" val="137526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BB6E7A07-7C81-444C-8BB1-D3573878A35B}" type="datetime1">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34F2-7C8A-A843-B2D8-85ABE5DF5039}" type="slidenum">
              <a:rPr lang="en-US" smtClean="0"/>
              <a:t>‹#›</a:t>
            </a:fld>
            <a:endParaRPr lang="en-US"/>
          </a:p>
        </p:txBody>
      </p:sp>
    </p:spTree>
    <p:extLst>
      <p:ext uri="{BB962C8B-B14F-4D97-AF65-F5344CB8AC3E}">
        <p14:creationId xmlns:p14="http://schemas.microsoft.com/office/powerpoint/2010/main" val="1871526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3.xml"/><Relationship Id="rId1" Type="http://schemas.openxmlformats.org/officeDocument/2006/relationships/slideLayout" Target="../slideLayouts/slideLayout19.xml"/><Relationship Id="rId4" Type="http://schemas.openxmlformats.org/officeDocument/2006/relationships/image" Target="../media/image1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2.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7.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Logo, icon&#10;&#10;Description automatically generated">
            <a:extLst>
              <a:ext uri="{FF2B5EF4-FFF2-40B4-BE49-F238E27FC236}">
                <a16:creationId xmlns:a16="http://schemas.microsoft.com/office/drawing/2014/main" id="{D4AC1FFF-81D4-E5D6-B4D2-FCA220019C06}"/>
              </a:ext>
            </a:extLst>
          </p:cNvPr>
          <p:cNvPicPr>
            <a:picLocks noChangeAspect="1"/>
          </p:cNvPicPr>
          <p:nvPr userDrawn="1"/>
        </p:nvPicPr>
        <p:blipFill>
          <a:blip r:embed="rId13"/>
          <a:stretch>
            <a:fillRect/>
          </a:stretch>
        </p:blipFill>
        <p:spPr>
          <a:xfrm>
            <a:off x="407988" y="5902700"/>
            <a:ext cx="1380171" cy="550488"/>
          </a:xfrm>
          <a:prstGeom prst="rect">
            <a:avLst/>
          </a:prstGeom>
        </p:spPr>
      </p:pic>
      <p:pic>
        <p:nvPicPr>
          <p:cNvPr id="6" name="Picture 5">
            <a:extLst>
              <a:ext uri="{FF2B5EF4-FFF2-40B4-BE49-F238E27FC236}">
                <a16:creationId xmlns:a16="http://schemas.microsoft.com/office/drawing/2014/main" id="{3F02340B-4DB4-494B-8945-224D02412A9C}"/>
              </a:ext>
            </a:extLst>
          </p:cNvPr>
          <p:cNvPicPr>
            <a:picLocks noChangeAspect="1"/>
          </p:cNvPicPr>
          <p:nvPr userDrawn="1"/>
        </p:nvPicPr>
        <p:blipFill>
          <a:blip r:embed="rId14"/>
          <a:srcRect/>
          <a:stretch/>
        </p:blipFill>
        <p:spPr>
          <a:xfrm>
            <a:off x="2203563" y="5902699"/>
            <a:ext cx="1191478" cy="622791"/>
          </a:xfrm>
          <a:prstGeom prst="rect">
            <a:avLst/>
          </a:prstGeom>
        </p:spPr>
      </p:pic>
    </p:spTree>
    <p:extLst>
      <p:ext uri="{BB962C8B-B14F-4D97-AF65-F5344CB8AC3E}">
        <p14:creationId xmlns:p14="http://schemas.microsoft.com/office/powerpoint/2010/main" val="1001138316"/>
      </p:ext>
    </p:extLst>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72" r:id="rId5"/>
    <p:sldLayoutId id="2147483719" r:id="rId6"/>
    <p:sldLayoutId id="2147483709" r:id="rId7"/>
    <p:sldLayoutId id="2147483718" r:id="rId8"/>
    <p:sldLayoutId id="2147483738" r:id="rId9"/>
    <p:sldLayoutId id="2147483741" r:id="rId10"/>
    <p:sldLayoutId id="2147483742" r:id="rId11"/>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A4A3A4"/>
          </p15:clr>
        </p15:guide>
        <p15:guide id="2" pos="7605" userDrawn="1">
          <p15:clr>
            <a:srgbClr val="A4A3A4"/>
          </p15:clr>
        </p15:guide>
        <p15:guide id="3" orient="horz" pos="255" userDrawn="1">
          <p15:clr>
            <a:srgbClr val="A4A3A4"/>
          </p15:clr>
        </p15:guide>
        <p15:guide id="4" orient="horz" pos="4065" userDrawn="1">
          <p15:clr>
            <a:srgbClr val="A4A3A4"/>
          </p15:clr>
        </p15:guide>
        <p15:guide id="5" pos="3840"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45314113"/>
      </p:ext>
    </p:extLst>
  </p:cSld>
  <p:clrMap bg1="lt1" tx1="dk1" bg2="lt2" tx2="dk2" accent1="accent1" accent2="accent2" accent3="accent3" accent4="accent4" accent5="accent5" accent6="accent6" hlink="hlink" folHlink="folHlink"/>
  <p:sldLayoutIdLst>
    <p:sldLayoutId id="2147483711" r:id="rId1"/>
    <p:sldLayoutId id="2147483713" r:id="rId2"/>
    <p:sldLayoutId id="2147483728" r:id="rId3"/>
    <p:sldLayoutId id="2147483730" r:id="rId4"/>
    <p:sldLayoutId id="2147483729" r:id="rId5"/>
    <p:sldLayoutId id="2147483727" r:id="rId6"/>
    <p:sldLayoutId id="2147483733" r:id="rId7"/>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A4A3A4"/>
          </p15:clr>
        </p15:guide>
        <p15:guide id="2" pos="7605" userDrawn="1">
          <p15:clr>
            <a:srgbClr val="A4A3A4"/>
          </p15:clr>
        </p15:guide>
        <p15:guide id="3" orient="horz" pos="255" userDrawn="1">
          <p15:clr>
            <a:srgbClr val="A4A3A4"/>
          </p15:clr>
        </p15:guide>
        <p15:guide id="4" orient="horz" pos="4065" userDrawn="1">
          <p15:clr>
            <a:srgbClr val="A4A3A4"/>
          </p15:clr>
        </p15:guide>
        <p15:guide id="5" pos="3840"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168B23-2AEB-BE35-1FC9-BEC5587B87C7}"/>
              </a:ext>
            </a:extLst>
          </p:cNvPr>
          <p:cNvSpPr/>
          <p:nvPr userDrawn="1"/>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black and white image of a person's face&#10;&#10;Description automatically generated with medium confidence">
            <a:extLst>
              <a:ext uri="{FF2B5EF4-FFF2-40B4-BE49-F238E27FC236}">
                <a16:creationId xmlns:a16="http://schemas.microsoft.com/office/drawing/2014/main" id="{32E31800-70AA-35A3-32EF-072BE9BBE7F2}"/>
              </a:ext>
            </a:extLst>
          </p:cNvPr>
          <p:cNvPicPr>
            <a:picLocks noChangeAspect="1"/>
          </p:cNvPicPr>
          <p:nvPr userDrawn="1"/>
        </p:nvPicPr>
        <p:blipFill>
          <a:blip r:embed="rId3"/>
          <a:stretch>
            <a:fillRect/>
          </a:stretch>
        </p:blipFill>
        <p:spPr>
          <a:xfrm>
            <a:off x="407988" y="5902700"/>
            <a:ext cx="1380171" cy="550488"/>
          </a:xfrm>
          <a:prstGeom prst="rect">
            <a:avLst/>
          </a:prstGeom>
        </p:spPr>
      </p:pic>
      <p:pic>
        <p:nvPicPr>
          <p:cNvPr id="9" name="Picture 8">
            <a:extLst>
              <a:ext uri="{FF2B5EF4-FFF2-40B4-BE49-F238E27FC236}">
                <a16:creationId xmlns:a16="http://schemas.microsoft.com/office/drawing/2014/main" id="{98C5988B-EB4F-46EE-9A3B-6245B914F1F9}"/>
              </a:ext>
            </a:extLst>
          </p:cNvPr>
          <p:cNvPicPr>
            <a:picLocks noChangeAspect="1"/>
          </p:cNvPicPr>
          <p:nvPr userDrawn="1"/>
        </p:nvPicPr>
        <p:blipFill>
          <a:blip r:embed="rId4"/>
          <a:stretch>
            <a:fillRect/>
          </a:stretch>
        </p:blipFill>
        <p:spPr>
          <a:xfrm>
            <a:off x="1977931" y="5817305"/>
            <a:ext cx="1387286" cy="730963"/>
          </a:xfrm>
          <a:prstGeom prst="rect">
            <a:avLst/>
          </a:prstGeom>
        </p:spPr>
      </p:pic>
    </p:spTree>
    <p:extLst>
      <p:ext uri="{BB962C8B-B14F-4D97-AF65-F5344CB8AC3E}">
        <p14:creationId xmlns:p14="http://schemas.microsoft.com/office/powerpoint/2010/main" val="4261905593"/>
      </p:ext>
    </p:extLst>
  </p:cSld>
  <p:clrMap bg1="lt1" tx1="dk1" bg2="lt2" tx2="dk2" accent1="accent1" accent2="accent2" accent3="accent3" accent4="accent4" accent5="accent5" accent6="accent6" hlink="hlink" folHlink="folHlink"/>
  <p:sldLayoutIdLst>
    <p:sldLayoutId id="2147483717" r:id="rId1"/>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A4A3A4"/>
          </p15:clr>
        </p15:guide>
        <p15:guide id="2" pos="7605" userDrawn="1">
          <p15:clr>
            <a:srgbClr val="A4A3A4"/>
          </p15:clr>
        </p15:guide>
        <p15:guide id="3" orient="horz" pos="255" userDrawn="1">
          <p15:clr>
            <a:srgbClr val="A4A3A4"/>
          </p15:clr>
        </p15:guide>
        <p15:guide id="4" orient="horz" pos="4065" userDrawn="1">
          <p15:clr>
            <a:srgbClr val="A4A3A4"/>
          </p15:clr>
        </p15:guide>
        <p15:guide id="5" pos="3840"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Logo, icon&#10;&#10;Description automatically generated">
            <a:extLst>
              <a:ext uri="{FF2B5EF4-FFF2-40B4-BE49-F238E27FC236}">
                <a16:creationId xmlns:a16="http://schemas.microsoft.com/office/drawing/2014/main" id="{D4AC1FFF-81D4-E5D6-B4D2-FCA220019C06}"/>
              </a:ext>
            </a:extLst>
          </p:cNvPr>
          <p:cNvPicPr>
            <a:picLocks noChangeAspect="1"/>
          </p:cNvPicPr>
          <p:nvPr userDrawn="1"/>
        </p:nvPicPr>
        <p:blipFill>
          <a:blip r:embed="rId18"/>
          <a:stretch>
            <a:fillRect/>
          </a:stretch>
        </p:blipFill>
        <p:spPr>
          <a:xfrm>
            <a:off x="407988" y="6048585"/>
            <a:ext cx="1014411" cy="404603"/>
          </a:xfrm>
          <a:prstGeom prst="rect">
            <a:avLst/>
          </a:prstGeom>
        </p:spPr>
      </p:pic>
      <p:sp>
        <p:nvSpPr>
          <p:cNvPr id="4" name="Slide Number Placeholder 3">
            <a:extLst>
              <a:ext uri="{FF2B5EF4-FFF2-40B4-BE49-F238E27FC236}">
                <a16:creationId xmlns:a16="http://schemas.microsoft.com/office/drawing/2014/main" id="{C09E6D66-ADEF-D9DD-CD26-D57CF580F2A4}"/>
              </a:ext>
            </a:extLst>
          </p:cNvPr>
          <p:cNvSpPr>
            <a:spLocks noGrp="1"/>
          </p:cNvSpPr>
          <p:nvPr>
            <p:ph type="sldNum" sz="quarter" idx="4"/>
          </p:nvPr>
        </p:nvSpPr>
        <p:spPr>
          <a:xfrm>
            <a:off x="11331018" y="6048585"/>
            <a:ext cx="452993" cy="404603"/>
          </a:xfrm>
          <a:prstGeom prst="rect">
            <a:avLst/>
          </a:prstGeom>
        </p:spPr>
        <p:txBody>
          <a:bodyPr vert="horz" lIns="0" tIns="0" rIns="0" bIns="0" rtlCol="0" anchor="b"/>
          <a:lstStyle>
            <a:lvl1pPr algn="r">
              <a:defRPr sz="1300">
                <a:solidFill>
                  <a:schemeClr val="tx2"/>
                </a:solidFill>
              </a:defRPr>
            </a:lvl1pPr>
          </a:lstStyle>
          <a:p>
            <a:fld id="{B6ED98BD-9FE7-5144-8ABD-845F1AC4694B}" type="slidenum">
              <a:rPr lang="en-US" smtClean="0"/>
              <a:pPr/>
              <a:t>‹#›</a:t>
            </a:fld>
            <a:endParaRPr lang="en-US" dirty="0"/>
          </a:p>
        </p:txBody>
      </p:sp>
      <p:pic>
        <p:nvPicPr>
          <p:cNvPr id="8" name="Picture 7">
            <a:extLst>
              <a:ext uri="{FF2B5EF4-FFF2-40B4-BE49-F238E27FC236}">
                <a16:creationId xmlns:a16="http://schemas.microsoft.com/office/drawing/2014/main" id="{B421EFFA-E6E1-4CC0-84E0-72DE0FF8E7AD}"/>
              </a:ext>
            </a:extLst>
          </p:cNvPr>
          <p:cNvPicPr>
            <a:picLocks noChangeAspect="1"/>
          </p:cNvPicPr>
          <p:nvPr userDrawn="1"/>
        </p:nvPicPr>
        <p:blipFill>
          <a:blip r:embed="rId19"/>
          <a:srcRect/>
          <a:stretch/>
        </p:blipFill>
        <p:spPr>
          <a:xfrm>
            <a:off x="1802783" y="6048585"/>
            <a:ext cx="857290" cy="448109"/>
          </a:xfrm>
          <a:prstGeom prst="rect">
            <a:avLst/>
          </a:prstGeom>
        </p:spPr>
      </p:pic>
    </p:spTree>
    <p:extLst>
      <p:ext uri="{BB962C8B-B14F-4D97-AF65-F5344CB8AC3E}">
        <p14:creationId xmlns:p14="http://schemas.microsoft.com/office/powerpoint/2010/main" val="2228958103"/>
      </p:ext>
    </p:extLst>
  </p:cSld>
  <p:clrMap bg1="lt1" tx1="dk1" bg2="lt2" tx2="dk2" accent1="accent1" accent2="accent2" accent3="accent3" accent4="accent4" accent5="accent5" accent6="accent6" hlink="hlink" folHlink="folHlink"/>
  <p:sldLayoutIdLst>
    <p:sldLayoutId id="2147483674" r:id="rId1"/>
    <p:sldLayoutId id="2147483690" r:id="rId2"/>
    <p:sldLayoutId id="2147483731" r:id="rId3"/>
    <p:sldLayoutId id="2147483707" r:id="rId4"/>
    <p:sldLayoutId id="2147483732" r:id="rId5"/>
    <p:sldLayoutId id="2147483708" r:id="rId6"/>
    <p:sldLayoutId id="2147483720" r:id="rId7"/>
    <p:sldLayoutId id="2147483721" r:id="rId8"/>
    <p:sldLayoutId id="2147483692" r:id="rId9"/>
    <p:sldLayoutId id="2147483723" r:id="rId10"/>
    <p:sldLayoutId id="2147483722" r:id="rId11"/>
    <p:sldLayoutId id="2147483691" r:id="rId12"/>
    <p:sldLayoutId id="2147483693" r:id="rId13"/>
    <p:sldLayoutId id="2147483697" r:id="rId14"/>
    <p:sldLayoutId id="2147483694" r:id="rId15"/>
    <p:sldLayoutId id="2147483696" r:id="rId16"/>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A4A3A4"/>
          </p15:clr>
        </p15:guide>
        <p15:guide id="3" orient="horz" pos="255" userDrawn="1">
          <p15:clr>
            <a:srgbClr val="A4A3A4"/>
          </p15:clr>
        </p15:guide>
        <p15:guide id="4" orient="horz" pos="4065" userDrawn="1">
          <p15:clr>
            <a:srgbClr val="A4A3A4"/>
          </p15:clr>
        </p15:guide>
        <p15:guide id="5" pos="3840" userDrawn="1">
          <p15:clr>
            <a:srgbClr val="A4A3A4"/>
          </p15:clr>
        </p15:guide>
        <p15:guide id="6" pos="7423"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168B23-2AEB-BE35-1FC9-BEC5587B87C7}"/>
              </a:ext>
            </a:extLst>
          </p:cNvPr>
          <p:cNvSpPr/>
          <p:nvPr userDrawn="1"/>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descr="A black and white image of a person's face&#10;&#10;Description automatically generated with medium confidence">
            <a:extLst>
              <a:ext uri="{FF2B5EF4-FFF2-40B4-BE49-F238E27FC236}">
                <a16:creationId xmlns:a16="http://schemas.microsoft.com/office/drawing/2014/main" id="{2F3F8025-F777-7985-372D-3F70C4982E21}"/>
              </a:ext>
            </a:extLst>
          </p:cNvPr>
          <p:cNvPicPr>
            <a:picLocks noChangeAspect="1"/>
          </p:cNvPicPr>
          <p:nvPr userDrawn="1"/>
        </p:nvPicPr>
        <p:blipFill>
          <a:blip r:embed="rId5"/>
          <a:stretch>
            <a:fillRect/>
          </a:stretch>
        </p:blipFill>
        <p:spPr>
          <a:xfrm>
            <a:off x="407989" y="6048584"/>
            <a:ext cx="1014414" cy="404604"/>
          </a:xfrm>
          <a:prstGeom prst="rect">
            <a:avLst/>
          </a:prstGeom>
        </p:spPr>
      </p:pic>
      <p:sp>
        <p:nvSpPr>
          <p:cNvPr id="12" name="Slide Number Placeholder 3">
            <a:extLst>
              <a:ext uri="{FF2B5EF4-FFF2-40B4-BE49-F238E27FC236}">
                <a16:creationId xmlns:a16="http://schemas.microsoft.com/office/drawing/2014/main" id="{868B3928-BF83-76EF-C317-932262955931}"/>
              </a:ext>
            </a:extLst>
          </p:cNvPr>
          <p:cNvSpPr>
            <a:spLocks noGrp="1"/>
          </p:cNvSpPr>
          <p:nvPr>
            <p:ph type="sldNum" sz="quarter" idx="4"/>
          </p:nvPr>
        </p:nvSpPr>
        <p:spPr>
          <a:xfrm>
            <a:off x="11331018" y="6048585"/>
            <a:ext cx="452993" cy="404603"/>
          </a:xfrm>
          <a:prstGeom prst="rect">
            <a:avLst/>
          </a:prstGeom>
        </p:spPr>
        <p:txBody>
          <a:bodyPr vert="horz" lIns="0" tIns="0" rIns="0" bIns="0" rtlCol="0" anchor="b"/>
          <a:lstStyle>
            <a:lvl1pPr algn="r">
              <a:defRPr sz="1300">
                <a:solidFill>
                  <a:schemeClr val="bg1"/>
                </a:solidFill>
              </a:defRPr>
            </a:lvl1pPr>
          </a:lstStyle>
          <a:p>
            <a:fld id="{B6ED98BD-9FE7-5144-8ABD-845F1AC4694B}" type="slidenum">
              <a:rPr lang="en-US" smtClean="0"/>
              <a:pPr/>
              <a:t>‹#›</a:t>
            </a:fld>
            <a:endParaRPr lang="en-US" dirty="0"/>
          </a:p>
        </p:txBody>
      </p:sp>
      <p:pic>
        <p:nvPicPr>
          <p:cNvPr id="8" name="Picture 7">
            <a:extLst>
              <a:ext uri="{FF2B5EF4-FFF2-40B4-BE49-F238E27FC236}">
                <a16:creationId xmlns:a16="http://schemas.microsoft.com/office/drawing/2014/main" id="{A7B552EF-2D81-42EC-BE7A-501912F7D1D9}"/>
              </a:ext>
            </a:extLst>
          </p:cNvPr>
          <p:cNvPicPr>
            <a:picLocks noChangeAspect="1"/>
          </p:cNvPicPr>
          <p:nvPr userDrawn="1"/>
        </p:nvPicPr>
        <p:blipFill>
          <a:blip r:embed="rId6"/>
          <a:stretch>
            <a:fillRect/>
          </a:stretch>
        </p:blipFill>
        <p:spPr>
          <a:xfrm>
            <a:off x="1557805" y="6004121"/>
            <a:ext cx="1021055" cy="537995"/>
          </a:xfrm>
          <a:prstGeom prst="rect">
            <a:avLst/>
          </a:prstGeom>
        </p:spPr>
      </p:pic>
    </p:spTree>
    <p:extLst>
      <p:ext uri="{BB962C8B-B14F-4D97-AF65-F5344CB8AC3E}">
        <p14:creationId xmlns:p14="http://schemas.microsoft.com/office/powerpoint/2010/main" val="1743250597"/>
      </p:ext>
    </p:extLst>
  </p:cSld>
  <p:clrMap bg1="lt1" tx1="dk1" bg2="lt2" tx2="dk2" accent1="accent1" accent2="accent2" accent3="accent3" accent4="accent4" accent5="accent5" accent6="accent6" hlink="hlink" folHlink="folHlink"/>
  <p:sldLayoutIdLst>
    <p:sldLayoutId id="2147483699" r:id="rId1"/>
    <p:sldLayoutId id="2147483703" r:id="rId2"/>
    <p:sldLayoutId id="2147483726" r:id="rId3"/>
  </p:sldLayoutIdLst>
  <p:hf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A4A3A4"/>
          </p15:clr>
        </p15:guide>
        <p15:guide id="2" pos="7605" userDrawn="1">
          <p15:clr>
            <a:srgbClr val="A4A3A4"/>
          </p15:clr>
        </p15:guide>
        <p15:guide id="3" orient="horz" pos="255" userDrawn="1">
          <p15:clr>
            <a:srgbClr val="A4A3A4"/>
          </p15:clr>
        </p15:guide>
        <p15:guide id="4" orient="horz" pos="4065" userDrawn="1">
          <p15:clr>
            <a:srgbClr val="A4A3A4"/>
          </p15:clr>
        </p15:guide>
        <p15:guide id="5" pos="3840" userDrawn="1">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3">
            <a:extLst>
              <a:ext uri="{FF2B5EF4-FFF2-40B4-BE49-F238E27FC236}">
                <a16:creationId xmlns:a16="http://schemas.microsoft.com/office/drawing/2014/main" id="{55AFB9FF-B5DF-2B5F-C7A5-A5C85601C964}"/>
              </a:ext>
            </a:extLst>
          </p:cNvPr>
          <p:cNvSpPr>
            <a:spLocks noGrp="1"/>
          </p:cNvSpPr>
          <p:nvPr>
            <p:ph type="sldNum" sz="quarter" idx="4"/>
          </p:nvPr>
        </p:nvSpPr>
        <p:spPr>
          <a:xfrm>
            <a:off x="11331019" y="6048585"/>
            <a:ext cx="452992" cy="404603"/>
          </a:xfrm>
          <a:prstGeom prst="rect">
            <a:avLst/>
          </a:prstGeom>
        </p:spPr>
        <p:txBody>
          <a:bodyPr vert="horz" lIns="0" tIns="0" rIns="0" bIns="0" rtlCol="0" anchor="b"/>
          <a:lstStyle>
            <a:lvl1pPr algn="r">
              <a:defRPr sz="1300">
                <a:solidFill>
                  <a:schemeClr val="tx2"/>
                </a:solidFill>
              </a:defRPr>
            </a:lvl1pPr>
          </a:lstStyle>
          <a:p>
            <a:fld id="{B6ED98BD-9FE7-5144-8ABD-845F1AC4694B}" type="slidenum">
              <a:rPr lang="en-US" smtClean="0"/>
              <a:pPr/>
              <a:t>‹#›</a:t>
            </a:fld>
            <a:endParaRPr lang="en-US" dirty="0"/>
          </a:p>
        </p:txBody>
      </p:sp>
    </p:spTree>
    <p:extLst>
      <p:ext uri="{BB962C8B-B14F-4D97-AF65-F5344CB8AC3E}">
        <p14:creationId xmlns:p14="http://schemas.microsoft.com/office/powerpoint/2010/main" val="1703813588"/>
      </p:ext>
    </p:extLst>
  </p:cSld>
  <p:clrMap bg1="lt1" tx1="dk1" bg2="lt2" tx2="dk2" accent1="accent1" accent2="accent2" accent3="accent3" accent4="accent4" accent5="accent5" accent6="accent6" hlink="hlink" folHlink="folHlink"/>
  <p:sldLayoutIdLst>
    <p:sldLayoutId id="2147483706" r:id="rId1"/>
    <p:sldLayoutId id="2147483714" r:id="rId2"/>
    <p:sldLayoutId id="2147483715" r:id="rId3"/>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A4A3A4"/>
          </p15:clr>
        </p15:guide>
        <p15:guide id="2" pos="7605" userDrawn="1">
          <p15:clr>
            <a:srgbClr val="A4A3A4"/>
          </p15:clr>
        </p15:guide>
        <p15:guide id="3" orient="horz" pos="255" userDrawn="1">
          <p15:clr>
            <a:srgbClr val="A4A3A4"/>
          </p15:clr>
        </p15:guide>
        <p15:guide id="4" orient="horz" pos="4065" userDrawn="1">
          <p15:clr>
            <a:srgbClr val="A4A3A4"/>
          </p15:clr>
        </p15:guide>
        <p15:guide id="5" pos="3840" userDrawn="1">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Logo, icon&#10;&#10;Description automatically generated">
            <a:extLst>
              <a:ext uri="{FF2B5EF4-FFF2-40B4-BE49-F238E27FC236}">
                <a16:creationId xmlns:a16="http://schemas.microsoft.com/office/drawing/2014/main" id="{D4AC1FFF-81D4-E5D6-B4D2-FCA220019C06}"/>
              </a:ext>
            </a:extLst>
          </p:cNvPr>
          <p:cNvPicPr>
            <a:picLocks noChangeAspect="1"/>
          </p:cNvPicPr>
          <p:nvPr userDrawn="1"/>
        </p:nvPicPr>
        <p:blipFill>
          <a:blip r:embed="rId20"/>
          <a:stretch>
            <a:fillRect/>
          </a:stretch>
        </p:blipFill>
        <p:spPr>
          <a:xfrm>
            <a:off x="407988" y="6048585"/>
            <a:ext cx="1014411" cy="404603"/>
          </a:xfrm>
          <a:prstGeom prst="rect">
            <a:avLst/>
          </a:prstGeom>
        </p:spPr>
      </p:pic>
      <p:sp>
        <p:nvSpPr>
          <p:cNvPr id="4" name="Slide Number Placeholder 3">
            <a:extLst>
              <a:ext uri="{FF2B5EF4-FFF2-40B4-BE49-F238E27FC236}">
                <a16:creationId xmlns:a16="http://schemas.microsoft.com/office/drawing/2014/main" id="{C09E6D66-ADEF-D9DD-CD26-D57CF580F2A4}"/>
              </a:ext>
            </a:extLst>
          </p:cNvPr>
          <p:cNvSpPr>
            <a:spLocks noGrp="1"/>
          </p:cNvSpPr>
          <p:nvPr>
            <p:ph type="sldNum" sz="quarter" idx="4"/>
          </p:nvPr>
        </p:nvSpPr>
        <p:spPr>
          <a:xfrm>
            <a:off x="11331018" y="6048585"/>
            <a:ext cx="452993" cy="404603"/>
          </a:xfrm>
          <a:prstGeom prst="rect">
            <a:avLst/>
          </a:prstGeom>
        </p:spPr>
        <p:txBody>
          <a:bodyPr vert="horz" lIns="0" tIns="0" rIns="0" bIns="0" rtlCol="0" anchor="b"/>
          <a:lstStyle>
            <a:lvl1pPr algn="r">
              <a:defRPr sz="1300">
                <a:solidFill>
                  <a:schemeClr val="tx2"/>
                </a:solidFill>
              </a:defRPr>
            </a:lvl1pPr>
          </a:lstStyle>
          <a:p>
            <a:fld id="{B6ED98BD-9FE7-5144-8ABD-845F1AC4694B}" type="slidenum">
              <a:rPr lang="en-US" smtClean="0"/>
              <a:pPr/>
              <a:t>‹#›</a:t>
            </a:fld>
            <a:endParaRPr lang="en-US" dirty="0"/>
          </a:p>
        </p:txBody>
      </p:sp>
      <p:pic>
        <p:nvPicPr>
          <p:cNvPr id="8" name="Picture 7">
            <a:extLst>
              <a:ext uri="{FF2B5EF4-FFF2-40B4-BE49-F238E27FC236}">
                <a16:creationId xmlns:a16="http://schemas.microsoft.com/office/drawing/2014/main" id="{B421EFFA-E6E1-4CC0-84E0-72DE0FF8E7AD}"/>
              </a:ext>
            </a:extLst>
          </p:cNvPr>
          <p:cNvPicPr>
            <a:picLocks noChangeAspect="1"/>
          </p:cNvPicPr>
          <p:nvPr userDrawn="1"/>
        </p:nvPicPr>
        <p:blipFill>
          <a:blip r:embed="rId21"/>
          <a:srcRect/>
          <a:stretch/>
        </p:blipFill>
        <p:spPr>
          <a:xfrm>
            <a:off x="1802783" y="6048585"/>
            <a:ext cx="857290" cy="448109"/>
          </a:xfrm>
          <a:prstGeom prst="rect">
            <a:avLst/>
          </a:prstGeom>
        </p:spPr>
      </p:pic>
    </p:spTree>
    <p:extLst>
      <p:ext uri="{BB962C8B-B14F-4D97-AF65-F5344CB8AC3E}">
        <p14:creationId xmlns:p14="http://schemas.microsoft.com/office/powerpoint/2010/main" val="64340189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3" orient="horz" pos="255">
          <p15:clr>
            <a:srgbClr val="A4A3A4"/>
          </p15:clr>
        </p15:guide>
        <p15:guide id="4" orient="horz" pos="4065">
          <p15:clr>
            <a:srgbClr val="A4A3A4"/>
          </p15:clr>
        </p15:guide>
        <p15:guide id="5" pos="3840">
          <p15:clr>
            <a:srgbClr val="A4A3A4"/>
          </p15:clr>
        </p15:guide>
        <p15:guide id="6" pos="7423">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mailto:tenders@eirgrid.com"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etenders.gov.ie/" TargetMode="External"/><Relationship Id="rId2" Type="http://schemas.openxmlformats.org/officeDocument/2006/relationships/hyperlink" Target="http://www.mytenders.co.uk/" TargetMode="External"/><Relationship Id="rId1" Type="http://schemas.openxmlformats.org/officeDocument/2006/relationships/slideLayout" Target="../slideLayouts/slideLayout9.xml"/><Relationship Id="rId4" Type="http://schemas.openxmlformats.org/officeDocument/2006/relationships/hyperlink" Target="mailto:tenders.SONI@soni.ltd.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etenders.gov.ie/"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www.mytenders.co.uk/"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mailto:tenders@eirgrid.com"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mailto:,tenders.soni@soni.ltd.u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s://www.eirgrid.ie/grid/grid-codes-and-compliance-overview/grid-code-compliance-testing/system-services-testing"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mailto:DSU@eirgrid.com" TargetMode="External"/><Relationship Id="rId5" Type="http://schemas.openxmlformats.org/officeDocument/2006/relationships/hyperlink" Target="mailto:Generator_Testing@SONI.ltd.uk" TargetMode="External"/><Relationship Id="rId4" Type="http://schemas.openxmlformats.org/officeDocument/2006/relationships/hyperlink" Target="mailto:Generator_Testing@EirGrid.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mailto:Generator_Testing@EirGrid.com" TargetMode="External"/><Relationship Id="rId2" Type="http://schemas.openxmlformats.org/officeDocument/2006/relationships/hyperlink" Target="mailto:neartime@eirgrid.com" TargetMode="External"/><Relationship Id="rId1" Type="http://schemas.openxmlformats.org/officeDocument/2006/relationships/slideLayout" Target="../slideLayouts/slideLayout9.xml"/><Relationship Id="rId4" Type="http://schemas.openxmlformats.org/officeDocument/2006/relationships/hyperlink" Target="mailto:DSU@eirgrid.co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hyperlink" Target="mailto:tenders@eirgrid.com" TargetMode="Externa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www.etenders.gov.ie/"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B59F-D05B-42AE-B67E-F3AEA64D2D05}"/>
              </a:ext>
            </a:extLst>
          </p:cNvPr>
          <p:cNvSpPr>
            <a:spLocks noGrp="1"/>
          </p:cNvSpPr>
          <p:nvPr>
            <p:ph type="ctrTitle"/>
          </p:nvPr>
        </p:nvSpPr>
        <p:spPr>
          <a:xfrm>
            <a:off x="272064" y="1100283"/>
            <a:ext cx="5931028" cy="1517491"/>
          </a:xfrm>
        </p:spPr>
        <p:txBody>
          <a:bodyPr/>
          <a:lstStyle/>
          <a:p>
            <a:r>
              <a:rPr lang="en-IE" sz="3200" dirty="0"/>
              <a:t>DS3 System Services Volume Uncapped Gate 14</a:t>
            </a:r>
            <a:br>
              <a:rPr lang="en-IE" sz="3200" dirty="0"/>
            </a:br>
            <a:br>
              <a:rPr lang="en-IE" sz="3200" dirty="0"/>
            </a:br>
            <a:r>
              <a:rPr lang="en-IE" sz="3200" dirty="0"/>
              <a:t>Bidders’ Information Session</a:t>
            </a:r>
            <a:br>
              <a:rPr lang="en-IE" dirty="0"/>
            </a:br>
            <a:endParaRPr lang="en-IE" dirty="0"/>
          </a:p>
        </p:txBody>
      </p:sp>
      <p:sp>
        <p:nvSpPr>
          <p:cNvPr id="3" name="Subtitle 2">
            <a:extLst>
              <a:ext uri="{FF2B5EF4-FFF2-40B4-BE49-F238E27FC236}">
                <a16:creationId xmlns:a16="http://schemas.microsoft.com/office/drawing/2014/main" id="{21DEBEDD-7CEF-4E58-9545-2CAD9A2C79F8}"/>
              </a:ext>
            </a:extLst>
          </p:cNvPr>
          <p:cNvSpPr>
            <a:spLocks noGrp="1"/>
          </p:cNvSpPr>
          <p:nvPr>
            <p:ph type="subTitle" idx="1"/>
          </p:nvPr>
        </p:nvSpPr>
        <p:spPr>
          <a:xfrm>
            <a:off x="272064" y="4335429"/>
            <a:ext cx="5634466" cy="1517491"/>
          </a:xfrm>
        </p:spPr>
        <p:txBody>
          <a:bodyPr/>
          <a:lstStyle/>
          <a:p>
            <a:r>
              <a:rPr lang="en-IE" sz="2000" dirty="0"/>
              <a:t>Please keep mic muted</a:t>
            </a:r>
          </a:p>
          <a:p>
            <a:r>
              <a:rPr lang="en-IE" sz="2000" dirty="0"/>
              <a:t>Please keep video off</a:t>
            </a:r>
          </a:p>
          <a:p>
            <a:r>
              <a:rPr lang="en-IE" sz="2000" dirty="0"/>
              <a:t>Raise queries during webinar to DS3@EirGrid.com</a:t>
            </a:r>
          </a:p>
          <a:p>
            <a:endParaRPr lang="en-IE" sz="2000" dirty="0"/>
          </a:p>
        </p:txBody>
      </p:sp>
      <p:sp>
        <p:nvSpPr>
          <p:cNvPr id="6" name="Text Placeholder 5">
            <a:extLst>
              <a:ext uri="{FF2B5EF4-FFF2-40B4-BE49-F238E27FC236}">
                <a16:creationId xmlns:a16="http://schemas.microsoft.com/office/drawing/2014/main" id="{1D10D594-CF2B-A97F-D85D-5C0A829254E3}"/>
              </a:ext>
            </a:extLst>
          </p:cNvPr>
          <p:cNvSpPr>
            <a:spLocks noGrp="1"/>
          </p:cNvSpPr>
          <p:nvPr>
            <p:ph type="body" sz="quarter" idx="10"/>
          </p:nvPr>
        </p:nvSpPr>
        <p:spPr/>
        <p:txBody>
          <a:bodyPr/>
          <a:lstStyle/>
          <a:p>
            <a:r>
              <a:rPr lang="en-IE" dirty="0"/>
              <a:t>17TH December 2025</a:t>
            </a:r>
          </a:p>
          <a:p>
            <a:endParaRPr lang="en-IE" dirty="0"/>
          </a:p>
        </p:txBody>
      </p:sp>
    </p:spTree>
    <p:extLst>
      <p:ext uri="{BB962C8B-B14F-4D97-AF65-F5344CB8AC3E}">
        <p14:creationId xmlns:p14="http://schemas.microsoft.com/office/powerpoint/2010/main" val="236720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98" y="365940"/>
            <a:ext cx="10515600" cy="1325563"/>
          </a:xfrm>
        </p:spPr>
        <p:txBody>
          <a:bodyPr>
            <a:normAutofit/>
          </a:bodyPr>
          <a:lstStyle/>
          <a:p>
            <a:r>
              <a:rPr lang="en-IE" altLang="ja-JP" sz="3200" dirty="0">
                <a:ea typeface="HGｺﾞｼｯｸM"/>
              </a:rPr>
              <a:t>Gate 14 Lot Numbers – </a:t>
            </a:r>
            <a:r>
              <a:rPr lang="en-IE" altLang="ja-JP" sz="3200" dirty="0" err="1">
                <a:ea typeface="HGｺﾞｼｯｸM"/>
              </a:rPr>
              <a:t>EirGrid</a:t>
            </a:r>
            <a:endParaRPr lang="en-IE" sz="3200">
              <a:ea typeface="HGｺﾞｼｯｸM"/>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6343127"/>
              </p:ext>
            </p:extLst>
          </p:nvPr>
        </p:nvGraphicFramePr>
        <p:xfrm>
          <a:off x="1721708" y="1691503"/>
          <a:ext cx="8229600" cy="3296285"/>
        </p:xfrm>
        <a:graphic>
          <a:graphicData uri="http://schemas.openxmlformats.org/drawingml/2006/table">
            <a:tbl>
              <a:tblPr firstRow="1" bandRow="1">
                <a:tableStyleId>{5C22544A-7EE6-4342-B048-85BDC9FD1C3A}</a:tableStyleId>
              </a:tblPr>
              <a:tblGrid>
                <a:gridCol w="1150620">
                  <a:extLst>
                    <a:ext uri="{9D8B030D-6E8A-4147-A177-3AD203B41FA5}">
                      <a16:colId xmlns:a16="http://schemas.microsoft.com/office/drawing/2014/main" val="20000"/>
                    </a:ext>
                  </a:extLst>
                </a:gridCol>
                <a:gridCol w="2912422">
                  <a:extLst>
                    <a:ext uri="{9D8B030D-6E8A-4147-A177-3AD203B41FA5}">
                      <a16:colId xmlns:a16="http://schemas.microsoft.com/office/drawing/2014/main" val="20001"/>
                    </a:ext>
                  </a:extLst>
                </a:gridCol>
                <a:gridCol w="1263338">
                  <a:extLst>
                    <a:ext uri="{9D8B030D-6E8A-4147-A177-3AD203B41FA5}">
                      <a16:colId xmlns:a16="http://schemas.microsoft.com/office/drawing/2014/main" val="20002"/>
                    </a:ext>
                  </a:extLst>
                </a:gridCol>
                <a:gridCol w="2903220">
                  <a:extLst>
                    <a:ext uri="{9D8B030D-6E8A-4147-A177-3AD203B41FA5}">
                      <a16:colId xmlns:a16="http://schemas.microsoft.com/office/drawing/2014/main" val="20003"/>
                    </a:ext>
                  </a:extLst>
                </a:gridCol>
              </a:tblGrid>
              <a:tr h="381000">
                <a:tc gridSpan="4">
                  <a:txBody>
                    <a:bodyPr/>
                    <a:lstStyle/>
                    <a:p>
                      <a:pPr algn="ctr"/>
                      <a:r>
                        <a:rPr lang="en-IE" sz="1900" b="1" kern="1200" dirty="0">
                          <a:solidFill>
                            <a:schemeClr val="lt1"/>
                          </a:solidFill>
                          <a:effectLst/>
                          <a:latin typeface="+mn-lt"/>
                          <a:ea typeface="+mn-ea"/>
                          <a:cs typeface="+mn-cs"/>
                        </a:rPr>
                        <a:t>Existing</a:t>
                      </a:r>
                      <a:r>
                        <a:rPr lang="en-IE" sz="1900" b="1" kern="1200" baseline="0" dirty="0">
                          <a:solidFill>
                            <a:schemeClr val="lt1"/>
                          </a:solidFill>
                          <a:effectLst/>
                          <a:latin typeface="+mn-lt"/>
                          <a:ea typeface="+mn-ea"/>
                          <a:cs typeface="+mn-cs"/>
                        </a:rPr>
                        <a:t> </a:t>
                      </a:r>
                      <a:r>
                        <a:rPr lang="en-IE" sz="1900" b="1" kern="1200" dirty="0">
                          <a:solidFill>
                            <a:schemeClr val="lt1"/>
                          </a:solidFill>
                          <a:effectLst/>
                          <a:latin typeface="+mn-lt"/>
                          <a:ea typeface="+mn-ea"/>
                          <a:cs typeface="+mn-cs"/>
                        </a:rPr>
                        <a:t>Services </a:t>
                      </a:r>
                      <a:endParaRPr lang="en-US" sz="1900" dirty="0">
                        <a:latin typeface="+mn-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08889">
                <a:tc>
                  <a:txBody>
                    <a:bodyPr/>
                    <a:lstStyle/>
                    <a:p>
                      <a:pPr>
                        <a:lnSpc>
                          <a:spcPct val="115000"/>
                        </a:lnSpc>
                        <a:spcAft>
                          <a:spcPts val="0"/>
                        </a:spcAft>
                      </a:pPr>
                      <a:r>
                        <a:rPr lang="en-IE" sz="1500" b="1" dirty="0">
                          <a:solidFill>
                            <a:srgbClr val="000000"/>
                          </a:solidFill>
                          <a:effectLst/>
                          <a:latin typeface="+mn-lt"/>
                          <a:ea typeface="Times New Roman"/>
                          <a:cs typeface="Times New Roman"/>
                        </a:rPr>
                        <a:t>POR </a:t>
                      </a:r>
                      <a:r>
                        <a:rPr lang="en-IE" sz="1500" b="1" dirty="0">
                          <a:solidFill>
                            <a:srgbClr val="FF0000"/>
                          </a:solidFill>
                          <a:effectLst/>
                          <a:latin typeface="+mn-lt"/>
                          <a:ea typeface="Times New Roman"/>
                          <a:cs typeface="Times New Roman"/>
                        </a:rPr>
                        <a:t>L1IE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Primary Operating Reserve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b="1" dirty="0">
                          <a:solidFill>
                            <a:srgbClr val="000000"/>
                          </a:solidFill>
                          <a:effectLst/>
                          <a:latin typeface="+mn-lt"/>
                          <a:ea typeface="Times New Roman"/>
                          <a:cs typeface="Times New Roman"/>
                        </a:rPr>
                        <a:t>SSRP </a:t>
                      </a:r>
                      <a:r>
                        <a:rPr lang="en-IE" sz="1500" b="1" dirty="0">
                          <a:solidFill>
                            <a:srgbClr val="FF0000"/>
                          </a:solidFill>
                          <a:effectLst/>
                          <a:latin typeface="+mn-lt"/>
                          <a:ea typeface="Times New Roman"/>
                          <a:cs typeface="Times New Roman"/>
                        </a:rPr>
                        <a:t>L7IE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Steady State Reactive Power</a:t>
                      </a:r>
                      <a:endParaRPr lang="en-US" sz="15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pPr>
                        <a:lnSpc>
                          <a:spcPct val="115000"/>
                        </a:lnSpc>
                        <a:spcAft>
                          <a:spcPts val="0"/>
                        </a:spcAft>
                      </a:pPr>
                      <a:r>
                        <a:rPr lang="en-IE" sz="1500" b="1" dirty="0">
                          <a:solidFill>
                            <a:srgbClr val="000000"/>
                          </a:solidFill>
                          <a:effectLst/>
                          <a:latin typeface="+mn-lt"/>
                          <a:ea typeface="Times New Roman"/>
                          <a:cs typeface="Times New Roman"/>
                        </a:rPr>
                        <a:t>SOR </a:t>
                      </a:r>
                      <a:r>
                        <a:rPr lang="en-IE" sz="1500" b="1" dirty="0">
                          <a:solidFill>
                            <a:srgbClr val="FF0000"/>
                          </a:solidFill>
                          <a:effectLst/>
                          <a:latin typeface="+mn-lt"/>
                          <a:ea typeface="Times New Roman"/>
                          <a:cs typeface="Times New Roman"/>
                        </a:rPr>
                        <a:t>L2IE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Secondary Operating Reserve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b="1" dirty="0">
                          <a:solidFill>
                            <a:srgbClr val="000000"/>
                          </a:solidFill>
                          <a:effectLst/>
                          <a:latin typeface="+mn-lt"/>
                          <a:ea typeface="Times New Roman"/>
                          <a:cs typeface="Times New Roman"/>
                        </a:rPr>
                        <a:t>SIR </a:t>
                      </a:r>
                      <a:r>
                        <a:rPr lang="en-IE" sz="1500" b="1" dirty="0">
                          <a:solidFill>
                            <a:srgbClr val="FF0000"/>
                          </a:solidFill>
                          <a:effectLst/>
                          <a:latin typeface="+mn-lt"/>
                          <a:ea typeface="Times New Roman"/>
                          <a:cs typeface="Times New Roman"/>
                        </a:rPr>
                        <a:t>L8IE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Synchronous Inertial Response</a:t>
                      </a:r>
                      <a:endParaRPr lang="en-US" sz="15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508889">
                <a:tc>
                  <a:txBody>
                    <a:bodyPr/>
                    <a:lstStyle/>
                    <a:p>
                      <a:pPr>
                        <a:lnSpc>
                          <a:spcPct val="115000"/>
                        </a:lnSpc>
                        <a:spcAft>
                          <a:spcPts val="0"/>
                        </a:spcAft>
                      </a:pPr>
                      <a:r>
                        <a:rPr lang="en-IE" sz="1500" b="1" dirty="0">
                          <a:solidFill>
                            <a:srgbClr val="000000"/>
                          </a:solidFill>
                          <a:effectLst/>
                          <a:latin typeface="+mn-lt"/>
                          <a:ea typeface="Times New Roman"/>
                          <a:cs typeface="Times New Roman"/>
                        </a:rPr>
                        <a:t>TOR1 </a:t>
                      </a:r>
                      <a:r>
                        <a:rPr lang="en-IE" sz="1500" b="1" dirty="0">
                          <a:solidFill>
                            <a:srgbClr val="FF0000"/>
                          </a:solidFill>
                          <a:effectLst/>
                          <a:latin typeface="+mn-lt"/>
                          <a:ea typeface="Times New Roman"/>
                          <a:cs typeface="Times New Roman"/>
                        </a:rPr>
                        <a:t>L3IE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Tertiary 1 Operating Reserve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b="1" dirty="0">
                          <a:solidFill>
                            <a:srgbClr val="000000"/>
                          </a:solidFill>
                          <a:effectLst/>
                          <a:latin typeface="+mn-lt"/>
                          <a:ea typeface="Times New Roman"/>
                          <a:cs typeface="Times New Roman"/>
                        </a:rPr>
                        <a:t>RM1 </a:t>
                      </a:r>
                      <a:r>
                        <a:rPr lang="en-IE" sz="1500" b="1" dirty="0">
                          <a:solidFill>
                            <a:srgbClr val="FF0000"/>
                          </a:solidFill>
                          <a:effectLst/>
                          <a:latin typeface="+mn-lt"/>
                          <a:ea typeface="Times New Roman"/>
                          <a:cs typeface="Times New Roman"/>
                        </a:rPr>
                        <a:t>L9IE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Ramping Margin 1 Hour</a:t>
                      </a:r>
                      <a:endParaRPr lang="en-US" sz="15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3"/>
                  </a:ext>
                </a:extLst>
              </a:tr>
              <a:tr h="508889">
                <a:tc>
                  <a:txBody>
                    <a:bodyPr/>
                    <a:lstStyle/>
                    <a:p>
                      <a:pPr>
                        <a:lnSpc>
                          <a:spcPct val="115000"/>
                        </a:lnSpc>
                        <a:spcAft>
                          <a:spcPts val="0"/>
                        </a:spcAft>
                      </a:pPr>
                      <a:r>
                        <a:rPr lang="en-IE" sz="1500" b="1" dirty="0">
                          <a:solidFill>
                            <a:srgbClr val="000000"/>
                          </a:solidFill>
                          <a:effectLst/>
                          <a:latin typeface="+mn-lt"/>
                          <a:ea typeface="Times New Roman"/>
                          <a:cs typeface="Times New Roman"/>
                        </a:rPr>
                        <a:t>TOR2 </a:t>
                      </a:r>
                      <a:r>
                        <a:rPr lang="en-IE" sz="1500" b="1" dirty="0">
                          <a:solidFill>
                            <a:srgbClr val="FF0000"/>
                          </a:solidFill>
                          <a:effectLst/>
                          <a:latin typeface="+mn-lt"/>
                          <a:ea typeface="Times New Roman"/>
                          <a:cs typeface="Times New Roman"/>
                        </a:rPr>
                        <a:t>L4IE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Tertiary 2 Operating Reserve </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b="1" dirty="0">
                          <a:solidFill>
                            <a:srgbClr val="000000"/>
                          </a:solidFill>
                          <a:effectLst/>
                          <a:latin typeface="+mn-lt"/>
                          <a:ea typeface="Times New Roman"/>
                          <a:cs typeface="Times New Roman"/>
                        </a:rPr>
                        <a:t>RM3 </a:t>
                      </a:r>
                      <a:r>
                        <a:rPr lang="en-IE" sz="1500" b="1" dirty="0">
                          <a:solidFill>
                            <a:srgbClr val="FF0000"/>
                          </a:solidFill>
                          <a:effectLst/>
                          <a:latin typeface="+mn-lt"/>
                          <a:ea typeface="Times New Roman"/>
                          <a:cs typeface="Times New Roman"/>
                        </a:rPr>
                        <a:t>L10IE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Ramping Margin 3 Hour</a:t>
                      </a:r>
                      <a:endParaRPr lang="en-US" sz="15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508889">
                <a:tc>
                  <a:txBody>
                    <a:bodyPr/>
                    <a:lstStyle/>
                    <a:p>
                      <a:pPr>
                        <a:lnSpc>
                          <a:spcPct val="115000"/>
                        </a:lnSpc>
                        <a:spcAft>
                          <a:spcPts val="0"/>
                        </a:spcAft>
                      </a:pPr>
                      <a:r>
                        <a:rPr lang="en-IE" sz="1500" b="1" dirty="0">
                          <a:solidFill>
                            <a:srgbClr val="000000"/>
                          </a:solidFill>
                          <a:effectLst/>
                          <a:latin typeface="+mn-lt"/>
                          <a:ea typeface="Times New Roman"/>
                          <a:cs typeface="Times New Roman"/>
                        </a:rPr>
                        <a:t>RRD </a:t>
                      </a:r>
                      <a:r>
                        <a:rPr lang="en-IE" sz="1500" b="1" dirty="0">
                          <a:solidFill>
                            <a:srgbClr val="FF0000"/>
                          </a:solidFill>
                          <a:effectLst/>
                          <a:latin typeface="+mn-lt"/>
                          <a:ea typeface="Times New Roman"/>
                          <a:cs typeface="Times New Roman"/>
                        </a:rPr>
                        <a:t>L5IE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Replacement Reserve </a:t>
                      </a:r>
                    </a:p>
                    <a:p>
                      <a:pPr>
                        <a:lnSpc>
                          <a:spcPct val="115000"/>
                        </a:lnSpc>
                        <a:spcAft>
                          <a:spcPts val="0"/>
                        </a:spcAft>
                      </a:pPr>
                      <a:r>
                        <a:rPr lang="en-IE" sz="1500" dirty="0">
                          <a:solidFill>
                            <a:srgbClr val="000000"/>
                          </a:solidFill>
                          <a:effectLst/>
                          <a:latin typeface="+mn-lt"/>
                          <a:ea typeface="Times New Roman"/>
                          <a:cs typeface="Times New Roman"/>
                        </a:rPr>
                        <a:t>(De-Synchronised)</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b="1" dirty="0">
                          <a:solidFill>
                            <a:srgbClr val="000000"/>
                          </a:solidFill>
                          <a:effectLst/>
                          <a:latin typeface="+mn-lt"/>
                          <a:ea typeface="Times New Roman"/>
                          <a:cs typeface="Times New Roman"/>
                        </a:rPr>
                        <a:t>RM8 </a:t>
                      </a:r>
                      <a:r>
                        <a:rPr lang="en-IE" sz="1500" b="1" dirty="0">
                          <a:solidFill>
                            <a:srgbClr val="FF0000"/>
                          </a:solidFill>
                          <a:effectLst/>
                          <a:latin typeface="+mn-lt"/>
                          <a:ea typeface="Times New Roman"/>
                          <a:cs typeface="Times New Roman"/>
                        </a:rPr>
                        <a:t>L11IE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Ramping Margin 8 Hour</a:t>
                      </a:r>
                      <a:endParaRPr lang="en-US" sz="15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5"/>
                  </a:ext>
                </a:extLst>
              </a:tr>
              <a:tr h="508889">
                <a:tc>
                  <a:txBody>
                    <a:bodyPr/>
                    <a:lstStyle/>
                    <a:p>
                      <a:pPr>
                        <a:lnSpc>
                          <a:spcPct val="115000"/>
                        </a:lnSpc>
                        <a:spcAft>
                          <a:spcPts val="0"/>
                        </a:spcAft>
                      </a:pPr>
                      <a:r>
                        <a:rPr lang="en-IE" sz="1500" b="1" dirty="0">
                          <a:solidFill>
                            <a:srgbClr val="000000"/>
                          </a:solidFill>
                          <a:effectLst/>
                          <a:latin typeface="+mn-lt"/>
                          <a:ea typeface="Times New Roman"/>
                          <a:cs typeface="Times New Roman"/>
                        </a:rPr>
                        <a:t>RRS </a:t>
                      </a:r>
                      <a:r>
                        <a:rPr lang="en-IE" sz="1500" b="1" dirty="0">
                          <a:solidFill>
                            <a:srgbClr val="FF0000"/>
                          </a:solidFill>
                          <a:effectLst/>
                          <a:latin typeface="+mn-lt"/>
                          <a:ea typeface="Times New Roman"/>
                          <a:cs typeface="Times New Roman"/>
                        </a:rPr>
                        <a:t>L6IE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Replacement Reserve (Synchronised)</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b="1" dirty="0">
                          <a:solidFill>
                            <a:srgbClr val="000000"/>
                          </a:solidFill>
                          <a:effectLst/>
                          <a:latin typeface="+mn-lt"/>
                          <a:ea typeface="Times New Roman"/>
                          <a:cs typeface="Times New Roman"/>
                        </a:rPr>
                        <a:t>FFR </a:t>
                      </a:r>
                      <a:r>
                        <a:rPr lang="en-IE" sz="1500" b="1" dirty="0">
                          <a:solidFill>
                            <a:srgbClr val="FF0000"/>
                          </a:solidFill>
                          <a:effectLst/>
                          <a:latin typeface="+mn-lt"/>
                          <a:ea typeface="Times New Roman"/>
                          <a:cs typeface="Times New Roman"/>
                        </a:rPr>
                        <a:t>L12IE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Fast</a:t>
                      </a:r>
                      <a:r>
                        <a:rPr lang="en-IE" sz="1500" baseline="0" dirty="0">
                          <a:solidFill>
                            <a:srgbClr val="000000"/>
                          </a:solidFill>
                          <a:effectLst/>
                          <a:latin typeface="+mn-lt"/>
                          <a:ea typeface="Times New Roman"/>
                          <a:cs typeface="Times New Roman"/>
                        </a:rPr>
                        <a:t> Frequency Response</a:t>
                      </a:r>
                      <a:endParaRPr lang="en-US" sz="15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35189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ltLang="ja-JP" sz="3200" dirty="0">
                <a:ea typeface="HGｺﾞｼｯｸM"/>
              </a:rPr>
              <a:t>Gate 14 Lot Numbers – SONI</a:t>
            </a:r>
            <a:endParaRPr lang="en-IE" sz="3200" dirty="0">
              <a:ea typeface="HGｺﾞｼｯｸM"/>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9465724"/>
              </p:ext>
            </p:extLst>
          </p:nvPr>
        </p:nvGraphicFramePr>
        <p:xfrm>
          <a:off x="1871472" y="1899733"/>
          <a:ext cx="8229600" cy="3296285"/>
        </p:xfrm>
        <a:graphic>
          <a:graphicData uri="http://schemas.openxmlformats.org/drawingml/2006/table">
            <a:tbl>
              <a:tblPr firstRow="1" bandRow="1">
                <a:tableStyleId>{5C22544A-7EE6-4342-B048-85BDC9FD1C3A}</a:tableStyleId>
              </a:tblPr>
              <a:tblGrid>
                <a:gridCol w="1173480">
                  <a:extLst>
                    <a:ext uri="{9D8B030D-6E8A-4147-A177-3AD203B41FA5}">
                      <a16:colId xmlns:a16="http://schemas.microsoft.com/office/drawing/2014/main" val="20000"/>
                    </a:ext>
                  </a:extLst>
                </a:gridCol>
                <a:gridCol w="2889562">
                  <a:extLst>
                    <a:ext uri="{9D8B030D-6E8A-4147-A177-3AD203B41FA5}">
                      <a16:colId xmlns:a16="http://schemas.microsoft.com/office/drawing/2014/main" val="20001"/>
                    </a:ext>
                  </a:extLst>
                </a:gridCol>
                <a:gridCol w="1225238">
                  <a:extLst>
                    <a:ext uri="{9D8B030D-6E8A-4147-A177-3AD203B41FA5}">
                      <a16:colId xmlns:a16="http://schemas.microsoft.com/office/drawing/2014/main" val="20002"/>
                    </a:ext>
                  </a:extLst>
                </a:gridCol>
                <a:gridCol w="2941320">
                  <a:extLst>
                    <a:ext uri="{9D8B030D-6E8A-4147-A177-3AD203B41FA5}">
                      <a16:colId xmlns:a16="http://schemas.microsoft.com/office/drawing/2014/main" val="20003"/>
                    </a:ext>
                  </a:extLst>
                </a:gridCol>
              </a:tblGrid>
              <a:tr h="381000">
                <a:tc gridSpan="4">
                  <a:txBody>
                    <a:bodyPr/>
                    <a:lstStyle/>
                    <a:p>
                      <a:pPr algn="ctr"/>
                      <a:r>
                        <a:rPr lang="en-IE" sz="1900" b="1" kern="1200" dirty="0">
                          <a:solidFill>
                            <a:schemeClr val="lt1"/>
                          </a:solidFill>
                          <a:effectLst/>
                          <a:latin typeface="+mn-lt"/>
                          <a:ea typeface="+mn-ea"/>
                          <a:cs typeface="+mn-cs"/>
                        </a:rPr>
                        <a:t>Existing Services</a:t>
                      </a:r>
                      <a:r>
                        <a:rPr lang="en-IE" sz="1900" b="1" kern="1200" baseline="0" dirty="0">
                          <a:solidFill>
                            <a:schemeClr val="lt1"/>
                          </a:solidFill>
                          <a:effectLst/>
                          <a:latin typeface="+mn-lt"/>
                          <a:ea typeface="+mn-ea"/>
                          <a:cs typeface="+mn-cs"/>
                        </a:rPr>
                        <a:t> </a:t>
                      </a:r>
                      <a:endParaRPr lang="en-US" sz="1900" dirty="0">
                        <a:latin typeface="+mn-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08889">
                <a:tc>
                  <a:txBody>
                    <a:bodyPr/>
                    <a:lstStyle/>
                    <a:p>
                      <a:pPr>
                        <a:lnSpc>
                          <a:spcPct val="115000"/>
                        </a:lnSpc>
                        <a:spcAft>
                          <a:spcPts val="0"/>
                        </a:spcAft>
                      </a:pPr>
                      <a:r>
                        <a:rPr lang="en-IE" sz="1500" b="1" dirty="0">
                          <a:solidFill>
                            <a:srgbClr val="000000"/>
                          </a:solidFill>
                          <a:effectLst/>
                          <a:latin typeface="+mn-lt"/>
                          <a:ea typeface="Times New Roman"/>
                          <a:cs typeface="Times New Roman"/>
                        </a:rPr>
                        <a:t>POR </a:t>
                      </a:r>
                      <a:r>
                        <a:rPr lang="en-IE" sz="1500" b="1" dirty="0">
                          <a:solidFill>
                            <a:srgbClr val="FF0000"/>
                          </a:solidFill>
                          <a:effectLst/>
                          <a:latin typeface="+mn-lt"/>
                          <a:ea typeface="Times New Roman"/>
                          <a:cs typeface="Times New Roman"/>
                        </a:rPr>
                        <a:t>L1NI</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Primary Operating Reserve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b="1" dirty="0">
                          <a:solidFill>
                            <a:srgbClr val="000000"/>
                          </a:solidFill>
                          <a:effectLst/>
                          <a:latin typeface="+mn-lt"/>
                          <a:ea typeface="Times New Roman"/>
                          <a:cs typeface="Times New Roman"/>
                        </a:rPr>
                        <a:t>SSRP </a:t>
                      </a:r>
                      <a:r>
                        <a:rPr lang="en-IE" sz="1500" b="1" dirty="0">
                          <a:solidFill>
                            <a:srgbClr val="FF0000"/>
                          </a:solidFill>
                          <a:effectLst/>
                          <a:latin typeface="+mn-lt"/>
                          <a:ea typeface="Times New Roman"/>
                          <a:cs typeface="Times New Roman"/>
                        </a:rPr>
                        <a:t>L7NI</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Steady State Reactive Power</a:t>
                      </a:r>
                      <a:endParaRPr lang="en-US" sz="15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pPr>
                        <a:lnSpc>
                          <a:spcPct val="115000"/>
                        </a:lnSpc>
                        <a:spcAft>
                          <a:spcPts val="0"/>
                        </a:spcAft>
                      </a:pPr>
                      <a:r>
                        <a:rPr lang="en-IE" sz="1500" b="1" dirty="0">
                          <a:solidFill>
                            <a:srgbClr val="000000"/>
                          </a:solidFill>
                          <a:effectLst/>
                          <a:latin typeface="+mn-lt"/>
                          <a:ea typeface="Times New Roman"/>
                          <a:cs typeface="Times New Roman"/>
                        </a:rPr>
                        <a:t>SOR </a:t>
                      </a:r>
                      <a:r>
                        <a:rPr lang="en-IE" sz="1500" b="1" dirty="0">
                          <a:solidFill>
                            <a:srgbClr val="FF0000"/>
                          </a:solidFill>
                          <a:effectLst/>
                          <a:latin typeface="+mn-lt"/>
                          <a:ea typeface="Times New Roman"/>
                          <a:cs typeface="Times New Roman"/>
                        </a:rPr>
                        <a:t>L2NI</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Secondary Operating Reserve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b="1" dirty="0">
                          <a:solidFill>
                            <a:srgbClr val="000000"/>
                          </a:solidFill>
                          <a:effectLst/>
                          <a:latin typeface="+mn-lt"/>
                          <a:ea typeface="Times New Roman"/>
                          <a:cs typeface="Times New Roman"/>
                        </a:rPr>
                        <a:t>SIR </a:t>
                      </a:r>
                      <a:r>
                        <a:rPr lang="en-IE" sz="1500" b="1" dirty="0">
                          <a:solidFill>
                            <a:srgbClr val="FF0000"/>
                          </a:solidFill>
                          <a:effectLst/>
                          <a:latin typeface="+mn-lt"/>
                          <a:ea typeface="Times New Roman"/>
                          <a:cs typeface="Times New Roman"/>
                        </a:rPr>
                        <a:t>L8NI</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Synchronous Inertial Response</a:t>
                      </a:r>
                      <a:endParaRPr lang="en-US" sz="15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508889">
                <a:tc>
                  <a:txBody>
                    <a:bodyPr/>
                    <a:lstStyle/>
                    <a:p>
                      <a:pPr>
                        <a:lnSpc>
                          <a:spcPct val="115000"/>
                        </a:lnSpc>
                        <a:spcAft>
                          <a:spcPts val="0"/>
                        </a:spcAft>
                      </a:pPr>
                      <a:r>
                        <a:rPr lang="en-IE" sz="1500" b="1" dirty="0">
                          <a:solidFill>
                            <a:srgbClr val="000000"/>
                          </a:solidFill>
                          <a:effectLst/>
                          <a:latin typeface="+mn-lt"/>
                          <a:ea typeface="Times New Roman"/>
                          <a:cs typeface="Times New Roman"/>
                        </a:rPr>
                        <a:t>TOR1 </a:t>
                      </a:r>
                      <a:r>
                        <a:rPr lang="en-IE" sz="1500" b="1" dirty="0">
                          <a:solidFill>
                            <a:srgbClr val="FF0000"/>
                          </a:solidFill>
                          <a:effectLst/>
                          <a:latin typeface="+mn-lt"/>
                          <a:ea typeface="Times New Roman"/>
                          <a:cs typeface="Times New Roman"/>
                        </a:rPr>
                        <a:t>L3NI</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Tertiary 1 Operating Reserve</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b="1" dirty="0">
                          <a:solidFill>
                            <a:srgbClr val="000000"/>
                          </a:solidFill>
                          <a:effectLst/>
                          <a:latin typeface="+mn-lt"/>
                          <a:ea typeface="Times New Roman"/>
                          <a:cs typeface="Times New Roman"/>
                        </a:rPr>
                        <a:t>RM1 </a:t>
                      </a:r>
                      <a:r>
                        <a:rPr lang="en-IE" sz="1500" b="1" dirty="0">
                          <a:solidFill>
                            <a:srgbClr val="FF0000"/>
                          </a:solidFill>
                          <a:effectLst/>
                          <a:latin typeface="+mn-lt"/>
                          <a:ea typeface="Times New Roman"/>
                          <a:cs typeface="Times New Roman"/>
                        </a:rPr>
                        <a:t>L9NI</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Ramping Margin 1 Hour</a:t>
                      </a:r>
                      <a:endParaRPr lang="en-US" sz="15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3"/>
                  </a:ext>
                </a:extLst>
              </a:tr>
              <a:tr h="508889">
                <a:tc>
                  <a:txBody>
                    <a:bodyPr/>
                    <a:lstStyle/>
                    <a:p>
                      <a:pPr>
                        <a:lnSpc>
                          <a:spcPct val="115000"/>
                        </a:lnSpc>
                        <a:spcAft>
                          <a:spcPts val="0"/>
                        </a:spcAft>
                      </a:pPr>
                      <a:r>
                        <a:rPr lang="en-IE" sz="1500" b="1" dirty="0">
                          <a:solidFill>
                            <a:srgbClr val="000000"/>
                          </a:solidFill>
                          <a:effectLst/>
                          <a:latin typeface="+mn-lt"/>
                          <a:ea typeface="Times New Roman"/>
                          <a:cs typeface="Times New Roman"/>
                        </a:rPr>
                        <a:t>TOR2 </a:t>
                      </a:r>
                      <a:r>
                        <a:rPr lang="en-IE" sz="1500" b="1" dirty="0">
                          <a:solidFill>
                            <a:srgbClr val="FF0000"/>
                          </a:solidFill>
                          <a:effectLst/>
                          <a:latin typeface="+mn-lt"/>
                          <a:ea typeface="Times New Roman"/>
                          <a:cs typeface="Times New Roman"/>
                        </a:rPr>
                        <a:t>L4NI</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Tertiary 2 Operating Reserve </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b="1" dirty="0">
                          <a:solidFill>
                            <a:srgbClr val="000000"/>
                          </a:solidFill>
                          <a:effectLst/>
                          <a:latin typeface="+mn-lt"/>
                          <a:ea typeface="Times New Roman"/>
                          <a:cs typeface="Times New Roman"/>
                        </a:rPr>
                        <a:t>RM3 </a:t>
                      </a:r>
                      <a:r>
                        <a:rPr lang="en-IE" sz="1500" b="1" dirty="0">
                          <a:solidFill>
                            <a:srgbClr val="FF0000"/>
                          </a:solidFill>
                          <a:effectLst/>
                          <a:latin typeface="+mn-lt"/>
                          <a:ea typeface="Times New Roman"/>
                          <a:cs typeface="Times New Roman"/>
                        </a:rPr>
                        <a:t>L10NI</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Ramping Margin 3 Hour</a:t>
                      </a:r>
                      <a:endParaRPr lang="en-US" sz="15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508889">
                <a:tc>
                  <a:txBody>
                    <a:bodyPr/>
                    <a:lstStyle/>
                    <a:p>
                      <a:pPr>
                        <a:lnSpc>
                          <a:spcPct val="115000"/>
                        </a:lnSpc>
                        <a:spcAft>
                          <a:spcPts val="0"/>
                        </a:spcAft>
                      </a:pPr>
                      <a:r>
                        <a:rPr lang="en-IE" sz="1500" b="1" dirty="0">
                          <a:solidFill>
                            <a:srgbClr val="000000"/>
                          </a:solidFill>
                          <a:effectLst/>
                          <a:latin typeface="+mn-lt"/>
                          <a:ea typeface="Times New Roman"/>
                          <a:cs typeface="Times New Roman"/>
                        </a:rPr>
                        <a:t>RRD </a:t>
                      </a:r>
                      <a:r>
                        <a:rPr lang="en-IE" sz="1500" b="1" dirty="0">
                          <a:solidFill>
                            <a:srgbClr val="FF0000"/>
                          </a:solidFill>
                          <a:effectLst/>
                          <a:latin typeface="+mn-lt"/>
                          <a:ea typeface="Times New Roman"/>
                          <a:cs typeface="Times New Roman"/>
                        </a:rPr>
                        <a:t>L5NI</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Replacement Reserve </a:t>
                      </a:r>
                    </a:p>
                    <a:p>
                      <a:pPr>
                        <a:lnSpc>
                          <a:spcPct val="115000"/>
                        </a:lnSpc>
                        <a:spcAft>
                          <a:spcPts val="0"/>
                        </a:spcAft>
                      </a:pPr>
                      <a:r>
                        <a:rPr lang="en-IE" sz="1500" dirty="0">
                          <a:solidFill>
                            <a:srgbClr val="000000"/>
                          </a:solidFill>
                          <a:effectLst/>
                          <a:latin typeface="+mn-lt"/>
                          <a:ea typeface="Times New Roman"/>
                          <a:cs typeface="Times New Roman"/>
                        </a:rPr>
                        <a:t>(De-Synchronised)</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b="1" dirty="0">
                          <a:solidFill>
                            <a:srgbClr val="000000"/>
                          </a:solidFill>
                          <a:effectLst/>
                          <a:latin typeface="+mn-lt"/>
                          <a:ea typeface="Times New Roman"/>
                          <a:cs typeface="Times New Roman"/>
                        </a:rPr>
                        <a:t>RM8 </a:t>
                      </a:r>
                      <a:r>
                        <a:rPr lang="en-IE" sz="1500" b="1" dirty="0">
                          <a:solidFill>
                            <a:srgbClr val="FF0000"/>
                          </a:solidFill>
                          <a:effectLst/>
                          <a:latin typeface="+mn-lt"/>
                          <a:ea typeface="Times New Roman"/>
                          <a:cs typeface="Times New Roman"/>
                        </a:rPr>
                        <a:t>L11NI</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Ramping Margin 8 Hour</a:t>
                      </a:r>
                      <a:endParaRPr lang="en-US" sz="15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5"/>
                  </a:ext>
                </a:extLst>
              </a:tr>
              <a:tr h="508889">
                <a:tc>
                  <a:txBody>
                    <a:bodyPr/>
                    <a:lstStyle/>
                    <a:p>
                      <a:pPr>
                        <a:lnSpc>
                          <a:spcPct val="115000"/>
                        </a:lnSpc>
                        <a:spcAft>
                          <a:spcPts val="0"/>
                        </a:spcAft>
                      </a:pPr>
                      <a:r>
                        <a:rPr lang="en-IE" sz="1500" b="1" dirty="0">
                          <a:solidFill>
                            <a:srgbClr val="000000"/>
                          </a:solidFill>
                          <a:effectLst/>
                          <a:latin typeface="+mn-lt"/>
                          <a:ea typeface="Times New Roman"/>
                          <a:cs typeface="Times New Roman"/>
                        </a:rPr>
                        <a:t>RRS </a:t>
                      </a:r>
                      <a:r>
                        <a:rPr lang="en-IE" sz="1500" b="1" dirty="0">
                          <a:solidFill>
                            <a:srgbClr val="FF0000"/>
                          </a:solidFill>
                          <a:effectLst/>
                          <a:latin typeface="+mn-lt"/>
                          <a:ea typeface="Times New Roman"/>
                          <a:cs typeface="Times New Roman"/>
                        </a:rPr>
                        <a:t>L6NI</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Replacement Reserve (Synchronised)</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b="1" dirty="0">
                          <a:solidFill>
                            <a:srgbClr val="000000"/>
                          </a:solidFill>
                          <a:effectLst/>
                          <a:latin typeface="+mn-lt"/>
                          <a:ea typeface="Times New Roman"/>
                          <a:cs typeface="Times New Roman"/>
                        </a:rPr>
                        <a:t>FFR </a:t>
                      </a:r>
                      <a:r>
                        <a:rPr lang="en-IE" sz="1500" b="1" dirty="0">
                          <a:solidFill>
                            <a:srgbClr val="FF0000"/>
                          </a:solidFill>
                          <a:effectLst/>
                          <a:latin typeface="+mn-lt"/>
                          <a:ea typeface="Times New Roman"/>
                          <a:cs typeface="Times New Roman"/>
                        </a:rPr>
                        <a:t>L12NI</a:t>
                      </a:r>
                      <a:endParaRPr lang="en-US" sz="1500" dirty="0">
                        <a:effectLst/>
                        <a:latin typeface="+mn-lt"/>
                        <a:ea typeface="Times New Roman"/>
                        <a:cs typeface="Times New Roman"/>
                      </a:endParaRPr>
                    </a:p>
                  </a:txBody>
                  <a:tcPr marL="68580" marR="68580" marT="0" marB="0" anchor="ctr"/>
                </a:tc>
                <a:tc>
                  <a:txBody>
                    <a:bodyPr/>
                    <a:lstStyle/>
                    <a:p>
                      <a:pPr>
                        <a:lnSpc>
                          <a:spcPct val="115000"/>
                        </a:lnSpc>
                        <a:spcAft>
                          <a:spcPts val="0"/>
                        </a:spcAft>
                      </a:pPr>
                      <a:r>
                        <a:rPr lang="en-IE" sz="1500" dirty="0">
                          <a:solidFill>
                            <a:srgbClr val="000000"/>
                          </a:solidFill>
                          <a:effectLst/>
                          <a:latin typeface="+mn-lt"/>
                          <a:ea typeface="Times New Roman"/>
                          <a:cs typeface="Times New Roman"/>
                        </a:rPr>
                        <a:t>Fast</a:t>
                      </a:r>
                      <a:r>
                        <a:rPr lang="en-IE" sz="1500" baseline="0" dirty="0">
                          <a:solidFill>
                            <a:srgbClr val="000000"/>
                          </a:solidFill>
                          <a:effectLst/>
                          <a:latin typeface="+mn-lt"/>
                          <a:ea typeface="Times New Roman"/>
                          <a:cs typeface="Times New Roman"/>
                        </a:rPr>
                        <a:t> Frequency Response</a:t>
                      </a:r>
                      <a:endParaRPr lang="en-US" sz="15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4437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068" y="404017"/>
            <a:ext cx="10515600" cy="1325563"/>
          </a:xfrm>
        </p:spPr>
        <p:txBody>
          <a:bodyPr/>
          <a:lstStyle/>
          <a:p>
            <a:r>
              <a:rPr lang="en-GB" dirty="0"/>
              <a:t>Tender Response</a:t>
            </a:r>
            <a:endParaRPr lang="en-IE" dirty="0"/>
          </a:p>
        </p:txBody>
      </p:sp>
      <p:sp>
        <p:nvSpPr>
          <p:cNvPr id="3" name="Content Placeholder 2"/>
          <p:cNvSpPr>
            <a:spLocks noGrp="1"/>
          </p:cNvSpPr>
          <p:nvPr>
            <p:ph idx="1"/>
          </p:nvPr>
        </p:nvSpPr>
        <p:spPr>
          <a:xfrm>
            <a:off x="838200" y="1456725"/>
            <a:ext cx="10515600" cy="3556000"/>
          </a:xfrm>
        </p:spPr>
        <p:txBody>
          <a:bodyPr>
            <a:normAutofit fontScale="92500" lnSpcReduction="20000"/>
          </a:bodyPr>
          <a:lstStyle/>
          <a:p>
            <a:pPr>
              <a:buFont typeface="Wingdings" panose="05000000000000000000" pitchFamily="2" charset="2"/>
              <a:buChar char="Ø"/>
            </a:pPr>
            <a:r>
              <a:rPr lang="en-GB" sz="1900" dirty="0"/>
              <a:t>Tenderers must submit a separate standalone tender for each and every Providing Unit. </a:t>
            </a:r>
          </a:p>
          <a:p>
            <a:pPr>
              <a:buFont typeface="Wingdings" panose="05000000000000000000" pitchFamily="2" charset="2"/>
              <a:buChar char="Ø"/>
            </a:pPr>
            <a:endParaRPr lang="en-GB" sz="1900" dirty="0"/>
          </a:p>
          <a:p>
            <a:pPr>
              <a:buFont typeface="Wingdings" panose="05000000000000000000" pitchFamily="2" charset="2"/>
              <a:buChar char="Ø"/>
            </a:pPr>
            <a:r>
              <a:rPr lang="en-GB" sz="1900" dirty="0"/>
              <a:t>Note: A Tenderer may have more than one Providing Unit.</a:t>
            </a:r>
            <a:endParaRPr lang="en-US" sz="1900" dirty="0"/>
          </a:p>
          <a:p>
            <a:pPr marL="0" indent="0">
              <a:buNone/>
            </a:pPr>
            <a:endParaRPr lang="en-GB" sz="1900" dirty="0"/>
          </a:p>
          <a:p>
            <a:pPr>
              <a:buFont typeface="Wingdings" panose="05000000000000000000" pitchFamily="2" charset="2"/>
              <a:buChar char="Ø"/>
            </a:pPr>
            <a:r>
              <a:rPr lang="en-GB" sz="1900" dirty="0"/>
              <a:t>Tenders should be split into two constituent parts (submitted at the same time):</a:t>
            </a:r>
          </a:p>
          <a:p>
            <a:pPr marL="800100" lvl="3" indent="-342900">
              <a:buFont typeface="Courier New" panose="02070309020205020404" pitchFamily="49" charset="0"/>
              <a:buChar char="o"/>
            </a:pPr>
            <a:r>
              <a:rPr lang="en-GB" sz="1900" dirty="0"/>
              <a:t>A pre-qualification section; and </a:t>
            </a:r>
          </a:p>
          <a:p>
            <a:pPr marL="800100" lvl="3" indent="-342900">
              <a:buFont typeface="Courier New" panose="02070309020205020404" pitchFamily="49" charset="0"/>
              <a:buChar char="o"/>
            </a:pPr>
            <a:r>
              <a:rPr lang="en-GB" sz="1900" dirty="0"/>
              <a:t>A tender section.</a:t>
            </a:r>
            <a:endParaRPr lang="en-US" sz="1900" dirty="0"/>
          </a:p>
          <a:p>
            <a:pPr marL="0" indent="0">
              <a:buNone/>
            </a:pPr>
            <a:endParaRPr lang="en-GB" sz="1900" dirty="0"/>
          </a:p>
          <a:p>
            <a:pPr>
              <a:buFont typeface="Wingdings" panose="05000000000000000000" pitchFamily="2" charset="2"/>
              <a:buChar char="Ø"/>
            </a:pPr>
            <a:r>
              <a:rPr lang="en-GB" sz="1900" dirty="0"/>
              <a:t>Tenderers’ response for each Providing Unit should consist of:</a:t>
            </a:r>
            <a:endParaRPr lang="en-US" sz="1900" dirty="0"/>
          </a:p>
          <a:p>
            <a:pPr lvl="1">
              <a:buFont typeface="Courier New" panose="02070309020205020404" pitchFamily="49" charset="0"/>
              <a:buChar char="o"/>
            </a:pPr>
            <a:r>
              <a:rPr lang="en-GB" sz="1900" dirty="0"/>
              <a:t>Part 2 of the </a:t>
            </a:r>
            <a:r>
              <a:rPr lang="en-IE" sz="1900" b="1" dirty="0"/>
              <a:t>Qualification System Briefing Document</a:t>
            </a:r>
            <a:r>
              <a:rPr lang="en-GB" sz="1900" dirty="0"/>
              <a:t>, including Forms 1, 2 and 3; and </a:t>
            </a:r>
            <a:endParaRPr lang="en-US" sz="1900" dirty="0"/>
          </a:p>
          <a:p>
            <a:pPr lvl="1">
              <a:buFont typeface="Courier New" panose="02070309020205020404" pitchFamily="49" charset="0"/>
              <a:buChar char="o"/>
            </a:pPr>
            <a:r>
              <a:rPr lang="en-GB" sz="1900" dirty="0"/>
              <a:t>A Completed </a:t>
            </a:r>
            <a:r>
              <a:rPr lang="en-GB" sz="1900" b="1" dirty="0"/>
              <a:t>Technical Questionnaire </a:t>
            </a:r>
            <a:r>
              <a:rPr lang="en-GB" sz="1900" dirty="0"/>
              <a:t>sheet for each Lot they are submitting for (must be completed in Excel).</a:t>
            </a:r>
            <a:endParaRPr lang="en-US" sz="1900" dirty="0"/>
          </a:p>
          <a:p>
            <a:pPr marL="0" indent="0">
              <a:buNone/>
            </a:pPr>
            <a:endParaRPr lang="en-IE" dirty="0"/>
          </a:p>
        </p:txBody>
      </p:sp>
    </p:spTree>
    <p:extLst>
      <p:ext uri="{BB962C8B-B14F-4D97-AF65-F5344CB8AC3E}">
        <p14:creationId xmlns:p14="http://schemas.microsoft.com/office/powerpoint/2010/main" val="3908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068" y="404017"/>
            <a:ext cx="10515600" cy="1325563"/>
          </a:xfrm>
        </p:spPr>
        <p:txBody>
          <a:bodyPr/>
          <a:lstStyle/>
          <a:p>
            <a:r>
              <a:rPr lang="en-GB" dirty="0"/>
              <a:t>Tender Evaluation</a:t>
            </a:r>
            <a:endParaRPr lang="en-IE" dirty="0"/>
          </a:p>
        </p:txBody>
      </p:sp>
      <p:sp>
        <p:nvSpPr>
          <p:cNvPr id="3" name="Content Placeholder 2"/>
          <p:cNvSpPr>
            <a:spLocks noGrp="1"/>
          </p:cNvSpPr>
          <p:nvPr>
            <p:ph idx="1"/>
          </p:nvPr>
        </p:nvSpPr>
        <p:spPr>
          <a:xfrm>
            <a:off x="511922" y="1651000"/>
            <a:ext cx="10515600" cy="3556000"/>
          </a:xfrm>
        </p:spPr>
        <p:txBody>
          <a:bodyPr>
            <a:normAutofit/>
          </a:bodyPr>
          <a:lstStyle/>
          <a:p>
            <a:pPr>
              <a:buFont typeface="Wingdings" panose="05000000000000000000" pitchFamily="2" charset="2"/>
              <a:buChar char="Ø"/>
            </a:pPr>
            <a:r>
              <a:rPr lang="en-GB" sz="1900" dirty="0"/>
              <a:t>All Responses will be evaluated, on a lot-by-lot basis and Providing Unit basis, against the qualification and award criteria outlined in the tender pack.</a:t>
            </a:r>
          </a:p>
          <a:p>
            <a:pPr>
              <a:buFont typeface="Wingdings" panose="05000000000000000000" pitchFamily="2" charset="2"/>
              <a:buChar char="Ø"/>
            </a:pPr>
            <a:endParaRPr lang="en-GB" sz="1900" dirty="0"/>
          </a:p>
          <a:p>
            <a:pPr>
              <a:buFont typeface="Wingdings" panose="05000000000000000000" pitchFamily="2" charset="2"/>
              <a:buChar char="Ø"/>
            </a:pPr>
            <a:r>
              <a:rPr lang="en-IE" sz="1900" dirty="0"/>
              <a:t>Tender evaluation:</a:t>
            </a:r>
            <a:endParaRPr lang="en-US" sz="1900" dirty="0"/>
          </a:p>
          <a:p>
            <a:pPr lvl="1">
              <a:buFont typeface="Courier New" panose="02070309020205020404" pitchFamily="49" charset="0"/>
              <a:buChar char="o"/>
            </a:pPr>
            <a:r>
              <a:rPr lang="en-GB" sz="1800" dirty="0"/>
              <a:t>against the </a:t>
            </a:r>
            <a:r>
              <a:rPr lang="en-GB" sz="1800" b="1" dirty="0"/>
              <a:t>Pass / Fail pre-qualification </a:t>
            </a:r>
            <a:r>
              <a:rPr lang="en-GB" sz="1800" dirty="0"/>
              <a:t>minimum requirements for the lot concerned; and</a:t>
            </a:r>
          </a:p>
          <a:p>
            <a:pPr lvl="1">
              <a:buFont typeface="Courier New" panose="02070309020205020404" pitchFamily="49" charset="0"/>
              <a:buChar char="o"/>
            </a:pPr>
            <a:r>
              <a:rPr lang="en-GB" sz="1800" dirty="0"/>
              <a:t>against the </a:t>
            </a:r>
            <a:r>
              <a:rPr lang="en-GB" sz="1800" b="1" dirty="0"/>
              <a:t>award criteria for compliance</a:t>
            </a:r>
            <a:r>
              <a:rPr lang="en-GB" sz="1800" dirty="0"/>
              <a:t> in line </a:t>
            </a:r>
            <a:r>
              <a:rPr lang="en-GB" sz="1800" b="1" dirty="0"/>
              <a:t>with the technical requirements </a:t>
            </a:r>
            <a:r>
              <a:rPr lang="en-GB" sz="1800" dirty="0"/>
              <a:t>for the lot concerned. </a:t>
            </a:r>
            <a:endParaRPr lang="en-GB" sz="1900" dirty="0"/>
          </a:p>
          <a:p>
            <a:pPr marL="0" indent="0">
              <a:buNone/>
            </a:pPr>
            <a:endParaRPr lang="en-US" sz="1900" dirty="0"/>
          </a:p>
          <a:p>
            <a:pPr>
              <a:buFont typeface="Wingdings" panose="05000000000000000000" pitchFamily="2" charset="2"/>
              <a:buChar char="Ø"/>
            </a:pPr>
            <a:r>
              <a:rPr lang="en-GB" sz="1900" dirty="0"/>
              <a:t>As the payment rate (tariff) for each System Service will be fixed, Responses will be assessed under the award criteria based upon quality (technical compliance) only.</a:t>
            </a:r>
            <a:endParaRPr lang="en-US" sz="1900" dirty="0"/>
          </a:p>
          <a:p>
            <a:pPr marL="0" indent="0">
              <a:buNone/>
            </a:pPr>
            <a:endParaRPr lang="en-IE" sz="2000" dirty="0"/>
          </a:p>
          <a:p>
            <a:endParaRPr lang="en-IE" dirty="0"/>
          </a:p>
        </p:txBody>
      </p:sp>
    </p:spTree>
    <p:extLst>
      <p:ext uri="{BB962C8B-B14F-4D97-AF65-F5344CB8AC3E}">
        <p14:creationId xmlns:p14="http://schemas.microsoft.com/office/powerpoint/2010/main" val="96935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068" y="551290"/>
            <a:ext cx="10515600" cy="1325563"/>
          </a:xfrm>
        </p:spPr>
        <p:txBody>
          <a:bodyPr>
            <a:normAutofit/>
          </a:bodyPr>
          <a:lstStyle/>
          <a:p>
            <a:r>
              <a:rPr lang="en-GB" sz="3200" dirty="0"/>
              <a:t>Tender Queries</a:t>
            </a:r>
            <a:endParaRPr lang="en-IE" sz="3200" dirty="0"/>
          </a:p>
        </p:txBody>
      </p:sp>
      <p:sp>
        <p:nvSpPr>
          <p:cNvPr id="5" name="Content Placeholder 2"/>
          <p:cNvSpPr>
            <a:spLocks noGrp="1"/>
          </p:cNvSpPr>
          <p:nvPr>
            <p:ph idx="1"/>
          </p:nvPr>
        </p:nvSpPr>
        <p:spPr>
          <a:xfrm>
            <a:off x="2448620" y="1556717"/>
            <a:ext cx="8579889" cy="4272409"/>
          </a:xfrm>
        </p:spPr>
        <p:txBody>
          <a:bodyPr>
            <a:normAutofit/>
          </a:bodyPr>
          <a:lstStyle/>
          <a:p>
            <a:pPr>
              <a:buFont typeface="Wingdings" panose="05000000000000000000" pitchFamily="2" charset="2"/>
              <a:buChar char="Ø"/>
            </a:pPr>
            <a:r>
              <a:rPr lang="en-IE" sz="1900" b="1" dirty="0"/>
              <a:t>Queries Arising from this Webinar</a:t>
            </a:r>
          </a:p>
          <a:p>
            <a:pPr lvl="1">
              <a:buFont typeface="Courier New" panose="02070309020205020404" pitchFamily="49" charset="0"/>
              <a:buChar char="o"/>
            </a:pPr>
            <a:r>
              <a:rPr lang="en-IE" sz="1800" dirty="0"/>
              <a:t>We will verbally answer some queries received via Q&amp;A today.</a:t>
            </a:r>
          </a:p>
          <a:p>
            <a:pPr lvl="1">
              <a:buFont typeface="Courier New" panose="02070309020205020404" pitchFamily="49" charset="0"/>
              <a:buChar char="o"/>
            </a:pPr>
            <a:r>
              <a:rPr lang="en-IE" sz="1800" dirty="0"/>
              <a:t>Formal response will issue to all Tenderers which may supersede information provided today.</a:t>
            </a:r>
          </a:p>
          <a:p>
            <a:pPr lvl="1">
              <a:buFont typeface="Courier New" panose="02070309020205020404" pitchFamily="49" charset="0"/>
              <a:buChar char="o"/>
            </a:pPr>
            <a:r>
              <a:rPr lang="en-IE" sz="1800" dirty="0"/>
              <a:t>We request Tenderers to formally submit queries via email. </a:t>
            </a:r>
            <a:br>
              <a:rPr lang="en-IE" sz="2000" dirty="0"/>
            </a:br>
            <a:endParaRPr lang="en-US" sz="2000" dirty="0"/>
          </a:p>
          <a:p>
            <a:pPr>
              <a:buFont typeface="Wingdings" panose="05000000000000000000" pitchFamily="2" charset="2"/>
              <a:buChar char="Ø"/>
            </a:pPr>
            <a:r>
              <a:rPr lang="en-US" sz="1900" b="1" dirty="0"/>
              <a:t>General Queries</a:t>
            </a:r>
          </a:p>
          <a:p>
            <a:pPr lvl="1">
              <a:buFont typeface="Courier New" panose="02070309020205020404" pitchFamily="49" charset="0"/>
              <a:buChar char="o"/>
            </a:pPr>
            <a:r>
              <a:rPr lang="en-US" sz="1800" dirty="0"/>
              <a:t>Submit by email. </a:t>
            </a:r>
          </a:p>
          <a:p>
            <a:pPr lvl="1">
              <a:buFont typeface="Courier New" panose="02070309020205020404" pitchFamily="49" charset="0"/>
              <a:buChar char="o"/>
            </a:pPr>
            <a:r>
              <a:rPr lang="en-IE" sz="1800" dirty="0"/>
              <a:t>In Clarification Template.</a:t>
            </a:r>
            <a:endParaRPr lang="en-US" sz="1800" dirty="0">
              <a:highlight>
                <a:srgbClr val="FFFF00"/>
              </a:highlight>
            </a:endParaRPr>
          </a:p>
          <a:p>
            <a:pPr lvl="1">
              <a:buFont typeface="Courier New" panose="02070309020205020404" pitchFamily="49" charset="0"/>
              <a:buChar char="o"/>
            </a:pPr>
            <a:r>
              <a:rPr lang="en-US" sz="1800" dirty="0"/>
              <a:t>Not later than </a:t>
            </a:r>
            <a:r>
              <a:rPr lang="en-US" sz="1800" b="1" dirty="0"/>
              <a:t>12:00 noon Irish Time on 5</a:t>
            </a:r>
            <a:r>
              <a:rPr lang="en-US" sz="1800" b="1" baseline="30000" dirty="0"/>
              <a:t>th</a:t>
            </a:r>
            <a:r>
              <a:rPr lang="en-US" sz="1800" b="1" dirty="0"/>
              <a:t> January </a:t>
            </a:r>
            <a:r>
              <a:rPr lang="en-IE" sz="1800" b="1" dirty="0"/>
              <a:t>2026.</a:t>
            </a:r>
            <a:endParaRPr lang="en-US" sz="1800" b="1"/>
          </a:p>
          <a:p>
            <a:pPr lvl="1">
              <a:buFont typeface="Courier New" panose="02070309020205020404" pitchFamily="49" charset="0"/>
              <a:buChar char="o"/>
            </a:pPr>
            <a:r>
              <a:rPr lang="en-US" sz="1800" dirty="0"/>
              <a:t>Addressed to: Jamie Cosgrove and email </a:t>
            </a:r>
            <a:r>
              <a:rPr lang="en-US" sz="1800" dirty="0">
                <a:hlinkClick r:id="rId3"/>
              </a:rPr>
              <a:t>tenders@eirgrid.com</a:t>
            </a:r>
            <a:endParaRPr lang="en-US" sz="1800" dirty="0"/>
          </a:p>
          <a:p>
            <a:pPr lvl="1">
              <a:buFont typeface="Courier New" panose="02070309020205020404" pitchFamily="49" charset="0"/>
              <a:buChar char="o"/>
            </a:pPr>
            <a:r>
              <a:rPr lang="en-US" sz="1800" dirty="0" err="1"/>
              <a:t>EirGrid</a:t>
            </a:r>
            <a:r>
              <a:rPr lang="en-US" sz="1800" dirty="0"/>
              <a:t> anticipate to respond to all queries by 6</a:t>
            </a:r>
            <a:r>
              <a:rPr lang="en-US" sz="1800" b="1" baseline="30000" dirty="0"/>
              <a:t>th</a:t>
            </a:r>
            <a:r>
              <a:rPr lang="en-US" sz="1800" b="1" dirty="0"/>
              <a:t> January 2026</a:t>
            </a:r>
            <a:r>
              <a:rPr lang="en-US" sz="1800" dirty="0"/>
              <a:t>.</a:t>
            </a:r>
            <a:r>
              <a:rPr lang="en-US" sz="1800" dirty="0">
                <a:solidFill>
                  <a:srgbClr val="FF0000"/>
                </a:solidFill>
              </a:rPr>
              <a:t> </a:t>
            </a:r>
          </a:p>
          <a:p>
            <a:pPr marL="0" indent="0">
              <a:buNone/>
            </a:pPr>
            <a:endParaRPr lang="en-IE" dirty="0"/>
          </a:p>
        </p:txBody>
      </p:sp>
    </p:spTree>
    <p:extLst>
      <p:ext uri="{BB962C8B-B14F-4D97-AF65-F5344CB8AC3E}">
        <p14:creationId xmlns:p14="http://schemas.microsoft.com/office/powerpoint/2010/main" val="134766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E7D97-3EBF-B6F9-3AF2-17F45C29676F}"/>
              </a:ext>
            </a:extLst>
          </p:cNvPr>
          <p:cNvSpPr>
            <a:spLocks noGrp="1"/>
          </p:cNvSpPr>
          <p:nvPr>
            <p:ph type="title"/>
          </p:nvPr>
        </p:nvSpPr>
        <p:spPr/>
        <p:txBody>
          <a:bodyPr/>
          <a:lstStyle/>
          <a:p>
            <a:r>
              <a:rPr lang="en-IE" sz="2800" dirty="0"/>
              <a:t>SONI vs </a:t>
            </a:r>
            <a:r>
              <a:rPr lang="en-IE" sz="2800" dirty="0" err="1"/>
              <a:t>EirGrid</a:t>
            </a:r>
            <a:r>
              <a:rPr lang="en-IE" sz="2800" dirty="0"/>
              <a:t> Submissions </a:t>
            </a:r>
          </a:p>
        </p:txBody>
      </p:sp>
      <p:sp>
        <p:nvSpPr>
          <p:cNvPr id="3" name="Content Placeholder 2">
            <a:extLst>
              <a:ext uri="{FF2B5EF4-FFF2-40B4-BE49-F238E27FC236}">
                <a16:creationId xmlns:a16="http://schemas.microsoft.com/office/drawing/2014/main" id="{D21C60D0-6EFB-9B0E-393B-F30A8C2D79E8}"/>
              </a:ext>
            </a:extLst>
          </p:cNvPr>
          <p:cNvSpPr>
            <a:spLocks noGrp="1"/>
          </p:cNvSpPr>
          <p:nvPr>
            <p:ph idx="1"/>
          </p:nvPr>
        </p:nvSpPr>
        <p:spPr>
          <a:xfrm>
            <a:off x="413068" y="1487428"/>
            <a:ext cx="10515600" cy="4278087"/>
          </a:xfrm>
        </p:spPr>
        <p:txBody>
          <a:bodyPr/>
          <a:lstStyle/>
          <a:p>
            <a:pPr>
              <a:lnSpc>
                <a:spcPct val="107000"/>
              </a:lnSpc>
              <a:spcAft>
                <a:spcPts val="800"/>
              </a:spcAft>
            </a:pPr>
            <a:r>
              <a:rPr lang="en-IE" sz="1400" kern="100" dirty="0">
                <a:latin typeface="Arial"/>
                <a:ea typeface="Calibri"/>
                <a:cs typeface="Times New Roman"/>
              </a:rPr>
              <a:t>All</a:t>
            </a:r>
            <a:r>
              <a:rPr lang="en-IE" sz="1400" kern="100" dirty="0">
                <a:effectLst/>
                <a:latin typeface="Arial"/>
                <a:ea typeface="Calibri"/>
                <a:cs typeface="Times New Roman"/>
              </a:rPr>
              <a:t> submissions intended for SONI – DS3 System Service – Volume Uncapped – Gates, should be submitted using the United Kingdom Tenders Platform only, </a:t>
            </a:r>
            <a:r>
              <a:rPr lang="en-IE" sz="1400" u="sng" kern="100" dirty="0">
                <a:solidFill>
                  <a:srgbClr val="0563C1"/>
                </a:solidFill>
                <a:effectLst/>
                <a:latin typeface="Arial"/>
                <a:ea typeface="Calibri"/>
                <a:cs typeface="Times New Roman"/>
                <a:hlinkClick r:id="rId2"/>
              </a:rPr>
              <a:t>www.mytenders.co.uk</a:t>
            </a:r>
            <a:r>
              <a:rPr lang="en-IE" sz="1400" kern="100" dirty="0">
                <a:effectLst/>
                <a:latin typeface="Arial"/>
                <a:ea typeface="Calibri"/>
                <a:cs typeface="Times New Roman"/>
              </a:rPr>
              <a:t>. </a:t>
            </a:r>
          </a:p>
          <a:p>
            <a:pPr>
              <a:lnSpc>
                <a:spcPct val="107000"/>
              </a:lnSpc>
              <a:spcAft>
                <a:spcPts val="800"/>
              </a:spcAft>
            </a:pPr>
            <a:r>
              <a:rPr lang="en-IE" sz="1400" kern="100" dirty="0">
                <a:latin typeface="Arial"/>
                <a:ea typeface="Calibri"/>
                <a:cs typeface="Times New Roman"/>
              </a:rPr>
              <a:t>All submissions intended for </a:t>
            </a:r>
            <a:r>
              <a:rPr lang="en-IE" sz="1400" kern="100" err="1">
                <a:latin typeface="Arial"/>
                <a:ea typeface="Calibri"/>
                <a:cs typeface="Times New Roman"/>
              </a:rPr>
              <a:t>EirGrid</a:t>
            </a:r>
            <a:r>
              <a:rPr lang="en-IE" sz="1400" kern="100" dirty="0">
                <a:latin typeface="Arial"/>
                <a:ea typeface="Calibri"/>
                <a:cs typeface="Times New Roman"/>
              </a:rPr>
              <a:t> </a:t>
            </a:r>
            <a:r>
              <a:rPr lang="en-IE" sz="1400" kern="100" dirty="0">
                <a:latin typeface="Arial"/>
                <a:ea typeface="Calibri"/>
                <a:cs typeface="Arial"/>
              </a:rPr>
              <a:t>– DS3 System Service – Volume Uncapped – Gates, should be submitted using </a:t>
            </a:r>
            <a:r>
              <a:rPr lang="en-IE" sz="1400" kern="100" dirty="0">
                <a:latin typeface="Arial"/>
                <a:ea typeface="Calibri"/>
                <a:cs typeface="Arial"/>
                <a:hlinkClick r:id="rId3"/>
              </a:rPr>
              <a:t>www.etenders.gov.ie</a:t>
            </a:r>
            <a:endParaRPr lang="en-IE" sz="1400" kern="100" dirty="0">
              <a:latin typeface="Arial"/>
              <a:ea typeface="Calibri"/>
              <a:cs typeface="Times New Roman"/>
            </a:endParaRPr>
          </a:p>
          <a:p>
            <a:pPr>
              <a:lnSpc>
                <a:spcPct val="107000"/>
              </a:lnSpc>
              <a:spcAft>
                <a:spcPts val="800"/>
              </a:spcAft>
            </a:pPr>
            <a:r>
              <a:rPr lang="en-IE" sz="1400" b="1" kern="100" dirty="0">
                <a:effectLst/>
                <a:latin typeface="Arial"/>
                <a:ea typeface="MS Mincho"/>
                <a:cs typeface="Times New Roman"/>
              </a:rPr>
              <a:t>Please register your company on www.myTenders.co.uk to receive notice of any potential SONI contract notices for DS3 System Service Gates. SONI will not accept any tender submission which has not been uploaded to the </a:t>
            </a:r>
            <a:r>
              <a:rPr lang="en-IE" sz="1400" b="1" u="sng" kern="100" dirty="0">
                <a:solidFill>
                  <a:srgbClr val="0563C1"/>
                </a:solidFill>
                <a:effectLst/>
                <a:latin typeface="Arial"/>
                <a:ea typeface="MS Mincho"/>
                <a:cs typeface="Times New Roman"/>
                <a:hlinkClick r:id="rId2"/>
              </a:rPr>
              <a:t>www.myTenders.co.uk</a:t>
            </a:r>
            <a:r>
              <a:rPr lang="en-IE" sz="1400" b="1" kern="100" dirty="0">
                <a:effectLst/>
                <a:latin typeface="Arial"/>
                <a:ea typeface="MS Mincho"/>
                <a:cs typeface="Times New Roman"/>
              </a:rPr>
              <a:t> tender box prior to the SONI tender closing time. Please note, we will not accept any SONI tender submissions for DS3 System Service Gates through the </a:t>
            </a:r>
            <a:r>
              <a:rPr lang="en-IE" sz="1400" b="1" u="sng" kern="100" dirty="0">
                <a:solidFill>
                  <a:srgbClr val="0563C1"/>
                </a:solidFill>
                <a:effectLst/>
                <a:latin typeface="Arial"/>
                <a:ea typeface="MS Mincho"/>
                <a:cs typeface="Times New Roman"/>
                <a:hlinkClick r:id="rId3"/>
              </a:rPr>
              <a:t>www.etenders.gov.ie</a:t>
            </a:r>
            <a:r>
              <a:rPr lang="en-IE" sz="1400" b="1" kern="100" dirty="0">
                <a:effectLst/>
                <a:latin typeface="Arial"/>
                <a:ea typeface="MS Mincho"/>
                <a:cs typeface="Times New Roman"/>
              </a:rPr>
              <a:t> platform, this platform should be used for </a:t>
            </a:r>
            <a:r>
              <a:rPr lang="en-IE" sz="1400" b="1" kern="100" err="1">
                <a:effectLst/>
                <a:latin typeface="Arial"/>
                <a:ea typeface="MS Mincho"/>
                <a:cs typeface="Times New Roman"/>
              </a:rPr>
              <a:t>EirGrid</a:t>
            </a:r>
            <a:r>
              <a:rPr lang="en-IE" sz="1400" b="1" kern="100" dirty="0">
                <a:effectLst/>
                <a:latin typeface="Arial"/>
                <a:ea typeface="MS Mincho"/>
                <a:cs typeface="Times New Roman"/>
              </a:rPr>
              <a:t> submissions only. </a:t>
            </a:r>
            <a:r>
              <a:rPr lang="en-IE" sz="1400" b="1" kern="100" dirty="0">
                <a:effectLst/>
                <a:latin typeface="Arial"/>
                <a:ea typeface="Times New Roman" panose="02020603050405020304" pitchFamily="18" charset="0"/>
                <a:cs typeface="Times New Roman"/>
              </a:rPr>
              <a:t>SONI is not responsible for any impact on any tenderer who does not submit their SONI tender through the correct platform as outlined above</a:t>
            </a:r>
            <a:r>
              <a:rPr lang="en-IE" sz="1400" b="1" kern="100" dirty="0">
                <a:effectLst/>
                <a:latin typeface="Arial"/>
                <a:ea typeface="MS Mincho"/>
                <a:cs typeface="Times New Roman"/>
              </a:rPr>
              <a:t>.</a:t>
            </a:r>
            <a:endParaRPr lang="en-IE" sz="1400" kern="100">
              <a:effectLst/>
              <a:latin typeface="Arial"/>
              <a:ea typeface="MS Mincho"/>
              <a:cs typeface="Times New Roman"/>
            </a:endParaRPr>
          </a:p>
          <a:p>
            <a:pPr>
              <a:lnSpc>
                <a:spcPct val="107000"/>
              </a:lnSpc>
              <a:spcAft>
                <a:spcPts val="800"/>
              </a:spcAft>
            </a:pPr>
            <a:r>
              <a:rPr lang="en-IE" sz="1400" i="1" kern="100" dirty="0">
                <a:effectLst/>
                <a:latin typeface="Arial"/>
                <a:ea typeface="MS Mincho"/>
                <a:cs typeface="Times New Roman"/>
              </a:rPr>
              <a:t>If you require assistance with registering on </a:t>
            </a:r>
            <a:r>
              <a:rPr lang="en-IE" sz="1400" u="sng" kern="100" dirty="0">
                <a:solidFill>
                  <a:srgbClr val="0563C1"/>
                </a:solidFill>
                <a:effectLst/>
                <a:latin typeface="Arial"/>
                <a:ea typeface="Calibri"/>
                <a:cs typeface="Times New Roman"/>
                <a:hlinkClick r:id="rId2"/>
              </a:rPr>
              <a:t>www.mytenders.co.uk</a:t>
            </a:r>
            <a:r>
              <a:rPr lang="en-IE" sz="1400" kern="100" dirty="0">
                <a:effectLst/>
                <a:latin typeface="Arial"/>
                <a:ea typeface="Calibri"/>
                <a:cs typeface="Times New Roman"/>
              </a:rPr>
              <a:t> </a:t>
            </a:r>
            <a:r>
              <a:rPr lang="en-IE" sz="1400" i="1" kern="100" dirty="0">
                <a:effectLst/>
                <a:latin typeface="Arial"/>
                <a:ea typeface="MS Mincho"/>
                <a:cs typeface="Times New Roman"/>
              </a:rPr>
              <a:t>website or are having difficulty uploading your tender response to the website, please contact their helpdesk on 0800 2229006. SONI cannot provide technical assistance with this website.</a:t>
            </a:r>
            <a:endParaRPr lang="en-IE" sz="1400" kern="100">
              <a:effectLst/>
              <a:latin typeface="Arial"/>
              <a:ea typeface="MS Mincho"/>
              <a:cs typeface="Times New Roman"/>
            </a:endParaRPr>
          </a:p>
          <a:p>
            <a:pPr>
              <a:lnSpc>
                <a:spcPct val="107000"/>
              </a:lnSpc>
              <a:spcAft>
                <a:spcPts val="800"/>
              </a:spcAft>
            </a:pPr>
            <a:r>
              <a:rPr lang="en-IE" sz="1400" kern="100" dirty="0">
                <a:effectLst/>
                <a:latin typeface="Arial"/>
                <a:ea typeface="Calibri"/>
                <a:cs typeface="Times New Roman"/>
              </a:rPr>
              <a:t>Tenderers should email</a:t>
            </a:r>
            <a:r>
              <a:rPr lang="en-IE" sz="1400" kern="100" dirty="0">
                <a:latin typeface="Arial"/>
                <a:ea typeface="Calibri"/>
                <a:cs typeface="Times New Roman"/>
              </a:rPr>
              <a:t> </a:t>
            </a:r>
            <a:r>
              <a:rPr lang="en-IE" sz="1400" kern="100" dirty="0">
                <a:solidFill>
                  <a:srgbClr val="006768"/>
                </a:solidFill>
                <a:latin typeface="Arial"/>
                <a:ea typeface="Calibri"/>
                <a:cs typeface="Times New Roman"/>
                <a:hlinkClick r:id="rId4"/>
              </a:rPr>
              <a:t>tenders.SONI</a:t>
            </a:r>
            <a:r>
              <a:rPr lang="en-IE" sz="1400" kern="100" dirty="0">
                <a:solidFill>
                  <a:srgbClr val="006768"/>
                </a:solidFill>
                <a:effectLst/>
                <a:latin typeface="Arial"/>
                <a:ea typeface="Calibri"/>
                <a:cs typeface="Times New Roman"/>
                <a:hlinkClick r:id="rId4"/>
              </a:rPr>
              <a:t>@soni.ltd.uk</a:t>
            </a:r>
            <a:r>
              <a:rPr lang="en-IE" sz="1400" kern="100" dirty="0">
                <a:latin typeface="Arial"/>
                <a:ea typeface="Calibri"/>
                <a:cs typeface="Times New Roman"/>
              </a:rPr>
              <a:t> </a:t>
            </a:r>
            <a:r>
              <a:rPr lang="en-IE" sz="1400" kern="100" dirty="0">
                <a:effectLst/>
                <a:latin typeface="Arial"/>
                <a:ea typeface="Calibri"/>
                <a:cs typeface="Times New Roman"/>
              </a:rPr>
              <a:t>for SONI queries or clarifications, thank you.</a:t>
            </a:r>
          </a:p>
        </p:txBody>
      </p:sp>
    </p:spTree>
    <p:extLst>
      <p:ext uri="{BB962C8B-B14F-4D97-AF65-F5344CB8AC3E}">
        <p14:creationId xmlns:p14="http://schemas.microsoft.com/office/powerpoint/2010/main" val="1427112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06" y="711929"/>
            <a:ext cx="10515600" cy="1325563"/>
          </a:xfrm>
        </p:spPr>
        <p:txBody>
          <a:bodyPr>
            <a:normAutofit/>
          </a:bodyPr>
          <a:lstStyle/>
          <a:p>
            <a:r>
              <a:rPr lang="en-GB" sz="3200" dirty="0"/>
              <a:t>Submission of Tenders</a:t>
            </a:r>
            <a:endParaRPr lang="en-IE" sz="3200" dirty="0"/>
          </a:p>
        </p:txBody>
      </p:sp>
      <p:sp>
        <p:nvSpPr>
          <p:cNvPr id="5" name="Content Placeholder 2"/>
          <p:cNvSpPr>
            <a:spLocks noGrp="1"/>
          </p:cNvSpPr>
          <p:nvPr>
            <p:ph idx="1"/>
          </p:nvPr>
        </p:nvSpPr>
        <p:spPr>
          <a:xfrm>
            <a:off x="932052" y="1713024"/>
            <a:ext cx="10515600" cy="3966966"/>
          </a:xfrm>
        </p:spPr>
        <p:txBody>
          <a:bodyPr>
            <a:normAutofit fontScale="92500" lnSpcReduction="10000"/>
          </a:bodyPr>
          <a:lstStyle/>
          <a:p>
            <a:pPr marL="342900" lvl="2" indent="-342900">
              <a:buFont typeface="Wingdings" panose="05000000000000000000" pitchFamily="2" charset="2"/>
              <a:buChar char="Ø"/>
            </a:pPr>
            <a:r>
              <a:rPr lang="en-GB" sz="1900" dirty="0"/>
              <a:t>Interested Tenderers must submit a tender response </a:t>
            </a:r>
            <a:r>
              <a:rPr lang="en-GB" sz="1900" b="1" dirty="0"/>
              <a:t>through the </a:t>
            </a:r>
            <a:r>
              <a:rPr lang="en-GB" sz="1900" b="1" dirty="0" err="1"/>
              <a:t>eTenders</a:t>
            </a:r>
            <a:r>
              <a:rPr lang="en-GB" sz="1900" b="1" dirty="0"/>
              <a:t> portal </a:t>
            </a:r>
            <a:r>
              <a:rPr lang="en-GB" sz="1900" dirty="0"/>
              <a:t>in respect of the relevant Lot for </a:t>
            </a:r>
            <a:r>
              <a:rPr lang="en-GB" sz="1900" dirty="0" err="1"/>
              <a:t>EirGrid</a:t>
            </a:r>
            <a:r>
              <a:rPr lang="en-GB" sz="1900" dirty="0"/>
              <a:t> and </a:t>
            </a:r>
            <a:r>
              <a:rPr lang="en-GB" sz="1900" b="1" dirty="0" err="1"/>
              <a:t>myTenders</a:t>
            </a:r>
            <a:r>
              <a:rPr lang="en-GB" sz="1900" b="1" dirty="0"/>
              <a:t> portal </a:t>
            </a:r>
            <a:r>
              <a:rPr lang="en-GB" sz="1900" dirty="0"/>
              <a:t>in respect of the relevant Lot for SONI.</a:t>
            </a:r>
          </a:p>
          <a:p>
            <a:pPr marL="0" lvl="2" indent="0">
              <a:buNone/>
            </a:pPr>
            <a:endParaRPr lang="en-GB" sz="1900" dirty="0"/>
          </a:p>
          <a:p>
            <a:pPr marL="342900" lvl="2" indent="-342900">
              <a:buFont typeface="Wingdings" panose="05000000000000000000" pitchFamily="2" charset="2"/>
              <a:buChar char="Ø"/>
            </a:pPr>
            <a:r>
              <a:rPr lang="en-GB" sz="1900" dirty="0"/>
              <a:t>Tender box close time for </a:t>
            </a:r>
            <a:r>
              <a:rPr lang="en-GB" sz="1900" dirty="0" err="1"/>
              <a:t>EirGrid</a:t>
            </a:r>
            <a:r>
              <a:rPr lang="en-GB" sz="1900" dirty="0"/>
              <a:t> submissions </a:t>
            </a:r>
            <a:r>
              <a:rPr lang="en-GB" sz="1900" b="1" dirty="0"/>
              <a:t>12 noon</a:t>
            </a:r>
            <a:r>
              <a:rPr lang="en-GB" sz="1900" dirty="0"/>
              <a:t>, Irish Time, on </a:t>
            </a:r>
            <a:r>
              <a:rPr lang="en-GB" sz="1900" b="1" dirty="0"/>
              <a:t>Thursday 15th January 2026</a:t>
            </a:r>
            <a:r>
              <a:rPr lang="en-GB" sz="1900" dirty="0"/>
              <a:t> – </a:t>
            </a:r>
            <a:r>
              <a:rPr lang="en-GB" sz="1900" b="1" dirty="0" err="1"/>
              <a:t>eTenders</a:t>
            </a:r>
            <a:r>
              <a:rPr lang="en-GB" sz="1900" b="1" dirty="0"/>
              <a:t> will not allow upload after this time</a:t>
            </a:r>
            <a:r>
              <a:rPr lang="en-GB" sz="1900" dirty="0"/>
              <a:t>.</a:t>
            </a:r>
          </a:p>
          <a:p>
            <a:pPr marL="342900" lvl="2" indent="-342900">
              <a:buFont typeface="Wingdings" panose="05000000000000000000" pitchFamily="2" charset="2"/>
              <a:buChar char="Ø"/>
            </a:pPr>
            <a:endParaRPr lang="en-GB" sz="1900" dirty="0"/>
          </a:p>
          <a:p>
            <a:pPr marL="342900" lvl="2" indent="-342900">
              <a:buFont typeface="Wingdings" panose="05000000000000000000" pitchFamily="2" charset="2"/>
              <a:buChar char="Ø"/>
            </a:pPr>
            <a:r>
              <a:rPr lang="en-GB" sz="1900" dirty="0"/>
              <a:t>Tender box close time for SONI Submissions </a:t>
            </a:r>
            <a:r>
              <a:rPr lang="en-GB" sz="1900" b="1" dirty="0"/>
              <a:t>12 noon</a:t>
            </a:r>
            <a:r>
              <a:rPr lang="en-GB" sz="1900" dirty="0"/>
              <a:t>, GMT Time, on </a:t>
            </a:r>
            <a:r>
              <a:rPr lang="en-GB" sz="1900" b="1" dirty="0"/>
              <a:t>Thursday 15th January 2026 </a:t>
            </a:r>
            <a:r>
              <a:rPr lang="en-GB" sz="1900" dirty="0"/>
              <a:t>– </a:t>
            </a:r>
            <a:r>
              <a:rPr lang="en-GB" sz="1900" b="1" dirty="0" err="1"/>
              <a:t>myTenders</a:t>
            </a:r>
            <a:r>
              <a:rPr lang="en-GB" sz="1900" b="1" dirty="0"/>
              <a:t> will not allow upload after this time</a:t>
            </a:r>
            <a:r>
              <a:rPr lang="en-GB" sz="1900" dirty="0"/>
              <a:t>.</a:t>
            </a:r>
          </a:p>
          <a:p>
            <a:pPr marL="0" indent="0">
              <a:buNone/>
            </a:pPr>
            <a:endParaRPr lang="en-US" sz="1900" dirty="0"/>
          </a:p>
          <a:p>
            <a:pPr>
              <a:buFont typeface="Wingdings" panose="05000000000000000000" pitchFamily="2" charset="2"/>
              <a:buChar char="Ø"/>
            </a:pPr>
            <a:r>
              <a:rPr lang="en-IE" sz="1900" b="1" dirty="0"/>
              <a:t>The Tenderer is fully responsible for the timely delivery of the tender.</a:t>
            </a:r>
          </a:p>
          <a:p>
            <a:pPr>
              <a:buFont typeface="Wingdings" panose="05000000000000000000" pitchFamily="2" charset="2"/>
              <a:buChar char="Ø"/>
            </a:pPr>
            <a:endParaRPr lang="en-IE" sz="1900" b="1" dirty="0"/>
          </a:p>
          <a:p>
            <a:pPr>
              <a:buFont typeface="Wingdings" panose="05000000000000000000" pitchFamily="2" charset="2"/>
              <a:buChar char="Ø"/>
            </a:pPr>
            <a:r>
              <a:rPr lang="en-IE" sz="1900" b="1" dirty="0"/>
              <a:t>Tenderer must log in early and ensure you are registered to submit your tender documents. Go to the website </a:t>
            </a:r>
            <a:r>
              <a:rPr lang="en-IE" sz="1900" b="1" dirty="0">
                <a:hlinkClick r:id="rId3"/>
              </a:rPr>
              <a:t>www.etenders.gov.ie</a:t>
            </a:r>
            <a:r>
              <a:rPr lang="en-IE" sz="1900" b="1" dirty="0"/>
              <a:t> for </a:t>
            </a:r>
            <a:r>
              <a:rPr lang="en-IE" sz="1900" b="1" dirty="0" err="1"/>
              <a:t>EirGrid</a:t>
            </a:r>
            <a:r>
              <a:rPr lang="en-IE" sz="1900" b="1" dirty="0"/>
              <a:t> or </a:t>
            </a:r>
            <a:r>
              <a:rPr lang="en-IE" sz="1900" b="1" dirty="0">
                <a:hlinkClick r:id="rId4"/>
              </a:rPr>
              <a:t>www.mytenders.co.uk</a:t>
            </a:r>
            <a:r>
              <a:rPr lang="en-IE" sz="1900" b="1" dirty="0"/>
              <a:t> for SONI and follow their instruction relating to registration requirements. </a:t>
            </a:r>
          </a:p>
          <a:p>
            <a:pPr marL="0" indent="0">
              <a:buNone/>
            </a:pPr>
            <a:endParaRPr lang="en-IE" dirty="0"/>
          </a:p>
        </p:txBody>
      </p:sp>
    </p:spTree>
    <p:extLst>
      <p:ext uri="{BB962C8B-B14F-4D97-AF65-F5344CB8AC3E}">
        <p14:creationId xmlns:p14="http://schemas.microsoft.com/office/powerpoint/2010/main" val="421817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81" y="477538"/>
            <a:ext cx="10515600" cy="1325563"/>
          </a:xfrm>
        </p:spPr>
        <p:txBody>
          <a:bodyPr>
            <a:normAutofit/>
          </a:bodyPr>
          <a:lstStyle/>
          <a:p>
            <a:r>
              <a:rPr lang="en-GB" sz="3200" dirty="0"/>
              <a:t>Tender Timetable</a:t>
            </a:r>
            <a:endParaRPr lang="en-IE" sz="3200" dirty="0"/>
          </a:p>
        </p:txBody>
      </p:sp>
      <p:graphicFrame>
        <p:nvGraphicFramePr>
          <p:cNvPr id="5" name="Content Placeholder 8">
            <a:extLst>
              <a:ext uri="{FF2B5EF4-FFF2-40B4-BE49-F238E27FC236}">
                <a16:creationId xmlns:a16="http://schemas.microsoft.com/office/drawing/2014/main" id="{A1A4855A-A6E6-45EB-A2FF-A843B57AEC71}"/>
              </a:ext>
            </a:extLst>
          </p:cNvPr>
          <p:cNvGraphicFramePr>
            <a:graphicFrameLocks noGrp="1"/>
          </p:cNvGraphicFramePr>
          <p:nvPr>
            <p:ph idx="1"/>
            <p:extLst>
              <p:ext uri="{D42A27DB-BD31-4B8C-83A1-F6EECF244321}">
                <p14:modId xmlns:p14="http://schemas.microsoft.com/office/powerpoint/2010/main" val="1910798496"/>
              </p:ext>
            </p:extLst>
          </p:nvPr>
        </p:nvGraphicFramePr>
        <p:xfrm>
          <a:off x="710628" y="1404134"/>
          <a:ext cx="10423938" cy="4114800"/>
        </p:xfrm>
        <a:graphic>
          <a:graphicData uri="http://schemas.openxmlformats.org/drawingml/2006/table">
            <a:tbl>
              <a:tblPr firstRow="1" bandRow="1">
                <a:tableStyleId>{5C22544A-7EE6-4342-B048-85BDC9FD1C3A}</a:tableStyleId>
              </a:tblPr>
              <a:tblGrid>
                <a:gridCol w="5196781">
                  <a:extLst>
                    <a:ext uri="{9D8B030D-6E8A-4147-A177-3AD203B41FA5}">
                      <a16:colId xmlns:a16="http://schemas.microsoft.com/office/drawing/2014/main" val="2436749640"/>
                    </a:ext>
                  </a:extLst>
                </a:gridCol>
                <a:gridCol w="5227157">
                  <a:extLst>
                    <a:ext uri="{9D8B030D-6E8A-4147-A177-3AD203B41FA5}">
                      <a16:colId xmlns:a16="http://schemas.microsoft.com/office/drawing/2014/main" val="1754860079"/>
                    </a:ext>
                  </a:extLst>
                </a:gridCol>
              </a:tblGrid>
              <a:tr h="381000">
                <a:tc>
                  <a:txBody>
                    <a:bodyPr/>
                    <a:lstStyle/>
                    <a:p>
                      <a:r>
                        <a:rPr lang="en-IE" sz="1900" dirty="0"/>
                        <a:t>Event</a:t>
                      </a:r>
                    </a:p>
                  </a:txBody>
                  <a:tcPr/>
                </a:tc>
                <a:tc>
                  <a:txBody>
                    <a:bodyPr/>
                    <a:lstStyle/>
                    <a:p>
                      <a:r>
                        <a:rPr lang="en-IE" sz="1900" dirty="0"/>
                        <a:t>Date</a:t>
                      </a:r>
                    </a:p>
                  </a:txBody>
                  <a:tcPr/>
                </a:tc>
                <a:extLst>
                  <a:ext uri="{0D108BD9-81ED-4DB2-BD59-A6C34878D82A}">
                    <a16:rowId xmlns:a16="http://schemas.microsoft.com/office/drawing/2014/main" val="2589412425"/>
                  </a:ext>
                </a:extLst>
              </a:tr>
              <a:tr h="670560">
                <a:tc>
                  <a:txBody>
                    <a:bodyPr/>
                    <a:lstStyle/>
                    <a:p>
                      <a:pPr lvl="0">
                        <a:buNone/>
                      </a:pPr>
                      <a:r>
                        <a:rPr lang="en-IE" sz="1900" kern="1200" dirty="0">
                          <a:solidFill>
                            <a:schemeClr val="dk1"/>
                          </a:solidFill>
                          <a:effectLst/>
                          <a:latin typeface="+mn-lt"/>
                          <a:ea typeface="+mn-ea"/>
                          <a:cs typeface="+mn-cs"/>
                        </a:rPr>
                        <a:t>Open for Submission of Queries</a:t>
                      </a:r>
                    </a:p>
                  </a:txBody>
                  <a:tcPr/>
                </a:tc>
                <a:tc>
                  <a:txBody>
                    <a:bodyPr/>
                    <a:lstStyle/>
                    <a:p>
                      <a:pPr marL="0" lvl="0" indent="0" algn="l">
                        <a:lnSpc>
                          <a:spcPct val="100000"/>
                        </a:lnSpc>
                        <a:spcBef>
                          <a:spcPts val="0"/>
                        </a:spcBef>
                        <a:spcAft>
                          <a:spcPts val="0"/>
                        </a:spcAft>
                        <a:buNone/>
                      </a:pPr>
                      <a:r>
                        <a:rPr lang="en-IE" sz="1900" b="1" kern="1200" baseline="0" dirty="0">
                          <a:solidFill>
                            <a:schemeClr val="tx1"/>
                          </a:solidFill>
                          <a:effectLst/>
                          <a:latin typeface="+mn-lt"/>
                          <a:ea typeface="+mn-ea"/>
                          <a:cs typeface="+mn-cs"/>
                        </a:rPr>
                        <a:t>From Tender Notification</a:t>
                      </a:r>
                      <a:endParaRPr lang="en-IE" sz="1900" b="1" kern="1200" baseline="0" dirty="0" err="1">
                        <a:solidFill>
                          <a:schemeClr val="tx1"/>
                        </a:solidFill>
                        <a:effectLst/>
                        <a:latin typeface="+mn-lt"/>
                        <a:ea typeface="+mn-ea"/>
                        <a:cs typeface="+mn-cs"/>
                      </a:endParaRPr>
                    </a:p>
                  </a:txBody>
                  <a:tcPr/>
                </a:tc>
                <a:extLst>
                  <a:ext uri="{0D108BD9-81ED-4DB2-BD59-A6C34878D82A}">
                    <a16:rowId xmlns:a16="http://schemas.microsoft.com/office/drawing/2014/main" val="2702880666"/>
                  </a:ext>
                </a:extLst>
              </a:tr>
              <a:tr h="670560">
                <a:tc>
                  <a:txBody>
                    <a:bodyPr/>
                    <a:lstStyle/>
                    <a:p>
                      <a:r>
                        <a:rPr lang="en-IE" sz="1900" kern="1200" dirty="0">
                          <a:solidFill>
                            <a:schemeClr val="dk1"/>
                          </a:solidFill>
                          <a:effectLst/>
                          <a:latin typeface="+mn-lt"/>
                          <a:ea typeface="+mn-ea"/>
                          <a:cs typeface="+mn-cs"/>
                        </a:rPr>
                        <a:t>Deadline for Submission of Queries</a:t>
                      </a:r>
                      <a:endParaRPr lang="en-IE" sz="19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sz="1900" kern="1200" dirty="0">
                          <a:solidFill>
                            <a:schemeClr val="tx1"/>
                          </a:solidFill>
                          <a:effectLst/>
                          <a:latin typeface="+mn-lt"/>
                          <a:ea typeface="+mn-ea"/>
                          <a:cs typeface="+mn-cs"/>
                        </a:rPr>
                        <a:t>No later than 12:00 hrs (Irish Time) on </a:t>
                      </a:r>
                    </a:p>
                    <a:p>
                      <a:pPr marL="0" marR="0" lvl="0" indent="0" algn="l" defTabSz="457200" rtl="0" eaLnBrk="1" fontAlgn="auto" latinLnBrk="0" hangingPunct="1">
                        <a:lnSpc>
                          <a:spcPct val="100000"/>
                        </a:lnSpc>
                        <a:spcBef>
                          <a:spcPts val="0"/>
                        </a:spcBef>
                        <a:spcAft>
                          <a:spcPts val="0"/>
                        </a:spcAft>
                        <a:buClrTx/>
                        <a:buSzTx/>
                        <a:buFontTx/>
                        <a:buNone/>
                        <a:tabLst/>
                        <a:defRPr/>
                      </a:pPr>
                      <a:r>
                        <a:rPr lang="en-IE" sz="1900" b="1" kern="1200" baseline="0" dirty="0">
                          <a:solidFill>
                            <a:schemeClr val="tx1"/>
                          </a:solidFill>
                          <a:effectLst/>
                          <a:latin typeface="+mn-lt"/>
                          <a:ea typeface="+mn-ea"/>
                          <a:cs typeface="+mn-cs"/>
                        </a:rPr>
                        <a:t>5</a:t>
                      </a:r>
                      <a:r>
                        <a:rPr lang="en-IE" sz="1900" b="1" kern="1200" baseline="30000" dirty="0">
                          <a:solidFill>
                            <a:schemeClr val="tx1"/>
                          </a:solidFill>
                          <a:effectLst/>
                          <a:latin typeface="+mn-lt"/>
                          <a:ea typeface="+mn-ea"/>
                          <a:cs typeface="+mn-cs"/>
                        </a:rPr>
                        <a:t>th</a:t>
                      </a:r>
                      <a:r>
                        <a:rPr lang="en-IE" sz="1900" b="1" kern="1200" baseline="0" dirty="0">
                          <a:solidFill>
                            <a:schemeClr val="tx1"/>
                          </a:solidFill>
                          <a:effectLst/>
                          <a:latin typeface="+mn-lt"/>
                          <a:ea typeface="+mn-ea"/>
                          <a:cs typeface="+mn-cs"/>
                        </a:rPr>
                        <a:t> of January 2026</a:t>
                      </a:r>
                      <a:endParaRPr lang="en-IE" sz="1900" b="1" kern="1200" dirty="0">
                        <a:solidFill>
                          <a:schemeClr val="tx1"/>
                        </a:solidFill>
                        <a:effectLst/>
                        <a:latin typeface="+mn-lt"/>
                        <a:ea typeface="+mn-ea"/>
                        <a:cs typeface="+mn-cs"/>
                      </a:endParaRPr>
                    </a:p>
                  </a:txBody>
                  <a:tcPr/>
                </a:tc>
                <a:extLst>
                  <a:ext uri="{0D108BD9-81ED-4DB2-BD59-A6C34878D82A}">
                    <a16:rowId xmlns:a16="http://schemas.microsoft.com/office/drawing/2014/main" val="3616379621"/>
                  </a:ext>
                </a:extLst>
              </a:tr>
              <a:tr h="670560">
                <a:tc>
                  <a:txBody>
                    <a:bodyPr/>
                    <a:lstStyle/>
                    <a:p>
                      <a:r>
                        <a:rPr lang="en-IE" sz="1900" dirty="0">
                          <a:latin typeface="+mn-lt"/>
                        </a:rPr>
                        <a:t>EirGrid</a:t>
                      </a:r>
                      <a:r>
                        <a:rPr lang="en-IE" sz="1900" baseline="0" dirty="0">
                          <a:latin typeface="+mn-lt"/>
                        </a:rPr>
                        <a:t> and SONI to Respond to Queries</a:t>
                      </a:r>
                      <a:endParaRPr lang="en-IE" sz="19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sz="1900" b="0" kern="1200" dirty="0">
                          <a:solidFill>
                            <a:schemeClr val="tx1"/>
                          </a:solidFill>
                          <a:effectLst/>
                          <a:latin typeface="+mn-lt"/>
                          <a:ea typeface="+mn-ea"/>
                          <a:cs typeface="+mn-cs"/>
                        </a:rPr>
                        <a:t>By</a:t>
                      </a:r>
                      <a:r>
                        <a:rPr lang="en-IE" sz="1900" b="0" kern="1200" baseline="0" dirty="0">
                          <a:solidFill>
                            <a:schemeClr val="tx1"/>
                          </a:solidFill>
                          <a:effectLst/>
                          <a:latin typeface="+mn-lt"/>
                          <a:ea typeface="+mn-ea"/>
                          <a:cs typeface="+mn-cs"/>
                        </a:rPr>
                        <a:t> close of business on (Irish Time) </a:t>
                      </a:r>
                      <a:r>
                        <a:rPr lang="en-IE" sz="1900" b="1" kern="1200" baseline="0" dirty="0">
                          <a:solidFill>
                            <a:schemeClr val="tx1"/>
                          </a:solidFill>
                          <a:effectLst/>
                          <a:latin typeface="+mn-lt"/>
                          <a:ea typeface="+mn-ea"/>
                          <a:cs typeface="+mn-cs"/>
                        </a:rPr>
                        <a:t>on 6</a:t>
                      </a:r>
                      <a:r>
                        <a:rPr lang="en-IE" sz="1900" b="1" kern="1200" baseline="30000" dirty="0">
                          <a:solidFill>
                            <a:schemeClr val="tx1"/>
                          </a:solidFill>
                          <a:effectLst/>
                          <a:latin typeface="+mn-lt"/>
                          <a:ea typeface="+mn-ea"/>
                          <a:cs typeface="+mn-cs"/>
                        </a:rPr>
                        <a:t>th</a:t>
                      </a:r>
                      <a:r>
                        <a:rPr lang="en-IE" sz="1900" b="1" kern="1200" baseline="0" dirty="0">
                          <a:solidFill>
                            <a:schemeClr val="tx1"/>
                          </a:solidFill>
                          <a:effectLst/>
                          <a:latin typeface="+mn-lt"/>
                          <a:ea typeface="+mn-ea"/>
                          <a:cs typeface="+mn-cs"/>
                        </a:rPr>
                        <a:t> January 2026</a:t>
                      </a:r>
                      <a:endParaRPr lang="en-IE" sz="1900" b="1" kern="1200" dirty="0">
                        <a:solidFill>
                          <a:schemeClr val="tx1"/>
                        </a:solidFill>
                        <a:effectLst/>
                        <a:latin typeface="+mn-lt"/>
                        <a:ea typeface="+mn-ea"/>
                        <a:cs typeface="+mn-cs"/>
                      </a:endParaRPr>
                    </a:p>
                  </a:txBody>
                  <a:tcPr/>
                </a:tc>
                <a:extLst>
                  <a:ext uri="{0D108BD9-81ED-4DB2-BD59-A6C34878D82A}">
                    <a16:rowId xmlns:a16="http://schemas.microsoft.com/office/drawing/2014/main" val="10002"/>
                  </a:ext>
                </a:extLst>
              </a:tr>
              <a:tr h="579120">
                <a:tc>
                  <a:txBody>
                    <a:bodyPr/>
                    <a:lstStyle/>
                    <a:p>
                      <a:r>
                        <a:rPr lang="en-IE" sz="1900" kern="1200" dirty="0">
                          <a:solidFill>
                            <a:schemeClr val="dk1"/>
                          </a:solidFill>
                          <a:effectLst/>
                          <a:latin typeface="+mn-lt"/>
                          <a:ea typeface="+mn-ea"/>
                          <a:cs typeface="+mn-cs"/>
                        </a:rPr>
                        <a:t>Deadline for Submission of Tenders </a:t>
                      </a:r>
                      <a:endParaRPr lang="en-IE" sz="1900" dirty="0">
                        <a:latin typeface="+mn-lt"/>
                      </a:endParaRPr>
                    </a:p>
                  </a:txBody>
                  <a:tcPr/>
                </a:tc>
                <a:tc>
                  <a:txBody>
                    <a:bodyPr/>
                    <a:lstStyle/>
                    <a:p>
                      <a:pPr>
                        <a:spcAft>
                          <a:spcPts val="0"/>
                        </a:spcAft>
                      </a:pPr>
                      <a:r>
                        <a:rPr lang="en-IE" sz="1900" dirty="0">
                          <a:solidFill>
                            <a:schemeClr val="tx1"/>
                          </a:solidFill>
                          <a:effectLst/>
                          <a:latin typeface="+mn-lt"/>
                          <a:ea typeface="MS Mincho" panose="02020609040205080304" pitchFamily="49" charset="-128"/>
                          <a:cs typeface="Arial" panose="020B0604020202020204" pitchFamily="34" charset="0"/>
                        </a:rPr>
                        <a:t>No later than 12:00 hrs (Irish Time) on </a:t>
                      </a:r>
                    </a:p>
                    <a:p>
                      <a:pPr>
                        <a:spcAft>
                          <a:spcPts val="0"/>
                        </a:spcAft>
                      </a:pPr>
                      <a:r>
                        <a:rPr lang="en-IE" sz="1900" b="1" baseline="0" dirty="0">
                          <a:solidFill>
                            <a:schemeClr val="tx1"/>
                          </a:solidFill>
                          <a:effectLst/>
                          <a:latin typeface="+mn-lt"/>
                          <a:ea typeface="MS Mincho"/>
                          <a:cs typeface="Arial"/>
                        </a:rPr>
                        <a:t>15</a:t>
                      </a:r>
                      <a:r>
                        <a:rPr lang="en-IE" sz="1900" b="1" baseline="30000" dirty="0">
                          <a:solidFill>
                            <a:schemeClr val="tx1"/>
                          </a:solidFill>
                          <a:effectLst/>
                          <a:latin typeface="+mn-lt"/>
                          <a:ea typeface="MS Mincho"/>
                          <a:cs typeface="Arial"/>
                        </a:rPr>
                        <a:t>th</a:t>
                      </a:r>
                      <a:r>
                        <a:rPr lang="en-IE" sz="1900" b="1" baseline="0" dirty="0">
                          <a:solidFill>
                            <a:schemeClr val="tx1"/>
                          </a:solidFill>
                          <a:effectLst/>
                          <a:latin typeface="+mn-lt"/>
                          <a:ea typeface="MS Mincho"/>
                          <a:cs typeface="Arial"/>
                        </a:rPr>
                        <a:t> January</a:t>
                      </a:r>
                      <a:r>
                        <a:rPr lang="en-IE" sz="1900" b="1" dirty="0">
                          <a:solidFill>
                            <a:schemeClr val="tx1"/>
                          </a:solidFill>
                          <a:effectLst/>
                          <a:latin typeface="+mn-lt"/>
                          <a:ea typeface="MS Mincho"/>
                          <a:cs typeface="Arial"/>
                        </a:rPr>
                        <a:t> 2026</a:t>
                      </a:r>
                      <a:endParaRPr lang="en-IE" sz="1900" b="1"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34318620"/>
                  </a:ext>
                </a:extLst>
              </a:tr>
              <a:tr h="381000">
                <a:tc>
                  <a:txBody>
                    <a:bodyPr/>
                    <a:lstStyle/>
                    <a:p>
                      <a:pPr>
                        <a:spcAft>
                          <a:spcPts val="0"/>
                        </a:spcAft>
                      </a:pPr>
                      <a:r>
                        <a:rPr lang="en-IE" sz="1900" dirty="0">
                          <a:effectLst/>
                          <a:latin typeface="+mn-lt"/>
                          <a:ea typeface="MS Mincho" panose="02020609040205080304" pitchFamily="49" charset="-128"/>
                          <a:cs typeface="Arial" panose="020B0604020202020204" pitchFamily="34" charset="0"/>
                        </a:rPr>
                        <a:t>Notification of Successful Tenderers </a:t>
                      </a:r>
                      <a:endParaRPr lang="en-IE" sz="19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r>
                        <a:rPr lang="en-IE" sz="1900" b="1" kern="1200" baseline="0" dirty="0">
                          <a:solidFill>
                            <a:schemeClr val="tx1"/>
                          </a:solidFill>
                          <a:effectLst/>
                          <a:latin typeface="+mn-lt"/>
                          <a:ea typeface="+mn-ea"/>
                          <a:cs typeface="+mn-cs"/>
                        </a:rPr>
                        <a:t>4</a:t>
                      </a:r>
                      <a:r>
                        <a:rPr lang="en-IE" sz="1900" b="1" kern="1200" baseline="30000" dirty="0">
                          <a:solidFill>
                            <a:schemeClr val="tx1"/>
                          </a:solidFill>
                          <a:effectLst/>
                          <a:latin typeface="+mn-lt"/>
                          <a:ea typeface="+mn-ea"/>
                          <a:cs typeface="+mn-cs"/>
                        </a:rPr>
                        <a:t>th</a:t>
                      </a:r>
                      <a:r>
                        <a:rPr lang="en-IE" sz="1900" b="1" kern="1200" baseline="0" dirty="0">
                          <a:solidFill>
                            <a:schemeClr val="tx1"/>
                          </a:solidFill>
                          <a:effectLst/>
                          <a:latin typeface="+mn-lt"/>
                          <a:ea typeface="+mn-ea"/>
                          <a:cs typeface="+mn-cs"/>
                        </a:rPr>
                        <a:t> March 2026 </a:t>
                      </a:r>
                      <a:r>
                        <a:rPr lang="en-IE" sz="1900" kern="1200" dirty="0">
                          <a:solidFill>
                            <a:schemeClr val="tx1"/>
                          </a:solidFill>
                          <a:effectLst/>
                          <a:latin typeface="+mn-lt"/>
                          <a:ea typeface="+mn-ea"/>
                          <a:cs typeface="+mn-cs"/>
                        </a:rPr>
                        <a:t>(Indicative) </a:t>
                      </a:r>
                      <a:endParaRPr lang="en-IE" sz="1900" dirty="0">
                        <a:solidFill>
                          <a:schemeClr val="tx1"/>
                        </a:solidFill>
                        <a:latin typeface="+mn-lt"/>
                      </a:endParaRPr>
                    </a:p>
                  </a:txBody>
                  <a:tcPr/>
                </a:tc>
                <a:extLst>
                  <a:ext uri="{0D108BD9-81ED-4DB2-BD59-A6C34878D82A}">
                    <a16:rowId xmlns:a16="http://schemas.microsoft.com/office/drawing/2014/main" val="3160978828"/>
                  </a:ext>
                </a:extLst>
              </a:tr>
              <a:tr h="381000">
                <a:tc>
                  <a:txBody>
                    <a:bodyPr/>
                    <a:lstStyle/>
                    <a:p>
                      <a:pPr>
                        <a:spcAft>
                          <a:spcPts val="0"/>
                        </a:spcAft>
                      </a:pPr>
                      <a:r>
                        <a:rPr lang="en-IE" sz="1900" dirty="0">
                          <a:effectLst/>
                          <a:latin typeface="+mn-lt"/>
                          <a:ea typeface="MS Mincho" panose="02020609040205080304" pitchFamily="49" charset="-128"/>
                          <a:cs typeface="Arial" panose="020B0604020202020204" pitchFamily="34" charset="0"/>
                        </a:rPr>
                        <a:t>Standstill</a:t>
                      </a:r>
                      <a:r>
                        <a:rPr lang="en-IE" sz="1900" baseline="0" dirty="0">
                          <a:effectLst/>
                          <a:latin typeface="+mn-lt"/>
                          <a:ea typeface="MS Mincho" panose="02020609040205080304" pitchFamily="49" charset="-128"/>
                          <a:cs typeface="Arial" panose="020B0604020202020204" pitchFamily="34" charset="0"/>
                        </a:rPr>
                        <a:t> Period</a:t>
                      </a:r>
                      <a:endParaRPr lang="en-IE" sz="19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r>
                        <a:rPr lang="en-IE" sz="1900" kern="1200" dirty="0">
                          <a:solidFill>
                            <a:schemeClr val="tx1"/>
                          </a:solidFill>
                          <a:effectLst/>
                          <a:latin typeface="+mn-lt"/>
                          <a:ea typeface="+mn-ea"/>
                          <a:cs typeface="+mn-cs"/>
                        </a:rPr>
                        <a:t>14 days</a:t>
                      </a:r>
                      <a:r>
                        <a:rPr lang="en-IE" sz="1900" kern="1200" baseline="0" dirty="0">
                          <a:solidFill>
                            <a:schemeClr val="tx1"/>
                          </a:solidFill>
                          <a:effectLst/>
                          <a:latin typeface="+mn-lt"/>
                          <a:ea typeface="+mn-ea"/>
                          <a:cs typeface="+mn-cs"/>
                        </a:rPr>
                        <a:t> from Notification Date</a:t>
                      </a:r>
                      <a:endParaRPr lang="en-IE" sz="1900" dirty="0">
                        <a:solidFill>
                          <a:schemeClr val="tx1"/>
                        </a:solidFill>
                        <a:latin typeface="+mn-lt"/>
                      </a:endParaRPr>
                    </a:p>
                  </a:txBody>
                  <a:tcPr/>
                </a:tc>
                <a:extLst>
                  <a:ext uri="{0D108BD9-81ED-4DB2-BD59-A6C34878D82A}">
                    <a16:rowId xmlns:a16="http://schemas.microsoft.com/office/drawing/2014/main" val="3626772362"/>
                  </a:ext>
                </a:extLst>
              </a:tr>
              <a:tr h="381000">
                <a:tc>
                  <a:txBody>
                    <a:bodyPr/>
                    <a:lstStyle/>
                    <a:p>
                      <a:pPr>
                        <a:spcAft>
                          <a:spcPts val="0"/>
                        </a:spcAft>
                      </a:pPr>
                      <a:r>
                        <a:rPr lang="en-IE" sz="1900" dirty="0">
                          <a:effectLst/>
                          <a:latin typeface="+mn-lt"/>
                          <a:ea typeface="MS Mincho" panose="02020609040205080304" pitchFamily="49" charset="-128"/>
                          <a:cs typeface="Arial" panose="020B0604020202020204" pitchFamily="34" charset="0"/>
                        </a:rPr>
                        <a:t>Contract Commencement</a:t>
                      </a:r>
                      <a:endParaRPr lang="en-IE" sz="19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r>
                        <a:rPr lang="en-IE" sz="1900" b="1" kern="1200" dirty="0">
                          <a:solidFill>
                            <a:schemeClr val="tx1"/>
                          </a:solidFill>
                          <a:effectLst/>
                          <a:latin typeface="+mn-lt"/>
                          <a:ea typeface="+mn-ea"/>
                          <a:cs typeface="+mn-cs"/>
                        </a:rPr>
                        <a:t>1</a:t>
                      </a:r>
                      <a:r>
                        <a:rPr lang="en-IE" sz="1900" b="1" kern="1200" baseline="30000" dirty="0">
                          <a:solidFill>
                            <a:schemeClr val="tx1"/>
                          </a:solidFill>
                          <a:effectLst/>
                          <a:latin typeface="+mn-lt"/>
                          <a:ea typeface="+mn-ea"/>
                          <a:cs typeface="+mn-cs"/>
                        </a:rPr>
                        <a:t>st</a:t>
                      </a:r>
                      <a:r>
                        <a:rPr lang="en-IE" sz="1900" b="1" kern="1200" dirty="0">
                          <a:solidFill>
                            <a:schemeClr val="tx1"/>
                          </a:solidFill>
                          <a:effectLst/>
                          <a:latin typeface="+mn-lt"/>
                          <a:ea typeface="+mn-ea"/>
                          <a:cs typeface="+mn-cs"/>
                        </a:rPr>
                        <a:t> </a:t>
                      </a:r>
                      <a:r>
                        <a:rPr lang="en-IE" sz="1900" b="1" kern="1200" baseline="0" dirty="0">
                          <a:solidFill>
                            <a:schemeClr val="tx1"/>
                          </a:solidFill>
                          <a:effectLst/>
                          <a:latin typeface="+mn-lt"/>
                          <a:ea typeface="+mn-ea"/>
                          <a:cs typeface="+mn-cs"/>
                        </a:rPr>
                        <a:t>April</a:t>
                      </a:r>
                      <a:r>
                        <a:rPr lang="en-IE" sz="1900" b="1" kern="1200" dirty="0">
                          <a:solidFill>
                            <a:schemeClr val="tx1"/>
                          </a:solidFill>
                          <a:effectLst/>
                          <a:latin typeface="+mn-lt"/>
                          <a:ea typeface="+mn-ea"/>
                          <a:cs typeface="+mn-cs"/>
                        </a:rPr>
                        <a:t> 2026</a:t>
                      </a:r>
                      <a:endParaRPr lang="en-IE" sz="1900" b="1" dirty="0">
                        <a:solidFill>
                          <a:schemeClr val="tx1"/>
                        </a:solidFill>
                        <a:latin typeface="+mn-lt"/>
                      </a:endParaRPr>
                    </a:p>
                  </a:txBody>
                  <a:tcPr/>
                </a:tc>
                <a:extLst>
                  <a:ext uri="{0D108BD9-81ED-4DB2-BD59-A6C34878D82A}">
                    <a16:rowId xmlns:a16="http://schemas.microsoft.com/office/drawing/2014/main" val="3462257122"/>
                  </a:ext>
                </a:extLst>
              </a:tr>
            </a:tbl>
          </a:graphicData>
        </a:graphic>
      </p:graphicFrame>
    </p:spTree>
    <p:extLst>
      <p:ext uri="{BB962C8B-B14F-4D97-AF65-F5344CB8AC3E}">
        <p14:creationId xmlns:p14="http://schemas.microsoft.com/office/powerpoint/2010/main" val="3487384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14DE8-F30E-4D8C-90A4-DDD5DAEDA81C}"/>
              </a:ext>
            </a:extLst>
          </p:cNvPr>
          <p:cNvSpPr>
            <a:spLocks noGrp="1"/>
          </p:cNvSpPr>
          <p:nvPr>
            <p:ph type="ctrTitle"/>
          </p:nvPr>
        </p:nvSpPr>
        <p:spPr>
          <a:xfrm>
            <a:off x="301858" y="330708"/>
            <a:ext cx="8533223" cy="917324"/>
          </a:xfrm>
        </p:spPr>
        <p:txBody>
          <a:bodyPr/>
          <a:lstStyle/>
          <a:p>
            <a:r>
              <a:rPr lang="en-IE" dirty="0"/>
              <a:t>Procurement Process Overview</a:t>
            </a:r>
          </a:p>
        </p:txBody>
      </p:sp>
      <p:sp>
        <p:nvSpPr>
          <p:cNvPr id="3" name="Text Placeholder 1">
            <a:extLst>
              <a:ext uri="{FF2B5EF4-FFF2-40B4-BE49-F238E27FC236}">
                <a16:creationId xmlns:a16="http://schemas.microsoft.com/office/drawing/2014/main" id="{58BB0A5C-C26C-CDBB-2477-0D1C9D8EDCCA}"/>
              </a:ext>
            </a:extLst>
          </p:cNvPr>
          <p:cNvSpPr txBox="1">
            <a:spLocks/>
          </p:cNvSpPr>
          <p:nvPr/>
        </p:nvSpPr>
        <p:spPr>
          <a:xfrm>
            <a:off x="146222" y="1730922"/>
            <a:ext cx="7772400" cy="24531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200" b="1" dirty="0">
                <a:solidFill>
                  <a:schemeClr val="bg1"/>
                </a:solidFill>
              </a:rPr>
              <a:t>Q &amp; A</a:t>
            </a:r>
          </a:p>
          <a:p>
            <a:r>
              <a:rPr lang="en-IE" sz="2400" b="1" dirty="0">
                <a:solidFill>
                  <a:schemeClr val="bg1"/>
                </a:solidFill>
              </a:rPr>
              <a:t>TSOs will provide a verbal response to queries received during the webinar.</a:t>
            </a:r>
          </a:p>
          <a:p>
            <a:r>
              <a:rPr lang="en-IE" sz="2400" b="1" dirty="0">
                <a:solidFill>
                  <a:schemeClr val="bg1"/>
                </a:solidFill>
              </a:rPr>
              <a:t>All queries will receive a written response following the webinar.</a:t>
            </a:r>
          </a:p>
          <a:p>
            <a:endParaRPr lang="en-IE" sz="3200" b="1" dirty="0"/>
          </a:p>
        </p:txBody>
      </p:sp>
    </p:spTree>
    <p:extLst>
      <p:ext uri="{BB962C8B-B14F-4D97-AF65-F5344CB8AC3E}">
        <p14:creationId xmlns:p14="http://schemas.microsoft.com/office/powerpoint/2010/main" val="359721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0A19-74FF-4B38-B9CA-8DE893528473}"/>
              </a:ext>
            </a:extLst>
          </p:cNvPr>
          <p:cNvSpPr>
            <a:spLocks noGrp="1"/>
          </p:cNvSpPr>
          <p:nvPr>
            <p:ph type="ctrTitle"/>
          </p:nvPr>
        </p:nvSpPr>
        <p:spPr>
          <a:xfrm>
            <a:off x="413067" y="726124"/>
            <a:ext cx="10324955" cy="2006916"/>
          </a:xfrm>
        </p:spPr>
        <p:txBody>
          <a:bodyPr/>
          <a:lstStyle/>
          <a:p>
            <a:r>
              <a:rPr lang="en-IE" dirty="0"/>
              <a:t>Tender Pack and Technical Questionnaire</a:t>
            </a:r>
            <a:br>
              <a:rPr lang="en-IE" dirty="0"/>
            </a:br>
            <a:br>
              <a:rPr lang="en-IE" dirty="0"/>
            </a:br>
            <a:br>
              <a:rPr lang="en-IE" dirty="0"/>
            </a:br>
            <a:endParaRPr lang="en-IE" dirty="0"/>
          </a:p>
        </p:txBody>
      </p:sp>
    </p:spTree>
    <p:extLst>
      <p:ext uri="{BB962C8B-B14F-4D97-AF65-F5344CB8AC3E}">
        <p14:creationId xmlns:p14="http://schemas.microsoft.com/office/powerpoint/2010/main" val="342907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2620" y="475858"/>
            <a:ext cx="8815312" cy="584775"/>
          </a:xfrm>
          <a:prstGeom prst="rect">
            <a:avLst/>
          </a:prstGeom>
          <a:noFill/>
        </p:spPr>
        <p:txBody>
          <a:bodyPr wrap="square" rtlCol="0">
            <a:spAutoFit/>
          </a:bodyPr>
          <a:lstStyle/>
          <a:p>
            <a:pPr algn="ctr"/>
            <a:r>
              <a:rPr lang="en-IE" sz="3200" b="1" dirty="0">
                <a:solidFill>
                  <a:srgbClr val="767676"/>
                </a:solidFill>
                <a:latin typeface="Arial"/>
                <a:ea typeface="+mj-ea"/>
                <a:cs typeface="Arial"/>
              </a:rPr>
              <a:t>Agenda</a:t>
            </a:r>
            <a:endParaRPr lang="en-IE" sz="32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47466835"/>
              </p:ext>
            </p:extLst>
          </p:nvPr>
        </p:nvGraphicFramePr>
        <p:xfrm>
          <a:off x="1959536" y="1229427"/>
          <a:ext cx="7565934" cy="4596855"/>
        </p:xfrm>
        <a:graphic>
          <a:graphicData uri="http://schemas.openxmlformats.org/drawingml/2006/table">
            <a:tbl>
              <a:tblPr firstRow="1" firstCol="1" bandRow="1">
                <a:tableStyleId>{5C22544A-7EE6-4342-B048-85BDC9FD1C3A}</a:tableStyleId>
              </a:tblPr>
              <a:tblGrid>
                <a:gridCol w="5014283">
                  <a:extLst>
                    <a:ext uri="{9D8B030D-6E8A-4147-A177-3AD203B41FA5}">
                      <a16:colId xmlns:a16="http://schemas.microsoft.com/office/drawing/2014/main" val="20000"/>
                    </a:ext>
                  </a:extLst>
                </a:gridCol>
                <a:gridCol w="2551651">
                  <a:extLst>
                    <a:ext uri="{9D8B030D-6E8A-4147-A177-3AD203B41FA5}">
                      <a16:colId xmlns:a16="http://schemas.microsoft.com/office/drawing/2014/main" val="20002"/>
                    </a:ext>
                  </a:extLst>
                </a:gridCol>
              </a:tblGrid>
              <a:tr h="432339">
                <a:tc>
                  <a:txBody>
                    <a:bodyPr/>
                    <a:lstStyle/>
                    <a:p>
                      <a:pPr marL="0" marR="0">
                        <a:lnSpc>
                          <a:spcPct val="115000"/>
                        </a:lnSpc>
                        <a:spcBef>
                          <a:spcPts val="0"/>
                        </a:spcBef>
                        <a:spcAft>
                          <a:spcPts val="1000"/>
                        </a:spcAft>
                      </a:pPr>
                      <a:r>
                        <a:rPr lang="en-IE" sz="1900" dirty="0">
                          <a:effectLst/>
                        </a:rPr>
                        <a:t>Topic</a:t>
                      </a:r>
                      <a:endParaRPr lang="en-IE" sz="19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nSpc>
                          <a:spcPct val="115000"/>
                        </a:lnSpc>
                        <a:spcBef>
                          <a:spcPts val="0"/>
                        </a:spcBef>
                        <a:spcAft>
                          <a:spcPts val="1000"/>
                        </a:spcAft>
                      </a:pPr>
                      <a:r>
                        <a:rPr lang="en-IE" sz="1900" dirty="0">
                          <a:effectLst/>
                        </a:rPr>
                        <a:t>Speaker</a:t>
                      </a:r>
                      <a:endParaRPr lang="en-IE" sz="1900" dirty="0">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462724">
                <a:tc>
                  <a:txBody>
                    <a:bodyPr/>
                    <a:lstStyle/>
                    <a:p>
                      <a:pPr marL="0" marR="0">
                        <a:lnSpc>
                          <a:spcPct val="115000"/>
                        </a:lnSpc>
                        <a:spcBef>
                          <a:spcPts val="0"/>
                        </a:spcBef>
                        <a:spcAft>
                          <a:spcPts val="0"/>
                        </a:spcAft>
                      </a:pPr>
                      <a:r>
                        <a:rPr lang="en-IE" sz="1900" dirty="0">
                          <a:solidFill>
                            <a:schemeClr val="bg1"/>
                          </a:solidFill>
                          <a:effectLst/>
                        </a:rPr>
                        <a:t>Introduction </a:t>
                      </a:r>
                      <a:endParaRPr lang="en-IE" sz="1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IE" sz="1900" dirty="0">
                          <a:effectLst/>
                          <a:latin typeface="+mn-lt"/>
                          <a:ea typeface="Calibri"/>
                          <a:cs typeface="Arial"/>
                        </a:rPr>
                        <a:t>David Howlett</a:t>
                      </a:r>
                      <a:endParaRPr lang="en-IE" sz="1900" dirty="0">
                        <a:effectLst/>
                        <a:latin typeface="+mn-lt"/>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462724">
                <a:tc>
                  <a:txBody>
                    <a:bodyPr/>
                    <a:lstStyle/>
                    <a:p>
                      <a:pPr marL="0" marR="0">
                        <a:lnSpc>
                          <a:spcPct val="115000"/>
                        </a:lnSpc>
                        <a:spcBef>
                          <a:spcPts val="0"/>
                        </a:spcBef>
                        <a:spcAft>
                          <a:spcPts val="0"/>
                        </a:spcAft>
                      </a:pPr>
                      <a:r>
                        <a:rPr lang="en-IE" sz="1900" dirty="0">
                          <a:solidFill>
                            <a:schemeClr val="bg1"/>
                          </a:solidFill>
                          <a:effectLst/>
                        </a:rPr>
                        <a:t>Procurement Process Overview</a:t>
                      </a:r>
                      <a:endParaRPr lang="en-IE" sz="1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IE" sz="1900" dirty="0">
                          <a:effectLst/>
                          <a:latin typeface="+mn-lt"/>
                          <a:ea typeface="Calibri"/>
                          <a:cs typeface="Arial" panose="020B0604020202020204" pitchFamily="34" charset="0"/>
                        </a:rPr>
                        <a:t>Jamie Cosgrove</a:t>
                      </a:r>
                    </a:p>
                  </a:txBody>
                  <a:tcPr marL="68580" marR="68580" marT="0" marB="0" anchor="ctr"/>
                </a:tc>
                <a:extLst>
                  <a:ext uri="{0D108BD9-81ED-4DB2-BD59-A6C34878D82A}">
                    <a16:rowId xmlns:a16="http://schemas.microsoft.com/office/drawing/2014/main" val="10002"/>
                  </a:ext>
                </a:extLst>
              </a:tr>
              <a:tr h="462724">
                <a:tc>
                  <a:txBody>
                    <a:bodyPr/>
                    <a:lstStyle/>
                    <a:p>
                      <a:pPr marL="0" marR="0">
                        <a:lnSpc>
                          <a:spcPct val="115000"/>
                        </a:lnSpc>
                        <a:spcBef>
                          <a:spcPts val="0"/>
                        </a:spcBef>
                        <a:spcAft>
                          <a:spcPts val="0"/>
                        </a:spcAft>
                      </a:pPr>
                      <a:r>
                        <a:rPr lang="en-IE" sz="1900" dirty="0">
                          <a:solidFill>
                            <a:schemeClr val="bg1"/>
                          </a:solidFill>
                          <a:effectLst/>
                        </a:rPr>
                        <a:t>Q&amp;A</a:t>
                      </a:r>
                      <a:endParaRPr lang="en-IE" sz="1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IE" sz="1900" dirty="0">
                          <a:solidFill>
                            <a:schemeClr val="tx1"/>
                          </a:solidFill>
                          <a:effectLst/>
                          <a:latin typeface="+mn-lt"/>
                          <a:ea typeface="Calibri"/>
                          <a:cs typeface="Arial" panose="020B0604020202020204" pitchFamily="34" charset="0"/>
                        </a:rPr>
                        <a:t>Attendees</a:t>
                      </a:r>
                    </a:p>
                  </a:txBody>
                  <a:tcPr marL="68580" marR="68580" marT="0" marB="0" anchor="ctr"/>
                </a:tc>
                <a:extLst>
                  <a:ext uri="{0D108BD9-81ED-4DB2-BD59-A6C34878D82A}">
                    <a16:rowId xmlns:a16="http://schemas.microsoft.com/office/drawing/2014/main" val="10003"/>
                  </a:ext>
                </a:extLst>
              </a:tr>
              <a:tr h="462724">
                <a:tc>
                  <a:txBody>
                    <a:bodyPr/>
                    <a:lstStyle/>
                    <a:p>
                      <a:pPr marL="0" marR="0">
                        <a:lnSpc>
                          <a:spcPct val="115000"/>
                        </a:lnSpc>
                        <a:spcBef>
                          <a:spcPts val="0"/>
                        </a:spcBef>
                        <a:spcAft>
                          <a:spcPts val="0"/>
                        </a:spcAft>
                      </a:pPr>
                      <a:r>
                        <a:rPr lang="en-IE" sz="1900" baseline="0" dirty="0">
                          <a:solidFill>
                            <a:schemeClr val="bg1"/>
                          </a:solidFill>
                          <a:effectLst/>
                        </a:rPr>
                        <a:t>Tender Pack and Technical Questionnaire</a:t>
                      </a:r>
                      <a:endParaRPr lang="en-IE" sz="1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lvl="0">
                        <a:lnSpc>
                          <a:spcPct val="114999"/>
                        </a:lnSpc>
                        <a:spcBef>
                          <a:spcPts val="0"/>
                        </a:spcBef>
                        <a:spcAft>
                          <a:spcPts val="0"/>
                        </a:spcAft>
                        <a:buNone/>
                      </a:pPr>
                      <a:r>
                        <a:rPr lang="en-IE" sz="1900" b="0" i="0" u="none" strike="noStrike" noProof="0" dirty="0">
                          <a:solidFill>
                            <a:srgbClr val="000000"/>
                          </a:solidFill>
                          <a:effectLst/>
                          <a:latin typeface="Trebuchet MS"/>
                        </a:rPr>
                        <a:t>David Howlett</a:t>
                      </a:r>
                      <a:endParaRPr lang="en-IE" sz="1900" dirty="0">
                        <a:effectLst/>
                        <a:latin typeface="+mn-lt"/>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46272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IE" sz="1900" dirty="0">
                          <a:solidFill>
                            <a:schemeClr val="bg1"/>
                          </a:solidFill>
                          <a:effectLst/>
                        </a:rPr>
                        <a:t>Q&amp;A</a:t>
                      </a:r>
                      <a:endParaRPr lang="en-IE" sz="1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IE" sz="1900" dirty="0">
                          <a:solidFill>
                            <a:schemeClr val="tx1"/>
                          </a:solidFill>
                          <a:effectLst/>
                          <a:latin typeface="+mn-lt"/>
                          <a:ea typeface="Calibri"/>
                          <a:cs typeface="Arial" panose="020B0604020202020204" pitchFamily="34" charset="0"/>
                        </a:rPr>
                        <a:t>Attendees</a:t>
                      </a:r>
                    </a:p>
                  </a:txBody>
                  <a:tcPr marL="68580" marR="68580" marT="0" marB="0" anchor="ctr"/>
                </a:tc>
                <a:extLst>
                  <a:ext uri="{0D108BD9-81ED-4DB2-BD59-A6C34878D82A}">
                    <a16:rowId xmlns:a16="http://schemas.microsoft.com/office/drawing/2014/main" val="10005"/>
                  </a:ext>
                </a:extLst>
              </a:tr>
              <a:tr h="462724">
                <a:tc>
                  <a:txBody>
                    <a:bodyPr/>
                    <a:lstStyle/>
                    <a:p>
                      <a:pPr marL="0" marR="0">
                        <a:lnSpc>
                          <a:spcPct val="115000"/>
                        </a:lnSpc>
                        <a:spcBef>
                          <a:spcPts val="0"/>
                        </a:spcBef>
                        <a:spcAft>
                          <a:spcPts val="0"/>
                        </a:spcAft>
                      </a:pPr>
                      <a:r>
                        <a:rPr lang="en-IE" sz="1900" dirty="0">
                          <a:solidFill>
                            <a:schemeClr val="bg1"/>
                          </a:solidFill>
                          <a:effectLst/>
                        </a:rPr>
                        <a:t>Testing</a:t>
                      </a:r>
                      <a:r>
                        <a:rPr lang="en-IE" sz="1900" baseline="0" dirty="0">
                          <a:solidFill>
                            <a:schemeClr val="bg1"/>
                          </a:solidFill>
                          <a:effectLst/>
                        </a:rPr>
                        <a:t> and Signalling Requirements</a:t>
                      </a:r>
                      <a:endParaRPr lang="en-IE" sz="1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lvl="0">
                        <a:lnSpc>
                          <a:spcPct val="114999"/>
                        </a:lnSpc>
                        <a:spcBef>
                          <a:spcPts val="0"/>
                        </a:spcBef>
                        <a:spcAft>
                          <a:spcPts val="0"/>
                        </a:spcAft>
                        <a:buNone/>
                      </a:pPr>
                      <a:r>
                        <a:rPr lang="en-IE" sz="1900" b="0" i="0" u="none" strike="noStrike" baseline="0" noProof="0" dirty="0">
                          <a:solidFill>
                            <a:srgbClr val="000000"/>
                          </a:solidFill>
                          <a:effectLst/>
                          <a:latin typeface="Trebuchet MS"/>
                        </a:rPr>
                        <a:t>Jennifer Monaghan</a:t>
                      </a:r>
                      <a:endParaRPr lang="en-IE" sz="1900" dirty="0">
                        <a:solidFill>
                          <a:schemeClr val="tx1"/>
                        </a:solidFill>
                        <a:effectLst/>
                        <a:latin typeface="+mn-lt"/>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462724">
                <a:tc>
                  <a:txBody>
                    <a:bodyPr/>
                    <a:lstStyle/>
                    <a:p>
                      <a:pPr marL="0" marR="0">
                        <a:lnSpc>
                          <a:spcPct val="115000"/>
                        </a:lnSpc>
                        <a:spcBef>
                          <a:spcPts val="0"/>
                        </a:spcBef>
                        <a:spcAft>
                          <a:spcPts val="0"/>
                        </a:spcAft>
                      </a:pPr>
                      <a:r>
                        <a:rPr lang="en-IE" sz="1900" dirty="0">
                          <a:solidFill>
                            <a:schemeClr val="bg1"/>
                          </a:solidFill>
                          <a:effectLst/>
                        </a:rPr>
                        <a:t>Q&amp;A</a:t>
                      </a:r>
                      <a:endParaRPr lang="en-IE" sz="1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IE" sz="1900" dirty="0">
                          <a:solidFill>
                            <a:schemeClr val="tx1"/>
                          </a:solidFill>
                          <a:effectLst/>
                          <a:latin typeface="+mn-lt"/>
                          <a:ea typeface="Calibri"/>
                          <a:cs typeface="Arial" panose="020B0604020202020204" pitchFamily="34" charset="0"/>
                        </a:rPr>
                        <a:t>Attendees</a:t>
                      </a:r>
                    </a:p>
                  </a:txBody>
                  <a:tcPr marL="68580" marR="68580" marT="0" marB="0" anchor="ctr"/>
                </a:tc>
                <a:extLst>
                  <a:ext uri="{0D108BD9-81ED-4DB2-BD59-A6C34878D82A}">
                    <a16:rowId xmlns:a16="http://schemas.microsoft.com/office/drawing/2014/main" val="10007"/>
                  </a:ext>
                </a:extLst>
              </a:tr>
              <a:tr h="462724">
                <a:tc>
                  <a:txBody>
                    <a:bodyPr/>
                    <a:lstStyle/>
                    <a:p>
                      <a:pPr marL="0" marR="0">
                        <a:lnSpc>
                          <a:spcPct val="115000"/>
                        </a:lnSpc>
                        <a:spcBef>
                          <a:spcPts val="0"/>
                        </a:spcBef>
                        <a:spcAft>
                          <a:spcPts val="0"/>
                        </a:spcAft>
                      </a:pPr>
                      <a:r>
                        <a:rPr lang="en-IE" sz="1900" dirty="0">
                          <a:solidFill>
                            <a:schemeClr val="bg1"/>
                          </a:solidFill>
                          <a:effectLst/>
                          <a:latin typeface="+mn-lt"/>
                          <a:ea typeface="+mn-ea"/>
                          <a:cs typeface="+mn-cs"/>
                        </a:rPr>
                        <a:t>Closing Comments</a:t>
                      </a:r>
                      <a:endParaRPr lang="en-IE" sz="1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IE" sz="1900" dirty="0">
                          <a:effectLst/>
                          <a:latin typeface="+mn-lt"/>
                          <a:ea typeface="Calibri"/>
                          <a:cs typeface="Arial"/>
                        </a:rPr>
                        <a:t>David Howlett</a:t>
                      </a:r>
                      <a:endParaRPr lang="en-IE" sz="1900" dirty="0">
                        <a:effectLst/>
                        <a:latin typeface="+mn-lt"/>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46272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IE" sz="1900" dirty="0">
                          <a:solidFill>
                            <a:schemeClr val="bg1"/>
                          </a:solidFill>
                          <a:effectLst/>
                          <a:latin typeface="+mn-lt"/>
                          <a:ea typeface="+mn-ea"/>
                          <a:cs typeface="+mn-cs"/>
                        </a:rPr>
                        <a:t>Webinar Ends</a:t>
                      </a:r>
                      <a:endParaRPr lang="en-IE" sz="19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IE" sz="1900" dirty="0">
                          <a:effectLst/>
                          <a:latin typeface="+mn-lt"/>
                          <a:ea typeface="Calibri"/>
                          <a:cs typeface="Arial" panose="020B0604020202020204" pitchFamily="34" charset="0"/>
                        </a:rPr>
                        <a:t>-</a:t>
                      </a:r>
                    </a:p>
                  </a:txBody>
                  <a:tcPr marL="68580" marR="6858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52462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874" y="443727"/>
            <a:ext cx="8579889" cy="961465"/>
          </a:xfrm>
        </p:spPr>
        <p:txBody>
          <a:bodyPr>
            <a:normAutofit/>
          </a:bodyPr>
          <a:lstStyle/>
          <a:p>
            <a:r>
              <a:rPr lang="en-US" sz="3200" dirty="0"/>
              <a:t>Contractual Arrangements</a:t>
            </a:r>
            <a:endParaRPr lang="en-IE" sz="3200" dirty="0"/>
          </a:p>
        </p:txBody>
      </p:sp>
      <p:graphicFrame>
        <p:nvGraphicFramePr>
          <p:cNvPr id="20" name="Diagram 19"/>
          <p:cNvGraphicFramePr/>
          <p:nvPr/>
        </p:nvGraphicFramePr>
        <p:xfrm>
          <a:off x="3088242" y="1439057"/>
          <a:ext cx="6015516" cy="4439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551432" y="1549436"/>
            <a:ext cx="1435608"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IE" sz="1200" dirty="0"/>
              <a:t>Scenario 1 – agreement is dated 1</a:t>
            </a:r>
            <a:r>
              <a:rPr lang="en-IE" sz="1200" baseline="30000" dirty="0"/>
              <a:t> </a:t>
            </a:r>
            <a:r>
              <a:rPr lang="en-IE" sz="1200" dirty="0"/>
              <a:t>April 2026</a:t>
            </a:r>
          </a:p>
        </p:txBody>
      </p:sp>
      <p:sp>
        <p:nvSpPr>
          <p:cNvPr id="5" name="TextBox 4"/>
          <p:cNvSpPr txBox="1"/>
          <p:nvPr/>
        </p:nvSpPr>
        <p:spPr>
          <a:xfrm>
            <a:off x="1537716" y="2340011"/>
            <a:ext cx="1463040"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Scenario 2 &amp; 3 – amended Schedule 9 via Side Letter</a:t>
            </a:r>
          </a:p>
        </p:txBody>
      </p:sp>
      <p:sp>
        <p:nvSpPr>
          <p:cNvPr id="6" name="TextBox 5"/>
          <p:cNvSpPr txBox="1"/>
          <p:nvPr/>
        </p:nvSpPr>
        <p:spPr>
          <a:xfrm>
            <a:off x="9204960" y="1832176"/>
            <a:ext cx="1463040" cy="1015663"/>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solidFill>
                  <a:schemeClr val="tx1"/>
                </a:solidFill>
              </a:rPr>
              <a:t>Clause 15.1 – Changed from Counterparts to Electronic Signature clause</a:t>
            </a:r>
          </a:p>
        </p:txBody>
      </p:sp>
      <p:sp>
        <p:nvSpPr>
          <p:cNvPr id="7" name="TextBox 6"/>
          <p:cNvSpPr txBox="1"/>
          <p:nvPr/>
        </p:nvSpPr>
        <p:spPr>
          <a:xfrm>
            <a:off x="9204960" y="3898265"/>
            <a:ext cx="1463040"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solidFill>
                  <a:schemeClr val="tx1"/>
                </a:solidFill>
              </a:rPr>
              <a:t>Version 4.1 – Effective 1</a:t>
            </a:r>
            <a:r>
              <a:rPr lang="en-IE" sz="1200" baseline="30000" dirty="0">
                <a:solidFill>
                  <a:schemeClr val="tx1"/>
                </a:solidFill>
              </a:rPr>
              <a:t> </a:t>
            </a:r>
            <a:r>
              <a:rPr lang="en-IE" sz="1200" dirty="0">
                <a:solidFill>
                  <a:schemeClr val="tx1"/>
                </a:solidFill>
              </a:rPr>
              <a:t>October 2024</a:t>
            </a:r>
          </a:p>
        </p:txBody>
      </p:sp>
    </p:spTree>
    <p:extLst>
      <p:ext uri="{BB962C8B-B14F-4D97-AF65-F5344CB8AC3E}">
        <p14:creationId xmlns:p14="http://schemas.microsoft.com/office/powerpoint/2010/main" val="186684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98" y="585498"/>
            <a:ext cx="10515600" cy="1325563"/>
          </a:xfrm>
        </p:spPr>
        <p:txBody>
          <a:bodyPr>
            <a:normAutofit/>
          </a:bodyPr>
          <a:lstStyle/>
          <a:p>
            <a:r>
              <a:rPr lang="en-IE" sz="3200" dirty="0"/>
              <a:t>Service Maximum Capability Volumes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1958847"/>
              </p:ext>
            </p:extLst>
          </p:nvPr>
        </p:nvGraphicFramePr>
        <p:xfrm>
          <a:off x="2247900" y="2303396"/>
          <a:ext cx="7696200" cy="3352800"/>
        </p:xfrm>
        <a:graphic>
          <a:graphicData uri="http://schemas.openxmlformats.org/drawingml/2006/table">
            <a:tbl>
              <a:tblPr firstRow="1" firstCol="1" bandRow="1">
                <a:tableStyleId>{5C22544A-7EE6-4342-B048-85BDC9FD1C3A}</a:tableStyleId>
              </a:tblPr>
              <a:tblGrid>
                <a:gridCol w="1459126">
                  <a:extLst>
                    <a:ext uri="{9D8B030D-6E8A-4147-A177-3AD203B41FA5}">
                      <a16:colId xmlns:a16="http://schemas.microsoft.com/office/drawing/2014/main" val="20000"/>
                    </a:ext>
                  </a:extLst>
                </a:gridCol>
                <a:gridCol w="3118537">
                  <a:extLst>
                    <a:ext uri="{9D8B030D-6E8A-4147-A177-3AD203B41FA5}">
                      <a16:colId xmlns:a16="http://schemas.microsoft.com/office/drawing/2014/main" val="20001"/>
                    </a:ext>
                  </a:extLst>
                </a:gridCol>
                <a:gridCol w="3118537">
                  <a:extLst>
                    <a:ext uri="{9D8B030D-6E8A-4147-A177-3AD203B41FA5}">
                      <a16:colId xmlns:a16="http://schemas.microsoft.com/office/drawing/2014/main" val="20002"/>
                    </a:ext>
                  </a:extLst>
                </a:gridCol>
              </a:tblGrid>
              <a:tr h="243840">
                <a:tc>
                  <a:txBody>
                    <a:bodyPr/>
                    <a:lstStyle/>
                    <a:p>
                      <a:pPr marL="0" marR="0" algn="just">
                        <a:spcBef>
                          <a:spcPts val="0"/>
                        </a:spcBef>
                        <a:spcAft>
                          <a:spcPts val="0"/>
                        </a:spcAft>
                      </a:pPr>
                      <a:r>
                        <a:rPr lang="en-US" sz="1600" dirty="0">
                          <a:effectLst/>
                        </a:rPr>
                        <a:t>Service</a:t>
                      </a:r>
                      <a:endParaRPr lang="en-IE" sz="2000" b="1" dirty="0">
                        <a:effectLst/>
                        <a:latin typeface="Calibri"/>
                        <a:ea typeface="Calibri"/>
                        <a:cs typeface="Times New Roman"/>
                      </a:endParaRPr>
                    </a:p>
                  </a:txBody>
                  <a:tcPr marL="68216" marR="68216" marT="0" marB="0" anchor="ctr"/>
                </a:tc>
                <a:tc>
                  <a:txBody>
                    <a:bodyPr/>
                    <a:lstStyle/>
                    <a:p>
                      <a:pPr marL="0" marR="0">
                        <a:spcBef>
                          <a:spcPts val="0"/>
                        </a:spcBef>
                        <a:spcAft>
                          <a:spcPts val="0"/>
                        </a:spcAft>
                      </a:pPr>
                      <a:r>
                        <a:rPr lang="en-US" sz="1600" dirty="0">
                          <a:effectLst/>
                        </a:rPr>
                        <a:t>Max Volume - Normal Operation</a:t>
                      </a:r>
                      <a:endParaRPr lang="en-IE" sz="2000" b="1" dirty="0">
                        <a:effectLst/>
                        <a:latin typeface="Calibri"/>
                        <a:ea typeface="Calibri"/>
                        <a:cs typeface="Times New Roman"/>
                      </a:endParaRPr>
                    </a:p>
                  </a:txBody>
                  <a:tcPr marL="68216" marR="68216" marT="0" marB="0" anchor="ctr"/>
                </a:tc>
                <a:tc>
                  <a:txBody>
                    <a:bodyPr/>
                    <a:lstStyle/>
                    <a:p>
                      <a:pPr marL="0" marR="0">
                        <a:spcBef>
                          <a:spcPts val="0"/>
                        </a:spcBef>
                        <a:spcAft>
                          <a:spcPts val="0"/>
                        </a:spcAft>
                      </a:pPr>
                      <a:r>
                        <a:rPr lang="en-US" sz="1600" dirty="0">
                          <a:effectLst/>
                        </a:rPr>
                        <a:t>Max Volume - Requested by TSO</a:t>
                      </a:r>
                      <a:endParaRPr lang="en-IE" sz="2000" b="1" dirty="0">
                        <a:effectLst/>
                        <a:latin typeface="Calibri"/>
                        <a:ea typeface="Calibri"/>
                        <a:cs typeface="Times New Roman"/>
                      </a:endParaRPr>
                    </a:p>
                  </a:txBody>
                  <a:tcPr marL="68216" marR="68216" marT="0" marB="0" anchor="ctr"/>
                </a:tc>
                <a:extLst>
                  <a:ext uri="{0D108BD9-81ED-4DB2-BD59-A6C34878D82A}">
                    <a16:rowId xmlns:a16="http://schemas.microsoft.com/office/drawing/2014/main" val="10000"/>
                  </a:ext>
                </a:extLst>
              </a:tr>
              <a:tr h="238760">
                <a:tc>
                  <a:txBody>
                    <a:bodyPr/>
                    <a:lstStyle/>
                    <a:p>
                      <a:pPr marL="0" marR="0" algn="just">
                        <a:spcBef>
                          <a:spcPts val="0"/>
                        </a:spcBef>
                        <a:spcAft>
                          <a:spcPts val="0"/>
                        </a:spcAft>
                      </a:pPr>
                      <a:r>
                        <a:rPr lang="en-US" sz="1500" dirty="0">
                          <a:effectLst/>
                        </a:rPr>
                        <a:t>FFR</a:t>
                      </a:r>
                      <a:endParaRPr lang="en-IE" sz="1900" b="1"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b="1" dirty="0">
                          <a:effectLst/>
                        </a:rPr>
                        <a:t>75 MW</a:t>
                      </a:r>
                      <a:endParaRPr lang="en-IE" sz="1900" b="1" dirty="0">
                        <a:solidFill>
                          <a:srgbClr val="FF0000"/>
                        </a:solidFill>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b="1" dirty="0">
                          <a:effectLst/>
                        </a:rPr>
                        <a:t>100 MW</a:t>
                      </a:r>
                      <a:endParaRPr lang="en-IE" sz="1900" b="1" dirty="0">
                        <a:solidFill>
                          <a:srgbClr val="FF0000"/>
                        </a:solidFill>
                        <a:effectLst/>
                        <a:latin typeface="Calibri"/>
                        <a:ea typeface="Calibri"/>
                        <a:cs typeface="Times New Roman"/>
                      </a:endParaRPr>
                    </a:p>
                  </a:txBody>
                  <a:tcPr marL="68216" marR="68216" marT="0" marB="0" anchor="ctr"/>
                </a:tc>
                <a:extLst>
                  <a:ext uri="{0D108BD9-81ED-4DB2-BD59-A6C34878D82A}">
                    <a16:rowId xmlns:a16="http://schemas.microsoft.com/office/drawing/2014/main" val="10001"/>
                  </a:ext>
                </a:extLst>
              </a:tr>
              <a:tr h="238760">
                <a:tc>
                  <a:txBody>
                    <a:bodyPr/>
                    <a:lstStyle/>
                    <a:p>
                      <a:pPr marL="0" marR="0" algn="just">
                        <a:spcBef>
                          <a:spcPts val="0"/>
                        </a:spcBef>
                        <a:spcAft>
                          <a:spcPts val="0"/>
                        </a:spcAft>
                      </a:pPr>
                      <a:r>
                        <a:rPr lang="en-US" sz="1500" dirty="0">
                          <a:effectLst/>
                        </a:rPr>
                        <a:t>POR</a:t>
                      </a:r>
                      <a:endParaRPr lang="en-IE" sz="1900" b="1"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b="1" dirty="0">
                          <a:effectLst/>
                        </a:rPr>
                        <a:t>75 MW</a:t>
                      </a:r>
                      <a:endParaRPr lang="en-IE" sz="1900" b="1" dirty="0">
                        <a:solidFill>
                          <a:srgbClr val="FF0000"/>
                        </a:solidFill>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b="1" dirty="0">
                          <a:effectLst/>
                        </a:rPr>
                        <a:t>100 MW</a:t>
                      </a:r>
                      <a:endParaRPr lang="en-IE" sz="1900" b="1" dirty="0">
                        <a:solidFill>
                          <a:srgbClr val="FF0000"/>
                        </a:solidFill>
                        <a:effectLst/>
                        <a:latin typeface="Calibri"/>
                        <a:ea typeface="Calibri"/>
                        <a:cs typeface="Times New Roman"/>
                      </a:endParaRPr>
                    </a:p>
                  </a:txBody>
                  <a:tcPr marL="68216" marR="68216" marT="0" marB="0" anchor="ctr"/>
                </a:tc>
                <a:extLst>
                  <a:ext uri="{0D108BD9-81ED-4DB2-BD59-A6C34878D82A}">
                    <a16:rowId xmlns:a16="http://schemas.microsoft.com/office/drawing/2014/main" val="10002"/>
                  </a:ext>
                </a:extLst>
              </a:tr>
              <a:tr h="238760">
                <a:tc>
                  <a:txBody>
                    <a:bodyPr/>
                    <a:lstStyle/>
                    <a:p>
                      <a:pPr marL="0" marR="0" algn="just">
                        <a:spcBef>
                          <a:spcPts val="0"/>
                        </a:spcBef>
                        <a:spcAft>
                          <a:spcPts val="0"/>
                        </a:spcAft>
                      </a:pPr>
                      <a:r>
                        <a:rPr lang="en-US" sz="1500" dirty="0">
                          <a:effectLst/>
                        </a:rPr>
                        <a:t>SOR</a:t>
                      </a:r>
                      <a:endParaRPr lang="en-IE" sz="1900" b="1"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b="1" dirty="0">
                          <a:effectLst/>
                        </a:rPr>
                        <a:t>75 MW</a:t>
                      </a:r>
                      <a:endParaRPr lang="en-IE" sz="1900" b="1" dirty="0">
                        <a:solidFill>
                          <a:srgbClr val="FF0000"/>
                        </a:solidFill>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b="1" dirty="0">
                          <a:effectLst/>
                        </a:rPr>
                        <a:t>100 MW</a:t>
                      </a:r>
                      <a:endParaRPr lang="en-IE" sz="1900" b="1" dirty="0">
                        <a:solidFill>
                          <a:srgbClr val="FF0000"/>
                        </a:solidFill>
                        <a:effectLst/>
                        <a:latin typeface="Calibri"/>
                        <a:ea typeface="Calibri"/>
                        <a:cs typeface="Times New Roman"/>
                      </a:endParaRPr>
                    </a:p>
                  </a:txBody>
                  <a:tcPr marL="68216" marR="68216" marT="0" marB="0" anchor="ctr"/>
                </a:tc>
                <a:extLst>
                  <a:ext uri="{0D108BD9-81ED-4DB2-BD59-A6C34878D82A}">
                    <a16:rowId xmlns:a16="http://schemas.microsoft.com/office/drawing/2014/main" val="10003"/>
                  </a:ext>
                </a:extLst>
              </a:tr>
              <a:tr h="238760">
                <a:tc>
                  <a:txBody>
                    <a:bodyPr/>
                    <a:lstStyle/>
                    <a:p>
                      <a:pPr marL="0" marR="0" algn="just">
                        <a:spcBef>
                          <a:spcPts val="0"/>
                        </a:spcBef>
                        <a:spcAft>
                          <a:spcPts val="0"/>
                        </a:spcAft>
                      </a:pPr>
                      <a:r>
                        <a:rPr lang="en-US" sz="1500" dirty="0">
                          <a:effectLst/>
                        </a:rPr>
                        <a:t>TOR1</a:t>
                      </a:r>
                      <a:endParaRPr lang="en-IE" sz="1900" b="1"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b="1" dirty="0">
                          <a:effectLst/>
                        </a:rPr>
                        <a:t>75 MW</a:t>
                      </a:r>
                      <a:endParaRPr lang="en-IE" sz="1900" b="1" dirty="0">
                        <a:solidFill>
                          <a:srgbClr val="FF0000"/>
                        </a:solidFill>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b="1" dirty="0">
                          <a:effectLst/>
                        </a:rPr>
                        <a:t>100 MW</a:t>
                      </a:r>
                      <a:endParaRPr lang="en-IE" sz="1900" b="1" dirty="0">
                        <a:solidFill>
                          <a:srgbClr val="FF0000"/>
                        </a:solidFill>
                        <a:effectLst/>
                        <a:latin typeface="Calibri"/>
                        <a:ea typeface="Calibri"/>
                        <a:cs typeface="Times New Roman"/>
                      </a:endParaRPr>
                    </a:p>
                  </a:txBody>
                  <a:tcPr marL="68216" marR="68216" marT="0" marB="0" anchor="ctr"/>
                </a:tc>
                <a:extLst>
                  <a:ext uri="{0D108BD9-81ED-4DB2-BD59-A6C34878D82A}">
                    <a16:rowId xmlns:a16="http://schemas.microsoft.com/office/drawing/2014/main" val="10004"/>
                  </a:ext>
                </a:extLst>
              </a:tr>
              <a:tr h="238760">
                <a:tc>
                  <a:txBody>
                    <a:bodyPr/>
                    <a:lstStyle/>
                    <a:p>
                      <a:pPr marL="0" marR="0" algn="just">
                        <a:spcBef>
                          <a:spcPts val="0"/>
                        </a:spcBef>
                        <a:spcAft>
                          <a:spcPts val="0"/>
                        </a:spcAft>
                      </a:pPr>
                      <a:r>
                        <a:rPr lang="en-US" sz="1500" dirty="0">
                          <a:effectLst/>
                        </a:rPr>
                        <a:t>TOR2</a:t>
                      </a:r>
                      <a:endParaRPr lang="en-IE" sz="1900" b="1"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b="1" dirty="0">
                          <a:effectLst/>
                        </a:rPr>
                        <a:t>75 MW</a:t>
                      </a:r>
                      <a:endParaRPr lang="en-IE" sz="1900" b="1" dirty="0">
                        <a:solidFill>
                          <a:srgbClr val="FF0000"/>
                        </a:solidFill>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b="1" dirty="0">
                          <a:effectLst/>
                        </a:rPr>
                        <a:t>100 MW</a:t>
                      </a:r>
                      <a:endParaRPr lang="en-IE" sz="1900" b="1" dirty="0">
                        <a:solidFill>
                          <a:srgbClr val="FF0000"/>
                        </a:solidFill>
                        <a:effectLst/>
                        <a:latin typeface="Calibri"/>
                        <a:ea typeface="Calibri"/>
                        <a:cs typeface="Times New Roman"/>
                      </a:endParaRPr>
                    </a:p>
                  </a:txBody>
                  <a:tcPr marL="68216" marR="68216" marT="0" marB="0" anchor="ctr"/>
                </a:tc>
                <a:extLst>
                  <a:ext uri="{0D108BD9-81ED-4DB2-BD59-A6C34878D82A}">
                    <a16:rowId xmlns:a16="http://schemas.microsoft.com/office/drawing/2014/main" val="10005"/>
                  </a:ext>
                </a:extLst>
              </a:tr>
              <a:tr h="238760">
                <a:tc>
                  <a:txBody>
                    <a:bodyPr/>
                    <a:lstStyle/>
                    <a:p>
                      <a:pPr marL="0" marR="0" algn="just">
                        <a:spcBef>
                          <a:spcPts val="0"/>
                        </a:spcBef>
                        <a:spcAft>
                          <a:spcPts val="0"/>
                        </a:spcAft>
                      </a:pPr>
                      <a:r>
                        <a:rPr lang="en-US" sz="1500" dirty="0">
                          <a:effectLst/>
                        </a:rPr>
                        <a:t>RRD</a:t>
                      </a:r>
                      <a:endParaRPr lang="en-IE" sz="1900" b="1"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dirty="0">
                          <a:effectLst/>
                        </a:rPr>
                        <a:t>300 MW</a:t>
                      </a:r>
                      <a:endParaRPr lang="en-IE" sz="1900" b="0"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dirty="0">
                          <a:effectLst/>
                        </a:rPr>
                        <a:t>N/A</a:t>
                      </a:r>
                      <a:endParaRPr lang="en-IE" sz="1900" b="0" dirty="0">
                        <a:effectLst/>
                        <a:latin typeface="Calibri"/>
                        <a:ea typeface="Calibri"/>
                        <a:cs typeface="Times New Roman"/>
                      </a:endParaRPr>
                    </a:p>
                  </a:txBody>
                  <a:tcPr marL="68216" marR="68216" marT="0" marB="0" anchor="ctr"/>
                </a:tc>
                <a:extLst>
                  <a:ext uri="{0D108BD9-81ED-4DB2-BD59-A6C34878D82A}">
                    <a16:rowId xmlns:a16="http://schemas.microsoft.com/office/drawing/2014/main" val="10006"/>
                  </a:ext>
                </a:extLst>
              </a:tr>
              <a:tr h="238760">
                <a:tc>
                  <a:txBody>
                    <a:bodyPr/>
                    <a:lstStyle/>
                    <a:p>
                      <a:pPr marL="0" marR="0" algn="just">
                        <a:spcBef>
                          <a:spcPts val="0"/>
                        </a:spcBef>
                        <a:spcAft>
                          <a:spcPts val="0"/>
                        </a:spcAft>
                      </a:pPr>
                      <a:r>
                        <a:rPr lang="en-US" sz="1500" dirty="0">
                          <a:effectLst/>
                        </a:rPr>
                        <a:t>RRS</a:t>
                      </a:r>
                      <a:endParaRPr lang="en-IE" sz="1900" b="1"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dirty="0">
                          <a:effectLst/>
                        </a:rPr>
                        <a:t>300 MW</a:t>
                      </a:r>
                      <a:endParaRPr lang="en-IE" sz="1900" b="0"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dirty="0">
                          <a:effectLst/>
                        </a:rPr>
                        <a:t>N/A</a:t>
                      </a:r>
                      <a:endParaRPr lang="en-IE" sz="1900" b="0" dirty="0">
                        <a:effectLst/>
                        <a:latin typeface="Calibri"/>
                        <a:ea typeface="Calibri"/>
                        <a:cs typeface="Times New Roman"/>
                      </a:endParaRPr>
                    </a:p>
                  </a:txBody>
                  <a:tcPr marL="68216" marR="68216" marT="0" marB="0" anchor="ctr"/>
                </a:tc>
                <a:extLst>
                  <a:ext uri="{0D108BD9-81ED-4DB2-BD59-A6C34878D82A}">
                    <a16:rowId xmlns:a16="http://schemas.microsoft.com/office/drawing/2014/main" val="10007"/>
                  </a:ext>
                </a:extLst>
              </a:tr>
              <a:tr h="238760">
                <a:tc>
                  <a:txBody>
                    <a:bodyPr/>
                    <a:lstStyle/>
                    <a:p>
                      <a:pPr marL="0" marR="0" algn="just">
                        <a:spcBef>
                          <a:spcPts val="0"/>
                        </a:spcBef>
                        <a:spcAft>
                          <a:spcPts val="0"/>
                        </a:spcAft>
                      </a:pPr>
                      <a:r>
                        <a:rPr lang="en-US" sz="1500" dirty="0">
                          <a:effectLst/>
                        </a:rPr>
                        <a:t>RM1</a:t>
                      </a:r>
                      <a:endParaRPr lang="en-IE" sz="1900" b="1"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dirty="0">
                          <a:effectLst/>
                        </a:rPr>
                        <a:t>450 MW</a:t>
                      </a:r>
                      <a:endParaRPr lang="en-IE" sz="1900" b="0"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dirty="0">
                          <a:effectLst/>
                        </a:rPr>
                        <a:t>N/A</a:t>
                      </a:r>
                      <a:endParaRPr lang="en-IE" sz="1900" b="0" dirty="0">
                        <a:effectLst/>
                        <a:latin typeface="Calibri"/>
                        <a:ea typeface="Calibri"/>
                        <a:cs typeface="Times New Roman"/>
                      </a:endParaRPr>
                    </a:p>
                  </a:txBody>
                  <a:tcPr marL="68216" marR="68216" marT="0" marB="0" anchor="ctr"/>
                </a:tc>
                <a:extLst>
                  <a:ext uri="{0D108BD9-81ED-4DB2-BD59-A6C34878D82A}">
                    <a16:rowId xmlns:a16="http://schemas.microsoft.com/office/drawing/2014/main" val="10008"/>
                  </a:ext>
                </a:extLst>
              </a:tr>
              <a:tr h="238760">
                <a:tc>
                  <a:txBody>
                    <a:bodyPr/>
                    <a:lstStyle/>
                    <a:p>
                      <a:pPr marL="0" marR="0" algn="just">
                        <a:spcBef>
                          <a:spcPts val="0"/>
                        </a:spcBef>
                        <a:spcAft>
                          <a:spcPts val="0"/>
                        </a:spcAft>
                      </a:pPr>
                      <a:r>
                        <a:rPr lang="en-US" sz="1500" dirty="0">
                          <a:effectLst/>
                        </a:rPr>
                        <a:t>RM3</a:t>
                      </a:r>
                      <a:endParaRPr lang="en-IE" sz="1900" b="1"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dirty="0">
                          <a:effectLst/>
                        </a:rPr>
                        <a:t>500 MW</a:t>
                      </a:r>
                      <a:endParaRPr lang="en-IE" sz="1900" b="0"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dirty="0">
                          <a:effectLst/>
                        </a:rPr>
                        <a:t>N/A</a:t>
                      </a:r>
                      <a:endParaRPr lang="en-IE" sz="1900" b="0" dirty="0">
                        <a:effectLst/>
                        <a:latin typeface="Calibri"/>
                        <a:ea typeface="Calibri"/>
                        <a:cs typeface="Times New Roman"/>
                      </a:endParaRPr>
                    </a:p>
                  </a:txBody>
                  <a:tcPr marL="68216" marR="68216" marT="0" marB="0" anchor="ctr"/>
                </a:tc>
                <a:extLst>
                  <a:ext uri="{0D108BD9-81ED-4DB2-BD59-A6C34878D82A}">
                    <a16:rowId xmlns:a16="http://schemas.microsoft.com/office/drawing/2014/main" val="10009"/>
                  </a:ext>
                </a:extLst>
              </a:tr>
              <a:tr h="238760">
                <a:tc>
                  <a:txBody>
                    <a:bodyPr/>
                    <a:lstStyle/>
                    <a:p>
                      <a:pPr marL="0" marR="0" algn="just">
                        <a:spcBef>
                          <a:spcPts val="0"/>
                        </a:spcBef>
                        <a:spcAft>
                          <a:spcPts val="0"/>
                        </a:spcAft>
                      </a:pPr>
                      <a:r>
                        <a:rPr lang="en-US" sz="1500" dirty="0">
                          <a:effectLst/>
                        </a:rPr>
                        <a:t>RM8</a:t>
                      </a:r>
                      <a:endParaRPr lang="en-IE" sz="1900" b="1"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dirty="0">
                          <a:effectLst/>
                        </a:rPr>
                        <a:t>500 MW</a:t>
                      </a:r>
                      <a:endParaRPr lang="en-IE" sz="1900" b="0"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dirty="0">
                          <a:effectLst/>
                        </a:rPr>
                        <a:t>N/A</a:t>
                      </a:r>
                      <a:endParaRPr lang="en-IE" sz="1900" b="0" dirty="0">
                        <a:effectLst/>
                        <a:latin typeface="Calibri"/>
                        <a:ea typeface="Calibri"/>
                        <a:cs typeface="Times New Roman"/>
                      </a:endParaRPr>
                    </a:p>
                  </a:txBody>
                  <a:tcPr marL="68216" marR="68216" marT="0" marB="0" anchor="ctr"/>
                </a:tc>
                <a:extLst>
                  <a:ext uri="{0D108BD9-81ED-4DB2-BD59-A6C34878D82A}">
                    <a16:rowId xmlns:a16="http://schemas.microsoft.com/office/drawing/2014/main" val="10010"/>
                  </a:ext>
                </a:extLst>
              </a:tr>
              <a:tr h="238760">
                <a:tc>
                  <a:txBody>
                    <a:bodyPr/>
                    <a:lstStyle/>
                    <a:p>
                      <a:pPr marL="0" marR="0" algn="just">
                        <a:spcBef>
                          <a:spcPts val="0"/>
                        </a:spcBef>
                        <a:spcAft>
                          <a:spcPts val="0"/>
                        </a:spcAft>
                      </a:pPr>
                      <a:r>
                        <a:rPr lang="en-US" sz="1500" dirty="0">
                          <a:effectLst/>
                        </a:rPr>
                        <a:t>SSRP</a:t>
                      </a:r>
                      <a:endParaRPr lang="en-IE" sz="1900" b="1"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dirty="0">
                          <a:effectLst/>
                        </a:rPr>
                        <a:t>400 Mvar</a:t>
                      </a:r>
                      <a:endParaRPr lang="en-IE" sz="1900" b="0"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dirty="0">
                          <a:effectLst/>
                        </a:rPr>
                        <a:t>N/A</a:t>
                      </a:r>
                      <a:endParaRPr lang="en-IE" sz="1900" b="0" dirty="0">
                        <a:effectLst/>
                        <a:latin typeface="Calibri"/>
                        <a:ea typeface="Calibri"/>
                        <a:cs typeface="Times New Roman"/>
                      </a:endParaRPr>
                    </a:p>
                  </a:txBody>
                  <a:tcPr marL="68216" marR="68216" marT="0" marB="0" anchor="ctr"/>
                </a:tc>
                <a:extLst>
                  <a:ext uri="{0D108BD9-81ED-4DB2-BD59-A6C34878D82A}">
                    <a16:rowId xmlns:a16="http://schemas.microsoft.com/office/drawing/2014/main" val="10011"/>
                  </a:ext>
                </a:extLst>
              </a:tr>
              <a:tr h="238760">
                <a:tc>
                  <a:txBody>
                    <a:bodyPr/>
                    <a:lstStyle/>
                    <a:p>
                      <a:pPr marL="0" marR="0" algn="just">
                        <a:spcBef>
                          <a:spcPts val="0"/>
                        </a:spcBef>
                        <a:spcAft>
                          <a:spcPts val="0"/>
                        </a:spcAft>
                      </a:pPr>
                      <a:r>
                        <a:rPr lang="en-US" sz="1500" dirty="0">
                          <a:effectLst/>
                        </a:rPr>
                        <a:t>SIR</a:t>
                      </a:r>
                      <a:endParaRPr lang="en-IE" sz="1900" b="1"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dirty="0">
                          <a:effectLst/>
                        </a:rPr>
                        <a:t>120,000 MWs</a:t>
                      </a:r>
                      <a:r>
                        <a:rPr lang="en-US" sz="1500" baseline="30000" dirty="0">
                          <a:effectLst/>
                        </a:rPr>
                        <a:t>2</a:t>
                      </a:r>
                      <a:endParaRPr lang="en-IE" sz="1900" b="0" dirty="0">
                        <a:effectLst/>
                        <a:latin typeface="Calibri"/>
                        <a:ea typeface="Calibri"/>
                        <a:cs typeface="Times New Roman"/>
                      </a:endParaRPr>
                    </a:p>
                  </a:txBody>
                  <a:tcPr marL="68216" marR="68216" marT="0" marB="0" anchor="ctr"/>
                </a:tc>
                <a:tc>
                  <a:txBody>
                    <a:bodyPr/>
                    <a:lstStyle/>
                    <a:p>
                      <a:pPr marL="0" marR="0" algn="just">
                        <a:spcBef>
                          <a:spcPts val="0"/>
                        </a:spcBef>
                        <a:spcAft>
                          <a:spcPts val="0"/>
                        </a:spcAft>
                      </a:pPr>
                      <a:r>
                        <a:rPr lang="en-US" sz="1500" dirty="0">
                          <a:effectLst/>
                        </a:rPr>
                        <a:t>N/A</a:t>
                      </a:r>
                      <a:endParaRPr lang="en-IE" sz="1900" b="0" dirty="0">
                        <a:effectLst/>
                        <a:latin typeface="Calibri"/>
                        <a:ea typeface="Calibri"/>
                        <a:cs typeface="Times New Roman"/>
                      </a:endParaRPr>
                    </a:p>
                  </a:txBody>
                  <a:tcPr marL="68216" marR="68216" marT="0" marB="0" anchor="ctr"/>
                </a:tc>
                <a:extLst>
                  <a:ext uri="{0D108BD9-81ED-4DB2-BD59-A6C34878D82A}">
                    <a16:rowId xmlns:a16="http://schemas.microsoft.com/office/drawing/2014/main" val="10012"/>
                  </a:ext>
                </a:extLst>
              </a:tr>
            </a:tbl>
          </a:graphicData>
        </a:graphic>
      </p:graphicFrame>
      <p:sp>
        <p:nvSpPr>
          <p:cNvPr id="5" name="Content Placeholder 2"/>
          <p:cNvSpPr txBox="1">
            <a:spLocks/>
          </p:cNvSpPr>
          <p:nvPr/>
        </p:nvSpPr>
        <p:spPr>
          <a:xfrm>
            <a:off x="1694240" y="1386182"/>
            <a:ext cx="8579889" cy="8075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C8B474"/>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C8B474"/>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C8B474"/>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C8B474"/>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C8B474"/>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buNone/>
            </a:pPr>
            <a:r>
              <a:rPr lang="en-GB" sz="1900" dirty="0">
                <a:latin typeface="+mn-lt"/>
              </a:rPr>
              <a:t>Briefing Document Section 1.6.4 – maximum capability volumes to apply per service.</a:t>
            </a:r>
          </a:p>
          <a:p>
            <a:pPr marL="0" lvl="2" indent="0">
              <a:buNone/>
            </a:pPr>
            <a:endParaRPr lang="en-GB" sz="2000" dirty="0"/>
          </a:p>
        </p:txBody>
      </p:sp>
    </p:spTree>
    <p:extLst>
      <p:ext uri="{BB962C8B-B14F-4D97-AF65-F5344CB8AC3E}">
        <p14:creationId xmlns:p14="http://schemas.microsoft.com/office/powerpoint/2010/main" val="89782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41" y="563647"/>
            <a:ext cx="10515600" cy="1325563"/>
          </a:xfrm>
        </p:spPr>
        <p:txBody>
          <a:bodyPr>
            <a:normAutofit/>
          </a:bodyPr>
          <a:lstStyle/>
          <a:p>
            <a:r>
              <a:rPr lang="en-IE" sz="3200" dirty="0"/>
              <a:t>Technical Questionnaire </a:t>
            </a:r>
          </a:p>
        </p:txBody>
      </p:sp>
      <p:sp>
        <p:nvSpPr>
          <p:cNvPr id="3" name="Content Placeholder 2"/>
          <p:cNvSpPr>
            <a:spLocks noGrp="1"/>
          </p:cNvSpPr>
          <p:nvPr>
            <p:ph idx="1"/>
          </p:nvPr>
        </p:nvSpPr>
        <p:spPr>
          <a:xfrm>
            <a:off x="1780737" y="1507290"/>
            <a:ext cx="8579889" cy="4308295"/>
          </a:xfrm>
        </p:spPr>
        <p:txBody>
          <a:bodyPr>
            <a:normAutofit/>
          </a:bodyPr>
          <a:lstStyle/>
          <a:p>
            <a:pPr marL="342900" lvl="2" indent="-342900">
              <a:buFont typeface="Wingdings" panose="05000000000000000000" pitchFamily="2" charset="2"/>
              <a:buChar char="Ø"/>
            </a:pPr>
            <a:r>
              <a:rPr lang="en-GB" sz="1900" dirty="0"/>
              <a:t>Excel document that is used to determine a unit’s technical capability to provide a service</a:t>
            </a:r>
          </a:p>
          <a:p>
            <a:pPr marL="0" lvl="2" indent="0">
              <a:buNone/>
            </a:pPr>
            <a:endParaRPr lang="en-GB" sz="1900" dirty="0"/>
          </a:p>
          <a:p>
            <a:pPr marL="342900" lvl="2" indent="-342900">
              <a:buFont typeface="Wingdings" panose="05000000000000000000" pitchFamily="2" charset="2"/>
              <a:buChar char="Ø"/>
            </a:pPr>
            <a:r>
              <a:rPr lang="en-GB" sz="1900" dirty="0"/>
              <a:t>Technical Questionnaire contains:</a:t>
            </a:r>
          </a:p>
          <a:p>
            <a:pPr marL="342900" lvl="2" indent="-342900">
              <a:buFont typeface="Wingdings" panose="05000000000000000000" pitchFamily="2" charset="2"/>
              <a:buChar char="Ø"/>
            </a:pPr>
            <a:endParaRPr lang="en-GB" dirty="0"/>
          </a:p>
          <a:p>
            <a:pPr marL="800100" lvl="3" indent="-342900">
              <a:buFont typeface="Courier New" panose="02070309020205020404" pitchFamily="49" charset="0"/>
              <a:buChar char="o"/>
            </a:pPr>
            <a:r>
              <a:rPr lang="en-GB" dirty="0"/>
              <a:t>General Guidance sheet</a:t>
            </a:r>
          </a:p>
          <a:p>
            <a:pPr marL="800100" lvl="3" indent="-342900">
              <a:buFont typeface="Courier New" panose="02070309020205020404" pitchFamily="49" charset="0"/>
              <a:buChar char="o"/>
            </a:pPr>
            <a:endParaRPr lang="en-GB" dirty="0"/>
          </a:p>
          <a:p>
            <a:pPr marL="800100" lvl="3" indent="-342900">
              <a:buFont typeface="Courier New" panose="02070309020205020404" pitchFamily="49" charset="0"/>
              <a:buChar char="o"/>
            </a:pPr>
            <a:r>
              <a:rPr lang="en-GB" dirty="0"/>
              <a:t>Reserve Characteristic and PQ Capability sheets</a:t>
            </a:r>
          </a:p>
          <a:p>
            <a:pPr marL="742950" lvl="3" indent="-285750">
              <a:buFont typeface="Courier New" panose="02070309020205020404" pitchFamily="49" charset="0"/>
              <a:buChar char="o"/>
            </a:pPr>
            <a:endParaRPr lang="en-GB" dirty="0"/>
          </a:p>
          <a:p>
            <a:pPr marL="800100" lvl="3" indent="-342900">
              <a:buFont typeface="Courier New" panose="02070309020205020404" pitchFamily="49" charset="0"/>
              <a:buChar char="o"/>
            </a:pPr>
            <a:r>
              <a:rPr lang="en-GB" dirty="0"/>
              <a:t>System Services Site Info sheet for aggregated Providing Units</a:t>
            </a:r>
          </a:p>
          <a:p>
            <a:pPr marL="800100" lvl="3" indent="-342900">
              <a:buFont typeface="Courier New" panose="02070309020205020404" pitchFamily="49" charset="0"/>
              <a:buChar char="o"/>
            </a:pPr>
            <a:endParaRPr lang="en-GB" dirty="0"/>
          </a:p>
          <a:p>
            <a:pPr marL="800100" lvl="3" indent="-342900">
              <a:buFont typeface="Courier New" panose="02070309020205020404" pitchFamily="49" charset="0"/>
              <a:buChar char="o"/>
            </a:pPr>
            <a:r>
              <a:rPr lang="en-GB" dirty="0"/>
              <a:t>Individual sheet for each Lot, plus general information and unit information</a:t>
            </a:r>
          </a:p>
          <a:p>
            <a:pPr marL="800100" lvl="3" indent="-342900">
              <a:buFont typeface="Courier New" panose="02070309020205020404" pitchFamily="49" charset="0"/>
              <a:buChar char="o"/>
            </a:pPr>
            <a:endParaRPr lang="en-GB" dirty="0">
              <a:solidFill>
                <a:srgbClr val="FF0000"/>
              </a:solidFill>
            </a:endParaRPr>
          </a:p>
          <a:p>
            <a:pPr marL="0" lvl="2" indent="0">
              <a:buNone/>
            </a:pPr>
            <a:endParaRPr lang="en-GB" dirty="0"/>
          </a:p>
        </p:txBody>
      </p:sp>
    </p:spTree>
    <p:extLst>
      <p:ext uri="{BB962C8B-B14F-4D97-AF65-F5344CB8AC3E}">
        <p14:creationId xmlns:p14="http://schemas.microsoft.com/office/powerpoint/2010/main" val="66549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7A305CB0-6B50-4BD1-B728-4A35E10DC751}"/>
              </a:ext>
            </a:extLst>
          </p:cNvPr>
          <p:cNvPicPr>
            <a:picLocks noChangeAspect="1"/>
          </p:cNvPicPr>
          <p:nvPr/>
        </p:nvPicPr>
        <p:blipFill>
          <a:blip r:embed="rId3"/>
          <a:stretch>
            <a:fillRect/>
          </a:stretch>
        </p:blipFill>
        <p:spPr>
          <a:xfrm>
            <a:off x="351033" y="829298"/>
            <a:ext cx="11215956" cy="4976798"/>
          </a:xfrm>
          <a:prstGeom prst="rect">
            <a:avLst/>
          </a:prstGeom>
        </p:spPr>
      </p:pic>
      <p:sp>
        <p:nvSpPr>
          <p:cNvPr id="4" name="Title 3"/>
          <p:cNvSpPr>
            <a:spLocks noGrp="1"/>
          </p:cNvSpPr>
          <p:nvPr>
            <p:ph type="title"/>
          </p:nvPr>
        </p:nvSpPr>
        <p:spPr>
          <a:xfrm>
            <a:off x="350876" y="325147"/>
            <a:ext cx="10515600" cy="1325563"/>
          </a:xfrm>
        </p:spPr>
        <p:txBody>
          <a:bodyPr>
            <a:normAutofit/>
          </a:bodyPr>
          <a:lstStyle/>
          <a:p>
            <a:r>
              <a:rPr lang="en-IE" sz="3200" dirty="0"/>
              <a:t>Technical Q - Guidance Sheet</a:t>
            </a:r>
          </a:p>
        </p:txBody>
      </p:sp>
      <p:sp>
        <p:nvSpPr>
          <p:cNvPr id="5" name="TextBox 4"/>
          <p:cNvSpPr txBox="1"/>
          <p:nvPr/>
        </p:nvSpPr>
        <p:spPr>
          <a:xfrm>
            <a:off x="8481439" y="1146770"/>
            <a:ext cx="2225040" cy="46166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Section A is Pass/Fail for all Providing Units.</a:t>
            </a:r>
          </a:p>
        </p:txBody>
      </p:sp>
      <p:cxnSp>
        <p:nvCxnSpPr>
          <p:cNvPr id="6" name="Elbow Connector 5"/>
          <p:cNvCxnSpPr>
            <a:cxnSpLocks/>
          </p:cNvCxnSpPr>
          <p:nvPr/>
        </p:nvCxnSpPr>
        <p:spPr>
          <a:xfrm flipH="1">
            <a:off x="6023276" y="1420507"/>
            <a:ext cx="2458163" cy="7441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8462187" y="2046772"/>
            <a:ext cx="2225040"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Section B is Pass/Fail for Distribution Connected Providing Units.</a:t>
            </a:r>
          </a:p>
        </p:txBody>
      </p:sp>
      <p:cxnSp>
        <p:nvCxnSpPr>
          <p:cNvPr id="10" name="Elbow Connector 5"/>
          <p:cNvCxnSpPr/>
          <p:nvPr/>
        </p:nvCxnSpPr>
        <p:spPr>
          <a:xfrm flipH="1">
            <a:off x="5694293" y="2246641"/>
            <a:ext cx="2748667" cy="22743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8462187" y="2990503"/>
            <a:ext cx="2225040"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IE" sz="1200" dirty="0"/>
              <a:t>Section C is required information and must be completed as specified.</a:t>
            </a:r>
          </a:p>
        </p:txBody>
      </p:sp>
      <p:cxnSp>
        <p:nvCxnSpPr>
          <p:cNvPr id="13" name="Elbow Connector 5"/>
          <p:cNvCxnSpPr>
            <a:cxnSpLocks/>
          </p:cNvCxnSpPr>
          <p:nvPr/>
        </p:nvCxnSpPr>
        <p:spPr>
          <a:xfrm flipH="1" flipV="1">
            <a:off x="5587525" y="2722711"/>
            <a:ext cx="2967788" cy="42870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8442960" y="3731307"/>
            <a:ext cx="2225040" cy="1015663"/>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solidFill>
                  <a:schemeClr val="tx1"/>
                </a:solidFill>
              </a:rPr>
              <a:t>For</a:t>
            </a:r>
            <a:r>
              <a:rPr lang="en-IE" sz="1200" dirty="0"/>
              <a:t> Distribution Connected Providing Units, </a:t>
            </a:r>
            <a:r>
              <a:rPr lang="en-IE" sz="1200" dirty="0">
                <a:solidFill>
                  <a:schemeClr val="tx1"/>
                </a:solidFill>
              </a:rPr>
              <a:t>TSO will share relevant information with the DSO/DNO if tenderer permits.</a:t>
            </a:r>
          </a:p>
        </p:txBody>
      </p:sp>
      <p:cxnSp>
        <p:nvCxnSpPr>
          <p:cNvPr id="16" name="Elbow Connector 5"/>
          <p:cNvCxnSpPr>
            <a:cxnSpLocks/>
          </p:cNvCxnSpPr>
          <p:nvPr/>
        </p:nvCxnSpPr>
        <p:spPr>
          <a:xfrm flipH="1">
            <a:off x="7179930" y="4619887"/>
            <a:ext cx="1349083" cy="2587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1676045" y="3408142"/>
            <a:ext cx="2225040" cy="83099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solidFill>
                  <a:schemeClr val="tx1"/>
                </a:solidFill>
              </a:rPr>
              <a:t>All Providing Units must complete this sheet, including the Lots being tendered for.</a:t>
            </a:r>
          </a:p>
        </p:txBody>
      </p:sp>
      <p:cxnSp>
        <p:nvCxnSpPr>
          <p:cNvPr id="21" name="Elbow Connector 5"/>
          <p:cNvCxnSpPr/>
          <p:nvPr/>
        </p:nvCxnSpPr>
        <p:spPr>
          <a:xfrm flipV="1">
            <a:off x="3747486" y="3822929"/>
            <a:ext cx="1165445" cy="2102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Elbow Connector 5"/>
          <p:cNvCxnSpPr/>
          <p:nvPr/>
        </p:nvCxnSpPr>
        <p:spPr>
          <a:xfrm>
            <a:off x="3661868" y="4157215"/>
            <a:ext cx="196410" cy="117043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634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5"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628" y="287845"/>
            <a:ext cx="10515600" cy="1325563"/>
          </a:xfrm>
        </p:spPr>
        <p:txBody>
          <a:bodyPr>
            <a:normAutofit/>
          </a:bodyPr>
          <a:lstStyle/>
          <a:p>
            <a:r>
              <a:rPr lang="en-IE" sz="3200" dirty="0"/>
              <a:t>Technical Q – Reserve Characteristic</a:t>
            </a:r>
          </a:p>
        </p:txBody>
      </p:sp>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0798" y="1124362"/>
            <a:ext cx="7039009"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4847D223-5C29-BF92-0204-EE45E9152425}"/>
              </a:ext>
            </a:extLst>
          </p:cNvPr>
          <p:cNvSpPr txBox="1"/>
          <p:nvPr/>
        </p:nvSpPr>
        <p:spPr>
          <a:xfrm>
            <a:off x="9614898" y="1250022"/>
            <a:ext cx="22859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If the unit is multi-fuel, complete a table for each fuel type.</a:t>
            </a:r>
          </a:p>
        </p:txBody>
      </p:sp>
    </p:spTree>
    <p:extLst>
      <p:ext uri="{BB962C8B-B14F-4D97-AF65-F5344CB8AC3E}">
        <p14:creationId xmlns:p14="http://schemas.microsoft.com/office/powerpoint/2010/main" val="222576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340" y="479869"/>
            <a:ext cx="10515600" cy="1325563"/>
          </a:xfrm>
        </p:spPr>
        <p:txBody>
          <a:bodyPr>
            <a:normAutofit/>
          </a:bodyPr>
          <a:lstStyle/>
          <a:p>
            <a:r>
              <a:rPr lang="en-IE" sz="3200" dirty="0"/>
              <a:t>Technical Q – PQ Capability</a:t>
            </a:r>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1335" y="1279810"/>
            <a:ext cx="6367119"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592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690408-0E65-FEE9-0B5D-09008FD6EC44}"/>
              </a:ext>
            </a:extLst>
          </p:cNvPr>
          <p:cNvPicPr>
            <a:picLocks noChangeAspect="1"/>
          </p:cNvPicPr>
          <p:nvPr/>
        </p:nvPicPr>
        <p:blipFill>
          <a:blip r:embed="rId3"/>
          <a:stretch>
            <a:fillRect/>
          </a:stretch>
        </p:blipFill>
        <p:spPr>
          <a:xfrm>
            <a:off x="163391" y="1698183"/>
            <a:ext cx="11556546" cy="3011982"/>
          </a:xfrm>
          <a:prstGeom prst="rect">
            <a:avLst/>
          </a:prstGeom>
        </p:spPr>
      </p:pic>
      <p:sp>
        <p:nvSpPr>
          <p:cNvPr id="2" name="Title 1"/>
          <p:cNvSpPr>
            <a:spLocks noGrp="1"/>
          </p:cNvSpPr>
          <p:nvPr>
            <p:ph type="title"/>
          </p:nvPr>
        </p:nvSpPr>
        <p:spPr>
          <a:xfrm>
            <a:off x="413068" y="487000"/>
            <a:ext cx="10515600" cy="1325563"/>
          </a:xfrm>
        </p:spPr>
        <p:txBody>
          <a:bodyPr>
            <a:normAutofit/>
          </a:bodyPr>
          <a:lstStyle/>
          <a:p>
            <a:r>
              <a:rPr lang="en-IE" sz="3200" dirty="0"/>
              <a:t>Sample Lot – Section A</a:t>
            </a:r>
          </a:p>
        </p:txBody>
      </p:sp>
      <p:sp>
        <p:nvSpPr>
          <p:cNvPr id="5" name="TextBox 4"/>
          <p:cNvSpPr txBox="1"/>
          <p:nvPr/>
        </p:nvSpPr>
        <p:spPr>
          <a:xfrm>
            <a:off x="10391503" y="194998"/>
            <a:ext cx="1463040" cy="138499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Section A.1 is for Candidates that are applying to amend their existing contracted service values.</a:t>
            </a:r>
          </a:p>
        </p:txBody>
      </p:sp>
      <p:cxnSp>
        <p:nvCxnSpPr>
          <p:cNvPr id="12" name="Elbow Connector 11"/>
          <p:cNvCxnSpPr>
            <a:cxnSpLocks/>
            <a:stCxn id="5" idx="1"/>
          </p:cNvCxnSpPr>
          <p:nvPr/>
        </p:nvCxnSpPr>
        <p:spPr>
          <a:xfrm flipH="1">
            <a:off x="9204960" y="887496"/>
            <a:ext cx="1186543" cy="70779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10283023" y="4828356"/>
            <a:ext cx="1463040" cy="193899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Aggregators take note of Q1.1 – specifically relating to individual sites that are not currently contracted with the Providing Unit.</a:t>
            </a:r>
            <a:endParaRPr lang="en-IE" sz="1200" dirty="0">
              <a:solidFill>
                <a:srgbClr val="FF0000"/>
              </a:solidFill>
            </a:endParaRPr>
          </a:p>
        </p:txBody>
      </p:sp>
      <p:cxnSp>
        <p:nvCxnSpPr>
          <p:cNvPr id="16" name="Elbow Connector 11"/>
          <p:cNvCxnSpPr>
            <a:cxnSpLocks/>
          </p:cNvCxnSpPr>
          <p:nvPr/>
        </p:nvCxnSpPr>
        <p:spPr>
          <a:xfrm flipH="1" flipV="1">
            <a:off x="9120128" y="4828356"/>
            <a:ext cx="1053084" cy="148332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9E771D0C-2C10-A597-39E7-C1444F3E99E8}"/>
              </a:ext>
            </a:extLst>
          </p:cNvPr>
          <p:cNvSpPr txBox="1"/>
          <p:nvPr/>
        </p:nvSpPr>
        <p:spPr>
          <a:xfrm>
            <a:off x="5969177" y="5220670"/>
            <a:ext cx="2017835" cy="156966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The revised technical questionnaire requests that DSUs submit the Application form associated with their Operational Certificate at least 6 weeks prior to Contract execution. </a:t>
            </a:r>
          </a:p>
        </p:txBody>
      </p:sp>
      <p:cxnSp>
        <p:nvCxnSpPr>
          <p:cNvPr id="11" name="Elbow Connector 11">
            <a:extLst>
              <a:ext uri="{FF2B5EF4-FFF2-40B4-BE49-F238E27FC236}">
                <a16:creationId xmlns:a16="http://schemas.microsoft.com/office/drawing/2014/main" id="{87268225-73DF-524F-98CE-C6A70F230B56}"/>
              </a:ext>
            </a:extLst>
          </p:cNvPr>
          <p:cNvCxnSpPr>
            <a:cxnSpLocks/>
          </p:cNvCxnSpPr>
          <p:nvPr/>
        </p:nvCxnSpPr>
        <p:spPr>
          <a:xfrm flipV="1">
            <a:off x="6486309" y="3516086"/>
            <a:ext cx="622062" cy="162720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 name="TextBox 2">
            <a:extLst>
              <a:ext uri="{FF2B5EF4-FFF2-40B4-BE49-F238E27FC236}">
                <a16:creationId xmlns:a16="http://schemas.microsoft.com/office/drawing/2014/main" id="{A29C7B9F-AC46-D84A-2878-70CD076E4F50}"/>
              </a:ext>
            </a:extLst>
          </p:cNvPr>
          <p:cNvSpPr txBox="1"/>
          <p:nvPr/>
        </p:nvSpPr>
        <p:spPr>
          <a:xfrm>
            <a:off x="273978" y="984607"/>
            <a:ext cx="76576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There are two sections, one for new entrants and on for current. You will need to make sure you only fill in the one appropriate to you</a:t>
            </a:r>
          </a:p>
        </p:txBody>
      </p:sp>
    </p:spTree>
    <p:extLst>
      <p:ext uri="{BB962C8B-B14F-4D97-AF65-F5344CB8AC3E}">
        <p14:creationId xmlns:p14="http://schemas.microsoft.com/office/powerpoint/2010/main" val="15450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068" y="487000"/>
            <a:ext cx="10515600" cy="1325563"/>
          </a:xfrm>
        </p:spPr>
        <p:txBody>
          <a:bodyPr>
            <a:normAutofit/>
          </a:bodyPr>
          <a:lstStyle/>
          <a:p>
            <a:r>
              <a:rPr lang="en-IE" sz="3200" dirty="0"/>
              <a:t>Sample Lot – Section A</a:t>
            </a:r>
          </a:p>
        </p:txBody>
      </p:sp>
      <p:sp>
        <p:nvSpPr>
          <p:cNvPr id="10" name="TextBox 9">
            <a:extLst>
              <a:ext uri="{FF2B5EF4-FFF2-40B4-BE49-F238E27FC236}">
                <a16:creationId xmlns:a16="http://schemas.microsoft.com/office/drawing/2014/main" id="{9E771D0C-2C10-A597-39E7-C1444F3E99E8}"/>
              </a:ext>
            </a:extLst>
          </p:cNvPr>
          <p:cNvSpPr txBox="1"/>
          <p:nvPr/>
        </p:nvSpPr>
        <p:spPr>
          <a:xfrm>
            <a:off x="5268686" y="4725226"/>
            <a:ext cx="3940628"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Also included a note for existing units stating that if capability is to be reduced a revised test report reflecting the reduced values must also be submitted. </a:t>
            </a:r>
          </a:p>
        </p:txBody>
      </p:sp>
      <p:cxnSp>
        <p:nvCxnSpPr>
          <p:cNvPr id="11" name="Elbow Connector 11">
            <a:extLst>
              <a:ext uri="{FF2B5EF4-FFF2-40B4-BE49-F238E27FC236}">
                <a16:creationId xmlns:a16="http://schemas.microsoft.com/office/drawing/2014/main" id="{87268225-73DF-524F-98CE-C6A70F230B56}"/>
              </a:ext>
            </a:extLst>
          </p:cNvPr>
          <p:cNvCxnSpPr>
            <a:cxnSpLocks/>
          </p:cNvCxnSpPr>
          <p:nvPr/>
        </p:nvCxnSpPr>
        <p:spPr>
          <a:xfrm flipH="1" flipV="1">
            <a:off x="4114800" y="4245429"/>
            <a:ext cx="1055914" cy="47979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TextBox 6">
            <a:extLst>
              <a:ext uri="{FF2B5EF4-FFF2-40B4-BE49-F238E27FC236}">
                <a16:creationId xmlns:a16="http://schemas.microsoft.com/office/drawing/2014/main" id="{4D81E61F-7FB4-A2BE-38DE-AC98B602A5BF}"/>
              </a:ext>
            </a:extLst>
          </p:cNvPr>
          <p:cNvSpPr txBox="1"/>
          <p:nvPr/>
        </p:nvSpPr>
        <p:spPr>
          <a:xfrm>
            <a:off x="5268686" y="5440391"/>
            <a:ext cx="3940628" cy="46166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Additional note for tenderers who opt to submit test data or performance data.</a:t>
            </a:r>
          </a:p>
        </p:txBody>
      </p:sp>
      <p:cxnSp>
        <p:nvCxnSpPr>
          <p:cNvPr id="8" name="Elbow Connector 11">
            <a:extLst>
              <a:ext uri="{FF2B5EF4-FFF2-40B4-BE49-F238E27FC236}">
                <a16:creationId xmlns:a16="http://schemas.microsoft.com/office/drawing/2014/main" id="{9C99A8CA-F41B-366D-FE6C-DC25D568B325}"/>
              </a:ext>
            </a:extLst>
          </p:cNvPr>
          <p:cNvCxnSpPr>
            <a:cxnSpLocks/>
          </p:cNvCxnSpPr>
          <p:nvPr/>
        </p:nvCxnSpPr>
        <p:spPr>
          <a:xfrm flipH="1" flipV="1">
            <a:off x="2667000" y="4332514"/>
            <a:ext cx="2383971" cy="137955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4" name="Picture 3">
            <a:extLst>
              <a:ext uri="{FF2B5EF4-FFF2-40B4-BE49-F238E27FC236}">
                <a16:creationId xmlns:a16="http://schemas.microsoft.com/office/drawing/2014/main" id="{5954FCE5-5615-709D-CD06-250792CB5700}"/>
              </a:ext>
            </a:extLst>
          </p:cNvPr>
          <p:cNvPicPr>
            <a:picLocks noChangeAspect="1"/>
          </p:cNvPicPr>
          <p:nvPr/>
        </p:nvPicPr>
        <p:blipFill>
          <a:blip r:embed="rId3"/>
          <a:stretch>
            <a:fillRect/>
          </a:stretch>
        </p:blipFill>
        <p:spPr>
          <a:xfrm>
            <a:off x="413068" y="1826755"/>
            <a:ext cx="11440886" cy="2349840"/>
          </a:xfrm>
          <a:prstGeom prst="rect">
            <a:avLst/>
          </a:prstGeom>
        </p:spPr>
      </p:pic>
    </p:spTree>
    <p:extLst>
      <p:ext uri="{BB962C8B-B14F-4D97-AF65-F5344CB8AC3E}">
        <p14:creationId xmlns:p14="http://schemas.microsoft.com/office/powerpoint/2010/main" val="104551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56" y="671893"/>
            <a:ext cx="10515600" cy="1325563"/>
          </a:xfrm>
        </p:spPr>
        <p:txBody>
          <a:bodyPr>
            <a:normAutofit/>
          </a:bodyPr>
          <a:lstStyle/>
          <a:p>
            <a:r>
              <a:rPr lang="en-IE" sz="3200" dirty="0"/>
              <a:t>Aggregator Site Switching</a:t>
            </a:r>
          </a:p>
        </p:txBody>
      </p:sp>
      <p:sp>
        <p:nvSpPr>
          <p:cNvPr id="3" name="Content Placeholder 2"/>
          <p:cNvSpPr>
            <a:spLocks noGrp="1"/>
          </p:cNvSpPr>
          <p:nvPr>
            <p:ph idx="1"/>
          </p:nvPr>
        </p:nvSpPr>
        <p:spPr>
          <a:xfrm>
            <a:off x="1780737" y="1507290"/>
            <a:ext cx="8579889" cy="4280863"/>
          </a:xfrm>
        </p:spPr>
        <p:txBody>
          <a:bodyPr>
            <a:normAutofit fontScale="25000" lnSpcReduction="20000"/>
          </a:bodyPr>
          <a:lstStyle/>
          <a:p>
            <a:pPr>
              <a:lnSpc>
                <a:spcPct val="120000"/>
              </a:lnSpc>
              <a:buFont typeface="Wingdings" panose="05000000000000000000" pitchFamily="2" charset="2"/>
              <a:buChar char="Ø"/>
            </a:pPr>
            <a:r>
              <a:rPr lang="en-US" sz="7600" dirty="0"/>
              <a:t>A service provider managing an aggregated DSU / AGU may submit a tender in respect of a Providing Unit comprising a list of constituent sites where for such sites there is either: </a:t>
            </a:r>
          </a:p>
          <a:p>
            <a:pPr>
              <a:lnSpc>
                <a:spcPct val="120000"/>
              </a:lnSpc>
              <a:buFont typeface="Wingdings" panose="05000000000000000000" pitchFamily="2" charset="2"/>
              <a:buChar char="Ø"/>
            </a:pPr>
            <a:endParaRPr lang="en-US" sz="7600" dirty="0"/>
          </a:p>
          <a:p>
            <a:pPr lvl="1">
              <a:lnSpc>
                <a:spcPct val="120000"/>
              </a:lnSpc>
              <a:buFont typeface="Courier New" panose="02070309020205020404" pitchFamily="49" charset="0"/>
              <a:buChar char="o"/>
            </a:pPr>
            <a:r>
              <a:rPr lang="en-US" sz="7200" dirty="0"/>
              <a:t>an active contract in place between the service provider and the site; </a:t>
            </a:r>
            <a:r>
              <a:rPr lang="en-IE" sz="7200" dirty="0"/>
              <a:t>or </a:t>
            </a:r>
          </a:p>
          <a:p>
            <a:pPr marL="457200" lvl="1" indent="0">
              <a:lnSpc>
                <a:spcPct val="120000"/>
              </a:lnSpc>
              <a:buNone/>
            </a:pPr>
            <a:r>
              <a:rPr lang="en-IE" sz="7200" dirty="0"/>
              <a:t>where a site is not currently contracted with the Aggregator, satisfactory evidence, for example a letter of intent, that such contracts will be in place by 1</a:t>
            </a:r>
            <a:r>
              <a:rPr lang="en-IE" sz="7200" baseline="30000" dirty="0"/>
              <a:t>st</a:t>
            </a:r>
            <a:r>
              <a:rPr lang="en-IE" sz="7200" dirty="0"/>
              <a:t> April 2026.</a:t>
            </a:r>
            <a:endParaRPr lang="en-US" sz="7200" dirty="0"/>
          </a:p>
          <a:p>
            <a:pPr>
              <a:lnSpc>
                <a:spcPct val="120000"/>
              </a:lnSpc>
              <a:buFont typeface="Wingdings" panose="05000000000000000000" pitchFamily="2" charset="2"/>
              <a:buChar char="Ø"/>
            </a:pPr>
            <a:endParaRPr lang="en-US" sz="7600" dirty="0"/>
          </a:p>
          <a:p>
            <a:pPr>
              <a:lnSpc>
                <a:spcPct val="120000"/>
              </a:lnSpc>
              <a:buFont typeface="Wingdings" panose="05000000000000000000" pitchFamily="2" charset="2"/>
              <a:buChar char="Ø"/>
            </a:pPr>
            <a:r>
              <a:rPr lang="en-US" sz="7600" dirty="0"/>
              <a:t>All necessary testing as specified under the procurement rules must be completed by the deadlines specified within the procurement. </a:t>
            </a:r>
          </a:p>
          <a:p>
            <a:pPr>
              <a:lnSpc>
                <a:spcPct val="120000"/>
              </a:lnSpc>
              <a:buFont typeface="Wingdings" panose="05000000000000000000" pitchFamily="2" charset="2"/>
              <a:buChar char="Ø"/>
            </a:pPr>
            <a:endParaRPr lang="en-US" sz="7600" dirty="0"/>
          </a:p>
        </p:txBody>
      </p:sp>
    </p:spTree>
    <p:extLst>
      <p:ext uri="{BB962C8B-B14F-4D97-AF65-F5344CB8AC3E}">
        <p14:creationId xmlns:p14="http://schemas.microsoft.com/office/powerpoint/2010/main" val="4154672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644" y="410846"/>
            <a:ext cx="10515600" cy="1325563"/>
          </a:xfrm>
        </p:spPr>
        <p:txBody>
          <a:bodyPr>
            <a:normAutofit/>
          </a:bodyPr>
          <a:lstStyle/>
          <a:p>
            <a:r>
              <a:rPr lang="en-IE" sz="3200" dirty="0"/>
              <a:t>System Services Site Info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631154"/>
              </p:ext>
            </p:extLst>
          </p:nvPr>
        </p:nvGraphicFramePr>
        <p:xfrm>
          <a:off x="2312843" y="1073627"/>
          <a:ext cx="7749197" cy="4105279"/>
        </p:xfrm>
        <a:graphic>
          <a:graphicData uri="http://schemas.openxmlformats.org/drawingml/2006/table">
            <a:tbl>
              <a:tblPr/>
              <a:tblGrid>
                <a:gridCol w="423530">
                  <a:extLst>
                    <a:ext uri="{9D8B030D-6E8A-4147-A177-3AD203B41FA5}">
                      <a16:colId xmlns:a16="http://schemas.microsoft.com/office/drawing/2014/main" val="20000"/>
                    </a:ext>
                  </a:extLst>
                </a:gridCol>
                <a:gridCol w="1352813">
                  <a:extLst>
                    <a:ext uri="{9D8B030D-6E8A-4147-A177-3AD203B41FA5}">
                      <a16:colId xmlns:a16="http://schemas.microsoft.com/office/drawing/2014/main" val="20001"/>
                    </a:ext>
                  </a:extLst>
                </a:gridCol>
                <a:gridCol w="740013">
                  <a:extLst>
                    <a:ext uri="{9D8B030D-6E8A-4147-A177-3AD203B41FA5}">
                      <a16:colId xmlns:a16="http://schemas.microsoft.com/office/drawing/2014/main" val="20002"/>
                    </a:ext>
                  </a:extLst>
                </a:gridCol>
                <a:gridCol w="721397">
                  <a:extLst>
                    <a:ext uri="{9D8B030D-6E8A-4147-A177-3AD203B41FA5}">
                      <a16:colId xmlns:a16="http://schemas.microsoft.com/office/drawing/2014/main" val="20003"/>
                    </a:ext>
                  </a:extLst>
                </a:gridCol>
                <a:gridCol w="819134">
                  <a:extLst>
                    <a:ext uri="{9D8B030D-6E8A-4147-A177-3AD203B41FA5}">
                      <a16:colId xmlns:a16="http://schemas.microsoft.com/office/drawing/2014/main" val="20004"/>
                    </a:ext>
                  </a:extLst>
                </a:gridCol>
                <a:gridCol w="738462">
                  <a:extLst>
                    <a:ext uri="{9D8B030D-6E8A-4147-A177-3AD203B41FA5}">
                      <a16:colId xmlns:a16="http://schemas.microsoft.com/office/drawing/2014/main" val="20005"/>
                    </a:ext>
                  </a:extLst>
                </a:gridCol>
                <a:gridCol w="738462">
                  <a:extLst>
                    <a:ext uri="{9D8B030D-6E8A-4147-A177-3AD203B41FA5}">
                      <a16:colId xmlns:a16="http://schemas.microsoft.com/office/drawing/2014/main" val="20006"/>
                    </a:ext>
                  </a:extLst>
                </a:gridCol>
                <a:gridCol w="738462">
                  <a:extLst>
                    <a:ext uri="{9D8B030D-6E8A-4147-A177-3AD203B41FA5}">
                      <a16:colId xmlns:a16="http://schemas.microsoft.com/office/drawing/2014/main" val="20007"/>
                    </a:ext>
                  </a:extLst>
                </a:gridCol>
                <a:gridCol w="738462">
                  <a:extLst>
                    <a:ext uri="{9D8B030D-6E8A-4147-A177-3AD203B41FA5}">
                      <a16:colId xmlns:a16="http://schemas.microsoft.com/office/drawing/2014/main" val="20008"/>
                    </a:ext>
                  </a:extLst>
                </a:gridCol>
                <a:gridCol w="738462">
                  <a:extLst>
                    <a:ext uri="{9D8B030D-6E8A-4147-A177-3AD203B41FA5}">
                      <a16:colId xmlns:a16="http://schemas.microsoft.com/office/drawing/2014/main" val="20009"/>
                    </a:ext>
                  </a:extLst>
                </a:gridCol>
              </a:tblGrid>
              <a:tr h="656633">
                <a:tc>
                  <a:txBody>
                    <a:bodyPr/>
                    <a:lstStyle/>
                    <a:p>
                      <a:pPr algn="ctr" fontAlgn="ctr"/>
                      <a:r>
                        <a:rPr lang="en-IE" sz="500" b="1" i="0" u="none" strike="noStrike" dirty="0">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IE" sz="500" b="1" i="0" u="none" strike="noStrike">
                          <a:solidFill>
                            <a:srgbClr val="000000"/>
                          </a:solidFill>
                          <a:effectLst/>
                          <a:latin typeface="Calibri"/>
                        </a:rPr>
                        <a:t>Site No.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l" fontAlgn="ctr"/>
                      <a:r>
                        <a:rPr lang="en-US" sz="500" b="1" i="0" u="none" strike="noStrike">
                          <a:solidFill>
                            <a:srgbClr val="FF0000"/>
                          </a:solidFill>
                          <a:effectLst/>
                          <a:latin typeface="Calibri"/>
                        </a:rPr>
                        <a:t>Tenderer should align the Site no. with site numbers listed in the DSU Application form / AGU Application form / DSU Ops Cert / GASOA Schedule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E" sz="5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E" sz="500" b="0" i="0" u="none" strike="noStrike">
                          <a:solidFill>
                            <a:srgbClr val="000000"/>
                          </a:solidFill>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E" sz="500" b="0" i="0" u="none" strike="noStrike">
                          <a:solidFill>
                            <a:srgbClr val="000000"/>
                          </a:solidFill>
                          <a:effectLst/>
                          <a:latin typeface="Calibri"/>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E" sz="500" b="0" i="0" u="none" strike="noStrike">
                          <a:solidFill>
                            <a:srgbClr val="000000"/>
                          </a:solidFill>
                          <a:effectLst/>
                          <a:latin typeface="Calibri"/>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E" sz="500" b="0" i="0" u="none" strike="noStrike">
                          <a:solidFill>
                            <a:srgbClr val="000000"/>
                          </a:solidFill>
                          <a:effectLst/>
                          <a:latin typeface="Calibri"/>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E" sz="500" b="0" i="0" u="none" strike="noStrike" dirty="0">
                          <a:solidFill>
                            <a:srgbClr val="000000"/>
                          </a:solidFill>
                          <a:effectLst/>
                          <a:latin typeface="Calibri"/>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IE" sz="500" b="0" i="0" u="none" strike="noStrike">
                          <a:solidFill>
                            <a:srgbClr val="000000"/>
                          </a:solidFill>
                          <a:effectLst/>
                          <a:latin typeface="Calibri"/>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0"/>
                  </a:ext>
                </a:extLst>
              </a:tr>
              <a:tr h="401741">
                <a:tc>
                  <a:txBody>
                    <a:bodyPr/>
                    <a:lstStyle/>
                    <a:p>
                      <a:pPr algn="ctr" fontAlgn="ctr"/>
                      <a:r>
                        <a:rPr lang="en-IE" sz="500" b="1"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l" fontAlgn="ctr"/>
                      <a:r>
                        <a:rPr lang="en-US" sz="500" b="1" i="0" u="none" strike="noStrike">
                          <a:solidFill>
                            <a:srgbClr val="000000"/>
                          </a:solidFill>
                          <a:effectLst/>
                          <a:latin typeface="Calibri"/>
                        </a:rPr>
                        <a:t>Is this site providing DS3 System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IE" sz="500" b="1" i="0" u="none" strike="noStrike" dirty="0">
                          <a:solidFill>
                            <a:srgbClr val="000000"/>
                          </a:solidFill>
                          <a:effectLst/>
                          <a:latin typeface="Calibri"/>
                        </a:rPr>
                        <a:t>Yes / 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US" sz="500" b="1" i="0" u="none" strike="noStrike">
                          <a:solidFill>
                            <a:srgbClr val="000000"/>
                          </a:solidFill>
                          <a:effectLst/>
                          <a:latin typeface="Calibri"/>
                        </a:rPr>
                        <a:t>Please Select from Drop Down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500" b="1" i="0" u="none" strike="noStrike">
                          <a:solidFill>
                            <a:srgbClr val="000000"/>
                          </a:solidFill>
                          <a:effectLst/>
                          <a:latin typeface="Calibri"/>
                        </a:rPr>
                        <a:t>Please Select from Drop Down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500" b="1" i="0" u="none" strike="noStrike" dirty="0">
                          <a:solidFill>
                            <a:srgbClr val="000000"/>
                          </a:solidFill>
                          <a:effectLst/>
                          <a:latin typeface="Calibri"/>
                        </a:rPr>
                        <a:t>Please Select from Drop Down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500" b="1" i="0" u="none" strike="noStrike">
                          <a:solidFill>
                            <a:srgbClr val="000000"/>
                          </a:solidFill>
                          <a:effectLst/>
                          <a:latin typeface="Calibri"/>
                        </a:rPr>
                        <a:t>Please Select from Drop Down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500" b="1" i="0" u="none" strike="noStrike">
                          <a:solidFill>
                            <a:srgbClr val="000000"/>
                          </a:solidFill>
                          <a:effectLst/>
                          <a:latin typeface="Calibri"/>
                        </a:rPr>
                        <a:t>Please Select from Drop Down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500" b="1" i="0" u="none" strike="noStrike">
                          <a:solidFill>
                            <a:srgbClr val="000000"/>
                          </a:solidFill>
                          <a:effectLst/>
                          <a:latin typeface="Calibri"/>
                        </a:rPr>
                        <a:t>Please Select from Drop Down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500" b="1" i="0" u="none" strike="noStrike">
                          <a:solidFill>
                            <a:srgbClr val="000000"/>
                          </a:solidFill>
                          <a:effectLst/>
                          <a:latin typeface="Calibri"/>
                        </a:rPr>
                        <a:t>Please Select from Drop Down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204907">
                <a:tc>
                  <a:txBody>
                    <a:bodyPr/>
                    <a:lstStyle/>
                    <a:p>
                      <a:pPr algn="ctr" fontAlgn="ctr"/>
                      <a:r>
                        <a:rPr lang="en-IE" sz="500" b="1" i="0" u="none" strike="noStrike">
                          <a:solidFill>
                            <a:srgbClr val="000000"/>
                          </a:solidFill>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l" fontAlgn="ctr"/>
                      <a:r>
                        <a:rPr lang="en-US" sz="500" b="1" i="0" u="none" strike="noStrike">
                          <a:solidFill>
                            <a:srgbClr val="000000"/>
                          </a:solidFill>
                          <a:effectLst/>
                          <a:latin typeface="Calibri"/>
                        </a:rPr>
                        <a:t>Name of Individual Demand Site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l" fontAlgn="ctr"/>
                      <a:r>
                        <a:rPr lang="en-IE" sz="500" b="1"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4907">
                <a:tc>
                  <a:txBody>
                    <a:bodyPr/>
                    <a:lstStyle/>
                    <a:p>
                      <a:pPr algn="ctr" fontAlgn="ctr"/>
                      <a:r>
                        <a:rPr lang="en-IE" sz="500" b="1" i="0" u="none" strike="noStrike">
                          <a:solidFill>
                            <a:srgbClr val="000000"/>
                          </a:solidFill>
                          <a:effectLst/>
                          <a:latin typeface="Calibri"/>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l" fontAlgn="ctr"/>
                      <a:r>
                        <a:rPr lang="en-IE" sz="500" b="1" i="0" u="none" strike="noStrike">
                          <a:solidFill>
                            <a:srgbClr val="000000"/>
                          </a:solidFill>
                          <a:effectLst/>
                          <a:latin typeface="Calibri"/>
                        </a:rPr>
                        <a:t>MPRN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IE" sz="500" b="1"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4907">
                <a:tc>
                  <a:txBody>
                    <a:bodyPr/>
                    <a:lstStyle/>
                    <a:p>
                      <a:pPr algn="ctr" fontAlgn="ctr"/>
                      <a:r>
                        <a:rPr lang="en-IE" sz="500" b="1" i="0" u="none" strike="noStrike">
                          <a:solidFill>
                            <a:srgbClr val="000000"/>
                          </a:solidFill>
                          <a:effectLst/>
                          <a:latin typeface="Calibri"/>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l" fontAlgn="ctr"/>
                      <a:r>
                        <a:rPr lang="en-US" sz="500" b="1" i="0" u="none" strike="noStrike">
                          <a:solidFill>
                            <a:srgbClr val="000000"/>
                          </a:solidFill>
                          <a:effectLst/>
                          <a:latin typeface="Calibri"/>
                        </a:rPr>
                        <a:t>Irish Grid Co-ordinates of the Connection Point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IE" sz="500" b="1"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dirty="0">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4907">
                <a:tc>
                  <a:txBody>
                    <a:bodyPr/>
                    <a:lstStyle/>
                    <a:p>
                      <a:pPr algn="ctr" fontAlgn="ctr"/>
                      <a:r>
                        <a:rPr lang="en-IE" sz="500" b="1" i="0" u="none" strike="noStrike">
                          <a:solidFill>
                            <a:srgbClr val="000000"/>
                          </a:solidFill>
                          <a:effectLst/>
                          <a:latin typeface="Calibri"/>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l" fontAlgn="ctr"/>
                      <a:r>
                        <a:rPr lang="en-IE" sz="500" b="1" i="0" u="none" strike="noStrike">
                          <a:solidFill>
                            <a:srgbClr val="000000"/>
                          </a:solidFill>
                          <a:effectLst/>
                          <a:latin typeface="Calibri"/>
                        </a:rPr>
                        <a:t>Maximum Export Capacity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IE" sz="500" b="1" i="0" u="none" strike="noStrike">
                          <a:solidFill>
                            <a:srgbClr val="000000"/>
                          </a:solidFill>
                          <a:effectLst/>
                          <a:latin typeface="Calibri"/>
                        </a:rPr>
                        <a:t>(MW)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4907">
                <a:tc>
                  <a:txBody>
                    <a:bodyPr/>
                    <a:lstStyle/>
                    <a:p>
                      <a:pPr algn="ctr" fontAlgn="ctr"/>
                      <a:r>
                        <a:rPr lang="en-IE" sz="500" b="1" i="0" u="none" strike="noStrike">
                          <a:solidFill>
                            <a:srgbClr val="000000"/>
                          </a:solidFill>
                          <a:effectLst/>
                          <a:latin typeface="Calibri"/>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l" fontAlgn="ctr"/>
                      <a:r>
                        <a:rPr lang="en-IE" sz="500" b="1" i="0" u="none" strike="noStrike">
                          <a:solidFill>
                            <a:srgbClr val="000000"/>
                          </a:solidFill>
                          <a:effectLst/>
                          <a:latin typeface="Calibri"/>
                        </a:rPr>
                        <a:t>Maximum Import Capacity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IE" sz="500" b="1" i="0" u="none" strike="noStrike">
                          <a:solidFill>
                            <a:srgbClr val="000000"/>
                          </a:solidFill>
                          <a:effectLst/>
                          <a:latin typeface="Calibri"/>
                        </a:rPr>
                        <a:t>(MW)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500" b="0" i="0" u="none" strike="noStrike" dirty="0">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1187">
                <a:tc>
                  <a:txBody>
                    <a:bodyPr/>
                    <a:lstStyle/>
                    <a:p>
                      <a:pPr algn="ctr" fontAlgn="ctr"/>
                      <a:r>
                        <a:rPr lang="en-IE" sz="500" b="1" i="0" u="none" strike="noStrike">
                          <a:solidFill>
                            <a:srgbClr val="000000"/>
                          </a:solidFill>
                          <a:effectLst/>
                          <a:latin typeface="Calibri"/>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l" fontAlgn="ctr"/>
                      <a:r>
                        <a:rPr lang="en-US" sz="500" b="1" i="0" u="none" strike="noStrike">
                          <a:solidFill>
                            <a:srgbClr val="000000"/>
                          </a:solidFill>
                          <a:effectLst/>
                          <a:latin typeface="Calibri"/>
                        </a:rPr>
                        <a:t>Performance Measurement Device Standards for Fast Acting Services  installed in agreement with TSO.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IE" sz="500" b="1" i="0" u="none" strike="noStrike">
                          <a:solidFill>
                            <a:srgbClr val="000000"/>
                          </a:solidFill>
                          <a:effectLst/>
                          <a:latin typeface="Calibri"/>
                        </a:rPr>
                        <a:t>Yes / 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US" sz="500" b="1" i="0" u="none" strike="noStrike">
                          <a:solidFill>
                            <a:srgbClr val="000000"/>
                          </a:solidFill>
                          <a:effectLst/>
                          <a:latin typeface="Calibri"/>
                        </a:rPr>
                        <a:t>Please Select from Drop Down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500" b="1" i="0" u="none" strike="noStrike">
                          <a:solidFill>
                            <a:srgbClr val="000000"/>
                          </a:solidFill>
                          <a:effectLst/>
                          <a:latin typeface="Calibri"/>
                        </a:rPr>
                        <a:t>Please Select from Drop Down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500" b="1" i="0" u="none" strike="noStrike">
                          <a:solidFill>
                            <a:srgbClr val="000000"/>
                          </a:solidFill>
                          <a:effectLst/>
                          <a:latin typeface="Calibri"/>
                        </a:rPr>
                        <a:t>Please Select from Drop Down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500" b="1" i="0" u="none" strike="noStrike">
                          <a:solidFill>
                            <a:srgbClr val="000000"/>
                          </a:solidFill>
                          <a:effectLst/>
                          <a:latin typeface="Calibri"/>
                        </a:rPr>
                        <a:t>Please Select from Drop Down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500" b="1" i="0" u="none" strike="noStrike">
                          <a:solidFill>
                            <a:srgbClr val="000000"/>
                          </a:solidFill>
                          <a:effectLst/>
                          <a:latin typeface="Calibri"/>
                        </a:rPr>
                        <a:t>Please Select from Drop Down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500" b="1" i="0" u="none" strike="noStrike">
                          <a:solidFill>
                            <a:srgbClr val="000000"/>
                          </a:solidFill>
                          <a:effectLst/>
                          <a:latin typeface="Calibri"/>
                        </a:rPr>
                        <a:t>Please Select from Drop Down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500" b="1" i="0" u="none" strike="noStrike">
                          <a:solidFill>
                            <a:srgbClr val="000000"/>
                          </a:solidFill>
                          <a:effectLst/>
                          <a:latin typeface="Calibri"/>
                        </a:rPr>
                        <a:t>Please Select from Drop Down 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7"/>
                  </a:ext>
                </a:extLst>
              </a:tr>
              <a:tr h="293389">
                <a:tc>
                  <a:txBody>
                    <a:bodyPr/>
                    <a:lstStyle/>
                    <a:p>
                      <a:pPr algn="ctr" fontAlgn="ctr"/>
                      <a:r>
                        <a:rPr lang="en-IE" sz="500" b="1" i="0" u="none" strike="noStrike">
                          <a:solidFill>
                            <a:srgbClr val="000000"/>
                          </a:solidFill>
                          <a:effectLst/>
                          <a:latin typeface="Calibri"/>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l" fontAlgn="ctr"/>
                      <a:r>
                        <a:rPr lang="en-US" sz="500" b="1" i="0" u="none" strike="noStrike">
                          <a:solidFill>
                            <a:srgbClr val="000000"/>
                          </a:solidFill>
                          <a:effectLst/>
                          <a:latin typeface="Calibri"/>
                        </a:rPr>
                        <a:t>The Trigger Point that the IDS is expected to start responding at (F Trigger 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IE" sz="500" b="1" i="0" u="none" strike="noStrike">
                          <a:solidFill>
                            <a:srgbClr val="000000"/>
                          </a:solidFill>
                          <a:effectLst/>
                          <a:latin typeface="Calibri"/>
                        </a:rPr>
                        <a:t>(Hz)</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9419">
                <a:tc>
                  <a:txBody>
                    <a:bodyPr/>
                    <a:lstStyle/>
                    <a:p>
                      <a:pPr algn="ctr" fontAlgn="ctr"/>
                      <a:r>
                        <a:rPr lang="en-IE" sz="500" b="1" i="0" u="none" strike="noStrike">
                          <a:solidFill>
                            <a:srgbClr val="000000"/>
                          </a:solidFill>
                          <a:effectLst/>
                          <a:latin typeface="Calibri"/>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l" fontAlgn="ctr"/>
                      <a:r>
                        <a:rPr lang="en-US" sz="500" b="1" i="0" u="none" strike="noStrike">
                          <a:solidFill>
                            <a:srgbClr val="000000"/>
                          </a:solidFill>
                          <a:effectLst/>
                          <a:latin typeface="Calibri"/>
                        </a:rPr>
                        <a:t>The frequency range over which the IDS will go from minimum to maximum declared response (F Trigger Range).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IE" sz="500" b="1" i="0" u="none" strike="noStrike">
                          <a:solidFill>
                            <a:srgbClr val="000000"/>
                          </a:solidFill>
                          <a:effectLst/>
                          <a:latin typeface="Calibri"/>
                        </a:rPr>
                        <a:t>(Min Hz - Max Hz)</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9419">
                <a:tc>
                  <a:txBody>
                    <a:bodyPr/>
                    <a:lstStyle/>
                    <a:p>
                      <a:pPr algn="ctr" fontAlgn="ctr"/>
                      <a:r>
                        <a:rPr lang="en-IE" sz="500" b="1" i="0" u="none" strike="noStrike">
                          <a:solidFill>
                            <a:srgbClr val="000000"/>
                          </a:solidFill>
                          <a:effectLst/>
                          <a:latin typeface="Calibri"/>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l" fontAlgn="ctr"/>
                      <a:r>
                        <a:rPr lang="en-US" sz="500" b="1" i="0" u="none" strike="noStrike">
                          <a:solidFill>
                            <a:srgbClr val="000000"/>
                          </a:solidFill>
                          <a:effectLst/>
                          <a:latin typeface="Calibri"/>
                        </a:rPr>
                        <a:t>The frequency at which the IDS will begin to cease responding at (F Trigger Off).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IE" sz="500" b="1" i="0" u="none" strike="noStrike">
                          <a:solidFill>
                            <a:srgbClr val="000000"/>
                          </a:solidFill>
                          <a:effectLst/>
                          <a:latin typeface="Calibri"/>
                        </a:rPr>
                        <a:t>(Hz)</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8587">
                <a:tc>
                  <a:txBody>
                    <a:bodyPr/>
                    <a:lstStyle/>
                    <a:p>
                      <a:pPr algn="ctr" fontAlgn="ctr"/>
                      <a:r>
                        <a:rPr lang="en-IE" sz="500" b="1" i="0" u="none" strike="noStrike">
                          <a:solidFill>
                            <a:srgbClr val="000000"/>
                          </a:solidFill>
                          <a:effectLst/>
                          <a:latin typeface="Calibri"/>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l" fontAlgn="ctr"/>
                      <a:r>
                        <a:rPr lang="en-US" sz="500" b="1" i="0" u="none" strike="noStrike">
                          <a:solidFill>
                            <a:srgbClr val="000000"/>
                          </a:solidFill>
                          <a:effectLst/>
                          <a:latin typeface="Calibri"/>
                        </a:rPr>
                        <a:t>Time delay to the F Trigger Off characteristic that the IDS will continue to respond for thereafter (T loiter).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IE" sz="500" b="1" i="0" u="none" strike="noStrike">
                          <a:solidFill>
                            <a:srgbClr val="000000"/>
                          </a:solidFill>
                          <a:effectLst/>
                          <a:latin typeface="Calibri"/>
                        </a:rPr>
                        <a:t>(sec)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20369">
                <a:tc>
                  <a:txBody>
                    <a:bodyPr/>
                    <a:lstStyle/>
                    <a:p>
                      <a:pPr algn="ctr" fontAlgn="ctr"/>
                      <a:r>
                        <a:rPr lang="en-IE" sz="500" b="1" i="0" u="none" strike="noStrike">
                          <a:solidFill>
                            <a:srgbClr val="000000"/>
                          </a:solidFill>
                          <a:effectLst/>
                          <a:latin typeface="Calibri"/>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l" fontAlgn="ctr"/>
                      <a:r>
                        <a:rPr lang="en-US" sz="500" b="1" i="0" u="none" strike="noStrike">
                          <a:solidFill>
                            <a:srgbClr val="000000"/>
                          </a:solidFill>
                          <a:effectLst/>
                          <a:latin typeface="Calibri"/>
                        </a:rPr>
                        <a:t>Minimum time duration following a response before the IDS will become available to respond again (T Min Interval).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ctr"/>
                      <a:r>
                        <a:rPr lang="en-IE" sz="500" b="1" i="0" u="none" strike="noStrike" dirty="0">
                          <a:solidFill>
                            <a:srgbClr val="000000"/>
                          </a:solidFill>
                          <a:effectLst/>
                          <a:latin typeface="Calibri"/>
                        </a:rPr>
                        <a:t>(sec)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3E2"/>
                    </a:solidFill>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dirty="0">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500" b="0" i="0" u="none" strike="noStrike" dirty="0">
                          <a:solidFill>
                            <a:srgbClr val="000000"/>
                          </a:solidFill>
                          <a:effectLst/>
                          <a:latin typeface="Calibri"/>
                        </a:rPr>
                        <a:t>&lt;Insert Here&gt;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 name="TextBox 4"/>
          <p:cNvSpPr txBox="1"/>
          <p:nvPr/>
        </p:nvSpPr>
        <p:spPr>
          <a:xfrm>
            <a:off x="1152080" y="4207269"/>
            <a:ext cx="2321525" cy="46166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IE" sz="1200" b="1" dirty="0">
                <a:solidFill>
                  <a:prstClr val="black"/>
                </a:solidFill>
              </a:rPr>
              <a:t>This must be completed for all aggregators' sites</a:t>
            </a:r>
          </a:p>
        </p:txBody>
      </p:sp>
    </p:spTree>
    <p:extLst>
      <p:ext uri="{BB962C8B-B14F-4D97-AF65-F5344CB8AC3E}">
        <p14:creationId xmlns:p14="http://schemas.microsoft.com/office/powerpoint/2010/main" val="20841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t>Introduction</a:t>
            </a:r>
          </a:p>
        </p:txBody>
      </p:sp>
      <p:sp>
        <p:nvSpPr>
          <p:cNvPr id="3" name="Content Placeholder 2"/>
          <p:cNvSpPr>
            <a:spLocks noGrp="1"/>
          </p:cNvSpPr>
          <p:nvPr>
            <p:ph idx="1"/>
          </p:nvPr>
        </p:nvSpPr>
        <p:spPr>
          <a:xfrm>
            <a:off x="1680364" y="1572766"/>
            <a:ext cx="8579889" cy="3540643"/>
          </a:xfrm>
        </p:spPr>
        <p:txBody>
          <a:bodyPr>
            <a:noAutofit/>
          </a:bodyPr>
          <a:lstStyle/>
          <a:p>
            <a:pPr>
              <a:lnSpc>
                <a:spcPct val="114000"/>
              </a:lnSpc>
              <a:spcBef>
                <a:spcPts val="0"/>
              </a:spcBef>
              <a:buFont typeface="Wingdings" panose="05000000000000000000" pitchFamily="2" charset="2"/>
              <a:buChar char="Ø"/>
            </a:pPr>
            <a:r>
              <a:rPr lang="en-IE" sz="1900" dirty="0"/>
              <a:t>Post webinar, queries can be emailed in the clarification template to </a:t>
            </a:r>
            <a:r>
              <a:rPr lang="en-IE" sz="1900" dirty="0">
                <a:hlinkClick r:id="rId3"/>
              </a:rPr>
              <a:t>tenders@eirgrid.com</a:t>
            </a:r>
            <a:r>
              <a:rPr lang="en-IE" sz="1900" dirty="0"/>
              <a:t> </a:t>
            </a:r>
            <a:r>
              <a:rPr lang="en-IE" sz="1900" dirty="0">
                <a:hlinkClick r:id="rId4"/>
              </a:rPr>
              <a:t>,tenders.soni@soni.ltd.uk</a:t>
            </a:r>
            <a:r>
              <a:rPr lang="en-IE" sz="1900" dirty="0"/>
              <a:t> </a:t>
            </a:r>
            <a:br>
              <a:rPr lang="en-IE" sz="1900" dirty="0"/>
            </a:br>
            <a:endParaRPr lang="en-IE" sz="1900" dirty="0"/>
          </a:p>
          <a:p>
            <a:pPr lvl="1">
              <a:lnSpc>
                <a:spcPct val="114000"/>
              </a:lnSpc>
              <a:spcBef>
                <a:spcPts val="0"/>
              </a:spcBef>
              <a:buFont typeface="Wingdings" panose="05000000000000000000" pitchFamily="2" charset="2"/>
              <a:buChar char="Ø"/>
            </a:pPr>
            <a:r>
              <a:rPr lang="en-US" sz="1800" dirty="0"/>
              <a:t>Closing date for receipt of queries is </a:t>
            </a:r>
            <a:r>
              <a:rPr lang="en-US" sz="1800" b="1" dirty="0"/>
              <a:t>12 noon on 5th January 2026.</a:t>
            </a:r>
            <a:endParaRPr lang="en-US" sz="1800" dirty="0"/>
          </a:p>
          <a:p>
            <a:pPr>
              <a:lnSpc>
                <a:spcPct val="114000"/>
              </a:lnSpc>
              <a:spcBef>
                <a:spcPts val="0"/>
              </a:spcBef>
              <a:buFont typeface="Wingdings" panose="05000000000000000000" pitchFamily="2" charset="2"/>
              <a:buChar char="Ø"/>
            </a:pPr>
            <a:endParaRPr lang="en-IE" sz="1900" dirty="0"/>
          </a:p>
          <a:p>
            <a:pPr>
              <a:lnSpc>
                <a:spcPct val="114000"/>
              </a:lnSpc>
              <a:spcBef>
                <a:spcPts val="0"/>
              </a:spcBef>
              <a:buFont typeface="Wingdings" panose="05000000000000000000" pitchFamily="2" charset="2"/>
              <a:buChar char="Ø"/>
            </a:pPr>
            <a:r>
              <a:rPr lang="en-IE" sz="1900" dirty="0"/>
              <a:t>The presentation slides will be made available on </a:t>
            </a:r>
            <a:r>
              <a:rPr lang="en-IE" sz="1900" dirty="0" err="1"/>
              <a:t>eTenders</a:t>
            </a:r>
            <a:r>
              <a:rPr lang="en-IE" sz="1900" dirty="0"/>
              <a:t>/</a:t>
            </a:r>
            <a:r>
              <a:rPr lang="en-IE" sz="1900" dirty="0" err="1"/>
              <a:t>mytenders</a:t>
            </a:r>
            <a:r>
              <a:rPr lang="en-IE" sz="1900" dirty="0"/>
              <a:t> and on the </a:t>
            </a:r>
            <a:r>
              <a:rPr lang="en-IE" sz="1900" dirty="0" err="1"/>
              <a:t>EirGrid</a:t>
            </a:r>
            <a:r>
              <a:rPr lang="en-IE" sz="1900" dirty="0"/>
              <a:t> website.</a:t>
            </a:r>
          </a:p>
        </p:txBody>
      </p:sp>
    </p:spTree>
    <p:extLst>
      <p:ext uri="{BB962C8B-B14F-4D97-AF65-F5344CB8AC3E}">
        <p14:creationId xmlns:p14="http://schemas.microsoft.com/office/powerpoint/2010/main" val="3952099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2739D4-7AC6-E839-F2DF-454A8CC8A65B}"/>
              </a:ext>
            </a:extLst>
          </p:cNvPr>
          <p:cNvPicPr>
            <a:picLocks noChangeAspect="1"/>
          </p:cNvPicPr>
          <p:nvPr/>
        </p:nvPicPr>
        <p:blipFill>
          <a:blip r:embed="rId3"/>
          <a:stretch>
            <a:fillRect/>
          </a:stretch>
        </p:blipFill>
        <p:spPr>
          <a:xfrm>
            <a:off x="177432" y="1572792"/>
            <a:ext cx="11593286" cy="3595305"/>
          </a:xfrm>
          <a:prstGeom prst="rect">
            <a:avLst/>
          </a:prstGeom>
        </p:spPr>
      </p:pic>
      <p:sp>
        <p:nvSpPr>
          <p:cNvPr id="2" name="Title 1"/>
          <p:cNvSpPr>
            <a:spLocks noGrp="1"/>
          </p:cNvSpPr>
          <p:nvPr>
            <p:ph type="title"/>
          </p:nvPr>
        </p:nvSpPr>
        <p:spPr>
          <a:xfrm>
            <a:off x="439640" y="252214"/>
            <a:ext cx="10515600" cy="1325563"/>
          </a:xfrm>
        </p:spPr>
        <p:txBody>
          <a:bodyPr>
            <a:normAutofit/>
          </a:bodyPr>
          <a:lstStyle/>
          <a:p>
            <a:r>
              <a:rPr lang="en-IE" sz="3200" dirty="0"/>
              <a:t>Sample Lot – Section A – Testing</a:t>
            </a:r>
          </a:p>
        </p:txBody>
      </p:sp>
      <p:sp>
        <p:nvSpPr>
          <p:cNvPr id="8" name="TextBox 7"/>
          <p:cNvSpPr txBox="1"/>
          <p:nvPr/>
        </p:nvSpPr>
        <p:spPr>
          <a:xfrm>
            <a:off x="8039099" y="3023539"/>
            <a:ext cx="2321525"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solidFill>
                  <a:prstClr val="black"/>
                </a:solidFill>
              </a:rPr>
              <a:t>3 questions relate to Testing – apply to all Providing Units and taken together are Pass / Fail</a:t>
            </a:r>
          </a:p>
        </p:txBody>
      </p:sp>
      <p:cxnSp>
        <p:nvCxnSpPr>
          <p:cNvPr id="9" name="Straight Connector 8"/>
          <p:cNvCxnSpPr/>
          <p:nvPr/>
        </p:nvCxnSpPr>
        <p:spPr>
          <a:xfrm flipH="1">
            <a:off x="6286500" y="3346704"/>
            <a:ext cx="1752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flipH="1">
            <a:off x="5974080" y="1913356"/>
            <a:ext cx="31242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H="1">
            <a:off x="5974080" y="3347329"/>
            <a:ext cx="31242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H="1">
            <a:off x="5974075" y="5022502"/>
            <a:ext cx="31242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flipH="1">
            <a:off x="6286496" y="1924024"/>
            <a:ext cx="4" cy="3098478"/>
          </a:xfrm>
          <a:prstGeom prst="line">
            <a:avLst/>
          </a:prstGeom>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8039101" y="3865418"/>
            <a:ext cx="2321525" cy="83099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solidFill>
                  <a:prstClr val="black"/>
                </a:solidFill>
              </a:rPr>
              <a:t>All units must have engaged with the TSO in advance of tender submission and agreed a testing  plan.</a:t>
            </a:r>
          </a:p>
        </p:txBody>
      </p:sp>
      <p:sp>
        <p:nvSpPr>
          <p:cNvPr id="19" name="TextBox 18"/>
          <p:cNvSpPr txBox="1"/>
          <p:nvPr/>
        </p:nvSpPr>
        <p:spPr>
          <a:xfrm>
            <a:off x="8150715" y="547793"/>
            <a:ext cx="2321525"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IE" sz="1600" dirty="0">
                <a:solidFill>
                  <a:prstClr val="white"/>
                </a:solidFill>
              </a:rPr>
              <a:t>We encourage units to test early! </a:t>
            </a:r>
          </a:p>
        </p:txBody>
      </p:sp>
      <p:sp>
        <p:nvSpPr>
          <p:cNvPr id="15" name="TextBox 14"/>
          <p:cNvSpPr txBox="1"/>
          <p:nvPr/>
        </p:nvSpPr>
        <p:spPr>
          <a:xfrm>
            <a:off x="2645802" y="1785526"/>
            <a:ext cx="3328279" cy="46166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solidFill>
                  <a:prstClr val="black"/>
                </a:solidFill>
              </a:rPr>
              <a:t>Does the tenderer have an approved test report?</a:t>
            </a:r>
          </a:p>
        </p:txBody>
      </p:sp>
      <p:sp>
        <p:nvSpPr>
          <p:cNvPr id="18" name="TextBox 17"/>
          <p:cNvSpPr txBox="1"/>
          <p:nvPr/>
        </p:nvSpPr>
        <p:spPr>
          <a:xfrm>
            <a:off x="2577226" y="3298355"/>
            <a:ext cx="3328279" cy="156966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IE" sz="1200" dirty="0">
                <a:solidFill>
                  <a:prstClr val="black"/>
                </a:solidFill>
              </a:rPr>
              <a:t>If not, tenderer must satisfy one of 3 conditions:</a:t>
            </a:r>
          </a:p>
          <a:p>
            <a:pPr marL="171450" indent="-171450">
              <a:buFontTx/>
              <a:buChar char="-"/>
            </a:pPr>
            <a:r>
              <a:rPr lang="en-IE" sz="1200" dirty="0">
                <a:solidFill>
                  <a:prstClr val="black"/>
                </a:solidFill>
              </a:rPr>
              <a:t>Have already tested, or</a:t>
            </a:r>
          </a:p>
          <a:p>
            <a:pPr marL="171450" indent="-171450">
              <a:buFontTx/>
              <a:buChar char="-"/>
            </a:pPr>
            <a:r>
              <a:rPr lang="en-IE" sz="1200" dirty="0">
                <a:solidFill>
                  <a:prstClr val="black"/>
                </a:solidFill>
              </a:rPr>
              <a:t>Have an agreed test date before 06/02/2026, or</a:t>
            </a:r>
          </a:p>
          <a:p>
            <a:pPr marL="171450" indent="-171450">
              <a:buFontTx/>
              <a:buChar char="-"/>
            </a:pPr>
            <a:r>
              <a:rPr lang="en-IE" sz="1200" dirty="0">
                <a:solidFill>
                  <a:prstClr val="black"/>
                </a:solidFill>
              </a:rPr>
              <a:t>Have agreed with the TSO to use test data. Data must have been gathered within the 12 months. </a:t>
            </a:r>
          </a:p>
        </p:txBody>
      </p:sp>
      <p:sp>
        <p:nvSpPr>
          <p:cNvPr id="20" name="TextBox 19"/>
          <p:cNvSpPr txBox="1"/>
          <p:nvPr/>
        </p:nvSpPr>
        <p:spPr>
          <a:xfrm>
            <a:off x="2592743" y="4779230"/>
            <a:ext cx="3328279"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IE" sz="1200" dirty="0">
                <a:solidFill>
                  <a:prstClr val="black"/>
                </a:solidFill>
              </a:rPr>
              <a:t>Approved test report is required by 20/02/2026. Make sure Generator Testing receive the reports</a:t>
            </a:r>
          </a:p>
        </p:txBody>
      </p:sp>
      <p:sp>
        <p:nvSpPr>
          <p:cNvPr id="16" name="TextBox 15"/>
          <p:cNvSpPr txBox="1"/>
          <p:nvPr/>
        </p:nvSpPr>
        <p:spPr>
          <a:xfrm>
            <a:off x="8039101" y="4884004"/>
            <a:ext cx="2321525" cy="46166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solidFill>
                  <a:prstClr val="black"/>
                </a:solidFill>
              </a:rPr>
              <a:t>Testing deadlines will be enforced for the Gate.</a:t>
            </a:r>
          </a:p>
        </p:txBody>
      </p:sp>
      <p:sp>
        <p:nvSpPr>
          <p:cNvPr id="21" name="TextBox 20"/>
          <p:cNvSpPr txBox="1"/>
          <p:nvPr/>
        </p:nvSpPr>
        <p:spPr>
          <a:xfrm>
            <a:off x="4536678" y="5313693"/>
            <a:ext cx="2321525" cy="1015663"/>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solidFill>
                  <a:prstClr val="black"/>
                </a:solidFill>
              </a:rPr>
              <a:t>It is the tenderer’s responsibility to ensure that testing activities are conducted within the required timeframes.</a:t>
            </a:r>
          </a:p>
        </p:txBody>
      </p:sp>
    </p:spTree>
    <p:extLst>
      <p:ext uri="{BB962C8B-B14F-4D97-AF65-F5344CB8AC3E}">
        <p14:creationId xmlns:p14="http://schemas.microsoft.com/office/powerpoint/2010/main" val="330791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9" grpId="0" animBg="1"/>
      <p:bldP spid="15" grpId="0" animBg="1"/>
      <p:bldP spid="18" grpId="0" animBg="1"/>
      <p:bldP spid="20" grpId="0" animBg="1"/>
      <p:bldP spid="16"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A2CA4-71B3-33D6-2B8E-0DBA5D410328}"/>
              </a:ext>
            </a:extLst>
          </p:cNvPr>
          <p:cNvPicPr>
            <a:picLocks noChangeAspect="1"/>
          </p:cNvPicPr>
          <p:nvPr/>
        </p:nvPicPr>
        <p:blipFill>
          <a:blip r:embed="rId3"/>
          <a:stretch>
            <a:fillRect/>
          </a:stretch>
        </p:blipFill>
        <p:spPr>
          <a:xfrm>
            <a:off x="289456" y="1470254"/>
            <a:ext cx="11483003" cy="4037518"/>
          </a:xfrm>
          <a:prstGeom prst="rect">
            <a:avLst/>
          </a:prstGeom>
        </p:spPr>
      </p:pic>
      <p:sp>
        <p:nvSpPr>
          <p:cNvPr id="2" name="Title 1"/>
          <p:cNvSpPr>
            <a:spLocks noGrp="1"/>
          </p:cNvSpPr>
          <p:nvPr>
            <p:ph type="title"/>
          </p:nvPr>
        </p:nvSpPr>
        <p:spPr>
          <a:xfrm>
            <a:off x="302232" y="519469"/>
            <a:ext cx="10515600" cy="1325563"/>
          </a:xfrm>
        </p:spPr>
        <p:txBody>
          <a:bodyPr>
            <a:normAutofit/>
          </a:bodyPr>
          <a:lstStyle/>
          <a:p>
            <a:r>
              <a:rPr lang="en-IE" sz="3200" dirty="0"/>
              <a:t>Sample Lot – Section A – Signals</a:t>
            </a:r>
          </a:p>
        </p:txBody>
      </p:sp>
      <p:sp>
        <p:nvSpPr>
          <p:cNvPr id="8" name="TextBox 7"/>
          <p:cNvSpPr txBox="1"/>
          <p:nvPr/>
        </p:nvSpPr>
        <p:spPr>
          <a:xfrm>
            <a:off x="8148356" y="4808012"/>
            <a:ext cx="2321525" cy="1015663"/>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Questions relate to Signalling – apply to Providing Units depending on the technology and the service being tendered for.</a:t>
            </a:r>
          </a:p>
        </p:txBody>
      </p:sp>
      <p:cxnSp>
        <p:nvCxnSpPr>
          <p:cNvPr id="9" name="Straight Connector 8"/>
          <p:cNvCxnSpPr/>
          <p:nvPr/>
        </p:nvCxnSpPr>
        <p:spPr>
          <a:xfrm flipH="1">
            <a:off x="6286365" y="5223510"/>
            <a:ext cx="1864567" cy="1"/>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H="1">
            <a:off x="6030958" y="3628488"/>
            <a:ext cx="54737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H="1">
            <a:off x="6030958" y="5223510"/>
            <a:ext cx="31242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6578328" y="3628488"/>
            <a:ext cx="0" cy="1595022"/>
          </a:xfrm>
          <a:prstGeom prst="line">
            <a:avLst/>
          </a:prstGeom>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2702680" y="3305324"/>
            <a:ext cx="3328279"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Does the unit comply with the Signalling requirements for the service? Specific Signalling requirements are noted per Lot. </a:t>
            </a:r>
          </a:p>
        </p:txBody>
      </p:sp>
      <p:sp>
        <p:nvSpPr>
          <p:cNvPr id="16" name="TextBox 15"/>
          <p:cNvSpPr txBox="1"/>
          <p:nvPr/>
        </p:nvSpPr>
        <p:spPr>
          <a:xfrm>
            <a:off x="2702680" y="5132993"/>
            <a:ext cx="3328279" cy="46166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IE" sz="1200" dirty="0"/>
              <a:t>Site specific wiring cert is required by 20/02/2026 for new units (aspiring entrants). </a:t>
            </a:r>
          </a:p>
        </p:txBody>
      </p:sp>
    </p:spTree>
    <p:extLst>
      <p:ext uri="{BB962C8B-B14F-4D97-AF65-F5344CB8AC3E}">
        <p14:creationId xmlns:p14="http://schemas.microsoft.com/office/powerpoint/2010/main" val="193716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E23607-FD5B-ADAC-56F7-E7ED0B0D2157}"/>
              </a:ext>
            </a:extLst>
          </p:cNvPr>
          <p:cNvPicPr>
            <a:picLocks noChangeAspect="1"/>
          </p:cNvPicPr>
          <p:nvPr/>
        </p:nvPicPr>
        <p:blipFill>
          <a:blip r:embed="rId3"/>
          <a:stretch>
            <a:fillRect/>
          </a:stretch>
        </p:blipFill>
        <p:spPr>
          <a:xfrm>
            <a:off x="258857" y="1375824"/>
            <a:ext cx="11427124" cy="3971009"/>
          </a:xfrm>
          <a:prstGeom prst="rect">
            <a:avLst/>
          </a:prstGeom>
        </p:spPr>
      </p:pic>
      <p:sp>
        <p:nvSpPr>
          <p:cNvPr id="3" name="Title 2"/>
          <p:cNvSpPr>
            <a:spLocks noGrp="1"/>
          </p:cNvSpPr>
          <p:nvPr>
            <p:ph type="title"/>
          </p:nvPr>
        </p:nvSpPr>
        <p:spPr>
          <a:xfrm>
            <a:off x="419411" y="285997"/>
            <a:ext cx="8579889" cy="961465"/>
          </a:xfrm>
        </p:spPr>
        <p:txBody>
          <a:bodyPr>
            <a:normAutofit/>
          </a:bodyPr>
          <a:lstStyle/>
          <a:p>
            <a:r>
              <a:rPr lang="en-IE" sz="3200" dirty="0"/>
              <a:t>Sample Lot – Section A</a:t>
            </a:r>
          </a:p>
        </p:txBody>
      </p:sp>
      <p:sp>
        <p:nvSpPr>
          <p:cNvPr id="4" name="TextBox 3"/>
          <p:cNvSpPr txBox="1"/>
          <p:nvPr/>
        </p:nvSpPr>
        <p:spPr>
          <a:xfrm>
            <a:off x="8117298" y="1253231"/>
            <a:ext cx="2322576"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Section A.2 is for Tenderers that do not currently provide the service in the Lot.</a:t>
            </a:r>
          </a:p>
        </p:txBody>
      </p:sp>
      <p:sp>
        <p:nvSpPr>
          <p:cNvPr id="11" name="TextBox 10"/>
          <p:cNvSpPr txBox="1"/>
          <p:nvPr/>
        </p:nvSpPr>
        <p:spPr>
          <a:xfrm>
            <a:off x="8117298" y="2512222"/>
            <a:ext cx="2322576"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Additional Pass / Fail questions apply to aspiring entrants, including: </a:t>
            </a:r>
          </a:p>
        </p:txBody>
      </p:sp>
      <p:sp>
        <p:nvSpPr>
          <p:cNvPr id="12" name="TextBox 11"/>
          <p:cNvSpPr txBox="1"/>
          <p:nvPr/>
        </p:nvSpPr>
        <p:spPr>
          <a:xfrm>
            <a:off x="8147777" y="4688466"/>
            <a:ext cx="2322576" cy="1015663"/>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Pass / Fail Questions relating to Testing and Signalling (where applicable to the technology and service) are the same as Section A.1.</a:t>
            </a:r>
          </a:p>
        </p:txBody>
      </p:sp>
      <p:cxnSp>
        <p:nvCxnSpPr>
          <p:cNvPr id="20" name="Straight Arrow Connector 19"/>
          <p:cNvCxnSpPr>
            <a:stCxn id="4" idx="1"/>
          </p:cNvCxnSpPr>
          <p:nvPr/>
        </p:nvCxnSpPr>
        <p:spPr>
          <a:xfrm flipH="1">
            <a:off x="6789422" y="1576396"/>
            <a:ext cx="132787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nvCxnSpPr>
        <p:spPr>
          <a:xfrm flipH="1">
            <a:off x="5929596" y="1794977"/>
            <a:ext cx="31242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flipH="1">
            <a:off x="5929596" y="2802287"/>
            <a:ext cx="31242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flipH="1">
            <a:off x="5929596" y="3812296"/>
            <a:ext cx="31242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a:off x="6242016" y="1794978"/>
            <a:ext cx="0" cy="2017319"/>
          </a:xfrm>
          <a:prstGeom prst="line">
            <a:avLst/>
          </a:prstGeom>
        </p:spPr>
        <p:style>
          <a:lnRef idx="2">
            <a:schemeClr val="accent2"/>
          </a:lnRef>
          <a:fillRef idx="0">
            <a:schemeClr val="accent2"/>
          </a:fillRef>
          <a:effectRef idx="1">
            <a:schemeClr val="accent2"/>
          </a:effectRef>
          <a:fontRef idx="minor">
            <a:schemeClr val="tx1"/>
          </a:fontRef>
        </p:style>
      </p:cxnSp>
      <p:sp>
        <p:nvSpPr>
          <p:cNvPr id="39" name="TextBox 38"/>
          <p:cNvSpPr txBox="1"/>
          <p:nvPr/>
        </p:nvSpPr>
        <p:spPr>
          <a:xfrm>
            <a:off x="2613662" y="1656479"/>
            <a:ext cx="3328279" cy="276999"/>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Is the unit’s technology on the proven list?</a:t>
            </a:r>
          </a:p>
        </p:txBody>
      </p:sp>
      <p:sp>
        <p:nvSpPr>
          <p:cNvPr id="40" name="TextBox 39"/>
          <p:cNvSpPr txBox="1"/>
          <p:nvPr/>
        </p:nvSpPr>
        <p:spPr>
          <a:xfrm>
            <a:off x="2546326" y="2627195"/>
            <a:ext cx="3328279" cy="46166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Can the unit provide the minimum service vol?</a:t>
            </a:r>
          </a:p>
        </p:txBody>
      </p:sp>
      <p:cxnSp>
        <p:nvCxnSpPr>
          <p:cNvPr id="42" name="Straight Connector 41"/>
          <p:cNvCxnSpPr/>
          <p:nvPr/>
        </p:nvCxnSpPr>
        <p:spPr>
          <a:xfrm flipH="1">
            <a:off x="6257257" y="2802288"/>
            <a:ext cx="1844803" cy="1349"/>
          </a:xfrm>
          <a:prstGeom prst="line">
            <a:avLst/>
          </a:prstGeom>
        </p:spPr>
        <p:style>
          <a:lnRef idx="2">
            <a:schemeClr val="accent2"/>
          </a:lnRef>
          <a:fillRef idx="0">
            <a:schemeClr val="accent2"/>
          </a:fillRef>
          <a:effectRef idx="1">
            <a:schemeClr val="accent2"/>
          </a:effectRef>
          <a:fontRef idx="minor">
            <a:schemeClr val="tx1"/>
          </a:fontRef>
        </p:style>
      </p:cxnSp>
      <p:sp>
        <p:nvSpPr>
          <p:cNvPr id="46" name="TextBox 45"/>
          <p:cNvSpPr txBox="1"/>
          <p:nvPr/>
        </p:nvSpPr>
        <p:spPr>
          <a:xfrm>
            <a:off x="2613662" y="3581464"/>
            <a:ext cx="3328279" cy="46166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Is the unit connected to the transmission or distribution system?</a:t>
            </a:r>
          </a:p>
        </p:txBody>
      </p:sp>
      <p:cxnSp>
        <p:nvCxnSpPr>
          <p:cNvPr id="47" name="Straight Arrow Connector 46"/>
          <p:cNvCxnSpPr/>
          <p:nvPr/>
        </p:nvCxnSpPr>
        <p:spPr>
          <a:xfrm flipH="1">
            <a:off x="5972419" y="5203372"/>
            <a:ext cx="218770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1677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39" grpId="0" animBg="1"/>
      <p:bldP spid="40" grpId="0" animBg="1"/>
      <p:bldP spid="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200" dirty="0"/>
              <a:t>Sample Lot – Section B</a:t>
            </a:r>
          </a:p>
        </p:txBody>
      </p:sp>
      <p:sp>
        <p:nvSpPr>
          <p:cNvPr id="5" name="TextBox 4"/>
          <p:cNvSpPr txBox="1"/>
          <p:nvPr/>
        </p:nvSpPr>
        <p:spPr>
          <a:xfrm>
            <a:off x="7932420" y="2251075"/>
            <a:ext cx="2103120"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dirty="0"/>
              <a:t>Section B is for Distribution- Connected Candidates only.</a:t>
            </a:r>
          </a:p>
        </p:txBody>
      </p:sp>
      <p:cxnSp>
        <p:nvCxnSpPr>
          <p:cNvPr id="6" name="Elbow Connector 5"/>
          <p:cNvCxnSpPr/>
          <p:nvPr/>
        </p:nvCxnSpPr>
        <p:spPr>
          <a:xfrm rot="10800000" flipV="1">
            <a:off x="5963920" y="2481897"/>
            <a:ext cx="1968500" cy="626536"/>
          </a:xfrm>
          <a:prstGeom prst="bentConnector3">
            <a:avLst>
              <a:gd name="adj1" fmla="val 99935"/>
            </a:avLst>
          </a:prstGeom>
          <a:ln>
            <a:tailEnd type="arrow"/>
          </a:ln>
        </p:spPr>
        <p:style>
          <a:lnRef idx="2">
            <a:schemeClr val="accent2"/>
          </a:lnRef>
          <a:fillRef idx="0">
            <a:schemeClr val="accent2"/>
          </a:fillRef>
          <a:effectRef idx="1">
            <a:schemeClr val="accent2"/>
          </a:effectRef>
          <a:fontRef idx="minor">
            <a:schemeClr val="tx1"/>
          </a:fontRef>
        </p:style>
      </p:cxnSp>
      <p:pic>
        <p:nvPicPr>
          <p:cNvPr id="4" name="Picture 3">
            <a:extLst>
              <a:ext uri="{FF2B5EF4-FFF2-40B4-BE49-F238E27FC236}">
                <a16:creationId xmlns:a16="http://schemas.microsoft.com/office/drawing/2014/main" id="{F1CC90D4-B59C-766B-3198-D1183270FE58}"/>
              </a:ext>
            </a:extLst>
          </p:cNvPr>
          <p:cNvPicPr>
            <a:picLocks noChangeAspect="1"/>
          </p:cNvPicPr>
          <p:nvPr/>
        </p:nvPicPr>
        <p:blipFill>
          <a:blip r:embed="rId3"/>
          <a:stretch>
            <a:fillRect/>
          </a:stretch>
        </p:blipFill>
        <p:spPr>
          <a:xfrm>
            <a:off x="500743" y="3224683"/>
            <a:ext cx="11190514" cy="795223"/>
          </a:xfrm>
          <a:prstGeom prst="rect">
            <a:avLst/>
          </a:prstGeom>
        </p:spPr>
      </p:pic>
    </p:spTree>
    <p:extLst>
      <p:ext uri="{BB962C8B-B14F-4D97-AF65-F5344CB8AC3E}">
        <p14:creationId xmlns:p14="http://schemas.microsoft.com/office/powerpoint/2010/main" val="73410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DBF253-BBAD-D6B6-34D1-63B57B4E92FA}"/>
              </a:ext>
            </a:extLst>
          </p:cNvPr>
          <p:cNvPicPr>
            <a:picLocks noChangeAspect="1"/>
          </p:cNvPicPr>
          <p:nvPr/>
        </p:nvPicPr>
        <p:blipFill>
          <a:blip r:embed="rId3"/>
          <a:stretch>
            <a:fillRect/>
          </a:stretch>
        </p:blipFill>
        <p:spPr>
          <a:xfrm>
            <a:off x="414246" y="2072248"/>
            <a:ext cx="11364686" cy="2500398"/>
          </a:xfrm>
          <a:prstGeom prst="rect">
            <a:avLst/>
          </a:prstGeom>
        </p:spPr>
      </p:pic>
      <p:sp>
        <p:nvSpPr>
          <p:cNvPr id="3" name="Title 2"/>
          <p:cNvSpPr>
            <a:spLocks noGrp="1"/>
          </p:cNvSpPr>
          <p:nvPr>
            <p:ph type="title"/>
          </p:nvPr>
        </p:nvSpPr>
        <p:spPr/>
        <p:txBody>
          <a:bodyPr>
            <a:normAutofit/>
          </a:bodyPr>
          <a:lstStyle/>
          <a:p>
            <a:r>
              <a:rPr lang="en-IE" sz="3200" dirty="0"/>
              <a:t>Sample Lot – Section C</a:t>
            </a:r>
          </a:p>
        </p:txBody>
      </p:sp>
      <p:sp>
        <p:nvSpPr>
          <p:cNvPr id="6" name="TextBox 5"/>
          <p:cNvSpPr txBox="1"/>
          <p:nvPr/>
        </p:nvSpPr>
        <p:spPr>
          <a:xfrm>
            <a:off x="8397240" y="1046213"/>
            <a:ext cx="2847996" cy="64633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IE" sz="1200" dirty="0"/>
              <a:t>Section C is for information required for billing and monitoring purposes and must be completed as specified.</a:t>
            </a:r>
          </a:p>
        </p:txBody>
      </p:sp>
      <p:cxnSp>
        <p:nvCxnSpPr>
          <p:cNvPr id="7" name="Elbow Connector 6"/>
          <p:cNvCxnSpPr/>
          <p:nvPr/>
        </p:nvCxnSpPr>
        <p:spPr>
          <a:xfrm rot="10800000" flipV="1">
            <a:off x="6428740" y="1289342"/>
            <a:ext cx="1968500" cy="217196"/>
          </a:xfrm>
          <a:prstGeom prst="bentConnector3">
            <a:avLst>
              <a:gd name="adj1" fmla="val 99935"/>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7218460" y="4004520"/>
            <a:ext cx="2103120" cy="138499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IE" sz="1200" dirty="0"/>
              <a:t>Tenderers must specify the total contracted volume that is being applied for, and state weather they want to use a higher value based on the outcome of test results, or not.</a:t>
            </a:r>
          </a:p>
        </p:txBody>
      </p:sp>
    </p:spTree>
    <p:extLst>
      <p:ext uri="{BB962C8B-B14F-4D97-AF65-F5344CB8AC3E}">
        <p14:creationId xmlns:p14="http://schemas.microsoft.com/office/powerpoint/2010/main" val="38371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94B647-E137-4F64-B2F1-63E14D2193BD}"/>
              </a:ext>
            </a:extLst>
          </p:cNvPr>
          <p:cNvSpPr>
            <a:spLocks noGrp="1"/>
          </p:cNvSpPr>
          <p:nvPr>
            <p:ph type="ctrTitle"/>
          </p:nvPr>
        </p:nvSpPr>
        <p:spPr>
          <a:xfrm>
            <a:off x="330772" y="378652"/>
            <a:ext cx="7286180" cy="2006916"/>
          </a:xfrm>
        </p:spPr>
        <p:txBody>
          <a:bodyPr/>
          <a:lstStyle/>
          <a:p>
            <a:r>
              <a:rPr lang="en-IE" dirty="0"/>
              <a:t>Tender Pack and Technical Questionnaire</a:t>
            </a:r>
          </a:p>
        </p:txBody>
      </p:sp>
      <p:sp>
        <p:nvSpPr>
          <p:cNvPr id="4" name="Slide Number Placeholder 3">
            <a:extLst>
              <a:ext uri="{FF2B5EF4-FFF2-40B4-BE49-F238E27FC236}">
                <a16:creationId xmlns:a16="http://schemas.microsoft.com/office/drawing/2014/main" id="{EA74A257-2498-428D-B465-06ED40272341}"/>
              </a:ext>
            </a:extLst>
          </p:cNvPr>
          <p:cNvSpPr>
            <a:spLocks noGrp="1"/>
          </p:cNvSpPr>
          <p:nvPr>
            <p:ph type="sldNum" sz="quarter" idx="4294967295"/>
          </p:nvPr>
        </p:nvSpPr>
        <p:spPr>
          <a:xfrm>
            <a:off x="11331018" y="6048585"/>
            <a:ext cx="452993" cy="404603"/>
          </a:xfrm>
          <a:prstGeom prst="rect">
            <a:avLst/>
          </a:prstGeom>
        </p:spPr>
        <p:txBody>
          <a:bodyPr vert="horz" lIns="0" tIns="0" rIns="0" bIns="0" rtlCol="0" anchor="b"/>
          <a:lstStyle>
            <a:defPPr>
              <a:defRPr lang="en-US"/>
            </a:defPPr>
            <a:lvl1pPr marL="0" algn="r" defTabSz="914400" rtl="0" eaLnBrk="1" latinLnBrk="0" hangingPunct="1">
              <a:defRPr sz="13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ED98BD-9FE7-5144-8ABD-845F1AC4694B}" type="slidenum">
              <a:rPr lang="en-US" smtClean="0"/>
              <a:pPr/>
              <a:t>35</a:t>
            </a:fld>
            <a:endParaRPr lang="en-US" dirty="0"/>
          </a:p>
        </p:txBody>
      </p:sp>
      <p:sp>
        <p:nvSpPr>
          <p:cNvPr id="3" name="TextBox 2">
            <a:extLst>
              <a:ext uri="{FF2B5EF4-FFF2-40B4-BE49-F238E27FC236}">
                <a16:creationId xmlns:a16="http://schemas.microsoft.com/office/drawing/2014/main" id="{341CE6C7-4FBF-181A-E5E2-025F135A1257}"/>
              </a:ext>
            </a:extLst>
          </p:cNvPr>
          <p:cNvSpPr txBox="1"/>
          <p:nvPr/>
        </p:nvSpPr>
        <p:spPr>
          <a:xfrm>
            <a:off x="395478" y="3687603"/>
            <a:ext cx="6094476" cy="1569660"/>
          </a:xfrm>
          <a:prstGeom prst="rect">
            <a:avLst/>
          </a:prstGeom>
          <a:noFill/>
        </p:spPr>
        <p:txBody>
          <a:bodyPr wrap="square">
            <a:spAutoFit/>
          </a:bodyPr>
          <a:lstStyle/>
          <a:p>
            <a:r>
              <a:rPr lang="en-IE" sz="2400" b="1" dirty="0">
                <a:solidFill>
                  <a:schemeClr val="bg1"/>
                </a:solidFill>
              </a:rPr>
              <a:t>Q &amp; A</a:t>
            </a:r>
          </a:p>
          <a:p>
            <a:r>
              <a:rPr lang="en-IE" sz="1800" b="1" dirty="0">
                <a:solidFill>
                  <a:schemeClr val="bg1"/>
                </a:solidFill>
              </a:rPr>
              <a:t>TSOs will provide a verbal response to select queries received during the webinar.</a:t>
            </a:r>
          </a:p>
          <a:p>
            <a:r>
              <a:rPr lang="en-IE" sz="1800" b="1" dirty="0">
                <a:solidFill>
                  <a:schemeClr val="bg1"/>
                </a:solidFill>
              </a:rPr>
              <a:t>All queries will receive a written response following the webinar.</a:t>
            </a:r>
          </a:p>
        </p:txBody>
      </p:sp>
    </p:spTree>
    <p:extLst>
      <p:ext uri="{BB962C8B-B14F-4D97-AF65-F5344CB8AC3E}">
        <p14:creationId xmlns:p14="http://schemas.microsoft.com/office/powerpoint/2010/main" val="1189378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14DE8-F30E-4D8C-90A4-DDD5DAEDA81C}"/>
              </a:ext>
            </a:extLst>
          </p:cNvPr>
          <p:cNvSpPr>
            <a:spLocks noGrp="1"/>
          </p:cNvSpPr>
          <p:nvPr>
            <p:ph type="ctrTitle"/>
          </p:nvPr>
        </p:nvSpPr>
        <p:spPr>
          <a:xfrm>
            <a:off x="301858" y="330708"/>
            <a:ext cx="8533223" cy="917324"/>
          </a:xfrm>
        </p:spPr>
        <p:txBody>
          <a:bodyPr/>
          <a:lstStyle/>
          <a:p>
            <a:r>
              <a:rPr lang="en-IE" dirty="0"/>
              <a:t>Testing and Signalling</a:t>
            </a:r>
          </a:p>
        </p:txBody>
      </p:sp>
    </p:spTree>
    <p:extLst>
      <p:ext uri="{BB962C8B-B14F-4D97-AF65-F5344CB8AC3E}">
        <p14:creationId xmlns:p14="http://schemas.microsoft.com/office/powerpoint/2010/main" val="233973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60" y="423883"/>
            <a:ext cx="10515600" cy="1325563"/>
          </a:xfrm>
        </p:spPr>
        <p:txBody>
          <a:bodyPr>
            <a:normAutofit/>
          </a:bodyPr>
          <a:lstStyle/>
          <a:p>
            <a:r>
              <a:rPr lang="en-IE" sz="3200" dirty="0"/>
              <a:t>DS3 System Services Compliance Webpage</a:t>
            </a:r>
          </a:p>
        </p:txBody>
      </p:sp>
      <p:sp>
        <p:nvSpPr>
          <p:cNvPr id="3" name="Content Placeholder 2"/>
          <p:cNvSpPr>
            <a:spLocks noGrp="1"/>
          </p:cNvSpPr>
          <p:nvPr>
            <p:ph idx="1"/>
          </p:nvPr>
        </p:nvSpPr>
        <p:spPr>
          <a:xfrm>
            <a:off x="1132821" y="1160778"/>
            <a:ext cx="9349744" cy="4332196"/>
          </a:xfrm>
        </p:spPr>
        <p:txBody>
          <a:bodyPr>
            <a:normAutofit/>
          </a:bodyPr>
          <a:lstStyle/>
          <a:p>
            <a:pPr>
              <a:buFont typeface="Wingdings" panose="05000000000000000000" pitchFamily="2" charset="2"/>
              <a:buChar char="Ø"/>
            </a:pPr>
            <a:r>
              <a:rPr lang="en-IE" sz="2100" dirty="0"/>
              <a:t>EirGrid website has a DS3 System Services compliance webpage at </a:t>
            </a:r>
            <a:r>
              <a:rPr lang="en-IE" sz="1600" dirty="0">
                <a:hlinkClick r:id="rId3"/>
              </a:rPr>
              <a:t>System Service Testing | Grid Codes and Compliance | EirGrid</a:t>
            </a:r>
            <a:endParaRPr lang="en-IE" sz="2100" b="1" dirty="0">
              <a:solidFill>
                <a:srgbClr val="FF0000"/>
              </a:solidFill>
            </a:endParaRPr>
          </a:p>
          <a:p>
            <a:pPr>
              <a:buFont typeface="Wingdings" panose="05000000000000000000" pitchFamily="2" charset="2"/>
              <a:buChar char="Ø"/>
            </a:pPr>
            <a:r>
              <a:rPr lang="en-IE" sz="2100" dirty="0"/>
              <a:t>System Services test reports and procedures per technology type</a:t>
            </a:r>
          </a:p>
          <a:p>
            <a:pPr>
              <a:buFont typeface="Wingdings" panose="05000000000000000000" pitchFamily="2" charset="2"/>
              <a:buChar char="Ø"/>
            </a:pPr>
            <a:endParaRPr lang="en-IE" sz="2100" dirty="0"/>
          </a:p>
          <a:p>
            <a:pPr>
              <a:buFont typeface="Wingdings" panose="05000000000000000000" pitchFamily="2" charset="2"/>
              <a:buChar char="Ø"/>
            </a:pPr>
            <a:r>
              <a:rPr lang="en-IE" sz="2100" dirty="0"/>
              <a:t>System Services signalling requirements / lists per technology type</a:t>
            </a:r>
          </a:p>
          <a:p>
            <a:pPr marL="0" indent="0">
              <a:buNone/>
            </a:pPr>
            <a:endParaRPr lang="en-IE" sz="2100" dirty="0"/>
          </a:p>
          <a:p>
            <a:pPr>
              <a:buFont typeface="Wingdings" panose="05000000000000000000" pitchFamily="2" charset="2"/>
              <a:buChar char="Ø"/>
            </a:pPr>
            <a:r>
              <a:rPr lang="en-IE" sz="2100">
                <a:ea typeface="+mn-lt"/>
                <a:cs typeface="+mn-lt"/>
              </a:rPr>
              <a:t>Any questions on testing / signals can be directed to the relevant testing team:</a:t>
            </a:r>
          </a:p>
          <a:p>
            <a:pPr lvl="1">
              <a:buFont typeface="Arial" panose="05000000000000000000" pitchFamily="2" charset="2"/>
              <a:buChar char="•"/>
            </a:pPr>
            <a:r>
              <a:rPr lang="en-IE" sz="2100" i="1" dirty="0">
                <a:ea typeface="+mn-lt"/>
                <a:cs typeface="+mn-lt"/>
                <a:hlinkClick r:id="rId4"/>
              </a:rPr>
              <a:t>Generator_Testing@EirGrid.com</a:t>
            </a:r>
          </a:p>
          <a:p>
            <a:pPr lvl="1">
              <a:buFont typeface="Arial" panose="05000000000000000000" pitchFamily="2" charset="2"/>
              <a:buChar char="•"/>
            </a:pPr>
            <a:r>
              <a:rPr lang="en-IE" sz="2100" i="1" dirty="0">
                <a:ea typeface="+mn-lt"/>
                <a:cs typeface="+mn-lt"/>
                <a:hlinkClick r:id="rId5"/>
              </a:rPr>
              <a:t>Generator_Testing@SONI.ltd.uk</a:t>
            </a:r>
            <a:r>
              <a:rPr lang="en-IE" sz="2100" i="1">
                <a:ea typeface="+mn-lt"/>
                <a:cs typeface="+mn-lt"/>
              </a:rPr>
              <a:t> (including NI DSU related queries)</a:t>
            </a:r>
          </a:p>
          <a:p>
            <a:pPr lvl="1">
              <a:buFont typeface="Arial" panose="05000000000000000000" pitchFamily="2" charset="2"/>
              <a:buChar char="•"/>
            </a:pPr>
            <a:r>
              <a:rPr lang="en-IE" sz="2100" i="1" dirty="0">
                <a:ea typeface="+mn-lt"/>
                <a:cs typeface="+mn-lt"/>
                <a:hlinkClick r:id="rId6"/>
              </a:rPr>
              <a:t>DSU@eirgrid.com</a:t>
            </a:r>
            <a:r>
              <a:rPr lang="en-IE" sz="2100" i="1">
                <a:ea typeface="+mn-lt"/>
                <a:cs typeface="+mn-lt"/>
              </a:rPr>
              <a:t> (for Ireland DSU related queries)</a:t>
            </a:r>
          </a:p>
          <a:p>
            <a:pPr>
              <a:buFont typeface="Wingdings" panose="05000000000000000000" pitchFamily="2" charset="2"/>
              <a:buChar char="Ø"/>
            </a:pPr>
            <a:endParaRPr lang="en-IE" sz="2100" dirty="0"/>
          </a:p>
          <a:p>
            <a:pPr>
              <a:buFont typeface="Wingdings" panose="05000000000000000000" pitchFamily="2" charset="2"/>
              <a:buChar char="Ø"/>
            </a:pPr>
            <a:endParaRPr lang="en-IE" sz="2400" dirty="0"/>
          </a:p>
        </p:txBody>
      </p:sp>
    </p:spTree>
    <p:extLst>
      <p:ext uri="{BB962C8B-B14F-4D97-AF65-F5344CB8AC3E}">
        <p14:creationId xmlns:p14="http://schemas.microsoft.com/office/powerpoint/2010/main" val="2162316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628" y="400999"/>
            <a:ext cx="10515600" cy="1325563"/>
          </a:xfrm>
        </p:spPr>
        <p:txBody>
          <a:bodyPr/>
          <a:lstStyle/>
          <a:p>
            <a:r>
              <a:rPr lang="en-IE" dirty="0"/>
              <a:t>Tender Testing Requirements</a:t>
            </a:r>
          </a:p>
        </p:txBody>
      </p:sp>
      <p:sp>
        <p:nvSpPr>
          <p:cNvPr id="3" name="Content Placeholder 2"/>
          <p:cNvSpPr>
            <a:spLocks noGrp="1"/>
          </p:cNvSpPr>
          <p:nvPr>
            <p:ph idx="1"/>
          </p:nvPr>
        </p:nvSpPr>
        <p:spPr>
          <a:xfrm>
            <a:off x="1780725" y="1507290"/>
            <a:ext cx="8579889" cy="4286929"/>
          </a:xfrm>
        </p:spPr>
        <p:txBody>
          <a:bodyPr>
            <a:normAutofit lnSpcReduction="10000"/>
          </a:bodyPr>
          <a:lstStyle/>
          <a:p>
            <a:pPr marL="342900" lvl="1" indent="-342900">
              <a:buFont typeface="Wingdings" panose="05000000000000000000" pitchFamily="2" charset="2"/>
              <a:buChar char="Ø"/>
            </a:pPr>
            <a:r>
              <a:rPr lang="en-IE" sz="1900" dirty="0"/>
              <a:t>Tenderers </a:t>
            </a:r>
            <a:r>
              <a:rPr lang="en-IE" sz="1900" b="1" dirty="0"/>
              <a:t>must</a:t>
            </a:r>
            <a:r>
              <a:rPr lang="en-IE" sz="1900" dirty="0"/>
              <a:t> engage with our testing teams prior to tender submission</a:t>
            </a:r>
          </a:p>
          <a:p>
            <a:pPr marL="342900" lvl="1" indent="-342900">
              <a:buFont typeface="Wingdings" panose="05000000000000000000" pitchFamily="2" charset="2"/>
              <a:buChar char="Ø"/>
            </a:pPr>
            <a:endParaRPr lang="en-IE" sz="1900" dirty="0"/>
          </a:p>
          <a:p>
            <a:pPr marL="342900" lvl="1" indent="-342900">
              <a:buFont typeface="Wingdings" panose="05000000000000000000" pitchFamily="2" charset="2"/>
              <a:buChar char="Ø"/>
            </a:pPr>
            <a:r>
              <a:rPr lang="en-IE" sz="1900" dirty="0"/>
              <a:t>Tender submissions </a:t>
            </a:r>
            <a:r>
              <a:rPr lang="en-IE" sz="1900" b="1" dirty="0"/>
              <a:t>must</a:t>
            </a:r>
            <a:r>
              <a:rPr lang="en-IE" sz="1900" dirty="0"/>
              <a:t> be accompanied by:</a:t>
            </a:r>
          </a:p>
          <a:p>
            <a:pPr marL="0" lvl="1" indent="0">
              <a:buNone/>
            </a:pPr>
            <a:endParaRPr lang="en-IE" sz="1900" dirty="0"/>
          </a:p>
          <a:p>
            <a:pPr marL="742950" lvl="2" indent="-342900">
              <a:buFont typeface="Wingdings" panose="05000000000000000000" pitchFamily="2" charset="2"/>
              <a:buChar char="Ø"/>
            </a:pPr>
            <a:r>
              <a:rPr lang="en-IE" sz="1800" dirty="0"/>
              <a:t>Approved recent DS3 System Services Test Report</a:t>
            </a:r>
          </a:p>
          <a:p>
            <a:pPr marL="857250" lvl="3" indent="0">
              <a:buNone/>
            </a:pPr>
            <a:r>
              <a:rPr lang="en-IE" b="1" dirty="0"/>
              <a:t>Or</a:t>
            </a:r>
          </a:p>
          <a:p>
            <a:pPr marL="685800" lvl="2" indent="-285750">
              <a:buFont typeface="Wingdings" panose="05000000000000000000" pitchFamily="2" charset="2"/>
              <a:buChar char="Ø"/>
            </a:pPr>
            <a:r>
              <a:rPr lang="en-IE" sz="1800" dirty="0"/>
              <a:t>Evidence of recent testing, where a Test Report has not yet been approved</a:t>
            </a:r>
          </a:p>
          <a:p>
            <a:pPr marL="857250" lvl="3" indent="0">
              <a:buNone/>
            </a:pPr>
            <a:r>
              <a:rPr lang="en-IE" b="1" dirty="0"/>
              <a:t>Or</a:t>
            </a:r>
          </a:p>
          <a:p>
            <a:pPr marL="685800" lvl="2" indent="-285750">
              <a:buFont typeface="Wingdings" panose="05000000000000000000" pitchFamily="2" charset="2"/>
              <a:buChar char="Ø"/>
            </a:pPr>
            <a:r>
              <a:rPr lang="en-IE" sz="1800" dirty="0"/>
              <a:t>Confirmed Testing Date</a:t>
            </a:r>
          </a:p>
          <a:p>
            <a:pPr marL="857250" lvl="3" indent="0">
              <a:buNone/>
            </a:pPr>
            <a:r>
              <a:rPr lang="en-IE" b="1" dirty="0"/>
              <a:t>Or</a:t>
            </a:r>
          </a:p>
          <a:p>
            <a:pPr marL="685800" lvl="2" indent="-285750" algn="just">
              <a:buFont typeface="Wingdings" panose="05000000000000000000" pitchFamily="2" charset="2"/>
              <a:buChar char="Ø"/>
            </a:pPr>
            <a:r>
              <a:rPr lang="en-IE" sz="1800" dirty="0"/>
              <a:t>Confirmation from TSOs that alternate test data can be used for the purpose of demonstrating capability. </a:t>
            </a:r>
            <a:r>
              <a:rPr lang="en-IE" sz="1800" b="1" dirty="0"/>
              <a:t>If Tenderer opts to submit test data, data must have been gathered within the 12 months prior to the last testing date of the current tender period. In the case of Gate 14, data must have been gathered between the 6th of February 2025 and 7</a:t>
            </a:r>
            <a:r>
              <a:rPr lang="en-IE" sz="1800" b="1" baseline="30000" dirty="0"/>
              <a:t>th</a:t>
            </a:r>
            <a:r>
              <a:rPr lang="en-IE" sz="1800" b="1" dirty="0"/>
              <a:t> of February 2026.</a:t>
            </a:r>
          </a:p>
          <a:p>
            <a:pPr marL="0" indent="0">
              <a:buNone/>
            </a:pPr>
            <a:endParaRPr lang="en-IE" sz="2100" dirty="0"/>
          </a:p>
        </p:txBody>
      </p:sp>
    </p:spTree>
    <p:extLst>
      <p:ext uri="{BB962C8B-B14F-4D97-AF65-F5344CB8AC3E}">
        <p14:creationId xmlns:p14="http://schemas.microsoft.com/office/powerpoint/2010/main" val="95957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04" y="419107"/>
            <a:ext cx="10515600" cy="1325563"/>
          </a:xfrm>
        </p:spPr>
        <p:txBody>
          <a:bodyPr>
            <a:normAutofit/>
          </a:bodyPr>
          <a:lstStyle/>
          <a:p>
            <a:r>
              <a:rPr lang="en-IE" sz="3200" dirty="0"/>
              <a:t>Testing Dates</a:t>
            </a:r>
          </a:p>
        </p:txBody>
      </p:sp>
      <p:sp>
        <p:nvSpPr>
          <p:cNvPr id="3" name="Content Placeholder 2"/>
          <p:cNvSpPr>
            <a:spLocks noGrp="1"/>
          </p:cNvSpPr>
          <p:nvPr>
            <p:ph idx="1"/>
          </p:nvPr>
        </p:nvSpPr>
        <p:spPr>
          <a:xfrm>
            <a:off x="1707573" y="1294589"/>
            <a:ext cx="8579889" cy="4268822"/>
          </a:xfrm>
        </p:spPr>
        <p:txBody>
          <a:bodyPr>
            <a:normAutofit fontScale="92500" lnSpcReduction="20000"/>
          </a:bodyPr>
          <a:lstStyle/>
          <a:p>
            <a:pPr>
              <a:buFont typeface="Wingdings" panose="05000000000000000000" pitchFamily="2" charset="2"/>
              <a:buChar char="Ø"/>
            </a:pPr>
            <a:r>
              <a:rPr lang="en-IE" sz="2100" b="1" dirty="0"/>
              <a:t>Early engagement </a:t>
            </a:r>
            <a:r>
              <a:rPr lang="en-IE" sz="2100" dirty="0"/>
              <a:t>please.</a:t>
            </a:r>
          </a:p>
          <a:p>
            <a:pPr lvl="1">
              <a:buFont typeface="Wingdings" panose="05000000000000000000" pitchFamily="2" charset="2"/>
              <a:buChar char="Ø"/>
            </a:pPr>
            <a:endParaRPr lang="en-IE" sz="2100" dirty="0"/>
          </a:p>
          <a:p>
            <a:pPr>
              <a:buFont typeface="Wingdings" panose="05000000000000000000" pitchFamily="2" charset="2"/>
              <a:buChar char="Ø"/>
            </a:pPr>
            <a:r>
              <a:rPr lang="en-IE" sz="2100" dirty="0"/>
              <a:t>Please contact us </a:t>
            </a:r>
            <a:r>
              <a:rPr lang="en-IE" sz="2100" b="1" dirty="0"/>
              <a:t>now</a:t>
            </a:r>
            <a:r>
              <a:rPr lang="en-IE" sz="2100" dirty="0"/>
              <a:t> to book testing slots if you intend to tender for services.</a:t>
            </a:r>
          </a:p>
          <a:p>
            <a:pPr>
              <a:buFont typeface="Wingdings" panose="05000000000000000000" pitchFamily="2" charset="2"/>
              <a:buChar char="Ø"/>
            </a:pPr>
            <a:endParaRPr lang="en-IE" sz="1900" dirty="0"/>
          </a:p>
          <a:p>
            <a:pPr>
              <a:buFont typeface="Wingdings" panose="05000000000000000000" pitchFamily="2" charset="2"/>
              <a:buChar char="Ø"/>
            </a:pPr>
            <a:r>
              <a:rPr lang="en-IE" sz="2100" dirty="0"/>
              <a:t>Testing Dates (subject to availability) – Gate 14</a:t>
            </a:r>
          </a:p>
          <a:p>
            <a:pPr lvl="1">
              <a:buFont typeface="Wingdings" panose="05000000000000000000" pitchFamily="2" charset="2"/>
              <a:buChar char="Ø"/>
            </a:pPr>
            <a:r>
              <a:rPr lang="en-IE" sz="1900" dirty="0"/>
              <a:t>First date: Now</a:t>
            </a:r>
          </a:p>
          <a:p>
            <a:pPr lvl="1">
              <a:buFont typeface="Wingdings" panose="05000000000000000000" pitchFamily="2" charset="2"/>
              <a:buChar char="Ø"/>
            </a:pPr>
            <a:r>
              <a:rPr lang="en-IE" sz="1900" dirty="0"/>
              <a:t>Last date: </a:t>
            </a:r>
            <a:r>
              <a:rPr lang="en-IE" sz="1900" b="1" dirty="0"/>
              <a:t>Friday 06</a:t>
            </a:r>
            <a:r>
              <a:rPr lang="en-IE" sz="1900" b="1" baseline="30000" dirty="0"/>
              <a:t>th</a:t>
            </a:r>
            <a:r>
              <a:rPr lang="en-IE" sz="1900" b="1" dirty="0"/>
              <a:t> February 2026</a:t>
            </a:r>
          </a:p>
          <a:p>
            <a:pPr lvl="1">
              <a:buFont typeface="Wingdings" panose="05000000000000000000" pitchFamily="2" charset="2"/>
              <a:buChar char="Ø"/>
            </a:pPr>
            <a:r>
              <a:rPr lang="en-IE" sz="1900" dirty="0"/>
              <a:t>Test dates must be agreed</a:t>
            </a:r>
            <a:r>
              <a:rPr lang="en-IE" sz="1900" b="1" dirty="0"/>
              <a:t>:  Before the tender submission.</a:t>
            </a:r>
          </a:p>
          <a:p>
            <a:pPr lvl="2">
              <a:buFont typeface="Wingdings" panose="05000000000000000000" pitchFamily="2" charset="2"/>
              <a:buChar char="Ø"/>
            </a:pPr>
            <a:r>
              <a:rPr lang="en-IE" sz="1600" b="1" dirty="0"/>
              <a:t>This applies to all testing whether witnessed or unwitnessed by TSOs</a:t>
            </a:r>
            <a:endParaRPr lang="en-IE" sz="1500" b="1" dirty="0"/>
          </a:p>
          <a:p>
            <a:pPr marL="0" indent="0">
              <a:buNone/>
            </a:pPr>
            <a:endParaRPr lang="en-IE" sz="2100" dirty="0"/>
          </a:p>
          <a:p>
            <a:pPr>
              <a:buFont typeface="Wingdings" panose="05000000000000000000" pitchFamily="2" charset="2"/>
              <a:buChar char="Ø"/>
            </a:pPr>
            <a:r>
              <a:rPr lang="en-IE" sz="2100" dirty="0"/>
              <a:t>Testing deadlines will be enforced e.g. 10 working days to submit a report post test (note – TSOs may return reports that are incomplete)</a:t>
            </a:r>
          </a:p>
          <a:p>
            <a:pPr>
              <a:buFont typeface="Wingdings" panose="05000000000000000000" pitchFamily="2" charset="2"/>
              <a:buChar char="Ø"/>
            </a:pPr>
            <a:endParaRPr lang="en-IE" sz="2100" dirty="0"/>
          </a:p>
          <a:p>
            <a:pPr>
              <a:buFont typeface="Wingdings" panose="05000000000000000000" pitchFamily="2" charset="2"/>
              <a:buChar char="Ø"/>
            </a:pPr>
            <a:r>
              <a:rPr lang="en-IE" sz="2100" b="1" dirty="0"/>
              <a:t>Friday 20th February 2026 </a:t>
            </a:r>
            <a:r>
              <a:rPr lang="en-IE" sz="2100" dirty="0"/>
              <a:t>is the deadline for an approved test report.</a:t>
            </a:r>
          </a:p>
        </p:txBody>
      </p:sp>
    </p:spTree>
    <p:extLst>
      <p:ext uri="{BB962C8B-B14F-4D97-AF65-F5344CB8AC3E}">
        <p14:creationId xmlns:p14="http://schemas.microsoft.com/office/powerpoint/2010/main" val="48808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0A19-74FF-4B38-B9CA-8DE893528473}"/>
              </a:ext>
            </a:extLst>
          </p:cNvPr>
          <p:cNvSpPr>
            <a:spLocks noGrp="1"/>
          </p:cNvSpPr>
          <p:nvPr>
            <p:ph type="ctrTitle"/>
          </p:nvPr>
        </p:nvSpPr>
        <p:spPr>
          <a:xfrm>
            <a:off x="413068" y="726124"/>
            <a:ext cx="7038056" cy="2006916"/>
          </a:xfrm>
        </p:spPr>
        <p:txBody>
          <a:bodyPr/>
          <a:lstStyle/>
          <a:p>
            <a:r>
              <a:rPr lang="en-IE" dirty="0"/>
              <a:t>Procurement Process Overview</a:t>
            </a:r>
            <a:br>
              <a:rPr lang="en-IE" dirty="0"/>
            </a:br>
            <a:br>
              <a:rPr lang="en-IE" dirty="0"/>
            </a:br>
            <a:br>
              <a:rPr lang="en-IE" dirty="0"/>
            </a:br>
            <a:endParaRPr lang="en-IE" dirty="0"/>
          </a:p>
        </p:txBody>
      </p:sp>
    </p:spTree>
    <p:extLst>
      <p:ext uri="{BB962C8B-B14F-4D97-AF65-F5344CB8AC3E}">
        <p14:creationId xmlns:p14="http://schemas.microsoft.com/office/powerpoint/2010/main" val="4152577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48" y="419107"/>
            <a:ext cx="10515600" cy="1325563"/>
          </a:xfrm>
        </p:spPr>
        <p:txBody>
          <a:bodyPr>
            <a:normAutofit/>
          </a:bodyPr>
          <a:lstStyle/>
          <a:p>
            <a:r>
              <a:rPr lang="en-IE" sz="3200" dirty="0"/>
              <a:t>Testing Documentation</a:t>
            </a:r>
          </a:p>
        </p:txBody>
      </p:sp>
      <p:sp>
        <p:nvSpPr>
          <p:cNvPr id="3" name="Content Placeholder 2"/>
          <p:cNvSpPr>
            <a:spLocks noGrp="1"/>
          </p:cNvSpPr>
          <p:nvPr>
            <p:ph idx="1"/>
          </p:nvPr>
        </p:nvSpPr>
        <p:spPr>
          <a:xfrm>
            <a:off x="1780725" y="1507289"/>
            <a:ext cx="8579889" cy="4268822"/>
          </a:xfrm>
        </p:spPr>
        <p:txBody>
          <a:bodyPr>
            <a:normAutofit fontScale="92500" lnSpcReduction="10000"/>
          </a:bodyPr>
          <a:lstStyle/>
          <a:p>
            <a:pPr lvl="0">
              <a:buFont typeface="Wingdings" panose="05000000000000000000" pitchFamily="2" charset="2"/>
              <a:buChar char="Ø"/>
            </a:pPr>
            <a:r>
              <a:rPr lang="en-IE" sz="1900" b="1" dirty="0"/>
              <a:t>Scope</a:t>
            </a:r>
            <a:r>
              <a:rPr lang="en-IE" sz="1900" dirty="0"/>
              <a:t> – Document to be submitted 2 BD following confirmation of test date </a:t>
            </a:r>
            <a:r>
              <a:rPr lang="en-IE" sz="1900" i="1" dirty="0"/>
              <a:t>outlining the services </a:t>
            </a:r>
            <a:r>
              <a:rPr lang="en-IE" sz="1900" dirty="0"/>
              <a:t>the unit wishes to contract for including a detailed </a:t>
            </a:r>
            <a:r>
              <a:rPr lang="en-IE" sz="1900" i="1" dirty="0"/>
              <a:t>plan and timeline </a:t>
            </a:r>
            <a:r>
              <a:rPr lang="en-IE" sz="1900" dirty="0"/>
              <a:t>of how they will achieve these goals. </a:t>
            </a:r>
          </a:p>
          <a:p>
            <a:pPr>
              <a:buFont typeface="Wingdings" panose="05000000000000000000" pitchFamily="2" charset="2"/>
              <a:buChar char="Ø"/>
            </a:pPr>
            <a:endParaRPr lang="en-IE" sz="1900" dirty="0"/>
          </a:p>
          <a:p>
            <a:pPr lvl="0">
              <a:buFont typeface="Wingdings" panose="05000000000000000000" pitchFamily="2" charset="2"/>
              <a:buChar char="Ø"/>
            </a:pPr>
            <a:r>
              <a:rPr lang="en-IE" sz="1900" b="1" dirty="0"/>
              <a:t>Checklist</a:t>
            </a:r>
            <a:r>
              <a:rPr lang="en-IE" sz="1900" dirty="0"/>
              <a:t> – A checklist is to be completed with each report to ensure all required aspects of a complete report are met. This is to help mitigate delays at the report reviewing stage. Must be fully completed.</a:t>
            </a:r>
          </a:p>
          <a:p>
            <a:pPr lvl="0">
              <a:buFont typeface="Wingdings" panose="05000000000000000000" pitchFamily="2" charset="2"/>
              <a:buChar char="Ø"/>
            </a:pPr>
            <a:endParaRPr lang="en-IE" sz="1900" dirty="0"/>
          </a:p>
          <a:p>
            <a:pPr lvl="0">
              <a:buFont typeface="Wingdings" panose="05000000000000000000" pitchFamily="2" charset="2"/>
              <a:buChar char="Ø"/>
            </a:pPr>
            <a:r>
              <a:rPr lang="en-IE" sz="1900" b="1" dirty="0"/>
              <a:t>Test procedure </a:t>
            </a:r>
            <a:r>
              <a:rPr lang="en-IE" sz="1900" dirty="0"/>
              <a:t>– Must be submitted at </a:t>
            </a:r>
            <a:r>
              <a:rPr lang="en-IE" sz="1900"/>
              <a:t>least 10 </a:t>
            </a:r>
            <a:r>
              <a:rPr lang="en-IE" sz="1900" dirty="0"/>
              <a:t>BD in advance of testing.</a:t>
            </a:r>
          </a:p>
          <a:p>
            <a:pPr lvl="0">
              <a:buFont typeface="Wingdings" panose="05000000000000000000" pitchFamily="2" charset="2"/>
              <a:buChar char="Ø"/>
            </a:pPr>
            <a:endParaRPr lang="en-IE" sz="1900" dirty="0"/>
          </a:p>
          <a:p>
            <a:pPr lvl="0">
              <a:buFont typeface="Wingdings" panose="05000000000000000000" pitchFamily="2" charset="2"/>
              <a:buChar char="Ø"/>
            </a:pPr>
            <a:r>
              <a:rPr lang="en-IE" sz="1900" b="1" dirty="0"/>
              <a:t>Load Profile </a:t>
            </a:r>
            <a:r>
              <a:rPr lang="en-IE" sz="1900" dirty="0"/>
              <a:t>- Must be submitted at least 2 BD in advance of testing to </a:t>
            </a:r>
            <a:r>
              <a:rPr lang="en-IE" sz="1900" dirty="0">
                <a:hlinkClick r:id="rId2"/>
              </a:rPr>
              <a:t>neartime@eirgrid.com</a:t>
            </a:r>
            <a:r>
              <a:rPr lang="en-IE" sz="1900" dirty="0"/>
              <a:t> copying </a:t>
            </a:r>
            <a:r>
              <a:rPr lang="en-IE" sz="1900" dirty="0">
                <a:hlinkClick r:id="rId3"/>
              </a:rPr>
              <a:t>Generator_Testing@EirGrid.com</a:t>
            </a:r>
            <a:r>
              <a:rPr lang="en-IE" sz="1900" dirty="0"/>
              <a:t> or </a:t>
            </a:r>
            <a:r>
              <a:rPr lang="en-IE" sz="1900" dirty="0">
                <a:hlinkClick r:id="rId4"/>
              </a:rPr>
              <a:t>DSU@eirgrid.com</a:t>
            </a:r>
            <a:r>
              <a:rPr lang="en-IE" sz="1900" dirty="0"/>
              <a:t> for DSU related test.</a:t>
            </a:r>
          </a:p>
          <a:p>
            <a:pPr lvl="1">
              <a:buFont typeface="Wingdings" panose="05000000000000000000" pitchFamily="2" charset="2"/>
              <a:buChar char="Ø"/>
            </a:pPr>
            <a:endParaRPr lang="en-IE" sz="1900" dirty="0"/>
          </a:p>
          <a:p>
            <a:pPr lvl="0">
              <a:buFont typeface="Wingdings" panose="05000000000000000000" pitchFamily="2" charset="2"/>
              <a:buChar char="Ø"/>
            </a:pPr>
            <a:r>
              <a:rPr lang="en-IE" sz="1900" i="1" dirty="0"/>
              <a:t>Templates for the documents are available on the EirGrid website</a:t>
            </a:r>
            <a:r>
              <a:rPr lang="en-IE" sz="1900" dirty="0"/>
              <a:t>.</a:t>
            </a:r>
          </a:p>
          <a:p>
            <a:pPr>
              <a:buFont typeface="Wingdings" panose="05000000000000000000" pitchFamily="2" charset="2"/>
              <a:buChar char="Ø"/>
            </a:pPr>
            <a:endParaRPr lang="en-IE" sz="1900" dirty="0"/>
          </a:p>
          <a:p>
            <a:pPr>
              <a:buFont typeface="Wingdings" panose="05000000000000000000" pitchFamily="2" charset="2"/>
              <a:buChar char="Ø"/>
            </a:pPr>
            <a:endParaRPr lang="en-IE" sz="2100" b="1" dirty="0"/>
          </a:p>
          <a:p>
            <a:pPr>
              <a:buFont typeface="Wingdings" panose="05000000000000000000" pitchFamily="2" charset="2"/>
              <a:buChar char="Ø"/>
            </a:pPr>
            <a:endParaRPr lang="en-IE" sz="2100" b="1" dirty="0"/>
          </a:p>
          <a:p>
            <a:pPr>
              <a:buFont typeface="Wingdings" panose="05000000000000000000" pitchFamily="2" charset="2"/>
              <a:buChar char="Ø"/>
            </a:pPr>
            <a:endParaRPr lang="en-IE" sz="2100" b="1" dirty="0"/>
          </a:p>
          <a:p>
            <a:pPr>
              <a:buFont typeface="Wingdings" panose="05000000000000000000" pitchFamily="2" charset="2"/>
              <a:buChar char="Ø"/>
            </a:pPr>
            <a:endParaRPr lang="en-IE" sz="2100" b="1" dirty="0"/>
          </a:p>
          <a:p>
            <a:pPr>
              <a:buFont typeface="Wingdings" panose="05000000000000000000" pitchFamily="2" charset="2"/>
              <a:buChar char="Ø"/>
            </a:pPr>
            <a:endParaRPr lang="en-IE" sz="2100" dirty="0"/>
          </a:p>
          <a:p>
            <a:pPr lvl="1">
              <a:buFont typeface="Wingdings" panose="05000000000000000000" pitchFamily="2" charset="2"/>
              <a:buChar char="Ø"/>
            </a:pPr>
            <a:endParaRPr lang="en-IE" sz="2100" dirty="0"/>
          </a:p>
        </p:txBody>
      </p:sp>
    </p:spTree>
    <p:extLst>
      <p:ext uri="{BB962C8B-B14F-4D97-AF65-F5344CB8AC3E}">
        <p14:creationId xmlns:p14="http://schemas.microsoft.com/office/powerpoint/2010/main" val="185965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04" y="525589"/>
            <a:ext cx="10515600" cy="1325563"/>
          </a:xfrm>
        </p:spPr>
        <p:txBody>
          <a:bodyPr>
            <a:normAutofit/>
          </a:bodyPr>
          <a:lstStyle/>
          <a:p>
            <a:r>
              <a:rPr lang="en-IE" sz="3200" dirty="0"/>
              <a:t>Testing Documentation</a:t>
            </a:r>
          </a:p>
        </p:txBody>
      </p:sp>
      <p:sp>
        <p:nvSpPr>
          <p:cNvPr id="3" name="Content Placeholder 2"/>
          <p:cNvSpPr>
            <a:spLocks noGrp="1"/>
          </p:cNvSpPr>
          <p:nvPr>
            <p:ph idx="1"/>
          </p:nvPr>
        </p:nvSpPr>
        <p:spPr>
          <a:xfrm>
            <a:off x="1780725" y="1507289"/>
            <a:ext cx="8579889" cy="4268822"/>
          </a:xfrm>
        </p:spPr>
        <p:txBody>
          <a:bodyPr>
            <a:normAutofit/>
          </a:bodyPr>
          <a:lstStyle/>
          <a:p>
            <a:pPr marL="0" indent="0">
              <a:buNone/>
            </a:pPr>
            <a:r>
              <a:rPr lang="en-IE" sz="1900" dirty="0"/>
              <a:t>Good practices: </a:t>
            </a:r>
          </a:p>
          <a:p>
            <a:pPr lvl="0">
              <a:buFont typeface="Wingdings" panose="05000000000000000000" pitchFamily="2" charset="2"/>
              <a:buChar char="Ø"/>
            </a:pPr>
            <a:endParaRPr lang="en-IE" sz="1900" dirty="0"/>
          </a:p>
          <a:p>
            <a:pPr lvl="0">
              <a:buFont typeface="Wingdings" panose="05000000000000000000" pitchFamily="2" charset="2"/>
              <a:buChar char="Ø"/>
            </a:pPr>
            <a:r>
              <a:rPr lang="en-IE" sz="1900" dirty="0"/>
              <a:t>File name </a:t>
            </a:r>
            <a:r>
              <a:rPr lang="en-IE" sz="1900" dirty="0" err="1"/>
              <a:t>ie</a:t>
            </a:r>
            <a:r>
              <a:rPr lang="en-IE" sz="1900" dirty="0"/>
              <a:t>. Reports, to be named contained the name of the unit, testing type and version. (</a:t>
            </a:r>
            <a:r>
              <a:rPr lang="en-US" sz="1900" i="1" dirty="0" err="1"/>
              <a:t>UnitName</a:t>
            </a:r>
            <a:r>
              <a:rPr lang="en-US" sz="1900" i="1" dirty="0"/>
              <a:t> OR Test Report v2</a:t>
            </a:r>
            <a:r>
              <a:rPr lang="en-US" sz="1900" dirty="0"/>
              <a:t>)</a:t>
            </a:r>
          </a:p>
          <a:p>
            <a:pPr lvl="0">
              <a:buFont typeface="Wingdings" panose="05000000000000000000" pitchFamily="2" charset="2"/>
              <a:buChar char="Ø"/>
            </a:pPr>
            <a:r>
              <a:rPr lang="en-US" sz="1900" dirty="0"/>
              <a:t>It is the tenderer responsibility to </a:t>
            </a:r>
            <a:r>
              <a:rPr lang="en-IE" sz="1900" dirty="0"/>
              <a:t>make sure Generator Testing receive the reports.</a:t>
            </a:r>
          </a:p>
          <a:p>
            <a:pPr lvl="0">
              <a:buFont typeface="Wingdings" panose="05000000000000000000" pitchFamily="2" charset="2"/>
              <a:buChar char="Ø"/>
            </a:pPr>
            <a:r>
              <a:rPr lang="en-IE" sz="1900" u="sng" dirty="0"/>
              <a:t>Version history </a:t>
            </a:r>
            <a:r>
              <a:rPr lang="en-IE" sz="1900" dirty="0"/>
              <a:t>on both file name and section history inside the document, any header and footer must match.</a:t>
            </a:r>
          </a:p>
          <a:p>
            <a:pPr>
              <a:buFont typeface="Wingdings" panose="05000000000000000000" pitchFamily="2" charset="2"/>
              <a:buChar char="Ø"/>
            </a:pPr>
            <a:r>
              <a:rPr lang="en-IE" sz="1900" dirty="0"/>
              <a:t>Operating Reserve reports: Pre-event output as per tender document.</a:t>
            </a:r>
          </a:p>
          <a:p>
            <a:pPr>
              <a:buFont typeface="Wingdings" panose="05000000000000000000" pitchFamily="2" charset="2"/>
              <a:buChar char="Ø"/>
            </a:pPr>
            <a:r>
              <a:rPr lang="en-IE" sz="2100" dirty="0"/>
              <a:t>Highlight proposed changes vs existing contracts e.g., proposed values in </a:t>
            </a:r>
            <a:r>
              <a:rPr lang="en-IE" sz="2100" dirty="0">
                <a:solidFill>
                  <a:srgbClr val="FF0000"/>
                </a:solidFill>
              </a:rPr>
              <a:t>RED</a:t>
            </a:r>
            <a:r>
              <a:rPr lang="en-IE" sz="2100" dirty="0"/>
              <a:t> text.</a:t>
            </a:r>
          </a:p>
          <a:p>
            <a:pPr>
              <a:buFont typeface="Wingdings" panose="05000000000000000000" pitchFamily="2" charset="2"/>
              <a:buChar char="Ø"/>
            </a:pPr>
            <a:endParaRPr lang="en-IE" sz="2100" b="1" dirty="0"/>
          </a:p>
          <a:p>
            <a:pPr>
              <a:buFont typeface="Wingdings" panose="05000000000000000000" pitchFamily="2" charset="2"/>
              <a:buChar char="Ø"/>
            </a:pPr>
            <a:endParaRPr lang="en-IE" sz="2100" b="1" dirty="0"/>
          </a:p>
          <a:p>
            <a:pPr>
              <a:buFont typeface="Wingdings" panose="05000000000000000000" pitchFamily="2" charset="2"/>
              <a:buChar char="Ø"/>
            </a:pPr>
            <a:endParaRPr lang="en-IE" sz="2100" b="1" dirty="0"/>
          </a:p>
          <a:p>
            <a:pPr>
              <a:buFont typeface="Wingdings" panose="05000000000000000000" pitchFamily="2" charset="2"/>
              <a:buChar char="Ø"/>
            </a:pPr>
            <a:endParaRPr lang="en-IE" sz="2100" dirty="0"/>
          </a:p>
          <a:p>
            <a:pPr lvl="1">
              <a:buFont typeface="Wingdings" panose="05000000000000000000" pitchFamily="2" charset="2"/>
              <a:buChar char="Ø"/>
            </a:pPr>
            <a:endParaRPr lang="en-IE" sz="2100" dirty="0"/>
          </a:p>
        </p:txBody>
      </p:sp>
    </p:spTree>
    <p:extLst>
      <p:ext uri="{BB962C8B-B14F-4D97-AF65-F5344CB8AC3E}">
        <p14:creationId xmlns:p14="http://schemas.microsoft.com/office/powerpoint/2010/main" val="296124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636" y="552408"/>
            <a:ext cx="10515600" cy="1325563"/>
          </a:xfrm>
        </p:spPr>
        <p:txBody>
          <a:bodyPr>
            <a:normAutofit/>
          </a:bodyPr>
          <a:lstStyle/>
          <a:p>
            <a:r>
              <a:rPr lang="en-IE" sz="3200" dirty="0"/>
              <a:t>Updated Testing Documentation</a:t>
            </a:r>
          </a:p>
        </p:txBody>
      </p:sp>
      <p:sp>
        <p:nvSpPr>
          <p:cNvPr id="3" name="Content Placeholder 2"/>
          <p:cNvSpPr>
            <a:spLocks noGrp="1"/>
          </p:cNvSpPr>
          <p:nvPr>
            <p:ph idx="1"/>
          </p:nvPr>
        </p:nvSpPr>
        <p:spPr>
          <a:xfrm>
            <a:off x="1643565" y="1215189"/>
            <a:ext cx="8579889" cy="4309851"/>
          </a:xfrm>
        </p:spPr>
        <p:txBody>
          <a:bodyPr>
            <a:normAutofit/>
          </a:bodyPr>
          <a:lstStyle/>
          <a:p>
            <a:pPr>
              <a:buFont typeface="Wingdings" panose="05000000000000000000" pitchFamily="2" charset="2"/>
              <a:buChar char="Ø"/>
            </a:pPr>
            <a:r>
              <a:rPr lang="en-US" sz="2000" dirty="0"/>
              <a:t>Testing to reset performance scalar.</a:t>
            </a:r>
          </a:p>
          <a:p>
            <a:pPr lvl="1">
              <a:buFont typeface="Wingdings" panose="05000000000000000000" pitchFamily="2" charset="2"/>
              <a:buChar char="Ø"/>
            </a:pPr>
            <a:r>
              <a:rPr lang="en-US" sz="1600" dirty="0"/>
              <a:t>The existing report template was designed for contracting. It uses 'minimum sustained MW' to determine achieved volumes.</a:t>
            </a:r>
          </a:p>
          <a:p>
            <a:pPr lvl="1">
              <a:buFont typeface="Wingdings" panose="05000000000000000000" pitchFamily="2" charset="2"/>
              <a:buChar char="Ø"/>
            </a:pPr>
            <a:r>
              <a:rPr lang="en-US" sz="1600" dirty="0"/>
              <a:t>New report template will be published for units who carry out testing to reset performance scalar. The assessment methodology (and pass criteria) will be as per performance monitoring.</a:t>
            </a:r>
          </a:p>
          <a:p>
            <a:pPr lvl="1">
              <a:buFont typeface="Wingdings" panose="05000000000000000000" pitchFamily="2" charset="2"/>
              <a:buChar char="Ø"/>
            </a:pPr>
            <a:endParaRPr lang="en-US" sz="1600" dirty="0"/>
          </a:p>
        </p:txBody>
      </p:sp>
      <p:graphicFrame>
        <p:nvGraphicFramePr>
          <p:cNvPr id="5" name="Table 4">
            <a:extLst>
              <a:ext uri="{FF2B5EF4-FFF2-40B4-BE49-F238E27FC236}">
                <a16:creationId xmlns:a16="http://schemas.microsoft.com/office/drawing/2014/main" id="{E7978065-0C5A-4C33-9BD7-950E469D6D28}"/>
              </a:ext>
            </a:extLst>
          </p:cNvPr>
          <p:cNvGraphicFramePr>
            <a:graphicFrameLocks noGrp="1"/>
          </p:cNvGraphicFramePr>
          <p:nvPr>
            <p:extLst>
              <p:ext uri="{D42A27DB-BD31-4B8C-83A1-F6EECF244321}">
                <p14:modId xmlns:p14="http://schemas.microsoft.com/office/powerpoint/2010/main" val="3737702597"/>
              </p:ext>
            </p:extLst>
          </p:nvPr>
        </p:nvGraphicFramePr>
        <p:xfrm>
          <a:off x="3020088" y="3081528"/>
          <a:ext cx="4852737" cy="2332996"/>
        </p:xfrm>
        <a:graphic>
          <a:graphicData uri="http://schemas.openxmlformats.org/drawingml/2006/table">
            <a:tbl>
              <a:tblPr>
                <a:tableStyleId>{5C22544A-7EE6-4342-B048-85BDC9FD1C3A}</a:tableStyleId>
              </a:tblPr>
              <a:tblGrid>
                <a:gridCol w="1617579">
                  <a:extLst>
                    <a:ext uri="{9D8B030D-6E8A-4147-A177-3AD203B41FA5}">
                      <a16:colId xmlns:a16="http://schemas.microsoft.com/office/drawing/2014/main" val="134251406"/>
                    </a:ext>
                  </a:extLst>
                </a:gridCol>
                <a:gridCol w="1617579">
                  <a:extLst>
                    <a:ext uri="{9D8B030D-6E8A-4147-A177-3AD203B41FA5}">
                      <a16:colId xmlns:a16="http://schemas.microsoft.com/office/drawing/2014/main" val="478795624"/>
                    </a:ext>
                  </a:extLst>
                </a:gridCol>
                <a:gridCol w="1617579">
                  <a:extLst>
                    <a:ext uri="{9D8B030D-6E8A-4147-A177-3AD203B41FA5}">
                      <a16:colId xmlns:a16="http://schemas.microsoft.com/office/drawing/2014/main" val="1030827901"/>
                    </a:ext>
                  </a:extLst>
                </a:gridCol>
              </a:tblGrid>
              <a:tr h="512930">
                <a:tc>
                  <a:txBody>
                    <a:bodyPr/>
                    <a:lstStyle/>
                    <a:p>
                      <a:pPr algn="ctr" fontAlgn="ctr"/>
                      <a:r>
                        <a:rPr lang="en-IE" sz="1600" u="none" strike="noStrike" dirty="0">
                          <a:effectLst/>
                        </a:rPr>
                        <a:t>Technology</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en-IE" sz="1600" u="none" strike="noStrike" dirty="0">
                          <a:effectLst/>
                        </a:rPr>
                        <a:t>Report</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en-IE" sz="1600" u="none" strike="noStrike" dirty="0">
                          <a:effectLst/>
                        </a:rPr>
                        <a:t>Test Procedure</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3155772011"/>
                  </a:ext>
                </a:extLst>
              </a:tr>
              <a:tr h="349667">
                <a:tc>
                  <a:txBody>
                    <a:bodyPr/>
                    <a:lstStyle/>
                    <a:p>
                      <a:pPr algn="ctr" fontAlgn="ctr"/>
                      <a:r>
                        <a:rPr lang="en-IE" sz="1600" u="none" strike="noStrike" dirty="0">
                          <a:effectLst/>
                        </a:rPr>
                        <a:t>WFPS/SFPS</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IE" sz="1600" u="none" strike="noStrike" dirty="0">
                          <a:effectLst/>
                        </a:rPr>
                        <a:t>Published</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IE" sz="1600" u="none" strike="noStrike" dirty="0">
                          <a:effectLst/>
                        </a:rPr>
                        <a:t>N/A</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440626152"/>
                  </a:ext>
                </a:extLst>
              </a:tr>
              <a:tr h="421398">
                <a:tc>
                  <a:txBody>
                    <a:bodyPr/>
                    <a:lstStyle/>
                    <a:p>
                      <a:pPr algn="ctr" fontAlgn="ctr"/>
                      <a:r>
                        <a:rPr lang="en-IE" sz="1600" u="none" strike="noStrike" dirty="0">
                          <a:effectLst/>
                        </a:rPr>
                        <a:t>Conventional</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IE" sz="1600" u="none" strike="noStrike" dirty="0">
                          <a:effectLst/>
                        </a:rPr>
                        <a:t>Drafted</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IE" sz="1600" u="none" strike="noStrike" dirty="0">
                          <a:effectLst/>
                        </a:rPr>
                        <a:t>Drafted</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985147159"/>
                  </a:ext>
                </a:extLst>
              </a:tr>
              <a:tr h="349667">
                <a:tc>
                  <a:txBody>
                    <a:bodyPr/>
                    <a:lstStyle/>
                    <a:p>
                      <a:pPr marL="0" algn="ctr" defTabSz="914400" rtl="0" eaLnBrk="1" fontAlgn="ctr" latinLnBrk="0" hangingPunct="1"/>
                      <a:r>
                        <a:rPr lang="en-IE" sz="1600" u="none" strike="noStrike" kern="1200" dirty="0">
                          <a:solidFill>
                            <a:schemeClr val="dk1"/>
                          </a:solidFill>
                          <a:effectLst/>
                          <a:latin typeface="+mn-lt"/>
                          <a:ea typeface="+mn-ea"/>
                          <a:cs typeface="+mn-cs"/>
                        </a:rPr>
                        <a:t>Batteries</a:t>
                      </a:r>
                    </a:p>
                  </a:txBody>
                  <a:tcPr marL="9525" marR="9525" marT="9525" marB="0" anchor="ctr">
                    <a:solidFill>
                      <a:schemeClr val="bg1">
                        <a:lumMod val="95000"/>
                      </a:schemeClr>
                    </a:solidFill>
                  </a:tcPr>
                </a:tc>
                <a:tc>
                  <a:txBody>
                    <a:bodyPr/>
                    <a:lstStyle/>
                    <a:p>
                      <a:pPr algn="ctr" fontAlgn="ctr"/>
                      <a:r>
                        <a:rPr lang="en-IE" sz="1600" u="none" strike="noStrike" dirty="0">
                          <a:effectLst/>
                        </a:rPr>
                        <a:t>Drafted</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IE" sz="1600" u="none" strike="noStrike" dirty="0">
                          <a:effectLst/>
                        </a:rPr>
                        <a:t>Drafted</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785763622"/>
                  </a:ext>
                </a:extLst>
              </a:tr>
              <a:tr h="349667">
                <a:tc>
                  <a:txBody>
                    <a:bodyPr/>
                    <a:lstStyle/>
                    <a:p>
                      <a:pPr marL="0" algn="ctr" defTabSz="914400" rtl="0" eaLnBrk="1" fontAlgn="ctr" latinLnBrk="0" hangingPunct="1"/>
                      <a:r>
                        <a:rPr lang="en-IE" sz="1600" u="none" strike="noStrike" kern="1200" dirty="0">
                          <a:solidFill>
                            <a:schemeClr val="dk1"/>
                          </a:solidFill>
                          <a:effectLst/>
                          <a:latin typeface="+mn-lt"/>
                          <a:ea typeface="+mn-ea"/>
                          <a:cs typeface="+mn-cs"/>
                        </a:rPr>
                        <a:t>Interconnector </a:t>
                      </a:r>
                    </a:p>
                  </a:txBody>
                  <a:tcPr marL="9525" marR="9525" marT="9525" marB="0" anchor="ctr">
                    <a:solidFill>
                      <a:schemeClr val="bg1">
                        <a:lumMod val="95000"/>
                      </a:schemeClr>
                    </a:solidFill>
                  </a:tcPr>
                </a:tc>
                <a:tc>
                  <a:txBody>
                    <a:bodyPr/>
                    <a:lstStyle/>
                    <a:p>
                      <a:pPr algn="ctr" fontAlgn="ctr"/>
                      <a:r>
                        <a:rPr lang="en-IE" sz="1600" u="none" strike="noStrike" dirty="0">
                          <a:effectLst/>
                        </a:rPr>
                        <a:t>Drafted</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IE" sz="1600" u="none" strike="noStrike" dirty="0">
                          <a:effectLst/>
                        </a:rPr>
                        <a:t>Drafted</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972822742"/>
                  </a:ext>
                </a:extLst>
              </a:tr>
              <a:tr h="349667">
                <a:tc>
                  <a:txBody>
                    <a:bodyPr/>
                    <a:lstStyle/>
                    <a:p>
                      <a:pPr algn="ctr" fontAlgn="ctr"/>
                      <a:r>
                        <a:rPr lang="en-IE" sz="1600" u="none" strike="noStrike" dirty="0">
                          <a:effectLst/>
                        </a:rPr>
                        <a:t>Aggregator</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IE" sz="1600" u="none" strike="noStrike" dirty="0">
                          <a:effectLst/>
                        </a:rPr>
                        <a:t>To be drafted</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IE" sz="1600" u="none" strike="noStrike" dirty="0">
                          <a:effectLst/>
                        </a:rPr>
                        <a:t>TBC</a:t>
                      </a:r>
                      <a:endParaRPr lang="en-IE" sz="16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461773784"/>
                  </a:ext>
                </a:extLst>
              </a:tr>
            </a:tbl>
          </a:graphicData>
        </a:graphic>
      </p:graphicFrame>
    </p:spTree>
    <p:extLst>
      <p:ext uri="{BB962C8B-B14F-4D97-AF65-F5344CB8AC3E}">
        <p14:creationId xmlns:p14="http://schemas.microsoft.com/office/powerpoint/2010/main" val="187566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B5E4A-7F53-9DA9-2F27-F311860203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C94C9-8A1D-00F3-E0BC-FE0286933E83}"/>
              </a:ext>
            </a:extLst>
          </p:cNvPr>
          <p:cNvSpPr>
            <a:spLocks noGrp="1"/>
          </p:cNvSpPr>
          <p:nvPr>
            <p:ph type="title"/>
          </p:nvPr>
        </p:nvSpPr>
        <p:spPr>
          <a:xfrm>
            <a:off x="349060" y="336285"/>
            <a:ext cx="10515600" cy="1325563"/>
          </a:xfrm>
        </p:spPr>
        <p:txBody>
          <a:bodyPr>
            <a:normAutofit/>
          </a:bodyPr>
          <a:lstStyle/>
          <a:p>
            <a:r>
              <a:rPr lang="en-IE" sz="3200" dirty="0"/>
              <a:t>Testing of DSUs</a:t>
            </a:r>
          </a:p>
        </p:txBody>
      </p:sp>
      <p:sp>
        <p:nvSpPr>
          <p:cNvPr id="3" name="Content Placeholder 2">
            <a:extLst>
              <a:ext uri="{FF2B5EF4-FFF2-40B4-BE49-F238E27FC236}">
                <a16:creationId xmlns:a16="http://schemas.microsoft.com/office/drawing/2014/main" id="{CBAAD6B8-3FA0-CD58-9ABF-152FCBA12FB2}"/>
              </a:ext>
            </a:extLst>
          </p:cNvPr>
          <p:cNvSpPr>
            <a:spLocks noGrp="1"/>
          </p:cNvSpPr>
          <p:nvPr>
            <p:ph idx="1"/>
          </p:nvPr>
        </p:nvSpPr>
        <p:spPr>
          <a:xfrm>
            <a:off x="1625277" y="1132385"/>
            <a:ext cx="8579889" cy="4351644"/>
          </a:xfrm>
        </p:spPr>
        <p:txBody>
          <a:bodyPr>
            <a:normAutofit lnSpcReduction="10000"/>
          </a:bodyPr>
          <a:lstStyle/>
          <a:p>
            <a:pPr>
              <a:buFont typeface="Wingdings" panose="05000000000000000000" pitchFamily="2" charset="2"/>
              <a:buChar char="Ø"/>
            </a:pPr>
            <a:r>
              <a:rPr lang="en-IE" sz="2100" b="1" dirty="0"/>
              <a:t>Early engagement </a:t>
            </a:r>
            <a:r>
              <a:rPr lang="en-IE" sz="2100" dirty="0"/>
              <a:t>please</a:t>
            </a:r>
          </a:p>
          <a:p>
            <a:pPr lvl="1">
              <a:buFont typeface="Wingdings" panose="05000000000000000000" pitchFamily="2" charset="2"/>
              <a:buChar char="Ø"/>
            </a:pPr>
            <a:endParaRPr lang="en-IE" sz="1900" dirty="0"/>
          </a:p>
          <a:p>
            <a:pPr>
              <a:buFont typeface="Wingdings" panose="05000000000000000000" pitchFamily="2" charset="2"/>
              <a:buChar char="Ø"/>
            </a:pPr>
            <a:r>
              <a:rPr lang="en-IE" sz="2100" dirty="0"/>
              <a:t>When requesting a Testing Date: </a:t>
            </a:r>
          </a:p>
          <a:p>
            <a:pPr lvl="1">
              <a:buFont typeface="Wingdings" panose="05000000000000000000" pitchFamily="2" charset="2"/>
              <a:buChar char="Ø"/>
            </a:pPr>
            <a:r>
              <a:rPr lang="en-IE" sz="1900" dirty="0"/>
              <a:t>DSUs must submit a DSU application at the same time </a:t>
            </a:r>
          </a:p>
          <a:p>
            <a:pPr lvl="1">
              <a:buFont typeface="Wingdings" panose="05000000000000000000" pitchFamily="2" charset="2"/>
              <a:buChar char="Ø"/>
            </a:pPr>
            <a:r>
              <a:rPr lang="en-IE" sz="1900" dirty="0"/>
              <a:t>Ramping or Capacity tests can be witnessed by the TSO as per availability.  </a:t>
            </a:r>
          </a:p>
          <a:p>
            <a:pPr lvl="1">
              <a:buFont typeface="Wingdings" panose="05000000000000000000" pitchFamily="2" charset="2"/>
              <a:buChar char="Ø"/>
            </a:pPr>
            <a:r>
              <a:rPr lang="en-IE" sz="1900" dirty="0"/>
              <a:t>Tests will still be scheduled via existing calendar process</a:t>
            </a:r>
            <a:endParaRPr lang="en-IE" dirty="0"/>
          </a:p>
          <a:p>
            <a:pPr>
              <a:buFont typeface="Wingdings" panose="05000000000000000000" pitchFamily="2" charset="2"/>
              <a:buChar char="Ø"/>
            </a:pPr>
            <a:r>
              <a:rPr lang="en-IE" sz="2100" dirty="0"/>
              <a:t>Individual Demand Site switching:</a:t>
            </a:r>
          </a:p>
          <a:p>
            <a:pPr lvl="1">
              <a:buFont typeface="Wingdings" panose="05000000000000000000" pitchFamily="2" charset="2"/>
              <a:buChar char="Ø"/>
            </a:pPr>
            <a:r>
              <a:rPr lang="en-IE" sz="1900" dirty="0"/>
              <a:t>Please ensure that applications are supported by satisfactory evidence, for example a Transfer Agreement, that contracts with the site will be in place by 1</a:t>
            </a:r>
            <a:r>
              <a:rPr lang="en-IE" sz="1900" baseline="30000" dirty="0"/>
              <a:t>st</a:t>
            </a:r>
            <a:r>
              <a:rPr lang="en-IE" sz="1900"/>
              <a:t> April 2026.</a:t>
            </a:r>
          </a:p>
          <a:p>
            <a:pPr lvl="1">
              <a:buFont typeface="Wingdings" panose="05000000000000000000" pitchFamily="2" charset="2"/>
              <a:buChar char="Ø"/>
            </a:pPr>
            <a:r>
              <a:rPr lang="en-IE" sz="1900" dirty="0"/>
              <a:t>The Providing Unit must provide an e-mail approving that the site  has confirmed that it will ensure to declare down availability with another Aggregator during any associated testing period</a:t>
            </a:r>
            <a:endParaRPr lang="en-IE" sz="1900" dirty="0">
              <a:solidFill>
                <a:srgbClr val="FF0000"/>
              </a:solidFill>
            </a:endParaRPr>
          </a:p>
        </p:txBody>
      </p:sp>
    </p:spTree>
    <p:extLst>
      <p:ext uri="{BB962C8B-B14F-4D97-AF65-F5344CB8AC3E}">
        <p14:creationId xmlns:p14="http://schemas.microsoft.com/office/powerpoint/2010/main" val="197286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04" y="260413"/>
            <a:ext cx="10515600" cy="1325563"/>
          </a:xfrm>
        </p:spPr>
        <p:txBody>
          <a:bodyPr>
            <a:normAutofit/>
          </a:bodyPr>
          <a:lstStyle/>
          <a:p>
            <a:r>
              <a:rPr lang="en-IE" sz="3200" dirty="0"/>
              <a:t>Reserve Testing Standards</a:t>
            </a:r>
          </a:p>
        </p:txBody>
      </p:sp>
      <p:sp>
        <p:nvSpPr>
          <p:cNvPr id="3" name="Content Placeholder 2"/>
          <p:cNvSpPr>
            <a:spLocks noGrp="1"/>
          </p:cNvSpPr>
          <p:nvPr>
            <p:ph idx="1"/>
          </p:nvPr>
        </p:nvSpPr>
        <p:spPr>
          <a:xfrm>
            <a:off x="1625277" y="1132385"/>
            <a:ext cx="8579889" cy="4268822"/>
          </a:xfrm>
        </p:spPr>
        <p:txBody>
          <a:bodyPr>
            <a:normAutofit/>
          </a:bodyPr>
          <a:lstStyle/>
          <a:p>
            <a:pPr>
              <a:buFont typeface="Wingdings" panose="05000000000000000000" pitchFamily="2" charset="2"/>
              <a:buChar char="Ø"/>
            </a:pPr>
            <a:r>
              <a:rPr lang="en-IE" sz="1900" dirty="0"/>
              <a:t>No change to the testing standards from Gate 8</a:t>
            </a:r>
          </a:p>
          <a:p>
            <a:pPr>
              <a:buFont typeface="Wingdings" panose="05000000000000000000" pitchFamily="2" charset="2"/>
              <a:buChar char="Ø"/>
            </a:pPr>
            <a:endParaRPr lang="en-IE" sz="1900" dirty="0"/>
          </a:p>
          <a:p>
            <a:pPr>
              <a:buFont typeface="Wingdings" panose="05000000000000000000" pitchFamily="2" charset="2"/>
              <a:buChar char="Ø"/>
            </a:pPr>
            <a:r>
              <a:rPr lang="en-IE" sz="1900" dirty="0"/>
              <a:t>For reserve services, the following standards apply:</a:t>
            </a:r>
          </a:p>
          <a:p>
            <a:pPr lvl="1">
              <a:buFont typeface="Wingdings" panose="05000000000000000000" pitchFamily="2" charset="2"/>
              <a:buChar char="Ø"/>
            </a:pPr>
            <a:r>
              <a:rPr lang="en-IE" sz="1800" dirty="0"/>
              <a:t>Conventional units – a frequency injection of 200mHz to 500mHz</a:t>
            </a:r>
          </a:p>
          <a:p>
            <a:pPr lvl="1">
              <a:buFont typeface="Wingdings" panose="05000000000000000000" pitchFamily="2" charset="2"/>
              <a:buChar char="Ø"/>
            </a:pPr>
            <a:r>
              <a:rPr lang="en-IE" sz="1800" dirty="0"/>
              <a:t>Wind farms – a frequency injection of 200mHz</a:t>
            </a:r>
          </a:p>
          <a:p>
            <a:pPr lvl="1">
              <a:buFont typeface="Wingdings" panose="05000000000000000000" pitchFamily="2" charset="2"/>
              <a:buChar char="Ø"/>
            </a:pPr>
            <a:r>
              <a:rPr lang="en-IE" sz="1800" dirty="0"/>
              <a:t>Aggregators – based on the unit’s reserve trigger(s)</a:t>
            </a:r>
          </a:p>
          <a:p>
            <a:pPr lvl="1">
              <a:buFont typeface="Wingdings" panose="05000000000000000000" pitchFamily="2" charset="2"/>
              <a:buChar char="Ø"/>
            </a:pPr>
            <a:r>
              <a:rPr lang="en-IE" sz="1800" dirty="0"/>
              <a:t>Interconnectors – based on the unit’s reserve trigger(s)</a:t>
            </a:r>
          </a:p>
          <a:p>
            <a:pPr lvl="1">
              <a:buFont typeface="Wingdings" panose="05000000000000000000" pitchFamily="2" charset="2"/>
              <a:buChar char="Ø"/>
            </a:pPr>
            <a:r>
              <a:rPr lang="en-IE" sz="1800" dirty="0"/>
              <a:t>Batteries – based on the unit’s reserve trigger(s)</a:t>
            </a:r>
          </a:p>
          <a:p>
            <a:pPr lvl="1">
              <a:buFont typeface="Wingdings" panose="05000000000000000000" pitchFamily="2" charset="2"/>
              <a:buChar char="Ø"/>
            </a:pPr>
            <a:endParaRPr lang="en-IE" sz="1800" dirty="0">
              <a:solidFill>
                <a:srgbClr val="FF0000"/>
              </a:solidFill>
            </a:endParaRPr>
          </a:p>
          <a:p>
            <a:pPr>
              <a:buFont typeface="Wingdings" panose="05000000000000000000" pitchFamily="2" charset="2"/>
              <a:buChar char="Ø"/>
            </a:pPr>
            <a:r>
              <a:rPr lang="en-IE" sz="1900" dirty="0"/>
              <a:t>TOR2 assessment:</a:t>
            </a:r>
          </a:p>
          <a:p>
            <a:pPr lvl="1">
              <a:buFont typeface="Wingdings" panose="05000000000000000000" pitchFamily="2" charset="2"/>
              <a:buChar char="Ø"/>
            </a:pPr>
            <a:r>
              <a:rPr lang="en-IE" sz="1800" dirty="0"/>
              <a:t>TOR2 may be assessed from a frequency injection</a:t>
            </a:r>
          </a:p>
          <a:p>
            <a:pPr lvl="1">
              <a:buFont typeface="Wingdings" panose="05000000000000000000" pitchFamily="2" charset="2"/>
              <a:buChar char="Ø"/>
            </a:pPr>
            <a:r>
              <a:rPr lang="en-IE" sz="1800" dirty="0"/>
              <a:t>TOR2 may be assessed based on approved TOD and verify through real dispatch.</a:t>
            </a:r>
          </a:p>
          <a:p>
            <a:pPr>
              <a:buFont typeface="Wingdings" panose="05000000000000000000" pitchFamily="2" charset="2"/>
              <a:buChar char="Ø"/>
            </a:pPr>
            <a:endParaRPr lang="en-IE" sz="1900" dirty="0">
              <a:solidFill>
                <a:srgbClr val="FF0000"/>
              </a:solidFill>
            </a:endParaRPr>
          </a:p>
        </p:txBody>
      </p:sp>
    </p:spTree>
    <p:extLst>
      <p:ext uri="{BB962C8B-B14F-4D97-AF65-F5344CB8AC3E}">
        <p14:creationId xmlns:p14="http://schemas.microsoft.com/office/powerpoint/2010/main" val="281150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84" y="479869"/>
            <a:ext cx="10515600" cy="1325563"/>
          </a:xfrm>
        </p:spPr>
        <p:txBody>
          <a:bodyPr>
            <a:normAutofit/>
          </a:bodyPr>
          <a:lstStyle/>
          <a:p>
            <a:r>
              <a:rPr lang="en-IE" sz="3200" dirty="0"/>
              <a:t>Signalling Requirements</a:t>
            </a:r>
          </a:p>
        </p:txBody>
      </p:sp>
      <p:sp>
        <p:nvSpPr>
          <p:cNvPr id="3" name="Content Placeholder 2"/>
          <p:cNvSpPr>
            <a:spLocks noGrp="1"/>
          </p:cNvSpPr>
          <p:nvPr>
            <p:ph idx="1"/>
          </p:nvPr>
        </p:nvSpPr>
        <p:spPr>
          <a:xfrm>
            <a:off x="1689285" y="1214682"/>
            <a:ext cx="8579889" cy="4286929"/>
          </a:xfrm>
        </p:spPr>
        <p:txBody>
          <a:bodyPr>
            <a:normAutofit fontScale="92500" lnSpcReduction="10000"/>
          </a:bodyPr>
          <a:lstStyle/>
          <a:p>
            <a:pPr>
              <a:buFont typeface="Wingdings" panose="05000000000000000000" pitchFamily="2" charset="2"/>
              <a:buChar char="Ø"/>
            </a:pPr>
            <a:r>
              <a:rPr lang="en-US" sz="2100" dirty="0"/>
              <a:t>Certain DS3 System Services have specific signalling requirements:</a:t>
            </a:r>
          </a:p>
          <a:p>
            <a:pPr lvl="1">
              <a:buFont typeface="Wingdings" panose="05000000000000000000" pitchFamily="2" charset="2"/>
              <a:buChar char="Ø"/>
            </a:pPr>
            <a:r>
              <a:rPr lang="en-US" sz="1900" dirty="0"/>
              <a:t>Dependent on the Providing Unit’s technology</a:t>
            </a:r>
          </a:p>
          <a:p>
            <a:pPr lvl="1">
              <a:buFont typeface="Wingdings" panose="05000000000000000000" pitchFamily="2" charset="2"/>
              <a:buChar char="Ø"/>
            </a:pPr>
            <a:r>
              <a:rPr lang="en-US" sz="1900" dirty="0"/>
              <a:t>Noted in the relevant Lot of the Technical Questionnaire</a:t>
            </a:r>
          </a:p>
          <a:p>
            <a:pPr lvl="1">
              <a:buFont typeface="Wingdings" panose="05000000000000000000" pitchFamily="2" charset="2"/>
              <a:buChar char="Ø"/>
            </a:pPr>
            <a:r>
              <a:rPr lang="en-US" sz="1900" dirty="0"/>
              <a:t>Published on the DS3 System Services Compliance webpage</a:t>
            </a:r>
          </a:p>
          <a:p>
            <a:pPr lvl="1">
              <a:buFont typeface="Wingdings" panose="05000000000000000000" pitchFamily="2" charset="2"/>
              <a:buChar char="Ø"/>
            </a:pPr>
            <a:r>
              <a:rPr lang="en-US" sz="1900" dirty="0"/>
              <a:t>Refer to 'DS3 System Services New Signaling Requirements for the Regulated Arrangements' document dated November 2019 (in tender pack)</a:t>
            </a:r>
          </a:p>
          <a:p>
            <a:pPr lvl="1">
              <a:buFont typeface="Wingdings" panose="05000000000000000000" pitchFamily="2" charset="2"/>
              <a:buChar char="Ø"/>
            </a:pPr>
            <a:endParaRPr lang="en-US" sz="2100" dirty="0"/>
          </a:p>
          <a:p>
            <a:pPr>
              <a:buFont typeface="Wingdings" panose="05000000000000000000" pitchFamily="2" charset="2"/>
              <a:buChar char="Ø"/>
            </a:pPr>
            <a:r>
              <a:rPr lang="en-US" sz="2100" dirty="0"/>
              <a:t>Signalling requirements obligations must be met by </a:t>
            </a:r>
            <a:r>
              <a:rPr lang="en-US" sz="2100" b="1" dirty="0"/>
              <a:t>Friday 20th February 2026</a:t>
            </a:r>
            <a:r>
              <a:rPr lang="en-US" sz="2100" dirty="0"/>
              <a:t>:</a:t>
            </a:r>
          </a:p>
          <a:p>
            <a:pPr lvl="1">
              <a:buFont typeface="Wingdings" panose="05000000000000000000" pitchFamily="2" charset="2"/>
              <a:buChar char="Ø"/>
            </a:pPr>
            <a:r>
              <a:rPr lang="en-US" sz="1900" dirty="0"/>
              <a:t>Providing Unit must request a site-specific Signal List</a:t>
            </a:r>
          </a:p>
          <a:p>
            <a:pPr lvl="1">
              <a:buFont typeface="Wingdings" panose="05000000000000000000" pitchFamily="2" charset="2"/>
              <a:buChar char="Ø"/>
            </a:pPr>
            <a:r>
              <a:rPr lang="en-US" sz="1900" dirty="0"/>
              <a:t>TSO issues site-specific signal list (based on TSO templates &amp; site-specific info)</a:t>
            </a:r>
          </a:p>
          <a:p>
            <a:pPr lvl="1">
              <a:buFont typeface="Wingdings" panose="05000000000000000000" pitchFamily="2" charset="2"/>
              <a:buChar char="Ø"/>
            </a:pPr>
            <a:r>
              <a:rPr lang="en-US" sz="1900" dirty="0"/>
              <a:t>Providing Unit must make the signals available to the TSO (at interface)</a:t>
            </a:r>
          </a:p>
          <a:p>
            <a:pPr lvl="1">
              <a:buFont typeface="Wingdings" panose="05000000000000000000" pitchFamily="2" charset="2"/>
              <a:buChar char="Ø"/>
            </a:pPr>
            <a:r>
              <a:rPr lang="en-US" sz="1900" dirty="0"/>
              <a:t>Providing Unit must complete, sign and submit the site-specific Wiring Certificate</a:t>
            </a:r>
          </a:p>
        </p:txBody>
      </p:sp>
    </p:spTree>
    <p:extLst>
      <p:ext uri="{BB962C8B-B14F-4D97-AF65-F5344CB8AC3E}">
        <p14:creationId xmlns:p14="http://schemas.microsoft.com/office/powerpoint/2010/main" val="310051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14DE8-F30E-4D8C-90A4-DDD5DAEDA81C}"/>
              </a:ext>
            </a:extLst>
          </p:cNvPr>
          <p:cNvSpPr>
            <a:spLocks noGrp="1"/>
          </p:cNvSpPr>
          <p:nvPr>
            <p:ph type="ctrTitle"/>
          </p:nvPr>
        </p:nvSpPr>
        <p:spPr/>
        <p:txBody>
          <a:bodyPr/>
          <a:lstStyle/>
          <a:p>
            <a:r>
              <a:rPr lang="en-IE" dirty="0"/>
              <a:t>Questions</a:t>
            </a:r>
          </a:p>
        </p:txBody>
      </p:sp>
      <p:sp>
        <p:nvSpPr>
          <p:cNvPr id="4" name="TextBox 3">
            <a:extLst>
              <a:ext uri="{FF2B5EF4-FFF2-40B4-BE49-F238E27FC236}">
                <a16:creationId xmlns:a16="http://schemas.microsoft.com/office/drawing/2014/main" id="{6BB4F13F-2C47-5DAE-51DC-CAD16525C024}"/>
              </a:ext>
            </a:extLst>
          </p:cNvPr>
          <p:cNvSpPr txBox="1"/>
          <p:nvPr/>
        </p:nvSpPr>
        <p:spPr>
          <a:xfrm>
            <a:off x="413068" y="2040666"/>
            <a:ext cx="6094476" cy="1569660"/>
          </a:xfrm>
          <a:prstGeom prst="rect">
            <a:avLst/>
          </a:prstGeom>
          <a:noFill/>
        </p:spPr>
        <p:txBody>
          <a:bodyPr wrap="square">
            <a:spAutoFit/>
          </a:bodyPr>
          <a:lstStyle/>
          <a:p>
            <a:r>
              <a:rPr lang="en-IE" sz="2400" b="1" dirty="0">
                <a:solidFill>
                  <a:schemeClr val="bg1"/>
                </a:solidFill>
              </a:rPr>
              <a:t>Q &amp; A</a:t>
            </a:r>
          </a:p>
          <a:p>
            <a:r>
              <a:rPr lang="en-IE" sz="1800" b="1" dirty="0">
                <a:solidFill>
                  <a:schemeClr val="bg1"/>
                </a:solidFill>
              </a:rPr>
              <a:t>TSOs will provide a verbal response to queries received during the webinar.</a:t>
            </a:r>
          </a:p>
          <a:p>
            <a:r>
              <a:rPr lang="en-IE" sz="1800" b="1" dirty="0">
                <a:solidFill>
                  <a:schemeClr val="bg1"/>
                </a:solidFill>
              </a:rPr>
              <a:t>All queries will receive a written response following the webinar.</a:t>
            </a:r>
          </a:p>
        </p:txBody>
      </p:sp>
    </p:spTree>
    <p:extLst>
      <p:ext uri="{BB962C8B-B14F-4D97-AF65-F5344CB8AC3E}">
        <p14:creationId xmlns:p14="http://schemas.microsoft.com/office/powerpoint/2010/main" val="2756815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94B647-E137-4F64-B2F1-63E14D2193BD}"/>
              </a:ext>
            </a:extLst>
          </p:cNvPr>
          <p:cNvSpPr>
            <a:spLocks noGrp="1"/>
          </p:cNvSpPr>
          <p:nvPr>
            <p:ph type="ctrTitle"/>
          </p:nvPr>
        </p:nvSpPr>
        <p:spPr/>
        <p:txBody>
          <a:bodyPr/>
          <a:lstStyle/>
          <a:p>
            <a:r>
              <a:rPr lang="en-IE" dirty="0"/>
              <a:t>Webinar Concluded</a:t>
            </a:r>
          </a:p>
        </p:txBody>
      </p:sp>
      <p:sp>
        <p:nvSpPr>
          <p:cNvPr id="4" name="Slide Number Placeholder 3">
            <a:extLst>
              <a:ext uri="{FF2B5EF4-FFF2-40B4-BE49-F238E27FC236}">
                <a16:creationId xmlns:a16="http://schemas.microsoft.com/office/drawing/2014/main" id="{EA74A257-2498-428D-B465-06ED40272341}"/>
              </a:ext>
            </a:extLst>
          </p:cNvPr>
          <p:cNvSpPr>
            <a:spLocks noGrp="1"/>
          </p:cNvSpPr>
          <p:nvPr>
            <p:ph type="sldNum" sz="quarter" idx="4294967295"/>
          </p:nvPr>
        </p:nvSpPr>
        <p:spPr>
          <a:xfrm>
            <a:off x="11739563" y="6048375"/>
            <a:ext cx="452437" cy="4048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dirty="0">
              <a:ln>
                <a:noFill/>
              </a:ln>
              <a:solidFill>
                <a:srgbClr val="006768"/>
              </a:soli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id="{BFB741C6-D5CC-F51E-48CA-0B6C86339E38}"/>
              </a:ext>
            </a:extLst>
          </p:cNvPr>
          <p:cNvSpPr txBox="1"/>
          <p:nvPr/>
        </p:nvSpPr>
        <p:spPr>
          <a:xfrm>
            <a:off x="182881" y="1812489"/>
            <a:ext cx="6148386" cy="230832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rebuchet MS" panose="020B0603020202020204"/>
                <a:ea typeface="+mn-ea"/>
                <a:cs typeface="+mn-cs"/>
              </a:rPr>
              <a:t>Queries on Volume Uncapped Gate </a:t>
            </a:r>
            <a:r>
              <a:rPr lang="en-US" b="1" dirty="0">
                <a:solidFill>
                  <a:srgbClr val="FFFFFF"/>
                </a:solidFill>
                <a:latin typeface="Trebuchet MS" panose="020B0603020202020204"/>
              </a:rPr>
              <a:t>14</a:t>
            </a:r>
            <a:r>
              <a:rPr kumimoji="0" lang="en-US" sz="1800" b="1" i="0" u="none" strike="noStrike" kern="1200" cap="none" spc="0" normalizeH="0" baseline="0" noProof="0" dirty="0">
                <a:ln>
                  <a:noFill/>
                </a:ln>
                <a:solidFill>
                  <a:srgbClr val="FFFFFF"/>
                </a:solidFill>
                <a:effectLst/>
                <a:uLnTx/>
                <a:uFillTx/>
                <a:latin typeface="Trebuchet MS" panose="020B060302020202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FFFFFF"/>
                </a:solidFill>
                <a:effectLst/>
                <a:uLnTx/>
                <a:uFillTx/>
                <a:latin typeface="Trebuchet MS" panose="020B0603020202020204"/>
                <a:ea typeface="+mn-ea"/>
                <a:cs typeface="+mn-cs"/>
              </a:rPr>
              <a:t>Send no later than 12:00 </a:t>
            </a:r>
            <a:r>
              <a:rPr kumimoji="0" lang="en-US" sz="1800" b="1" i="0" u="none" strike="noStrike" kern="1200" cap="none" spc="0" normalizeH="0" baseline="0" noProof="0" dirty="0" err="1">
                <a:ln>
                  <a:noFill/>
                </a:ln>
                <a:solidFill>
                  <a:srgbClr val="FFFFFF"/>
                </a:solidFill>
                <a:effectLst/>
                <a:uLnTx/>
                <a:uFillTx/>
                <a:latin typeface="Trebuchet MS" panose="020B0603020202020204"/>
                <a:ea typeface="+mn-ea"/>
                <a:cs typeface="+mn-cs"/>
              </a:rPr>
              <a:t>hrs</a:t>
            </a:r>
            <a:r>
              <a:rPr kumimoji="0" lang="en-US" sz="1800" b="1" i="0" u="none" strike="noStrike" kern="1200" cap="none" spc="0" normalizeH="0" baseline="0" noProof="0" dirty="0">
                <a:ln>
                  <a:noFill/>
                </a:ln>
                <a:solidFill>
                  <a:srgbClr val="FFFFFF"/>
                </a:solidFill>
                <a:effectLst/>
                <a:uLnTx/>
                <a:uFillTx/>
                <a:latin typeface="Trebuchet MS" panose="020B0603020202020204"/>
                <a:ea typeface="+mn-ea"/>
                <a:cs typeface="+mn-cs"/>
              </a:rPr>
              <a:t> Irish Time on </a:t>
            </a:r>
            <a:r>
              <a:rPr lang="en-US" b="1" dirty="0">
                <a:solidFill>
                  <a:srgbClr val="FFFFFF"/>
                </a:solidFill>
                <a:latin typeface="Trebuchet MS" panose="020B0603020202020204"/>
              </a:rPr>
              <a:t>5</a:t>
            </a:r>
            <a:r>
              <a:rPr lang="en-US" b="1" baseline="30000" dirty="0">
                <a:solidFill>
                  <a:srgbClr val="FFFFFF"/>
                </a:solidFill>
                <a:latin typeface="Trebuchet MS" panose="020B0603020202020204"/>
              </a:rPr>
              <a:t>th</a:t>
            </a:r>
            <a:r>
              <a:rPr lang="en-US" b="1" dirty="0">
                <a:solidFill>
                  <a:srgbClr val="FFFFFF"/>
                </a:solidFill>
                <a:latin typeface="Trebuchet MS" panose="020B0603020202020204"/>
              </a:rPr>
              <a:t> January 2026</a:t>
            </a:r>
            <a:r>
              <a:rPr kumimoji="0" lang="en-US" sz="1800" b="1" i="0" u="none" strike="noStrike" kern="1200" cap="none" spc="0" normalizeH="0" baseline="0" noProof="0" dirty="0">
                <a:ln>
                  <a:noFill/>
                </a:ln>
                <a:solidFill>
                  <a:srgbClr val="FFFFFF"/>
                </a:solidFill>
                <a:effectLst/>
                <a:uLnTx/>
                <a:uFillTx/>
                <a:latin typeface="Trebuchet MS" panose="020B0603020202020204"/>
                <a:ea typeface="+mn-ea"/>
                <a:cs typeface="+mn-cs"/>
              </a:rPr>
              <a:t>.</a:t>
            </a:r>
            <a:endParaRPr lang="en-US" sz="1800" b="1" i="0" u="none" strike="noStrike" kern="1200" cap="none" spc="0" normalizeH="0" baseline="0" noProof="0" dirty="0">
              <a:ln>
                <a:noFill/>
              </a:ln>
              <a:solidFill>
                <a:srgbClr val="FFFFFF"/>
              </a:solidFill>
              <a:effectLst/>
              <a:uLnTx/>
              <a:uFillTx/>
              <a:latin typeface="Trebuchet MS" panose="020B0603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FFFFFF"/>
                </a:solidFill>
                <a:effectLst/>
                <a:uLnTx/>
                <a:uFillTx/>
                <a:latin typeface="Trebuchet MS" panose="020B0603020202020204"/>
                <a:ea typeface="+mn-ea"/>
                <a:cs typeface="+mn-cs"/>
              </a:rPr>
              <a:t>To: </a:t>
            </a:r>
            <a:r>
              <a:rPr kumimoji="0" lang="en-US" sz="1800" b="1" i="0" u="none" strike="noStrike" kern="1200" cap="none" spc="0" normalizeH="0" baseline="0" noProof="0" dirty="0">
                <a:ln>
                  <a:noFill/>
                </a:ln>
                <a:solidFill>
                  <a:srgbClr val="FFFFFF"/>
                </a:solidFill>
                <a:effectLst/>
                <a:uLnTx/>
                <a:uFillTx/>
                <a:latin typeface="Trebuchet MS" panose="020B0603020202020204"/>
                <a:ea typeface="+mn-ea"/>
                <a:cs typeface="+mn-cs"/>
                <a:hlinkClick r:id="rId2"/>
              </a:rPr>
              <a:t>tenders@eirgrid.com</a:t>
            </a:r>
            <a:endParaRPr kumimoji="0" lang="en-US" sz="1800" b="1" i="0" u="none" strike="noStrike" kern="1200" cap="none" spc="0" normalizeH="0" baseline="0" noProof="0" dirty="0">
              <a:ln>
                <a:noFill/>
              </a:ln>
              <a:solidFill>
                <a:srgbClr val="FFFFFF"/>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FFFF"/>
                </a:solidFill>
                <a:effectLst/>
                <a:uLnTx/>
                <a:uFillTx/>
                <a:latin typeface="Trebuchet MS" panose="020B0603020202020204"/>
                <a:ea typeface="+mn-ea"/>
                <a:cs typeface="+mn-cs"/>
              </a:rPr>
              <a:t>EirGrid</a:t>
            </a:r>
            <a:r>
              <a:rPr kumimoji="0" lang="en-US" sz="1800" b="1" i="0" u="none" strike="noStrike" kern="1200" cap="none" spc="0" normalizeH="0" baseline="0" noProof="0" dirty="0">
                <a:ln>
                  <a:noFill/>
                </a:ln>
                <a:solidFill>
                  <a:srgbClr val="FFFFFF"/>
                </a:solidFill>
                <a:effectLst/>
                <a:uLnTx/>
                <a:uFillTx/>
                <a:latin typeface="Trebuchet MS" panose="020B0603020202020204"/>
                <a:ea typeface="+mn-ea"/>
                <a:cs typeface="+mn-cs"/>
              </a:rPr>
              <a:t> will respond to all queries by </a:t>
            </a:r>
            <a:r>
              <a:rPr lang="en-US" b="1" dirty="0">
                <a:solidFill>
                  <a:srgbClr val="FFFFFF"/>
                </a:solidFill>
                <a:latin typeface="Trebuchet MS" panose="020B0603020202020204"/>
              </a:rPr>
              <a:t>6</a:t>
            </a:r>
            <a:r>
              <a:rPr lang="en-US" b="1" baseline="30000" dirty="0">
                <a:solidFill>
                  <a:srgbClr val="FFFFFF"/>
                </a:solidFill>
                <a:latin typeface="Trebuchet MS" panose="020B0603020202020204"/>
              </a:rPr>
              <a:t>th</a:t>
            </a:r>
            <a:r>
              <a:rPr kumimoji="0" lang="en-US" sz="1800" b="1" i="0" u="none" strike="noStrike" kern="1200" cap="none" spc="0" normalizeH="0" baseline="0" noProof="0" dirty="0">
                <a:ln>
                  <a:noFill/>
                </a:ln>
                <a:solidFill>
                  <a:srgbClr val="FFFFFF"/>
                </a:solidFill>
                <a:effectLst/>
                <a:uLnTx/>
                <a:uFillTx/>
                <a:latin typeface="Trebuchet MS" panose="020B0603020202020204"/>
                <a:ea typeface="+mn-ea"/>
                <a:cs typeface="+mn-cs"/>
              </a:rPr>
              <a:t> January </a:t>
            </a:r>
            <a:r>
              <a:rPr lang="en-US" b="1" dirty="0">
                <a:solidFill>
                  <a:srgbClr val="FFFFFF"/>
                </a:solidFill>
                <a:latin typeface="Trebuchet MS" panose="020B0603020202020204"/>
              </a:rPr>
              <a:t>2026</a:t>
            </a:r>
            <a:r>
              <a:rPr kumimoji="0" lang="en-US" sz="1800" b="1" i="0" u="none" strike="noStrike" kern="1200" cap="none" spc="0" normalizeH="0" baseline="0" noProof="0" dirty="0">
                <a:ln>
                  <a:noFill/>
                </a:ln>
                <a:solidFill>
                  <a:srgbClr val="FFFFFF"/>
                </a:solidFill>
                <a:effectLst/>
                <a:uLnTx/>
                <a:uFillTx/>
                <a:latin typeface="Trebuchet MS" panose="020B0603020202020204"/>
                <a:ea typeface="+mn-ea"/>
                <a:cs typeface="+mn-cs"/>
              </a:rPr>
              <a:t>. </a:t>
            </a:r>
            <a:endParaRPr lang="en-US" sz="1800" b="1" i="0" u="none" strike="noStrike" kern="1200" cap="none" spc="0" normalizeH="0" baseline="0" noProof="0" dirty="0">
              <a:ln>
                <a:noFill/>
              </a:ln>
              <a:solidFill>
                <a:srgbClr val="FFFFFF"/>
              </a:solidFill>
              <a:effectLst/>
              <a:uLnTx/>
              <a:uFillTx/>
              <a:latin typeface="Trebuchet MS" panose="020B0603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rebuchet MS" panose="020B0603020202020204"/>
                <a:ea typeface="+mn-ea"/>
                <a:cs typeface="+mn-cs"/>
              </a:rPr>
              <a:t>Webinar slide deck will be published shortly.</a:t>
            </a:r>
          </a:p>
        </p:txBody>
      </p:sp>
    </p:spTree>
    <p:extLst>
      <p:ext uri="{BB962C8B-B14F-4D97-AF65-F5344CB8AC3E}">
        <p14:creationId xmlns:p14="http://schemas.microsoft.com/office/powerpoint/2010/main" val="251479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25" y="344834"/>
            <a:ext cx="10515600" cy="1325563"/>
          </a:xfrm>
        </p:spPr>
        <p:txBody>
          <a:bodyPr>
            <a:normAutofit/>
          </a:bodyPr>
          <a:lstStyle/>
          <a:p>
            <a:r>
              <a:rPr lang="en-IE" sz="3200" dirty="0"/>
              <a:t>Qualification System</a:t>
            </a:r>
          </a:p>
        </p:txBody>
      </p:sp>
      <p:sp>
        <p:nvSpPr>
          <p:cNvPr id="3" name="Content Placeholder 2"/>
          <p:cNvSpPr>
            <a:spLocks noGrp="1"/>
          </p:cNvSpPr>
          <p:nvPr>
            <p:ph idx="1"/>
          </p:nvPr>
        </p:nvSpPr>
        <p:spPr>
          <a:xfrm>
            <a:off x="1680153" y="1159816"/>
            <a:ext cx="9466818" cy="4343096"/>
          </a:xfrm>
        </p:spPr>
        <p:txBody>
          <a:bodyPr>
            <a:noAutofit/>
          </a:bodyPr>
          <a:lstStyle/>
          <a:p>
            <a:pPr>
              <a:lnSpc>
                <a:spcPct val="114000"/>
              </a:lnSpc>
              <a:spcBef>
                <a:spcPts val="0"/>
              </a:spcBef>
              <a:buFont typeface="Wingdings" panose="05000000000000000000" pitchFamily="2" charset="2"/>
              <a:buChar char="Ø"/>
            </a:pPr>
            <a:r>
              <a:rPr lang="en-IE" sz="1600" b="1" dirty="0"/>
              <a:t>Qualification System </a:t>
            </a:r>
            <a:r>
              <a:rPr lang="en-IE" sz="1600" dirty="0"/>
              <a:t>– refers to the system that is in place to enable interested parties to submit a Response and subsequently qualify for award of Contract for provision of DS3 System Services (under Volume Uncapped Arrangements).</a:t>
            </a:r>
            <a:endParaRPr lang="en-US" sz="1600" dirty="0"/>
          </a:p>
          <a:p>
            <a:pPr marL="0" indent="0">
              <a:lnSpc>
                <a:spcPct val="114000"/>
              </a:lnSpc>
              <a:spcBef>
                <a:spcPts val="0"/>
              </a:spcBef>
              <a:buNone/>
            </a:pPr>
            <a:endParaRPr lang="en-US" sz="1600" dirty="0"/>
          </a:p>
          <a:p>
            <a:pPr>
              <a:lnSpc>
                <a:spcPct val="114000"/>
              </a:lnSpc>
              <a:spcBef>
                <a:spcPts val="0"/>
              </a:spcBef>
              <a:buFont typeface="Wingdings" panose="05000000000000000000" pitchFamily="2" charset="2"/>
              <a:buChar char="Ø"/>
            </a:pPr>
            <a:r>
              <a:rPr lang="en-GB" sz="1600"/>
              <a:t>Qualification System lasts until September 2027 or the introduction of FASS. </a:t>
            </a:r>
          </a:p>
          <a:p>
            <a:pPr>
              <a:lnSpc>
                <a:spcPct val="114000"/>
              </a:lnSpc>
              <a:spcBef>
                <a:spcPts val="0"/>
              </a:spcBef>
              <a:buFont typeface="Wingdings" panose="05000000000000000000" pitchFamily="2" charset="2"/>
              <a:buChar char="Ø"/>
            </a:pPr>
            <a:endParaRPr lang="en-IE" sz="1600" dirty="0"/>
          </a:p>
          <a:p>
            <a:pPr>
              <a:lnSpc>
                <a:spcPct val="114000"/>
              </a:lnSpc>
              <a:spcBef>
                <a:spcPts val="0"/>
              </a:spcBef>
              <a:buFont typeface="Wingdings" panose="05000000000000000000" pitchFamily="2" charset="2"/>
              <a:buChar char="Ø"/>
            </a:pPr>
            <a:r>
              <a:rPr lang="en-IE" sz="1600" dirty="0"/>
              <a:t>24 System Services are being procured as part of the </a:t>
            </a:r>
            <a:r>
              <a:rPr lang="en-GB" sz="1600" dirty="0"/>
              <a:t>Qualification System for Gate 14, </a:t>
            </a:r>
            <a:r>
              <a:rPr lang="en-IE" sz="1600" dirty="0"/>
              <a:t>( 12 for </a:t>
            </a:r>
            <a:r>
              <a:rPr lang="en-IE" sz="1600" err="1"/>
              <a:t>EirGrid</a:t>
            </a:r>
            <a:r>
              <a:rPr lang="en-IE" sz="1600" dirty="0"/>
              <a:t> and 12 for SONI). The services for DRR and FPFAPR may be added at a future date.</a:t>
            </a:r>
          </a:p>
          <a:p>
            <a:pPr>
              <a:lnSpc>
                <a:spcPct val="114000"/>
              </a:lnSpc>
              <a:spcBef>
                <a:spcPts val="0"/>
              </a:spcBef>
              <a:buFont typeface="Wingdings" panose="05000000000000000000" pitchFamily="2" charset="2"/>
              <a:buChar char="Ø"/>
            </a:pPr>
            <a:endParaRPr lang="en-IE" sz="1600" dirty="0"/>
          </a:p>
          <a:p>
            <a:pPr>
              <a:lnSpc>
                <a:spcPct val="114000"/>
              </a:lnSpc>
              <a:spcBef>
                <a:spcPts val="0"/>
              </a:spcBef>
              <a:buFont typeface="Wingdings" panose="05000000000000000000" pitchFamily="2" charset="2"/>
              <a:buChar char="Ø"/>
            </a:pPr>
            <a:r>
              <a:rPr lang="en-IE" sz="1600" dirty="0"/>
              <a:t>12 services have been </a:t>
            </a:r>
            <a:r>
              <a:rPr lang="en-GB" sz="1600" dirty="0"/>
              <a:t>procured to date in accordance with Phase 1 and Phase 2 in 2018, Gate 1 in September 2019, Gate 2 in April 2020 , Gate 3 in October 2020, Gate 4 in April 2021, Gate 4B in July 2021, Gate 5 in October 2021, Gate 6 April 2022, Gate 7 October 2022 and Gate 8 April 2023, Gate 9 in October 2023, Gate 10 in April 2024, Gate 11 in October 2024, Gate 12 in April 2025 and Gate 13 in October 2025.</a:t>
            </a:r>
            <a:endParaRPr lang="en-IE" sz="1600" dirty="0"/>
          </a:p>
        </p:txBody>
      </p:sp>
    </p:spTree>
    <p:extLst>
      <p:ext uri="{BB962C8B-B14F-4D97-AF65-F5344CB8AC3E}">
        <p14:creationId xmlns:p14="http://schemas.microsoft.com/office/powerpoint/2010/main" val="410634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81" y="432583"/>
            <a:ext cx="10515600" cy="1325563"/>
          </a:xfrm>
        </p:spPr>
        <p:txBody>
          <a:bodyPr>
            <a:normAutofit/>
          </a:bodyPr>
          <a:lstStyle/>
          <a:p>
            <a:r>
              <a:rPr lang="en-IE" sz="3200" dirty="0"/>
              <a:t>Gate Process </a:t>
            </a:r>
          </a:p>
        </p:txBody>
      </p:sp>
      <p:sp>
        <p:nvSpPr>
          <p:cNvPr id="3" name="Content Placeholder 2"/>
          <p:cNvSpPr>
            <a:spLocks noGrp="1"/>
          </p:cNvSpPr>
          <p:nvPr>
            <p:ph idx="1"/>
          </p:nvPr>
        </p:nvSpPr>
        <p:spPr>
          <a:xfrm>
            <a:off x="1806055" y="1301331"/>
            <a:ext cx="8579889" cy="4255337"/>
          </a:xfrm>
        </p:spPr>
        <p:txBody>
          <a:bodyPr>
            <a:normAutofit lnSpcReduction="10000"/>
          </a:bodyPr>
          <a:lstStyle/>
          <a:p>
            <a:pPr>
              <a:buFont typeface="Wingdings" panose="05000000000000000000" pitchFamily="2" charset="2"/>
              <a:buChar char="Ø"/>
            </a:pPr>
            <a:r>
              <a:rPr lang="en-US" sz="1900" b="1" dirty="0"/>
              <a:t>Gate Process</a:t>
            </a:r>
            <a:r>
              <a:rPr lang="en-US" sz="1900" dirty="0"/>
              <a:t> – Occurs twice a year in April and October, where service providers can gain entry to participate, or amend services, in the energy market. </a:t>
            </a:r>
          </a:p>
          <a:p>
            <a:pPr marL="0" indent="0">
              <a:buNone/>
            </a:pPr>
            <a:endParaRPr lang="en-US" sz="1900" dirty="0"/>
          </a:p>
          <a:p>
            <a:pPr>
              <a:buFont typeface="Wingdings" panose="05000000000000000000" pitchFamily="2" charset="2"/>
              <a:buChar char="Ø"/>
            </a:pPr>
            <a:r>
              <a:rPr lang="en-US" sz="1900" dirty="0"/>
              <a:t>New applicants may submit a completed Response for a place on the Qualification System at any time during the tender window. </a:t>
            </a:r>
          </a:p>
          <a:p>
            <a:pPr>
              <a:buFont typeface="Wingdings" panose="05000000000000000000" pitchFamily="2" charset="2"/>
              <a:buChar char="Ø"/>
            </a:pPr>
            <a:endParaRPr lang="en-US" sz="1900" dirty="0"/>
          </a:p>
          <a:p>
            <a:pPr>
              <a:buFont typeface="Wingdings" panose="05000000000000000000" pitchFamily="2" charset="2"/>
              <a:buChar char="Ø"/>
            </a:pPr>
            <a:r>
              <a:rPr lang="en-US" sz="1900" dirty="0"/>
              <a:t>It is intended that specific contracts will be awarded every six months – these periods are referred to as Gate Dates. EirGrid will issue periodic notices on the OJEU / EirGrid websites outlining the requirements and timeframes involved. Indicative dates are contained in the briefing document. </a:t>
            </a:r>
          </a:p>
          <a:p>
            <a:pPr>
              <a:buFont typeface="Wingdings" panose="05000000000000000000" pitchFamily="2" charset="2"/>
              <a:buChar char="Ø"/>
            </a:pPr>
            <a:endParaRPr lang="en-US" sz="1900" dirty="0"/>
          </a:p>
          <a:p>
            <a:pPr>
              <a:buFont typeface="Wingdings" panose="05000000000000000000" pitchFamily="2" charset="2"/>
              <a:buChar char="Ø"/>
            </a:pPr>
            <a:r>
              <a:rPr lang="en-US" sz="1900" dirty="0"/>
              <a:t>Exception to the 6-month process is Gate 4-B.</a:t>
            </a:r>
          </a:p>
          <a:p>
            <a:pPr marL="0" indent="0">
              <a:buNone/>
            </a:pPr>
            <a:endParaRPr lang="en-US" sz="2200" dirty="0"/>
          </a:p>
          <a:p>
            <a:pPr marL="0" indent="0">
              <a:buNone/>
            </a:pPr>
            <a:endParaRPr lang="en-IE" sz="2200" dirty="0">
              <a:solidFill>
                <a:srgbClr val="FF0000"/>
              </a:solidFill>
            </a:endParaRPr>
          </a:p>
          <a:p>
            <a:pPr marL="0" indent="0">
              <a:buNone/>
            </a:pPr>
            <a:endParaRPr lang="en-IE" sz="2200" dirty="0">
              <a:solidFill>
                <a:srgbClr val="FF0000"/>
              </a:solidFill>
            </a:endParaRPr>
          </a:p>
          <a:p>
            <a:endParaRPr lang="en-IE" sz="2200" dirty="0">
              <a:solidFill>
                <a:srgbClr val="FF0000"/>
              </a:solidFill>
            </a:endParaRPr>
          </a:p>
          <a:p>
            <a:endParaRPr lang="en-IE" dirty="0">
              <a:solidFill>
                <a:srgbClr val="FF0000"/>
              </a:solidFill>
            </a:endParaRPr>
          </a:p>
        </p:txBody>
      </p:sp>
    </p:spTree>
    <p:extLst>
      <p:ext uri="{BB962C8B-B14F-4D97-AF65-F5344CB8AC3E}">
        <p14:creationId xmlns:p14="http://schemas.microsoft.com/office/powerpoint/2010/main" val="14004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712" y="432583"/>
            <a:ext cx="10515600" cy="1325563"/>
          </a:xfrm>
        </p:spPr>
        <p:txBody>
          <a:bodyPr>
            <a:normAutofit/>
          </a:bodyPr>
          <a:lstStyle/>
          <a:p>
            <a:r>
              <a:rPr lang="en-IE" sz="3200" dirty="0"/>
              <a:t>DS3 System Services Agreement </a:t>
            </a:r>
          </a:p>
        </p:txBody>
      </p:sp>
      <p:sp>
        <p:nvSpPr>
          <p:cNvPr id="3" name="Content Placeholder 2"/>
          <p:cNvSpPr>
            <a:spLocks noGrp="1"/>
          </p:cNvSpPr>
          <p:nvPr>
            <p:ph idx="1"/>
          </p:nvPr>
        </p:nvSpPr>
        <p:spPr>
          <a:xfrm>
            <a:off x="1681883" y="1301331"/>
            <a:ext cx="8579889" cy="4255337"/>
          </a:xfrm>
        </p:spPr>
        <p:txBody>
          <a:bodyPr>
            <a:normAutofit/>
          </a:bodyPr>
          <a:lstStyle/>
          <a:p>
            <a:pPr>
              <a:buFont typeface="Wingdings" panose="05000000000000000000" pitchFamily="2" charset="2"/>
              <a:buChar char="Ø"/>
            </a:pPr>
            <a:r>
              <a:rPr lang="en-IE" sz="1900" dirty="0">
                <a:latin typeface="Trebuchet MS"/>
              </a:rPr>
              <a:t>This</a:t>
            </a:r>
            <a:r>
              <a:rPr lang="en-IE" sz="1900" dirty="0"/>
              <a:t> procurement is being run jointly by </a:t>
            </a:r>
            <a:r>
              <a:rPr lang="en-IE" sz="1900" dirty="0" err="1"/>
              <a:t>EirGrid</a:t>
            </a:r>
            <a:r>
              <a:rPr lang="en-IE" sz="1900" dirty="0"/>
              <a:t> and SONI for their respective DS3 System Services Agreement.</a:t>
            </a:r>
            <a:endParaRPr lang="en-US" dirty="0"/>
          </a:p>
          <a:p>
            <a:pPr>
              <a:buFont typeface="Wingdings" panose="05000000000000000000" pitchFamily="2" charset="2"/>
              <a:buChar char="Ø"/>
            </a:pPr>
            <a:endParaRPr lang="en-US" sz="2000" dirty="0"/>
          </a:p>
          <a:p>
            <a:pPr>
              <a:buFont typeface="Wingdings" panose="05000000000000000000" pitchFamily="2" charset="2"/>
              <a:buChar char="Ø"/>
            </a:pPr>
            <a:r>
              <a:rPr lang="en-US" sz="1900" dirty="0"/>
              <a:t>A separate </a:t>
            </a:r>
            <a:r>
              <a:rPr lang="en-IE" sz="1900" dirty="0"/>
              <a:t>DS3 System Services </a:t>
            </a:r>
            <a:r>
              <a:rPr lang="en-US" sz="1900" dirty="0"/>
              <a:t>Agreement is in place for:</a:t>
            </a:r>
            <a:endParaRPr lang="en-US" dirty="0"/>
          </a:p>
          <a:p>
            <a:pPr lvl="0">
              <a:buFont typeface="Wingdings" panose="05000000000000000000" pitchFamily="2" charset="2"/>
              <a:buChar char="Ø"/>
            </a:pPr>
            <a:endParaRPr lang="en-US" sz="1900" dirty="0"/>
          </a:p>
          <a:p>
            <a:pPr marL="742950" lvl="2" indent="-342900">
              <a:buFont typeface="Courier New" panose="02070309020205020404" pitchFamily="49" charset="0"/>
              <a:buChar char="o"/>
            </a:pPr>
            <a:r>
              <a:rPr lang="en-US" sz="1800" dirty="0">
                <a:latin typeface="Trebuchet MS"/>
                <a:cs typeface="Courier New"/>
              </a:rPr>
              <a:t>EirGrid</a:t>
            </a:r>
            <a:r>
              <a:rPr lang="en-US" sz="1800" dirty="0"/>
              <a:t> (as contracting entity for the </a:t>
            </a:r>
            <a:r>
              <a:rPr lang="en-IE" sz="1800" dirty="0"/>
              <a:t>DS3 System Services Agreement </a:t>
            </a:r>
            <a:r>
              <a:rPr lang="en-US" sz="1800" dirty="0"/>
              <a:t>applicable to Ireland) and </a:t>
            </a:r>
            <a:endParaRPr lang="en-US" dirty="0"/>
          </a:p>
          <a:p>
            <a:pPr marL="742950" lvl="2" indent="-342900">
              <a:buFont typeface="Courier New" panose="02070309020205020404" pitchFamily="49" charset="0"/>
              <a:buChar char="o"/>
            </a:pPr>
            <a:r>
              <a:rPr lang="en-US" sz="1800" dirty="0">
                <a:latin typeface="Trebuchet MS"/>
                <a:cs typeface="Courier New"/>
              </a:rPr>
              <a:t>SONI</a:t>
            </a:r>
            <a:r>
              <a:rPr lang="en-US" sz="1800" dirty="0"/>
              <a:t> (as contracting entity for the </a:t>
            </a:r>
            <a:r>
              <a:rPr lang="en-IE" sz="1800" dirty="0"/>
              <a:t>DS3 System Services Agreement </a:t>
            </a:r>
            <a:r>
              <a:rPr lang="en-US" sz="1800" dirty="0"/>
              <a:t>applicable to Northern Ireland). </a:t>
            </a:r>
            <a:endParaRPr lang="en-US" dirty="0"/>
          </a:p>
          <a:p>
            <a:pPr marL="0" indent="0">
              <a:buNone/>
            </a:pPr>
            <a:endParaRPr lang="en-US" sz="2000" dirty="0"/>
          </a:p>
          <a:p>
            <a:pPr>
              <a:buFont typeface="Wingdings" panose="05000000000000000000" pitchFamily="2" charset="2"/>
              <a:buChar char="Ø"/>
            </a:pPr>
            <a:r>
              <a:rPr lang="en-US" sz="1900" dirty="0"/>
              <a:t>Existing holders of an agreement will receive an amended Schedule 9; new parties to the Qualification System will receive an agreement dated 1</a:t>
            </a:r>
            <a:r>
              <a:rPr lang="en-US" sz="1900" baseline="30000" dirty="0"/>
              <a:t>st</a:t>
            </a:r>
            <a:r>
              <a:rPr lang="en-US" sz="1900" dirty="0"/>
              <a:t> April 2026.</a:t>
            </a:r>
          </a:p>
          <a:p>
            <a:pPr marL="400050">
              <a:buFont typeface="Wingdings" panose="05000000000000000000" pitchFamily="2" charset="2"/>
              <a:buChar char="Ø"/>
            </a:pPr>
            <a:endParaRPr lang="en-US" sz="2200" dirty="0"/>
          </a:p>
          <a:p>
            <a:pPr marL="0" indent="0">
              <a:buNone/>
            </a:pPr>
            <a:endParaRPr lang="en-IE" sz="2200" dirty="0">
              <a:solidFill>
                <a:srgbClr val="FF0000"/>
              </a:solidFill>
            </a:endParaRPr>
          </a:p>
          <a:p>
            <a:pPr marL="0" indent="0">
              <a:buNone/>
            </a:pPr>
            <a:endParaRPr lang="en-IE" sz="2200" dirty="0">
              <a:solidFill>
                <a:srgbClr val="FF0000"/>
              </a:solidFill>
            </a:endParaRPr>
          </a:p>
          <a:p>
            <a:endParaRPr lang="en-IE" sz="2200" dirty="0">
              <a:solidFill>
                <a:srgbClr val="FF0000"/>
              </a:solidFill>
            </a:endParaRPr>
          </a:p>
          <a:p>
            <a:endParaRPr lang="en-IE" dirty="0">
              <a:solidFill>
                <a:srgbClr val="FF0000"/>
              </a:solidFill>
            </a:endParaRPr>
          </a:p>
        </p:txBody>
      </p:sp>
    </p:spTree>
    <p:extLst>
      <p:ext uri="{BB962C8B-B14F-4D97-AF65-F5344CB8AC3E}">
        <p14:creationId xmlns:p14="http://schemas.microsoft.com/office/powerpoint/2010/main" val="152717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4219"/>
            <a:ext cx="10515600" cy="1325563"/>
          </a:xfrm>
        </p:spPr>
        <p:txBody>
          <a:bodyPr>
            <a:normAutofit/>
          </a:bodyPr>
          <a:lstStyle/>
          <a:p>
            <a:r>
              <a:rPr lang="en-GB" sz="3200"/>
              <a:t>Gate 14</a:t>
            </a:r>
            <a:endParaRPr lang="en-IE" sz="3200" dirty="0"/>
          </a:p>
        </p:txBody>
      </p:sp>
      <p:sp>
        <p:nvSpPr>
          <p:cNvPr id="5" name="Content Placeholder 2"/>
          <p:cNvSpPr>
            <a:spLocks noGrp="1"/>
          </p:cNvSpPr>
          <p:nvPr>
            <p:ph idx="1"/>
          </p:nvPr>
        </p:nvSpPr>
        <p:spPr>
          <a:xfrm>
            <a:off x="1110048" y="1339143"/>
            <a:ext cx="10515600" cy="4333711"/>
          </a:xfrm>
        </p:spPr>
        <p:txBody>
          <a:bodyPr>
            <a:normAutofit fontScale="77500" lnSpcReduction="20000"/>
          </a:bodyPr>
          <a:lstStyle/>
          <a:p>
            <a:pPr>
              <a:buFont typeface="Wingdings" panose="05000000000000000000" pitchFamily="2" charset="2"/>
              <a:buChar char="Ø"/>
            </a:pPr>
            <a:r>
              <a:rPr lang="en-IE" sz="2100" dirty="0"/>
              <a:t>E tenders: </a:t>
            </a:r>
            <a:r>
              <a:rPr lang="en-IE" sz="2100"/>
              <a:t>CFT  </a:t>
            </a:r>
            <a:r>
              <a:rPr lang="en-IE" sz="2100">
                <a:latin typeface="Trebuchet MS"/>
                <a:ea typeface="Calibri"/>
                <a:cs typeface="Calibri"/>
              </a:rPr>
              <a:t>7168696</a:t>
            </a:r>
            <a:r>
              <a:rPr lang="en-IE" sz="2100"/>
              <a:t> - ENQEIR992 – OJUE: </a:t>
            </a:r>
            <a:r>
              <a:rPr lang="en-IE" sz="2100">
                <a:latin typeface="Trebuchet MS"/>
                <a:ea typeface="Calibri"/>
                <a:cs typeface="Calibri"/>
              </a:rPr>
              <a:t>828557-2025 </a:t>
            </a:r>
            <a:r>
              <a:rPr lang="en-IE" sz="2100">
                <a:ea typeface="Calibri"/>
                <a:cs typeface="Calibri"/>
              </a:rPr>
              <a:t>- DS3</a:t>
            </a:r>
            <a:r>
              <a:rPr lang="en-IE" sz="2100"/>
              <a:t> System Services – Volume Uncapped – Gate 14</a:t>
            </a:r>
            <a:r>
              <a:rPr lang="en-US" sz="2100" dirty="0"/>
              <a:t> </a:t>
            </a:r>
            <a:r>
              <a:rPr lang="en-US" sz="2100"/>
              <a:t>published on the 10th December 2025</a:t>
            </a:r>
          </a:p>
          <a:p>
            <a:pPr>
              <a:buFont typeface="Wingdings" panose="05000000000000000000" pitchFamily="2" charset="2"/>
              <a:buChar char="Ø"/>
            </a:pPr>
            <a:r>
              <a:rPr lang="en-IE" sz="2100" dirty="0" err="1"/>
              <a:t>Mytenders</a:t>
            </a:r>
            <a:r>
              <a:rPr lang="en-IE" sz="2100" dirty="0"/>
              <a:t>: RFT reference: Ref No: 2025/S 000-082303 - </a:t>
            </a:r>
            <a:r>
              <a:rPr lang="en-IE" sz="2100" dirty="0">
                <a:ea typeface="+mn-lt"/>
                <a:cs typeface="+mn-lt"/>
              </a:rPr>
              <a:t>Procurement identifier (OCID): ocds-h6vhtk-05f475 - SONI074 DS3 System Services – Volume Capped – Gate 14</a:t>
            </a:r>
            <a:r>
              <a:rPr lang="en-IE" sz="2100" dirty="0"/>
              <a:t> published on the 12th December 2025</a:t>
            </a:r>
          </a:p>
          <a:p>
            <a:pPr marL="0" indent="0">
              <a:buNone/>
            </a:pPr>
            <a:endParaRPr lang="en-IE" sz="2100" dirty="0">
              <a:highlight>
                <a:srgbClr val="FFFF00"/>
              </a:highlight>
            </a:endParaRPr>
          </a:p>
          <a:p>
            <a:pPr>
              <a:buFont typeface="Wingdings" panose="05000000000000000000" pitchFamily="2" charset="2"/>
              <a:buChar char="Ø"/>
            </a:pPr>
            <a:r>
              <a:rPr lang="en-IE" sz="2100" dirty="0"/>
              <a:t>Two stages in this procurement process (submitted together):</a:t>
            </a:r>
          </a:p>
          <a:p>
            <a:pPr lvl="1" indent="-342900">
              <a:buFont typeface="Courier New" panose="02070309020205020404" pitchFamily="49" charset="0"/>
              <a:buChar char="o"/>
            </a:pPr>
            <a:r>
              <a:rPr lang="en-IE" sz="2100" dirty="0"/>
              <a:t>Pre-Qualification; and </a:t>
            </a:r>
          </a:p>
          <a:p>
            <a:pPr lvl="1" indent="-342900">
              <a:buFont typeface="Courier New" panose="02070309020205020404" pitchFamily="49" charset="0"/>
              <a:buChar char="o"/>
            </a:pPr>
            <a:r>
              <a:rPr lang="en-IE" sz="2100" dirty="0"/>
              <a:t>Tender</a:t>
            </a:r>
            <a:br>
              <a:rPr lang="en-IE" sz="2100" dirty="0"/>
            </a:br>
            <a:endParaRPr lang="en-IE" sz="2100" dirty="0"/>
          </a:p>
          <a:p>
            <a:pPr>
              <a:buFont typeface="Wingdings" panose="05000000000000000000" pitchFamily="2" charset="2"/>
              <a:buChar char="Ø"/>
            </a:pPr>
            <a:r>
              <a:rPr lang="en-IE" sz="2100" dirty="0"/>
              <a:t>Lots </a:t>
            </a:r>
          </a:p>
          <a:p>
            <a:pPr lvl="1" indent="-342900">
              <a:buFont typeface="Courier New" panose="02070309020205020404" pitchFamily="49" charset="0"/>
              <a:buChar char="o"/>
            </a:pPr>
            <a:r>
              <a:rPr lang="en-IE" sz="2100" dirty="0"/>
              <a:t>Lots 1-12 IE</a:t>
            </a:r>
          </a:p>
          <a:p>
            <a:pPr lvl="1" indent="-342900">
              <a:buFont typeface="Courier New" panose="02070309020205020404" pitchFamily="49" charset="0"/>
              <a:buChar char="o"/>
            </a:pPr>
            <a:r>
              <a:rPr lang="en-IE" sz="2100" dirty="0"/>
              <a:t>Lots 1-12 NI</a:t>
            </a:r>
          </a:p>
          <a:p>
            <a:pPr marL="857250" lvl="1" indent="-457200">
              <a:buFont typeface="Wingdings" panose="05000000000000000000" pitchFamily="2" charset="2"/>
              <a:buChar char="Ø"/>
            </a:pPr>
            <a:endParaRPr lang="en-IE" sz="2100" dirty="0"/>
          </a:p>
          <a:p>
            <a:pPr>
              <a:buFont typeface="Arial" panose="05000000000000000000" pitchFamily="2" charset="2"/>
              <a:buChar char="•"/>
            </a:pPr>
            <a:r>
              <a:rPr lang="en-IE" sz="2100" dirty="0"/>
              <a:t>Documents available on </a:t>
            </a:r>
            <a:r>
              <a:rPr lang="en-IE" sz="2100" dirty="0" err="1"/>
              <a:t>eTenders</a:t>
            </a:r>
            <a:r>
              <a:rPr lang="en-IE" sz="2100" dirty="0"/>
              <a:t> </a:t>
            </a:r>
            <a:r>
              <a:rPr lang="en-IE" sz="2100" dirty="0">
                <a:hlinkClick r:id="rId3"/>
              </a:rPr>
              <a:t>www.etenders.gov.ie</a:t>
            </a:r>
            <a:r>
              <a:rPr lang="en-IE" sz="2100" dirty="0"/>
              <a:t> , </a:t>
            </a:r>
          </a:p>
          <a:p>
            <a:pPr>
              <a:buFont typeface="Arial" panose="05000000000000000000" pitchFamily="2" charset="2"/>
              <a:buChar char="•"/>
            </a:pPr>
            <a:r>
              <a:rPr lang="en-IE" sz="2100"/>
              <a:t>www.mytenders.co.uk , </a:t>
            </a:r>
            <a:endParaRPr lang="en-IE" dirty="0"/>
          </a:p>
          <a:p>
            <a:pPr>
              <a:buFont typeface="Arial" panose="05000000000000000000" pitchFamily="2" charset="2"/>
              <a:buChar char="•"/>
            </a:pPr>
            <a:r>
              <a:rPr lang="en-IE" sz="2100" dirty="0"/>
              <a:t>https://www.findtender.service.gov.uk/Notice/082303-2025</a:t>
            </a:r>
            <a:endParaRPr lang="en-IE"/>
          </a:p>
          <a:p>
            <a:pPr>
              <a:buFont typeface="Arial" panose="05000000000000000000" pitchFamily="2" charset="2"/>
              <a:buChar char="•"/>
            </a:pPr>
            <a:endParaRPr lang="en-IE" sz="2100" dirty="0"/>
          </a:p>
        </p:txBody>
      </p:sp>
    </p:spTree>
    <p:extLst>
      <p:ext uri="{BB962C8B-B14F-4D97-AF65-F5344CB8AC3E}">
        <p14:creationId xmlns:p14="http://schemas.microsoft.com/office/powerpoint/2010/main" val="223099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87" y="468270"/>
            <a:ext cx="10515600" cy="1325563"/>
          </a:xfrm>
        </p:spPr>
        <p:txBody>
          <a:bodyPr>
            <a:normAutofit/>
          </a:bodyPr>
          <a:lstStyle/>
          <a:p>
            <a:r>
              <a:rPr lang="en-GB" sz="3200" dirty="0"/>
              <a:t>Gate 14</a:t>
            </a:r>
            <a:endParaRPr lang="en-IE" sz="3200" dirty="0"/>
          </a:p>
        </p:txBody>
      </p:sp>
      <p:sp>
        <p:nvSpPr>
          <p:cNvPr id="5" name="Content Placeholder 2"/>
          <p:cNvSpPr>
            <a:spLocks noGrp="1"/>
          </p:cNvSpPr>
          <p:nvPr>
            <p:ph idx="1"/>
          </p:nvPr>
        </p:nvSpPr>
        <p:spPr>
          <a:xfrm>
            <a:off x="1780738" y="1507290"/>
            <a:ext cx="6785593" cy="4306915"/>
          </a:xfrm>
        </p:spPr>
        <p:txBody>
          <a:bodyPr>
            <a:noAutofit/>
          </a:bodyPr>
          <a:lstStyle/>
          <a:p>
            <a:pPr>
              <a:spcAft>
                <a:spcPts val="600"/>
              </a:spcAft>
              <a:buFont typeface="Wingdings" panose="05000000000000000000" pitchFamily="2" charset="2"/>
              <a:buChar char="Ø"/>
            </a:pPr>
            <a:r>
              <a:rPr lang="en-IE" sz="1900" dirty="0"/>
              <a:t>Gate 14 applies to 3 scenarios:</a:t>
            </a:r>
          </a:p>
          <a:p>
            <a:pPr marL="800100" lvl="1" indent="-342900">
              <a:spcAft>
                <a:spcPts val="1200"/>
              </a:spcAft>
              <a:buFont typeface="+mj-lt"/>
              <a:buAutoNum type="arabicParenR"/>
            </a:pPr>
            <a:r>
              <a:rPr lang="en-IE" sz="1800" dirty="0"/>
              <a:t>Providing Unit that is not currently contracted for the provision of any System Service and wishes to tender for one, some or all services;</a:t>
            </a:r>
          </a:p>
          <a:p>
            <a:pPr marL="800100" lvl="1" indent="-342900">
              <a:spcAft>
                <a:spcPts val="1200"/>
              </a:spcAft>
              <a:buFont typeface="+mj-lt"/>
              <a:buAutoNum type="arabicParenR"/>
            </a:pPr>
            <a:r>
              <a:rPr lang="en-IE" sz="1800" dirty="0"/>
              <a:t>Providing Unit intends to amend its contracted values for a service that it currently provides (this may be enhancing or reducing its capability);</a:t>
            </a:r>
          </a:p>
          <a:p>
            <a:pPr marL="800100" lvl="1" indent="-342900">
              <a:spcAft>
                <a:spcPts val="1200"/>
              </a:spcAft>
              <a:buFont typeface="+mj-lt"/>
              <a:buAutoNum type="arabicParenR"/>
            </a:pPr>
            <a:r>
              <a:rPr lang="en-IE" sz="1800" dirty="0"/>
              <a:t>Providing Unit that is contracted for the provision of one or more services and wishes to tender for additional services.</a:t>
            </a:r>
          </a:p>
          <a:p>
            <a:pPr>
              <a:buFont typeface="Wingdings" panose="05000000000000000000" pitchFamily="2" charset="2"/>
              <a:buChar char="Ø"/>
            </a:pPr>
            <a:r>
              <a:rPr lang="en-IE" sz="1900" dirty="0"/>
              <a:t>Providing Units that do not wish to amend their existing provision of a particular service must </a:t>
            </a:r>
            <a:r>
              <a:rPr lang="en-IE" sz="1900" u="sng" dirty="0"/>
              <a:t>not</a:t>
            </a:r>
            <a:r>
              <a:rPr lang="en-IE" sz="1900" dirty="0"/>
              <a:t> submit a tender for the respective Lot.</a:t>
            </a:r>
          </a:p>
        </p:txBody>
      </p:sp>
      <p:sp>
        <p:nvSpPr>
          <p:cNvPr id="3" name="Rounded Rectangle 2"/>
          <p:cNvSpPr/>
          <p:nvPr/>
        </p:nvSpPr>
        <p:spPr>
          <a:xfrm>
            <a:off x="8799090" y="1671888"/>
            <a:ext cx="1794295" cy="8305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dirty="0"/>
              <a:t>Tenderer will receive a new agreement</a:t>
            </a:r>
          </a:p>
        </p:txBody>
      </p:sp>
      <p:sp>
        <p:nvSpPr>
          <p:cNvPr id="6" name="Rounded Rectangle 5"/>
          <p:cNvSpPr/>
          <p:nvPr/>
        </p:nvSpPr>
        <p:spPr>
          <a:xfrm>
            <a:off x="8699611" y="2997451"/>
            <a:ext cx="1893774" cy="118181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E" dirty="0"/>
              <a:t>Tenderer will receive an amended Schedule 9</a:t>
            </a:r>
          </a:p>
        </p:txBody>
      </p:sp>
      <p:cxnSp>
        <p:nvCxnSpPr>
          <p:cNvPr id="7" name="Straight Arrow Connector 6"/>
          <p:cNvCxnSpPr/>
          <p:nvPr/>
        </p:nvCxnSpPr>
        <p:spPr>
          <a:xfrm>
            <a:off x="8336735" y="2087154"/>
            <a:ext cx="4623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440848" y="3036040"/>
            <a:ext cx="0" cy="11818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8232620" y="3036040"/>
            <a:ext cx="20823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8232620" y="4217859"/>
            <a:ext cx="20823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p:cNvCxnSpPr>
          <p:nvPr/>
        </p:nvCxnSpPr>
        <p:spPr>
          <a:xfrm>
            <a:off x="8440363" y="3588360"/>
            <a:ext cx="2519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869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theme1.xml><?xml version="1.0" encoding="utf-8"?>
<a:theme xmlns:a="http://schemas.openxmlformats.org/drawingml/2006/main" name="Title Slides">
  <a:themeElements>
    <a:clrScheme name="EirGrid Colour Palette">
      <a:dk1>
        <a:srgbClr val="000000"/>
      </a:dk1>
      <a:lt1>
        <a:srgbClr val="FFFFFF"/>
      </a:lt1>
      <a:dk2>
        <a:srgbClr val="006768"/>
      </a:dk2>
      <a:lt2>
        <a:srgbClr val="00A88E"/>
      </a:lt2>
      <a:accent1>
        <a:srgbClr val="00A78E"/>
      </a:accent1>
      <a:accent2>
        <a:srgbClr val="006668"/>
      </a:accent2>
      <a:accent3>
        <a:srgbClr val="4189C8"/>
      </a:accent3>
      <a:accent4>
        <a:srgbClr val="A79966"/>
      </a:accent4>
      <a:accent5>
        <a:srgbClr val="FB6187"/>
      </a:accent5>
      <a:accent6>
        <a:srgbClr val="C6A1DC"/>
      </a:accent6>
      <a:hlink>
        <a:srgbClr val="A89966"/>
      </a:hlink>
      <a:folHlink>
        <a:srgbClr val="4189C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ull Image Section Break">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olid Colour Section Break">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Slides">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olid Colour Slides">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o Brandmark Slides">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ontent Slides">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3b71a2-aecb-4b64-9205-2af3c74c2682">
      <Terms xmlns="http://schemas.microsoft.com/office/infopath/2007/PartnerControls"/>
    </lcf76f155ced4ddcb4097134ff3c332f>
    <TaxCatchAll xmlns="7038a6e8-2202-417a-81ce-df81f53198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404958BEB44443AF841D1087A7A497" ma:contentTypeVersion="24" ma:contentTypeDescription="Create a new document." ma:contentTypeScope="" ma:versionID="e794abfddd0dc6cd4328085b94a6fb7e">
  <xsd:schema xmlns:xsd="http://www.w3.org/2001/XMLSchema" xmlns:xs="http://www.w3.org/2001/XMLSchema" xmlns:p="http://schemas.microsoft.com/office/2006/metadata/properties" xmlns:ns2="be3b71a2-aecb-4b64-9205-2af3c74c2682" xmlns:ns3="7038a6e8-2202-417a-81ce-df81f5319825" targetNamespace="http://schemas.microsoft.com/office/2006/metadata/properties" ma:root="true" ma:fieldsID="281cfe66568daac381230f6c119c575b" ns2:_="" ns3:_="">
    <xsd:import namespace="be3b71a2-aecb-4b64-9205-2af3c74c2682"/>
    <xsd:import namespace="7038a6e8-2202-417a-81ce-df81f53198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b71a2-aecb-4b64-9205-2af3c74c26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3225223-2279-4782-b985-99647e50217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8a6e8-2202-417a-81ce-df81f53198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e9d2e82-7d5a-498c-9f95-6a25a3551bc6}" ma:internalName="TaxCatchAll" ma:showField="CatchAllData" ma:web="7038a6e8-2202-417a-81ce-df81f53198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13CF8405-C660-4398-A96E-56DE030C8EDB}">
  <ds:schemaRefs>
    <ds:schemaRef ds:uri="http://schemas.microsoft.com/office/2006/documentManagement/types"/>
    <ds:schemaRef ds:uri="3cada6dc-2705-46ed-bab2-0b2cd6d935ca"/>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 ds:uri="be3b71a2-aecb-4b64-9205-2af3c74c2682"/>
    <ds:schemaRef ds:uri="7038a6e8-2202-417a-81ce-df81f5319825"/>
  </ds:schemaRefs>
</ds:datastoreItem>
</file>

<file path=customXml/itemProps2.xml><?xml version="1.0" encoding="utf-8"?>
<ds:datastoreItem xmlns:ds="http://schemas.openxmlformats.org/officeDocument/2006/customXml" ds:itemID="{3F0B3F2F-9319-4EBE-8693-4A52F70DF8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b71a2-aecb-4b64-9205-2af3c74c2682"/>
    <ds:schemaRef ds:uri="7038a6e8-2202-417a-81ce-df81f53198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8D6E8F-EEA0-4505-B209-A8BF0F262A69}">
  <ds:schemaRefs>
    <ds:schemaRef ds:uri="http://schemas.microsoft.com/sharepoint/v3/contenttype/forms"/>
  </ds:schemaRefs>
</ds:datastoreItem>
</file>

<file path=docMetadata/LabelInfo.xml><?xml version="1.0" encoding="utf-8"?>
<clbl:labelList xmlns:clbl="http://schemas.microsoft.com/office/2020/mipLabelMetadata">
  <clbl:label id="{4c99bc9a-9772-4b7e-bcf5-e39ce86bfb30}" enabled="1" method="Standard" siteId="{c1528ebb-73e5-4ac2-9d93-677ac4834cc5}" contentBits="0" removed="0"/>
</clbl:labelList>
</file>

<file path=docProps/app.xml><?xml version="1.0" encoding="utf-8"?>
<Properties xmlns="http://schemas.openxmlformats.org/officeDocument/2006/extended-properties" xmlns:vt="http://schemas.openxmlformats.org/officeDocument/2006/docPropsVTypes">
  <TotalTime>25579</TotalTime>
  <Words>5274</Words>
  <Application>Microsoft Office PowerPoint</Application>
  <PresentationFormat>Widescreen</PresentationFormat>
  <Paragraphs>700</Paragraphs>
  <Slides>47</Slides>
  <Notes>32</Notes>
  <HiddenSlides>0</HiddenSlides>
  <MMClips>0</MMClips>
  <ScaleCrop>false</ScaleCrop>
  <HeadingPairs>
    <vt:vector size="4" baseType="variant">
      <vt:variant>
        <vt:lpstr>Theme</vt:lpstr>
      </vt:variant>
      <vt:variant>
        <vt:i4>7</vt:i4>
      </vt:variant>
      <vt:variant>
        <vt:lpstr>Slide Titles</vt:lpstr>
      </vt:variant>
      <vt:variant>
        <vt:i4>47</vt:i4>
      </vt:variant>
    </vt:vector>
  </HeadingPairs>
  <TitlesOfParts>
    <vt:vector size="54" baseType="lpstr">
      <vt:lpstr>Title Slides</vt:lpstr>
      <vt:lpstr>Full Image Section Break</vt:lpstr>
      <vt:lpstr>Solid Colour Section Break</vt:lpstr>
      <vt:lpstr>Content Slides</vt:lpstr>
      <vt:lpstr>Solid Colour Slides</vt:lpstr>
      <vt:lpstr>No Brandmark Slides</vt:lpstr>
      <vt:lpstr>1_Content Slides</vt:lpstr>
      <vt:lpstr>DS3 System Services Volume Uncapped Gate 14  Bidders’ Information Session </vt:lpstr>
      <vt:lpstr>PowerPoint Presentation</vt:lpstr>
      <vt:lpstr>Introduction</vt:lpstr>
      <vt:lpstr>Procurement Process Overview   </vt:lpstr>
      <vt:lpstr>Qualification System</vt:lpstr>
      <vt:lpstr>Gate Process </vt:lpstr>
      <vt:lpstr>DS3 System Services Agreement </vt:lpstr>
      <vt:lpstr>Gate 14</vt:lpstr>
      <vt:lpstr>Gate 14</vt:lpstr>
      <vt:lpstr>Gate 14 Lot Numbers – EirGrid</vt:lpstr>
      <vt:lpstr>Gate 14 Lot Numbers – SONI</vt:lpstr>
      <vt:lpstr>Tender Response</vt:lpstr>
      <vt:lpstr>Tender Evaluation</vt:lpstr>
      <vt:lpstr>Tender Queries</vt:lpstr>
      <vt:lpstr>SONI vs EirGrid Submissions </vt:lpstr>
      <vt:lpstr>Submission of Tenders</vt:lpstr>
      <vt:lpstr>Tender Timetable</vt:lpstr>
      <vt:lpstr>Procurement Process Overview</vt:lpstr>
      <vt:lpstr>Tender Pack and Technical Questionnaire   </vt:lpstr>
      <vt:lpstr>Contractual Arrangements</vt:lpstr>
      <vt:lpstr>Service Maximum Capability Volumes</vt:lpstr>
      <vt:lpstr>Technical Questionnaire </vt:lpstr>
      <vt:lpstr>Technical Q - Guidance Sheet</vt:lpstr>
      <vt:lpstr>Technical Q – Reserve Characteristic</vt:lpstr>
      <vt:lpstr>Technical Q – PQ Capability</vt:lpstr>
      <vt:lpstr>Sample Lot – Section A</vt:lpstr>
      <vt:lpstr>Sample Lot – Section A</vt:lpstr>
      <vt:lpstr>Aggregator Site Switching</vt:lpstr>
      <vt:lpstr>System Services Site Info</vt:lpstr>
      <vt:lpstr>Sample Lot – Section A – Testing</vt:lpstr>
      <vt:lpstr>Sample Lot – Section A – Signals</vt:lpstr>
      <vt:lpstr>Sample Lot – Section A</vt:lpstr>
      <vt:lpstr>Sample Lot – Section B</vt:lpstr>
      <vt:lpstr>Sample Lot – Section C</vt:lpstr>
      <vt:lpstr>Tender Pack and Technical Questionnaire</vt:lpstr>
      <vt:lpstr>Testing and Signalling</vt:lpstr>
      <vt:lpstr>DS3 System Services Compliance Webpage</vt:lpstr>
      <vt:lpstr>Tender Testing Requirements</vt:lpstr>
      <vt:lpstr>Testing Dates</vt:lpstr>
      <vt:lpstr>Testing Documentation</vt:lpstr>
      <vt:lpstr>Testing Documentation</vt:lpstr>
      <vt:lpstr>Updated Testing Documentation</vt:lpstr>
      <vt:lpstr>Testing of DSUs</vt:lpstr>
      <vt:lpstr>Reserve Testing Standards</vt:lpstr>
      <vt:lpstr>Signalling Requirements</vt:lpstr>
      <vt:lpstr>Questions</vt:lpstr>
      <vt:lpstr>Webinar Concluded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Rocky Grennell</dc:creator>
  <cp:lastModifiedBy>Pulgarin, Vanessa (EXT)</cp:lastModifiedBy>
  <cp:revision>509</cp:revision>
  <dcterms:created xsi:type="dcterms:W3CDTF">2022-12-13T11:17:04Z</dcterms:created>
  <dcterms:modified xsi:type="dcterms:W3CDTF">2026-02-03T14:16:30Z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0x0101002E404958BEB44443AF841D1087A7A497</vt:lpwstr>
  </property>
  <property fmtid="{D5CDD505-2E9C-101B-9397-08002B2CF9AE}" pid="3" name="File Category">
    <vt:lpwstr/>
  </property>
  <property fmtid="{D5CDD505-2E9C-101B-9397-08002B2CF9AE}" pid="4" name="MSIP_Label_4c99bc9a-9772-4b7e-bcf5-e39ce86bfb30_Enabled">
    <vt:lpwstr>true</vt:lpwstr>
  </property>
  <property fmtid="{D5CDD505-2E9C-101B-9397-08002B2CF9AE}" pid="5" name="MSIP_Label_4c99bc9a-9772-4b7e-bcf5-e39ce86bfb30_SetDate">
    <vt:lpwstr>2023-05-08T12:15:05Z</vt:lpwstr>
  </property>
  <property fmtid="{D5CDD505-2E9C-101B-9397-08002B2CF9AE}" pid="6" name="MSIP_Label_4c99bc9a-9772-4b7e-bcf5-e39ce86bfb30_Method">
    <vt:lpwstr>Standard</vt:lpwstr>
  </property>
  <property fmtid="{D5CDD505-2E9C-101B-9397-08002B2CF9AE}" pid="7" name="MSIP_Label_4c99bc9a-9772-4b7e-bcf5-e39ce86bfb30_Name">
    <vt:lpwstr>Internal</vt:lpwstr>
  </property>
  <property fmtid="{D5CDD505-2E9C-101B-9397-08002B2CF9AE}" pid="8" name="MSIP_Label_4c99bc9a-9772-4b7e-bcf5-e39ce86bfb30_SiteId">
    <vt:lpwstr>c1528ebb-73e5-4ac2-9d93-677ac4834cc5</vt:lpwstr>
  </property>
  <property fmtid="{D5CDD505-2E9C-101B-9397-08002B2CF9AE}" pid="9" name="MSIP_Label_4c99bc9a-9772-4b7e-bcf5-e39ce86bfb30_ActionId">
    <vt:lpwstr>ec18f126-5216-437e-a68e-17e9b0ebe0c3</vt:lpwstr>
  </property>
  <property fmtid="{D5CDD505-2E9C-101B-9397-08002B2CF9AE}" pid="10" name="MSIP_Label_4c99bc9a-9772-4b7e-bcf5-e39ce86bfb30_ContentBits">
    <vt:lpwstr>0</vt:lpwstr>
  </property>
  <property fmtid="{D5CDD505-2E9C-101B-9397-08002B2CF9AE}" pid="11" name="MediaServiceImageTags">
    <vt:lpwstr/>
  </property>
</Properties>
</file>