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8" r:id="rId4"/>
    <p:sldMasterId id="2147483654" r:id="rId5"/>
    <p:sldMasterId id="2147484301" r:id="rId6"/>
  </p:sldMasterIdLst>
  <p:notesMasterIdLst>
    <p:notesMasterId r:id="rId27"/>
  </p:notesMasterIdLst>
  <p:handoutMasterIdLst>
    <p:handoutMasterId r:id="rId28"/>
  </p:handoutMasterIdLst>
  <p:sldIdLst>
    <p:sldId id="2076137509" r:id="rId7"/>
    <p:sldId id="2076137701" r:id="rId8"/>
    <p:sldId id="2076137705" r:id="rId9"/>
    <p:sldId id="2076137685" r:id="rId10"/>
    <p:sldId id="2076137700" r:id="rId11"/>
    <p:sldId id="2076137702" r:id="rId12"/>
    <p:sldId id="2076137707" r:id="rId13"/>
    <p:sldId id="2076137686" r:id="rId14"/>
    <p:sldId id="2076137717" r:id="rId15"/>
    <p:sldId id="2076137711" r:id="rId16"/>
    <p:sldId id="2076137712" r:id="rId17"/>
    <p:sldId id="2076137708" r:id="rId18"/>
    <p:sldId id="2076137713" r:id="rId19"/>
    <p:sldId id="2076137718" r:id="rId20"/>
    <p:sldId id="2076137714" r:id="rId21"/>
    <p:sldId id="2076137715" r:id="rId22"/>
    <p:sldId id="2076137710" r:id="rId23"/>
    <p:sldId id="2076137697" r:id="rId24"/>
    <p:sldId id="3411" r:id="rId25"/>
    <p:sldId id="2076137716"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071A38D-56CB-4C07-86C3-0FD91DDC819A}">
          <p14:sldIdLst>
            <p14:sldId id="2076137509"/>
            <p14:sldId id="2076137701"/>
            <p14:sldId id="2076137705"/>
            <p14:sldId id="2076137685"/>
            <p14:sldId id="2076137700"/>
            <p14:sldId id="2076137702"/>
          </p14:sldIdLst>
        </p14:section>
        <p14:section name="Content" id="{5F03343E-D50C-41A1-AADC-BB5F993697B5}">
          <p14:sldIdLst>
            <p14:sldId id="2076137707"/>
            <p14:sldId id="2076137686"/>
            <p14:sldId id="2076137717"/>
            <p14:sldId id="2076137711"/>
            <p14:sldId id="2076137712"/>
            <p14:sldId id="2076137708"/>
            <p14:sldId id="2076137713"/>
            <p14:sldId id="2076137718"/>
            <p14:sldId id="2076137714"/>
            <p14:sldId id="2076137715"/>
          </p14:sldIdLst>
        </p14:section>
        <p14:section name="Closing" id="{7A17CD8D-E4EC-47CB-BEFC-51CC10256FF1}">
          <p14:sldIdLst>
            <p14:sldId id="2076137710"/>
            <p14:sldId id="2076137697"/>
            <p14:sldId id="3411"/>
            <p14:sldId id="2076137716"/>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0A403F-E35B-0FAF-DF3A-6482A2425869}" name="Jonathan Jennings" initials="JJ" userId="9fa70a83ef81b08b" providerId="Windows Live"/>
  <p188:author id="{01BF948F-6857-30F4-5424-D33445C4BB72}" name="Severin Garanzuay (EWEC)" initials="SG(" userId="Severin Garanzuay (EWEC)" providerId="None"/>
  <p188:author id="{4A103D91-7436-9BA6-5391-5A575417ECA9}" name="Todd Bessemer" initials="TB" userId="64736c9d82c9d80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ollins, Suzanne" initials="CS" lastIdx="5" clrIdx="6"/>
  <p:cmAuthor id="1" name="Tabak, Lonneke" initials="TL" lastIdx="1" clrIdx="0"/>
  <p:cmAuthor id="8" name="Ryan, Liam" initials="RL" lastIdx="7" clrIdx="7"/>
  <p:cmAuthor id="2" name="Selwyn, Michael" initials="SM" lastIdx="1" clrIdx="1"/>
  <p:cmAuthor id="9" name="O'Sullivan, Brendan" initials="OB" lastIdx="20" clrIdx="8">
    <p:extLst>
      <p:ext uri="{19B8F6BF-5375-455C-9EA6-DF929625EA0E}">
        <p15:presenceInfo xmlns:p15="http://schemas.microsoft.com/office/powerpoint/2012/main" userId="S::Brendan.O'Sullivan@eirgrid.com::3b6c34b0-af7d-479d-a1a6-7cf1f237b87f" providerId="AD"/>
      </p:ext>
    </p:extLst>
  </p:cmAuthor>
  <p:cmAuthor id="3" name="Fisher, Louis" initials="FL" lastIdx="16" clrIdx="2"/>
  <p:cmAuthor id="10" name="Severin Garanzuay (EWEC)" initials="SG(" lastIdx="17" clrIdx="9">
    <p:extLst>
      <p:ext uri="{19B8F6BF-5375-455C-9EA6-DF929625EA0E}">
        <p15:presenceInfo xmlns:p15="http://schemas.microsoft.com/office/powerpoint/2012/main" userId="Severin Garanzuay (EWEC)" providerId="None"/>
      </p:ext>
    </p:extLst>
  </p:cmAuthor>
  <p:cmAuthor id="4" name="O'Mullan, Shane T." initials="OST" lastIdx="1" clrIdx="3"/>
  <p:cmAuthor id="5" name="Aherne, Robbie" initials="AR" lastIdx="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10CFA7"/>
    <a:srgbClr val="174576"/>
    <a:srgbClr val="A1C655"/>
    <a:srgbClr val="FF9900"/>
    <a:srgbClr val="525252"/>
    <a:srgbClr val="FFFFFF"/>
    <a:srgbClr val="105D64"/>
    <a:srgbClr val="8FAADC"/>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7036" autoAdjust="0"/>
  </p:normalViewPr>
  <p:slideViewPr>
    <p:cSldViewPr snapToGrid="0">
      <p:cViewPr varScale="1">
        <p:scale>
          <a:sx n="114" d="100"/>
          <a:sy n="114" d="100"/>
        </p:scale>
        <p:origin x="360" y="102"/>
      </p:cViewPr>
      <p:guideLst>
        <p:guide pos="3840"/>
        <p:guide orient="horz" pos="2160"/>
      </p:guideLst>
    </p:cSldViewPr>
  </p:slideViewPr>
  <p:notesTextViewPr>
    <p:cViewPr>
      <p:scale>
        <a:sx n="1" d="1"/>
        <a:sy n="1" d="1"/>
      </p:scale>
      <p:origin x="0" y="0"/>
    </p:cViewPr>
  </p:notesTextViewPr>
  <p:sorterViewPr>
    <p:cViewPr varScale="1">
      <p:scale>
        <a:sx n="1" d="1"/>
        <a:sy n="1" d="1"/>
      </p:scale>
      <p:origin x="0" y="-11120"/>
    </p:cViewPr>
  </p:sorterViewPr>
  <p:notesViewPr>
    <p:cSldViewPr snapToGrid="0">
      <p:cViewPr varScale="1">
        <p:scale>
          <a:sx n="62" d="100"/>
          <a:sy n="62" d="100"/>
        </p:scale>
        <p:origin x="-2256"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F84FA5-010E-BB4A-8AE3-B759BC771283}" type="datetimeFigureOut">
              <a:rPr lang="en-US" smtClean="0"/>
              <a:t>5/8/2023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65FAA2-27BC-E649-8C9D-D2BFFB0F3774}" type="slidenum">
              <a:rPr lang="en-US" smtClean="0"/>
              <a:t>‹#›</a:t>
            </a:fld>
            <a:endParaRPr lang="en-US" dirty="0"/>
          </a:p>
        </p:txBody>
      </p:sp>
    </p:spTree>
    <p:extLst>
      <p:ext uri="{BB962C8B-B14F-4D97-AF65-F5344CB8AC3E}">
        <p14:creationId xmlns:p14="http://schemas.microsoft.com/office/powerpoint/2010/main" val="50699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F8861-10AA-40CA-B39E-247D9691128D}" type="datetimeFigureOut">
              <a:rPr lang="nl-NL" smtClean="0"/>
              <a:t>8-5-2023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C2715-4DAF-4E83-A325-1A7C59EBF5B7}" type="slidenum">
              <a:rPr lang="nl-NL" smtClean="0"/>
              <a:t>‹#›</a:t>
            </a:fld>
            <a:endParaRPr lang="nl-NL"/>
          </a:p>
        </p:txBody>
      </p:sp>
    </p:spTree>
    <p:extLst>
      <p:ext uri="{BB962C8B-B14F-4D97-AF65-F5344CB8AC3E}">
        <p14:creationId xmlns:p14="http://schemas.microsoft.com/office/powerpoint/2010/main" val="336875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1</a:t>
            </a:fld>
            <a:endParaRPr lang="nl-NL"/>
          </a:p>
        </p:txBody>
      </p:sp>
    </p:spTree>
    <p:extLst>
      <p:ext uri="{BB962C8B-B14F-4D97-AF65-F5344CB8AC3E}">
        <p14:creationId xmlns:p14="http://schemas.microsoft.com/office/powerpoint/2010/main" val="156066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11</a:t>
            </a:fld>
            <a:endParaRPr lang="nl-NL"/>
          </a:p>
        </p:txBody>
      </p:sp>
    </p:spTree>
    <p:extLst>
      <p:ext uri="{BB962C8B-B14F-4D97-AF65-F5344CB8AC3E}">
        <p14:creationId xmlns:p14="http://schemas.microsoft.com/office/powerpoint/2010/main" val="215214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12</a:t>
            </a:fld>
            <a:endParaRPr lang="nl-NL"/>
          </a:p>
        </p:txBody>
      </p:sp>
    </p:spTree>
    <p:extLst>
      <p:ext uri="{BB962C8B-B14F-4D97-AF65-F5344CB8AC3E}">
        <p14:creationId xmlns:p14="http://schemas.microsoft.com/office/powerpoint/2010/main" val="154687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13</a:t>
            </a:fld>
            <a:endParaRPr lang="nl-NL"/>
          </a:p>
        </p:txBody>
      </p:sp>
    </p:spTree>
    <p:extLst>
      <p:ext uri="{BB962C8B-B14F-4D97-AF65-F5344CB8AC3E}">
        <p14:creationId xmlns:p14="http://schemas.microsoft.com/office/powerpoint/2010/main" val="3993328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14</a:t>
            </a:fld>
            <a:endParaRPr lang="nl-NL"/>
          </a:p>
        </p:txBody>
      </p:sp>
    </p:spTree>
    <p:extLst>
      <p:ext uri="{BB962C8B-B14F-4D97-AF65-F5344CB8AC3E}">
        <p14:creationId xmlns:p14="http://schemas.microsoft.com/office/powerpoint/2010/main" val="255557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15</a:t>
            </a:fld>
            <a:endParaRPr lang="nl-NL"/>
          </a:p>
        </p:txBody>
      </p:sp>
    </p:spTree>
    <p:extLst>
      <p:ext uri="{BB962C8B-B14F-4D97-AF65-F5344CB8AC3E}">
        <p14:creationId xmlns:p14="http://schemas.microsoft.com/office/powerpoint/2010/main" val="2638041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16</a:t>
            </a:fld>
            <a:endParaRPr lang="nl-NL"/>
          </a:p>
        </p:txBody>
      </p:sp>
    </p:spTree>
    <p:extLst>
      <p:ext uri="{BB962C8B-B14F-4D97-AF65-F5344CB8AC3E}">
        <p14:creationId xmlns:p14="http://schemas.microsoft.com/office/powerpoint/2010/main" val="643441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17</a:t>
            </a:fld>
            <a:endParaRPr lang="nl-NL"/>
          </a:p>
        </p:txBody>
      </p:sp>
    </p:spTree>
    <p:extLst>
      <p:ext uri="{BB962C8B-B14F-4D97-AF65-F5344CB8AC3E}">
        <p14:creationId xmlns:p14="http://schemas.microsoft.com/office/powerpoint/2010/main" val="373055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27DFC0B-81FF-47CA-B58A-4F5611807459}" type="slidenum">
              <a:rPr lang="de-DE" smtClean="0"/>
              <a:t>19</a:t>
            </a:fld>
            <a:endParaRPr lang="de-DE"/>
          </a:p>
        </p:txBody>
      </p:sp>
    </p:spTree>
    <p:extLst>
      <p:ext uri="{BB962C8B-B14F-4D97-AF65-F5344CB8AC3E}">
        <p14:creationId xmlns:p14="http://schemas.microsoft.com/office/powerpoint/2010/main" val="119880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2</a:t>
            </a:fld>
            <a:endParaRPr lang="nl-NL"/>
          </a:p>
        </p:txBody>
      </p:sp>
    </p:spTree>
    <p:extLst>
      <p:ext uri="{BB962C8B-B14F-4D97-AF65-F5344CB8AC3E}">
        <p14:creationId xmlns:p14="http://schemas.microsoft.com/office/powerpoint/2010/main" val="374924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3</a:t>
            </a:fld>
            <a:endParaRPr lang="nl-NL"/>
          </a:p>
        </p:txBody>
      </p:sp>
    </p:spTree>
    <p:extLst>
      <p:ext uri="{BB962C8B-B14F-4D97-AF65-F5344CB8AC3E}">
        <p14:creationId xmlns:p14="http://schemas.microsoft.com/office/powerpoint/2010/main" val="358304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4</a:t>
            </a:fld>
            <a:endParaRPr lang="nl-NL"/>
          </a:p>
        </p:txBody>
      </p:sp>
    </p:spTree>
    <p:extLst>
      <p:ext uri="{BB962C8B-B14F-4D97-AF65-F5344CB8AC3E}">
        <p14:creationId xmlns:p14="http://schemas.microsoft.com/office/powerpoint/2010/main" val="111652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5</a:t>
            </a:fld>
            <a:endParaRPr lang="nl-NL"/>
          </a:p>
        </p:txBody>
      </p:sp>
    </p:spTree>
    <p:extLst>
      <p:ext uri="{BB962C8B-B14F-4D97-AF65-F5344CB8AC3E}">
        <p14:creationId xmlns:p14="http://schemas.microsoft.com/office/powerpoint/2010/main" val="368506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6</a:t>
            </a:fld>
            <a:endParaRPr lang="nl-NL"/>
          </a:p>
        </p:txBody>
      </p:sp>
    </p:spTree>
    <p:extLst>
      <p:ext uri="{BB962C8B-B14F-4D97-AF65-F5344CB8AC3E}">
        <p14:creationId xmlns:p14="http://schemas.microsoft.com/office/powerpoint/2010/main" val="312171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7</a:t>
            </a:fld>
            <a:endParaRPr lang="nl-NL"/>
          </a:p>
        </p:txBody>
      </p:sp>
    </p:spTree>
    <p:extLst>
      <p:ext uri="{BB962C8B-B14F-4D97-AF65-F5344CB8AC3E}">
        <p14:creationId xmlns:p14="http://schemas.microsoft.com/office/powerpoint/2010/main" val="948552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8</a:t>
            </a:fld>
            <a:endParaRPr lang="nl-NL"/>
          </a:p>
        </p:txBody>
      </p:sp>
    </p:spTree>
    <p:extLst>
      <p:ext uri="{BB962C8B-B14F-4D97-AF65-F5344CB8AC3E}">
        <p14:creationId xmlns:p14="http://schemas.microsoft.com/office/powerpoint/2010/main" val="25234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10</a:t>
            </a:fld>
            <a:endParaRPr lang="nl-NL"/>
          </a:p>
        </p:txBody>
      </p:sp>
    </p:spTree>
    <p:extLst>
      <p:ext uri="{BB962C8B-B14F-4D97-AF65-F5344CB8AC3E}">
        <p14:creationId xmlns:p14="http://schemas.microsoft.com/office/powerpoint/2010/main" val="70733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039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368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241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subtitle">
    <p:spTree>
      <p:nvGrpSpPr>
        <p:cNvPr id="1" name=""/>
        <p:cNvGrpSpPr/>
        <p:nvPr/>
      </p:nvGrpSpPr>
      <p:grpSpPr>
        <a:xfrm>
          <a:off x="0" y="0"/>
          <a:ext cx="0" cy="0"/>
          <a:chOff x="0" y="0"/>
          <a:chExt cx="0" cy="0"/>
        </a:xfrm>
      </p:grpSpPr>
      <p:sp>
        <p:nvSpPr>
          <p:cNvPr id="3" name="Title 2"/>
          <p:cNvSpPr>
            <a:spLocks noGrp="1"/>
          </p:cNvSpPr>
          <p:nvPr>
            <p:ph type="title"/>
          </p:nvPr>
        </p:nvSpPr>
        <p:spPr>
          <a:xfrm>
            <a:off x="304800" y="266700"/>
            <a:ext cx="11550675" cy="353174"/>
          </a:xfrm>
        </p:spPr>
        <p:txBody>
          <a:bodyPr lIns="0" tIns="0" rIns="0" bIns="0">
            <a:no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160348E6-5543-453A-986B-9CF9B8A278C4}"/>
              </a:ext>
            </a:extLst>
          </p:cNvPr>
          <p:cNvSpPr>
            <a:spLocks noGrp="1"/>
          </p:cNvSpPr>
          <p:nvPr>
            <p:ph type="body" sz="quarter" idx="13" hasCustomPrompt="1"/>
          </p:nvPr>
        </p:nvSpPr>
        <p:spPr>
          <a:xfrm>
            <a:off x="304800" y="619874"/>
            <a:ext cx="11520487" cy="270843"/>
          </a:xfrm>
          <a:prstGeom prst="rect">
            <a:avLst/>
          </a:prstGeom>
        </p:spPr>
        <p:txBody>
          <a:bodyPr wrap="square" lIns="0" tIns="0" rIns="0" bIns="0">
            <a:noAutofit/>
          </a:bodyPr>
          <a:lstStyle>
            <a:lvl1pPr algn="l" defTabSz="1734634" rtl="0" eaLnBrk="1" latinLnBrk="0" hangingPunct="1">
              <a:lnSpc>
                <a:spcPct val="80000"/>
              </a:lnSpc>
              <a:spcBef>
                <a:spcPct val="0"/>
              </a:spcBef>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stStyle>
          <a:p>
            <a:pPr lvl="0"/>
            <a:r>
              <a:rPr lang="en-US"/>
              <a:t>Click to edit subtitle style</a:t>
            </a:r>
          </a:p>
        </p:txBody>
      </p:sp>
      <p:pic>
        <p:nvPicPr>
          <p:cNvPr id="2" name="Picture 1">
            <a:extLst>
              <a:ext uri="{FF2B5EF4-FFF2-40B4-BE49-F238E27FC236}">
                <a16:creationId xmlns:a16="http://schemas.microsoft.com/office/drawing/2014/main" id="{21281137-427E-887C-69EA-D15FC6DFEA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0635" y="6428183"/>
            <a:ext cx="1730729" cy="32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751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pic>
        <p:nvPicPr>
          <p:cNvPr id="7" name="Google Shape;18;p1" descr="EIRGRID_Group_2015_Colour_Low_Res.jpg">
            <a:extLst>
              <a:ext uri="{FF2B5EF4-FFF2-40B4-BE49-F238E27FC236}">
                <a16:creationId xmlns:a16="http://schemas.microsoft.com/office/drawing/2014/main" id="{53B63285-E5F9-48F6-839E-4D5B9DC0FDCE}"/>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554865" y="6352758"/>
            <a:ext cx="1100460" cy="367944"/>
          </a:xfrm>
          <a:prstGeom prst="rect">
            <a:avLst/>
          </a:prstGeom>
          <a:noFill/>
          <a:ln>
            <a:noFill/>
          </a:ln>
        </p:spPr>
      </p:pic>
      <p:sp>
        <p:nvSpPr>
          <p:cNvPr id="3" name="Title 2"/>
          <p:cNvSpPr>
            <a:spLocks noGrp="1"/>
          </p:cNvSpPr>
          <p:nvPr>
            <p:ph type="title"/>
          </p:nvPr>
        </p:nvSpPr>
        <p:spPr>
          <a:xfrm>
            <a:off x="304800" y="266700"/>
            <a:ext cx="11550675" cy="353174"/>
          </a:xfrm>
        </p:spPr>
        <p:txBody>
          <a:bodyPr lIns="0" tIns="0" rIns="0" bIns="0">
            <a:no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160348E6-5543-453A-986B-9CF9B8A278C4}"/>
              </a:ext>
            </a:extLst>
          </p:cNvPr>
          <p:cNvSpPr>
            <a:spLocks noGrp="1"/>
          </p:cNvSpPr>
          <p:nvPr>
            <p:ph type="body" sz="quarter" idx="13" hasCustomPrompt="1"/>
          </p:nvPr>
        </p:nvSpPr>
        <p:spPr>
          <a:xfrm>
            <a:off x="304800" y="619874"/>
            <a:ext cx="11520487" cy="270843"/>
          </a:xfrm>
          <a:prstGeom prst="rect">
            <a:avLst/>
          </a:prstGeom>
        </p:spPr>
        <p:txBody>
          <a:bodyPr wrap="square" lIns="0" tIns="0" rIns="0" bIns="0">
            <a:noAutofit/>
          </a:bodyPr>
          <a:lstStyle>
            <a:lvl1pPr algn="l" defTabSz="1734634" rtl="0" eaLnBrk="1" latinLnBrk="0" hangingPunct="1">
              <a:lnSpc>
                <a:spcPct val="80000"/>
              </a:lnSpc>
              <a:spcBef>
                <a:spcPct val="0"/>
              </a:spcBef>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stStyle>
          <a:p>
            <a:pPr lvl="0"/>
            <a:r>
              <a:rPr lang="en-US"/>
              <a:t>Click to edit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subtitle">
    <p:spTree>
      <p:nvGrpSpPr>
        <p:cNvPr id="1" name=""/>
        <p:cNvGrpSpPr/>
        <p:nvPr/>
      </p:nvGrpSpPr>
      <p:grpSpPr>
        <a:xfrm>
          <a:off x="0" y="0"/>
          <a:ext cx="0" cy="0"/>
          <a:chOff x="0" y="0"/>
          <a:chExt cx="0" cy="0"/>
        </a:xfrm>
      </p:grpSpPr>
      <p:sp>
        <p:nvSpPr>
          <p:cNvPr id="3" name="Title 2"/>
          <p:cNvSpPr>
            <a:spLocks noGrp="1"/>
          </p:cNvSpPr>
          <p:nvPr>
            <p:ph type="title"/>
          </p:nvPr>
        </p:nvSpPr>
        <p:spPr>
          <a:xfrm>
            <a:off x="304800" y="266700"/>
            <a:ext cx="11550675" cy="353174"/>
          </a:xfrm>
        </p:spPr>
        <p:txBody>
          <a:bodyPr lIns="0" tIns="0" rIns="0" bIns="0">
            <a:no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160348E6-5543-453A-986B-9CF9B8A278C4}"/>
              </a:ext>
            </a:extLst>
          </p:cNvPr>
          <p:cNvSpPr>
            <a:spLocks noGrp="1"/>
          </p:cNvSpPr>
          <p:nvPr>
            <p:ph type="body" sz="quarter" idx="13" hasCustomPrompt="1"/>
          </p:nvPr>
        </p:nvSpPr>
        <p:spPr>
          <a:xfrm>
            <a:off x="304800" y="619874"/>
            <a:ext cx="11520487" cy="270843"/>
          </a:xfrm>
          <a:prstGeom prst="rect">
            <a:avLst/>
          </a:prstGeom>
        </p:spPr>
        <p:txBody>
          <a:bodyPr wrap="square" lIns="0" tIns="0" rIns="0" bIns="0">
            <a:noAutofit/>
          </a:bodyPr>
          <a:lstStyle>
            <a:lvl1pPr algn="l" defTabSz="1734634" rtl="0" eaLnBrk="1" latinLnBrk="0" hangingPunct="1">
              <a:lnSpc>
                <a:spcPct val="80000"/>
              </a:lnSpc>
              <a:spcBef>
                <a:spcPct val="0"/>
              </a:spcBef>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stStyle>
          <a:p>
            <a:pPr lvl="0"/>
            <a:r>
              <a:rPr lang="en-US"/>
              <a:t>Click to edit subtitle style</a:t>
            </a:r>
          </a:p>
        </p:txBody>
      </p:sp>
      <p:pic>
        <p:nvPicPr>
          <p:cNvPr id="2" name="Picture 1">
            <a:extLst>
              <a:ext uri="{FF2B5EF4-FFF2-40B4-BE49-F238E27FC236}">
                <a16:creationId xmlns:a16="http://schemas.microsoft.com/office/drawing/2014/main" id="{21281137-427E-887C-69EA-D15FC6DFEA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0635" y="6428183"/>
            <a:ext cx="1730729" cy="32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r>
              <a:rPr lang="de-DE" dirty="0"/>
              <a:t>; 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54002751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Google Shape;18;p1" descr="EIRGRID_Group_2015_Colour_Low_Res.jpg" hidden="1">
            <a:extLst>
              <a:ext uri="{FF2B5EF4-FFF2-40B4-BE49-F238E27FC236}">
                <a16:creationId xmlns:a16="http://schemas.microsoft.com/office/drawing/2014/main" id="{53B63285-E5F9-48F6-839E-4D5B9DC0FDCE}"/>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96327" y="6080251"/>
            <a:ext cx="1659123" cy="554737"/>
          </a:xfrm>
          <a:prstGeom prst="rect">
            <a:avLst/>
          </a:prstGeom>
          <a:noFill/>
          <a:ln>
            <a:noFill/>
          </a:ln>
        </p:spPr>
      </p:pic>
      <p:sp>
        <p:nvSpPr>
          <p:cNvPr id="3" name="Title 2"/>
          <p:cNvSpPr>
            <a:spLocks noGrp="1"/>
          </p:cNvSpPr>
          <p:nvPr>
            <p:ph type="title"/>
          </p:nvPr>
        </p:nvSpPr>
        <p:spPr>
          <a:xfrm>
            <a:off x="304800" y="266700"/>
            <a:ext cx="11550675" cy="353174"/>
          </a:xfrm>
        </p:spPr>
        <p:txBody>
          <a:bodyPr>
            <a:spAutoFit/>
          </a:bodyPr>
          <a:lstStyle>
            <a:lvl1pPr>
              <a:defRPr sz="2800"/>
            </a:lvl1pPr>
          </a:lstStyle>
          <a:p>
            <a:r>
              <a:rPr lang="en-US"/>
              <a:t>Click to edit Master title style</a:t>
            </a:r>
          </a:p>
        </p:txBody>
      </p:sp>
      <p:pic>
        <p:nvPicPr>
          <p:cNvPr id="2" name="Picture 1">
            <a:extLst>
              <a:ext uri="{FF2B5EF4-FFF2-40B4-BE49-F238E27FC236}">
                <a16:creationId xmlns:a16="http://schemas.microsoft.com/office/drawing/2014/main" id="{405D6FEC-9D5B-6795-D34E-42EEE04E39D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59797" y="6549430"/>
            <a:ext cx="1272406" cy="2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594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Title 2"/>
          <p:cNvSpPr>
            <a:spLocks noGrp="1"/>
          </p:cNvSpPr>
          <p:nvPr>
            <p:ph type="title"/>
          </p:nvPr>
        </p:nvSpPr>
        <p:spPr>
          <a:xfrm>
            <a:off x="304800" y="266700"/>
            <a:ext cx="11550675" cy="353174"/>
          </a:xfrm>
        </p:spPr>
        <p:txBody>
          <a:bodyPr lIns="0" tIns="0" rIns="0" bIns="0">
            <a:no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160348E6-5543-453A-986B-9CF9B8A278C4}"/>
              </a:ext>
            </a:extLst>
          </p:cNvPr>
          <p:cNvSpPr>
            <a:spLocks noGrp="1"/>
          </p:cNvSpPr>
          <p:nvPr>
            <p:ph type="body" sz="quarter" idx="13" hasCustomPrompt="1"/>
          </p:nvPr>
        </p:nvSpPr>
        <p:spPr>
          <a:xfrm>
            <a:off x="304800" y="619874"/>
            <a:ext cx="11520487" cy="270843"/>
          </a:xfrm>
          <a:prstGeom prst="rect">
            <a:avLst/>
          </a:prstGeom>
        </p:spPr>
        <p:txBody>
          <a:bodyPr wrap="square" lIns="0" tIns="0" rIns="0" bIns="0">
            <a:noAutofit/>
          </a:bodyPr>
          <a:lstStyle>
            <a:lvl1pPr algn="l" defTabSz="1734634" rtl="0" eaLnBrk="1" latinLnBrk="0" hangingPunct="1">
              <a:lnSpc>
                <a:spcPct val="80000"/>
              </a:lnSpc>
              <a:spcBef>
                <a:spcPct val="0"/>
              </a:spcBef>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stStyle>
          <a:p>
            <a:pPr lvl="0"/>
            <a:r>
              <a:rPr lang="en-US"/>
              <a:t>Click to edit subtitle style</a:t>
            </a:r>
          </a:p>
        </p:txBody>
      </p:sp>
      <p:pic>
        <p:nvPicPr>
          <p:cNvPr id="2" name="Picture 1">
            <a:extLst>
              <a:ext uri="{FF2B5EF4-FFF2-40B4-BE49-F238E27FC236}">
                <a16:creationId xmlns:a16="http://schemas.microsoft.com/office/drawing/2014/main" id="{8937D5D6-F125-3A98-820E-A8AB16881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59797" y="6549430"/>
            <a:ext cx="1272406" cy="2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139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24A88-3AC1-4D29-8203-CE5EAE673346}"/>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3848100"/>
          </a:xfrm>
          <a:prstGeom prst="rect">
            <a:avLst/>
          </a:prstGeom>
        </p:spPr>
      </p:pic>
      <p:pic>
        <p:nvPicPr>
          <p:cNvPr id="2" name="Picture 1">
            <a:extLst>
              <a:ext uri="{FF2B5EF4-FFF2-40B4-BE49-F238E27FC236}">
                <a16:creationId xmlns:a16="http://schemas.microsoft.com/office/drawing/2014/main" id="{1FB81DD7-FB33-D7B3-3032-85EC45A1CF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59797" y="6549430"/>
            <a:ext cx="1272406" cy="2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250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divider">
    <p:spTree>
      <p:nvGrpSpPr>
        <p:cNvPr id="1" name=""/>
        <p:cNvGrpSpPr/>
        <p:nvPr/>
      </p:nvGrpSpPr>
      <p:grpSpPr>
        <a:xfrm>
          <a:off x="0" y="0"/>
          <a:ext cx="0" cy="0"/>
          <a:chOff x="0" y="0"/>
          <a:chExt cx="0" cy="0"/>
        </a:xfrm>
      </p:grpSpPr>
      <p:pic>
        <p:nvPicPr>
          <p:cNvPr id="5" name="Picture 4" descr="A windmill on a cloudy day&#10;&#10;Description automatically generated">
            <a:extLst>
              <a:ext uri="{FF2B5EF4-FFF2-40B4-BE49-F238E27FC236}">
                <a16:creationId xmlns:a16="http://schemas.microsoft.com/office/drawing/2014/main" id="{808EB1D4-D979-40A8-947D-979F0FA16384}"/>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457" y="-54927"/>
            <a:ext cx="12189085" cy="3520440"/>
          </a:xfrm>
          <a:prstGeom prst="rect">
            <a:avLst/>
          </a:prstGeom>
        </p:spPr>
      </p:pic>
      <p:pic>
        <p:nvPicPr>
          <p:cNvPr id="2" name="Picture 1">
            <a:extLst>
              <a:ext uri="{FF2B5EF4-FFF2-40B4-BE49-F238E27FC236}">
                <a16:creationId xmlns:a16="http://schemas.microsoft.com/office/drawing/2014/main" id="{C054F8A2-E2AD-FAE8-4B63-5E7CCC6E73C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59797" y="6549430"/>
            <a:ext cx="1272406" cy="2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00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658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5D5F-EE8D-46C9-9260-CFE97995B569}"/>
              </a:ext>
            </a:extLst>
          </p:cNvPr>
          <p:cNvSpPr>
            <a:spLocks noGrp="1"/>
          </p:cNvSpPr>
          <p:nvPr>
            <p:ph type="ctrTitle"/>
          </p:nvPr>
        </p:nvSpPr>
        <p:spPr>
          <a:xfrm>
            <a:off x="304800" y="2014617"/>
            <a:ext cx="10363200" cy="1495346"/>
          </a:xfrm>
        </p:spPr>
        <p:txBody>
          <a:bodyPr lIns="0" tIns="0" rIns="0" bIns="0" anchor="b">
            <a:spAutoFit/>
          </a:bodyPr>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0BB97C06-228E-46DE-B61D-607E41F2B871}"/>
              </a:ext>
            </a:extLst>
          </p:cNvPr>
          <p:cNvSpPr>
            <a:spLocks noGrp="1"/>
          </p:cNvSpPr>
          <p:nvPr>
            <p:ph type="subTitle" idx="1"/>
          </p:nvPr>
        </p:nvSpPr>
        <p:spPr>
          <a:xfrm>
            <a:off x="304800" y="3602038"/>
            <a:ext cx="10363200" cy="332399"/>
          </a:xfrm>
          <a:prstGeom prst="rect">
            <a:avLst/>
          </a:prstGeom>
        </p:spPr>
        <p:txBody>
          <a:bodyPr lIns="0" tIns="0" rIns="0" bIns="0">
            <a:sp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37688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71835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Google Shape;18;p1" descr="EIRGRID_Group_2015_Colour_Low_Res.jpg" hidden="1">
            <a:extLst>
              <a:ext uri="{FF2B5EF4-FFF2-40B4-BE49-F238E27FC236}">
                <a16:creationId xmlns:a16="http://schemas.microsoft.com/office/drawing/2014/main" id="{53B63285-E5F9-48F6-839E-4D5B9DC0FDCE}"/>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96327" y="6080251"/>
            <a:ext cx="1659123" cy="554737"/>
          </a:xfrm>
          <a:prstGeom prst="rect">
            <a:avLst/>
          </a:prstGeom>
          <a:noFill/>
          <a:ln>
            <a:noFill/>
          </a:ln>
        </p:spPr>
      </p:pic>
      <p:sp>
        <p:nvSpPr>
          <p:cNvPr id="3" name="Title 2"/>
          <p:cNvSpPr>
            <a:spLocks noGrp="1"/>
          </p:cNvSpPr>
          <p:nvPr>
            <p:ph type="title"/>
          </p:nvPr>
        </p:nvSpPr>
        <p:spPr>
          <a:xfrm>
            <a:off x="304800" y="266700"/>
            <a:ext cx="11550675" cy="353174"/>
          </a:xfrm>
        </p:spPr>
        <p:txBody>
          <a:bodyPr>
            <a:spAutoFit/>
          </a:bodyPr>
          <a:lstStyle>
            <a:lvl1pPr>
              <a:defRPr sz="2800"/>
            </a:lvl1pPr>
          </a:lstStyle>
          <a:p>
            <a:r>
              <a:rPr lang="en-US"/>
              <a:t>Click to edit Master title style</a:t>
            </a:r>
          </a:p>
        </p:txBody>
      </p:sp>
      <p:pic>
        <p:nvPicPr>
          <p:cNvPr id="2" name="Picture 1">
            <a:extLst>
              <a:ext uri="{FF2B5EF4-FFF2-40B4-BE49-F238E27FC236}">
                <a16:creationId xmlns:a16="http://schemas.microsoft.com/office/drawing/2014/main" id="{3AA740D2-F46B-D009-5CC5-62D2BF88885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59797" y="6549430"/>
            <a:ext cx="1272406" cy="2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558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Title 2"/>
          <p:cNvSpPr>
            <a:spLocks noGrp="1"/>
          </p:cNvSpPr>
          <p:nvPr>
            <p:ph type="title"/>
          </p:nvPr>
        </p:nvSpPr>
        <p:spPr>
          <a:xfrm>
            <a:off x="304800" y="266700"/>
            <a:ext cx="11550675" cy="353174"/>
          </a:xfrm>
        </p:spPr>
        <p:txBody>
          <a:bodyPr lIns="0" tIns="0" rIns="0" bIns="0">
            <a:no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160348E6-5543-453A-986B-9CF9B8A278C4}"/>
              </a:ext>
            </a:extLst>
          </p:cNvPr>
          <p:cNvSpPr>
            <a:spLocks noGrp="1"/>
          </p:cNvSpPr>
          <p:nvPr>
            <p:ph type="body" sz="quarter" idx="13" hasCustomPrompt="1"/>
          </p:nvPr>
        </p:nvSpPr>
        <p:spPr>
          <a:xfrm>
            <a:off x="304800" y="619874"/>
            <a:ext cx="11520487" cy="270843"/>
          </a:xfrm>
          <a:prstGeom prst="rect">
            <a:avLst/>
          </a:prstGeom>
        </p:spPr>
        <p:txBody>
          <a:bodyPr wrap="square" lIns="0" tIns="0" rIns="0" bIns="0">
            <a:noAutofit/>
          </a:bodyPr>
          <a:lstStyle>
            <a:lvl1pPr algn="l" defTabSz="1734634" rtl="0" eaLnBrk="1" latinLnBrk="0" hangingPunct="1">
              <a:lnSpc>
                <a:spcPct val="80000"/>
              </a:lnSpc>
              <a:spcBef>
                <a:spcPct val="0"/>
              </a:spcBef>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stStyle>
          <a:p>
            <a:pPr lvl="0"/>
            <a:r>
              <a:rPr lang="en-US"/>
              <a:t>Click to edit subtitle style</a:t>
            </a:r>
          </a:p>
        </p:txBody>
      </p:sp>
      <p:pic>
        <p:nvPicPr>
          <p:cNvPr id="2" name="Picture 1">
            <a:extLst>
              <a:ext uri="{FF2B5EF4-FFF2-40B4-BE49-F238E27FC236}">
                <a16:creationId xmlns:a16="http://schemas.microsoft.com/office/drawing/2014/main" id="{75907C72-FABF-3CA6-B9D9-E6425E4C01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59797" y="6549430"/>
            <a:ext cx="1272406" cy="2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930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24A88-3AC1-4D29-8203-CE5EAE673346}"/>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3848100"/>
          </a:xfrm>
          <a:prstGeom prst="rect">
            <a:avLst/>
          </a:prstGeom>
        </p:spPr>
      </p:pic>
      <p:pic>
        <p:nvPicPr>
          <p:cNvPr id="2" name="Picture 1">
            <a:extLst>
              <a:ext uri="{FF2B5EF4-FFF2-40B4-BE49-F238E27FC236}">
                <a16:creationId xmlns:a16="http://schemas.microsoft.com/office/drawing/2014/main" id="{5100A1C6-75AC-120E-8B1E-646E1E42E4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59797" y="6549430"/>
            <a:ext cx="1272406" cy="2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664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ubdivider">
    <p:spTree>
      <p:nvGrpSpPr>
        <p:cNvPr id="1" name=""/>
        <p:cNvGrpSpPr/>
        <p:nvPr/>
      </p:nvGrpSpPr>
      <p:grpSpPr>
        <a:xfrm>
          <a:off x="0" y="0"/>
          <a:ext cx="0" cy="0"/>
          <a:chOff x="0" y="0"/>
          <a:chExt cx="0" cy="0"/>
        </a:xfrm>
      </p:grpSpPr>
      <p:pic>
        <p:nvPicPr>
          <p:cNvPr id="5" name="Picture 4" descr="A windmill on a cloudy day&#10;&#10;Description automatically generated">
            <a:extLst>
              <a:ext uri="{FF2B5EF4-FFF2-40B4-BE49-F238E27FC236}">
                <a16:creationId xmlns:a16="http://schemas.microsoft.com/office/drawing/2014/main" id="{808EB1D4-D979-40A8-947D-979F0FA16384}"/>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457" y="-54927"/>
            <a:ext cx="12189085" cy="3520440"/>
          </a:xfrm>
          <a:prstGeom prst="rect">
            <a:avLst/>
          </a:prstGeom>
        </p:spPr>
      </p:pic>
      <p:pic>
        <p:nvPicPr>
          <p:cNvPr id="2" name="Picture 1">
            <a:extLst>
              <a:ext uri="{FF2B5EF4-FFF2-40B4-BE49-F238E27FC236}">
                <a16:creationId xmlns:a16="http://schemas.microsoft.com/office/drawing/2014/main" id="{CDB1824C-B05E-F861-34A3-403A01F599A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59797" y="6549430"/>
            <a:ext cx="1272406" cy="2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262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5D5F-EE8D-46C9-9260-CFE97995B569}"/>
              </a:ext>
            </a:extLst>
          </p:cNvPr>
          <p:cNvSpPr>
            <a:spLocks noGrp="1"/>
          </p:cNvSpPr>
          <p:nvPr>
            <p:ph type="ctrTitle"/>
          </p:nvPr>
        </p:nvSpPr>
        <p:spPr>
          <a:xfrm>
            <a:off x="304800" y="2014617"/>
            <a:ext cx="10363200" cy="1495346"/>
          </a:xfrm>
        </p:spPr>
        <p:txBody>
          <a:bodyPr lIns="0" tIns="0" rIns="0" bIns="0" anchor="b">
            <a:spAutoFit/>
          </a:bodyPr>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0BB97C06-228E-46DE-B61D-607E41F2B871}"/>
              </a:ext>
            </a:extLst>
          </p:cNvPr>
          <p:cNvSpPr>
            <a:spLocks noGrp="1"/>
          </p:cNvSpPr>
          <p:nvPr>
            <p:ph type="subTitle" idx="1"/>
          </p:nvPr>
        </p:nvSpPr>
        <p:spPr>
          <a:xfrm>
            <a:off x="304800" y="3602038"/>
            <a:ext cx="10363200" cy="332399"/>
          </a:xfrm>
          <a:prstGeom prst="rect">
            <a:avLst/>
          </a:prstGeom>
        </p:spPr>
        <p:txBody>
          <a:bodyPr lIns="0" tIns="0" rIns="0" bIns="0">
            <a:sp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860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4524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653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312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794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051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568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413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NULL"/><Relationship Id="rId5" Type="http://schemas.openxmlformats.org/officeDocument/2006/relationships/slideLayout" Target="../slideLayouts/slideLayout20.xml"/><Relationship Id="rId10" Type="http://schemas.openxmlformats.org/officeDocument/2006/relationships/image" Target="../media/image3.emf"/><Relationship Id="rId4" Type="http://schemas.openxmlformats.org/officeDocument/2006/relationships/slideLayout" Target="../slideLayouts/slideLayout19.xml"/><Relationship Id="rId9"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4.xml"/><Relationship Id="rId7" Type="http://schemas.openxmlformats.org/officeDocument/2006/relationships/tags" Target="../tags/tag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image" Target="NULL"/><Relationship Id="rId4" Type="http://schemas.openxmlformats.org/officeDocument/2006/relationships/slideLayout" Target="../slideLayouts/slideLayout25.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4193170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32" r:id="rId13"/>
    <p:sldLayoutId id="2147484331" r:id="rId14"/>
    <p:sldLayoutId id="214748432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B474">
            <a:alpha val="0"/>
          </a:srgb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FFD1073-C0E2-4FE8-AC71-4939AC0EAC77}"/>
              </a:ext>
            </a:extLst>
          </p:cNvPr>
          <p:cNvGraphicFramePr>
            <a:graphicFrameLocks noChangeAspect="1"/>
          </p:cNvGraphicFramePr>
          <p:nvPr>
            <p:custDataLst>
              <p:tags r:id="rId8"/>
            </p:custDataLst>
            <p:extLst>
              <p:ext uri="{D42A27DB-BD31-4B8C-83A1-F6EECF244321}">
                <p14:modId xmlns:p14="http://schemas.microsoft.com/office/powerpoint/2010/main" val="952964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493" imgH="493" progId="TCLayout.ActiveDocument.1">
                  <p:embed/>
                </p:oleObj>
              </mc:Choice>
              <mc:Fallback>
                <p:oleObj name="think-cell Slide" r:id="rId9" imgW="493" imgH="493" progId="TCLayout.ActiveDocument.1">
                  <p:embed/>
                  <p:pic>
                    <p:nvPicPr>
                      <p:cNvPr id="8" name="Object 7" hidden="1">
                        <a:extLst>
                          <a:ext uri="{FF2B5EF4-FFF2-40B4-BE49-F238E27FC236}">
                            <a16:creationId xmlns:a16="http://schemas.microsoft.com/office/drawing/2014/main" id="{AFFD1073-C0E2-4FE8-AC71-4939AC0EAC77}"/>
                          </a:ext>
                        </a:extLst>
                      </p:cNvPr>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5" name="Accenture_Technology" hidden="1"/>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38799" y="6243987"/>
            <a:ext cx="2024293" cy="333289"/>
          </a:xfrm>
          <a:prstGeom prst="rect">
            <a:avLst/>
          </a:prstGeom>
        </p:spPr>
      </p:pic>
      <p:pic>
        <p:nvPicPr>
          <p:cNvPr id="10" name="Accenture_Strategy" hidden="1"/>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5017" y="6243524"/>
            <a:ext cx="1728811" cy="328803"/>
          </a:xfrm>
          <a:prstGeom prst="rect">
            <a:avLst/>
          </a:prstGeom>
        </p:spPr>
      </p:pic>
      <p:pic>
        <p:nvPicPr>
          <p:cNvPr id="22" name="Accenture_Operations" hidden="1"/>
          <p:cNvPicPr>
            <a:picLocks noChangeAspect="1"/>
          </p:cNvPicPr>
          <p:nvPr/>
        </p:nvPicPr>
        <p:blipFill>
          <a:blip r:embed="rId11"/>
          <a:stretch>
            <a:fillRect/>
          </a:stretch>
        </p:blipFill>
        <p:spPr>
          <a:xfrm>
            <a:off x="352729" y="6252513"/>
            <a:ext cx="1958068" cy="324500"/>
          </a:xfrm>
          <a:prstGeom prst="rect">
            <a:avLst/>
          </a:prstGeom>
        </p:spPr>
      </p:pic>
      <p:pic>
        <p:nvPicPr>
          <p:cNvPr id="27" name="Accenture_Mobility" hidden="1"/>
          <p:cNvPicPr>
            <a:picLocks noChangeAspect="1"/>
          </p:cNvPicPr>
          <p:nvPr/>
        </p:nvPicPr>
        <p:blipFill>
          <a:blip r:embed="rId11"/>
          <a:stretch>
            <a:fillRect/>
          </a:stretch>
        </p:blipFill>
        <p:spPr>
          <a:xfrm>
            <a:off x="334963" y="6339423"/>
            <a:ext cx="2040631" cy="361414"/>
          </a:xfrm>
          <a:prstGeom prst="rect">
            <a:avLst/>
          </a:prstGeom>
        </p:spPr>
      </p:pic>
      <p:pic>
        <p:nvPicPr>
          <p:cNvPr id="25" name="Accenture_Interactive" hidden="1"/>
          <p:cNvPicPr>
            <a:picLocks noChangeAspect="1"/>
          </p:cNvPicPr>
          <p:nvPr/>
        </p:nvPicPr>
        <p:blipFill>
          <a:blip r:embed="rId11"/>
          <a:stretch>
            <a:fillRect/>
          </a:stretch>
        </p:blipFill>
        <p:spPr>
          <a:xfrm>
            <a:off x="338799" y="6341002"/>
            <a:ext cx="2041200" cy="360863"/>
          </a:xfrm>
          <a:prstGeom prst="rect">
            <a:avLst/>
          </a:prstGeom>
        </p:spPr>
      </p:pic>
      <p:pic>
        <p:nvPicPr>
          <p:cNvPr id="26" name="Accenture_Analytics" hidden="1"/>
          <p:cNvPicPr>
            <a:picLocks noChangeAspect="1"/>
          </p:cNvPicPr>
          <p:nvPr/>
        </p:nvPicPr>
        <p:blipFill>
          <a:blip r:embed="rId11"/>
          <a:stretch>
            <a:fillRect/>
          </a:stretch>
        </p:blipFill>
        <p:spPr>
          <a:xfrm>
            <a:off x="338799" y="6338829"/>
            <a:ext cx="2023200" cy="362168"/>
          </a:xfrm>
          <a:prstGeom prst="rect">
            <a:avLst/>
          </a:prstGeom>
        </p:spPr>
      </p:pic>
      <p:pic>
        <p:nvPicPr>
          <p:cNvPr id="7" name="Accenture_Digital" hidden="1"/>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36280" y="6246019"/>
            <a:ext cx="1545637" cy="331832"/>
          </a:xfrm>
          <a:prstGeom prst="rect">
            <a:avLst/>
          </a:prstGeom>
        </p:spPr>
      </p:pic>
      <p:pic>
        <p:nvPicPr>
          <p:cNvPr id="4" name="Accenture_Consulting" hidden="1"/>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38799" y="6244783"/>
            <a:ext cx="1942440" cy="330692"/>
          </a:xfrm>
          <a:prstGeom prst="rect">
            <a:avLst/>
          </a:prstGeom>
        </p:spPr>
      </p:pic>
      <p:sp>
        <p:nvSpPr>
          <p:cNvPr id="2" name="Title Placeholder 1"/>
          <p:cNvSpPr>
            <a:spLocks noGrp="1"/>
          </p:cNvSpPr>
          <p:nvPr>
            <p:ph type="title"/>
          </p:nvPr>
        </p:nvSpPr>
        <p:spPr>
          <a:xfrm>
            <a:off x="312880" y="266700"/>
            <a:ext cx="11574320" cy="358333"/>
          </a:xfrm>
          <a:prstGeom prst="rect">
            <a:avLst/>
          </a:prstGeom>
        </p:spPr>
        <p:txBody>
          <a:bodyPr vert="horz" lIns="0" tIns="0" rIns="130101" bIns="0" rtlCol="0" anchor="t" anchorCtr="0">
            <a:noAutofit/>
          </a:bodyPr>
          <a:lstStyle/>
          <a:p>
            <a:r>
              <a:rPr lang="en-US"/>
              <a:t>CONTENT TITLE</a:t>
            </a:r>
          </a:p>
        </p:txBody>
      </p:sp>
      <p:sp>
        <p:nvSpPr>
          <p:cNvPr id="17" name="object 2">
            <a:extLst>
              <a:ext uri="{FF2B5EF4-FFF2-40B4-BE49-F238E27FC236}">
                <a16:creationId xmlns:a16="http://schemas.microsoft.com/office/drawing/2014/main" id="{9FB12A06-A8AE-4AF5-8D15-A1996F367FB1}"/>
              </a:ext>
            </a:extLst>
          </p:cNvPr>
          <p:cNvSpPr txBox="1"/>
          <p:nvPr/>
        </p:nvSpPr>
        <p:spPr>
          <a:xfrm>
            <a:off x="9147874" y="6571321"/>
            <a:ext cx="2707640" cy="151323"/>
          </a:xfrm>
          <a:prstGeom prst="rect">
            <a:avLst/>
          </a:prstGeom>
        </p:spPr>
        <p:txBody>
          <a:bodyPr vert="horz" wrap="square" lIns="0" tIns="12700" rIns="0" bIns="0" rtlCol="0">
            <a:spAutoFit/>
          </a:bodyPr>
          <a:lstStyle/>
          <a:p>
            <a:pPr algn="r"/>
            <a:fld id="{0D558541-60C9-42A2-8392-FF12533A6B7A}" type="slidenum">
              <a:rPr lang="en-US" sz="900" smtClean="0">
                <a:solidFill>
                  <a:schemeClr val="bg1">
                    <a:lumMod val="65000"/>
                  </a:schemeClr>
                </a:solidFill>
              </a:rPr>
              <a:pPr algn="r"/>
              <a:t>‹#›</a:t>
            </a:fld>
            <a:endParaRPr lang="en-US" sz="900" dirty="0">
              <a:solidFill>
                <a:schemeClr val="bg1">
                  <a:lumMod val="65000"/>
                </a:schemeClr>
              </a:solidFill>
            </a:endParaRPr>
          </a:p>
        </p:txBody>
      </p:sp>
      <p:sp>
        <p:nvSpPr>
          <p:cNvPr id="13" name="TextBox 12">
            <a:extLst>
              <a:ext uri="{FF2B5EF4-FFF2-40B4-BE49-F238E27FC236}">
                <a16:creationId xmlns:a16="http://schemas.microsoft.com/office/drawing/2014/main" id="{E0EBD106-908D-4BA6-B975-4F83F56BE645}"/>
              </a:ext>
            </a:extLst>
          </p:cNvPr>
          <p:cNvSpPr txBox="1"/>
          <p:nvPr userDrawn="1"/>
        </p:nvSpPr>
        <p:spPr>
          <a:xfrm>
            <a:off x="190500" y="6391245"/>
            <a:ext cx="5448300" cy="246221"/>
          </a:xfrm>
          <a:prstGeom prst="rect">
            <a:avLst/>
          </a:prstGeom>
          <a:noFill/>
        </p:spPr>
        <p:txBody>
          <a:bodyPr wrap="square" rtlCol="0">
            <a:spAutoFit/>
          </a:bodyPr>
          <a:lstStyle/>
          <a:p>
            <a:r>
              <a:rPr lang="en-AU" sz="1000" dirty="0">
                <a:latin typeface="Arial" panose="020B0604020202020204" pitchFamily="34" charset="0"/>
                <a:cs typeface="Arial" panose="020B0604020202020204" pitchFamily="34" charset="0"/>
              </a:rPr>
              <a:t>© EirGrid 2023</a:t>
            </a:r>
          </a:p>
        </p:txBody>
      </p:sp>
    </p:spTree>
    <p:extLst>
      <p:ext uri="{BB962C8B-B14F-4D97-AF65-F5344CB8AC3E}">
        <p14:creationId xmlns:p14="http://schemas.microsoft.com/office/powerpoint/2010/main" val="337769732"/>
      </p:ext>
    </p:extLst>
  </p:cSld>
  <p:clrMap bg1="lt1" tx1="dk1" bg2="lt2" tx2="dk2" accent1="accent1" accent2="accent2" accent3="accent3" accent4="accent4" accent5="accent5" accent6="accent6" hlink="hlink" folHlink="folHlink"/>
  <p:sldLayoutIdLst>
    <p:sldLayoutId id="2147483851" r:id="rId1"/>
    <p:sldLayoutId id="2147483850" r:id="rId2"/>
    <p:sldLayoutId id="2147483859" r:id="rId3"/>
    <p:sldLayoutId id="2147483860" r:id="rId4"/>
    <p:sldLayoutId id="2147484283" r:id="rId5"/>
    <p:sldLayoutId id="2147484307" r:id="rId6"/>
  </p:sldLayoutIdLst>
  <p:hf sldNum="0" hdr="0" dt="0"/>
  <p:txStyles>
    <p:titleStyle>
      <a:lvl1pPr algn="l" defTabSz="1300976" rtl="0" eaLnBrk="1" latinLnBrk="0" hangingPunct="1">
        <a:lnSpc>
          <a:spcPct val="80000"/>
        </a:lnSpc>
        <a:spcBef>
          <a:spcPct val="0"/>
        </a:spcBef>
        <a:buNone/>
        <a:defRPr sz="2800" b="0" i="0" kern="1200" cap="all" spc="-100" baseline="0">
          <a:solidFill>
            <a:sysClr val="windowText" lastClr="000000"/>
          </a:solidFill>
          <a:latin typeface="Arial Black" charset="0"/>
          <a:ea typeface="Arial Black" charset="0"/>
          <a:cs typeface="Arial Black" charset="0"/>
        </a:defRPr>
      </a:lvl1pPr>
    </p:titleStyle>
    <p:body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p:bodyStyle>
    <p:otherStyle>
      <a:defPPr>
        <a:defRPr lang="en-US"/>
      </a:defPPr>
      <a:lvl1pPr marL="0" algn="l" defTabSz="1300976" rtl="0" eaLnBrk="1" latinLnBrk="0" hangingPunct="1">
        <a:defRPr sz="2600" kern="1200">
          <a:solidFill>
            <a:schemeClr val="tx1"/>
          </a:solidFill>
          <a:latin typeface="+mn-lt"/>
          <a:ea typeface="+mn-ea"/>
          <a:cs typeface="+mn-cs"/>
        </a:defRPr>
      </a:lvl1pPr>
      <a:lvl2pPr marL="650488" algn="l" defTabSz="1300976" rtl="0" eaLnBrk="1" latinLnBrk="0" hangingPunct="1">
        <a:defRPr sz="2600" kern="1200">
          <a:solidFill>
            <a:schemeClr val="tx1"/>
          </a:solidFill>
          <a:latin typeface="+mn-lt"/>
          <a:ea typeface="+mn-ea"/>
          <a:cs typeface="+mn-cs"/>
        </a:defRPr>
      </a:lvl2pPr>
      <a:lvl3pPr marL="1300976" algn="l" defTabSz="1300976" rtl="0" eaLnBrk="1" latinLnBrk="0" hangingPunct="1">
        <a:defRPr sz="2600" kern="1200">
          <a:solidFill>
            <a:schemeClr val="tx1"/>
          </a:solidFill>
          <a:latin typeface="+mn-lt"/>
          <a:ea typeface="+mn-ea"/>
          <a:cs typeface="+mn-cs"/>
        </a:defRPr>
      </a:lvl3pPr>
      <a:lvl4pPr marL="1951463" algn="l" defTabSz="1300976" rtl="0" eaLnBrk="1" latinLnBrk="0" hangingPunct="1">
        <a:defRPr sz="2600" kern="1200">
          <a:solidFill>
            <a:schemeClr val="tx1"/>
          </a:solidFill>
          <a:latin typeface="+mn-lt"/>
          <a:ea typeface="+mn-ea"/>
          <a:cs typeface="+mn-cs"/>
        </a:defRPr>
      </a:lvl4pPr>
      <a:lvl5pPr marL="2601952" algn="l" defTabSz="1300976" rtl="0" eaLnBrk="1" latinLnBrk="0" hangingPunct="1">
        <a:defRPr sz="2600" kern="1200">
          <a:solidFill>
            <a:schemeClr val="tx1"/>
          </a:solidFill>
          <a:latin typeface="+mn-lt"/>
          <a:ea typeface="+mn-ea"/>
          <a:cs typeface="+mn-cs"/>
        </a:defRPr>
      </a:lvl5pPr>
      <a:lvl6pPr marL="3252440" algn="l" defTabSz="1300976" rtl="0" eaLnBrk="1" latinLnBrk="0" hangingPunct="1">
        <a:defRPr sz="2600" kern="1200">
          <a:solidFill>
            <a:schemeClr val="tx1"/>
          </a:solidFill>
          <a:latin typeface="+mn-lt"/>
          <a:ea typeface="+mn-ea"/>
          <a:cs typeface="+mn-cs"/>
        </a:defRPr>
      </a:lvl6pPr>
      <a:lvl7pPr marL="3902927" algn="l" defTabSz="1300976" rtl="0" eaLnBrk="1" latinLnBrk="0" hangingPunct="1">
        <a:defRPr sz="2600" kern="1200">
          <a:solidFill>
            <a:schemeClr val="tx1"/>
          </a:solidFill>
          <a:latin typeface="+mn-lt"/>
          <a:ea typeface="+mn-ea"/>
          <a:cs typeface="+mn-cs"/>
        </a:defRPr>
      </a:lvl7pPr>
      <a:lvl8pPr marL="4553415" algn="l" defTabSz="1300976" rtl="0" eaLnBrk="1" latinLnBrk="0" hangingPunct="1">
        <a:defRPr sz="2600" kern="1200">
          <a:solidFill>
            <a:schemeClr val="tx1"/>
          </a:solidFill>
          <a:latin typeface="+mn-lt"/>
          <a:ea typeface="+mn-ea"/>
          <a:cs typeface="+mn-cs"/>
        </a:defRPr>
      </a:lvl8pPr>
      <a:lvl9pPr marL="5203903" algn="l" defTabSz="1300976" rtl="0" eaLnBrk="1" latinLnBrk="0" hangingPunct="1">
        <a:defRPr sz="2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3" pos="192" userDrawn="1">
          <p15:clr>
            <a:srgbClr val="F26B43"/>
          </p15:clr>
        </p15:guide>
        <p15:guide id="7" orient="horz" pos="168" userDrawn="1">
          <p15:clr>
            <a:srgbClr val="F26B43"/>
          </p15:clr>
        </p15:guide>
        <p15:guide id="8" orient="horz" pos="4133" userDrawn="1">
          <p15:clr>
            <a:srgbClr val="F26B43"/>
          </p15:clr>
        </p15:guide>
        <p15:guide id="9" orient="horz" pos="777" userDrawn="1">
          <p15:clr>
            <a:srgbClr val="F26B43"/>
          </p15:clr>
        </p15:guide>
        <p15:guide id="11" pos="7469" userDrawn="1">
          <p15:clr>
            <a:srgbClr val="F26B43"/>
          </p15:clr>
        </p15:guide>
        <p15:guide id="13"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8B474">
            <a:alpha val="0"/>
          </a:srgb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FFD1073-C0E2-4FE8-AC71-4939AC0EAC77}"/>
              </a:ext>
            </a:extLst>
          </p:cNvPr>
          <p:cNvGraphicFramePr>
            <a:graphicFrameLocks noChangeAspect="1"/>
          </p:cNvGraphicFramePr>
          <p:nvPr>
            <p:custDataLst>
              <p:tags r:id="rId7"/>
            </p:custDataLst>
            <p:extLst>
              <p:ext uri="{D42A27DB-BD31-4B8C-83A1-F6EECF244321}">
                <p14:modId xmlns:p14="http://schemas.microsoft.com/office/powerpoint/2010/main" val="952964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493" imgH="493" progId="TCLayout.ActiveDocument.1">
                  <p:embed/>
                </p:oleObj>
              </mc:Choice>
              <mc:Fallback>
                <p:oleObj name="think-cell Slide" r:id="rId8" imgW="493" imgH="493" progId="TCLayout.ActiveDocument.1">
                  <p:embed/>
                  <p:pic>
                    <p:nvPicPr>
                      <p:cNvPr id="8" name="Object 7" hidden="1">
                        <a:extLst>
                          <a:ext uri="{FF2B5EF4-FFF2-40B4-BE49-F238E27FC236}">
                            <a16:creationId xmlns:a16="http://schemas.microsoft.com/office/drawing/2014/main" id="{AFFD1073-C0E2-4FE8-AC71-4939AC0EAC77}"/>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5" name="Accenture_Technology" hidden="1"/>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38799" y="6243987"/>
            <a:ext cx="2024293" cy="333289"/>
          </a:xfrm>
          <a:prstGeom prst="rect">
            <a:avLst/>
          </a:prstGeom>
        </p:spPr>
      </p:pic>
      <p:pic>
        <p:nvPicPr>
          <p:cNvPr id="10" name="Accenture_Strategy" hidden="1"/>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45017" y="6243524"/>
            <a:ext cx="1728811" cy="328803"/>
          </a:xfrm>
          <a:prstGeom prst="rect">
            <a:avLst/>
          </a:prstGeom>
        </p:spPr>
      </p:pic>
      <p:pic>
        <p:nvPicPr>
          <p:cNvPr id="22" name="Accenture_Operations" hidden="1"/>
          <p:cNvPicPr>
            <a:picLocks noChangeAspect="1"/>
          </p:cNvPicPr>
          <p:nvPr/>
        </p:nvPicPr>
        <p:blipFill>
          <a:blip r:embed="rId10"/>
          <a:stretch>
            <a:fillRect/>
          </a:stretch>
        </p:blipFill>
        <p:spPr>
          <a:xfrm>
            <a:off x="352729" y="6252513"/>
            <a:ext cx="1958068" cy="324500"/>
          </a:xfrm>
          <a:prstGeom prst="rect">
            <a:avLst/>
          </a:prstGeom>
        </p:spPr>
      </p:pic>
      <p:pic>
        <p:nvPicPr>
          <p:cNvPr id="27" name="Accenture_Mobility" hidden="1"/>
          <p:cNvPicPr>
            <a:picLocks noChangeAspect="1"/>
          </p:cNvPicPr>
          <p:nvPr/>
        </p:nvPicPr>
        <p:blipFill>
          <a:blip r:embed="rId10"/>
          <a:stretch>
            <a:fillRect/>
          </a:stretch>
        </p:blipFill>
        <p:spPr>
          <a:xfrm>
            <a:off x="334963" y="6339423"/>
            <a:ext cx="2040631" cy="361414"/>
          </a:xfrm>
          <a:prstGeom prst="rect">
            <a:avLst/>
          </a:prstGeom>
        </p:spPr>
      </p:pic>
      <p:pic>
        <p:nvPicPr>
          <p:cNvPr id="25" name="Accenture_Interactive" hidden="1"/>
          <p:cNvPicPr>
            <a:picLocks noChangeAspect="1"/>
          </p:cNvPicPr>
          <p:nvPr/>
        </p:nvPicPr>
        <p:blipFill>
          <a:blip r:embed="rId10"/>
          <a:stretch>
            <a:fillRect/>
          </a:stretch>
        </p:blipFill>
        <p:spPr>
          <a:xfrm>
            <a:off x="338799" y="6341002"/>
            <a:ext cx="2041200" cy="360863"/>
          </a:xfrm>
          <a:prstGeom prst="rect">
            <a:avLst/>
          </a:prstGeom>
        </p:spPr>
      </p:pic>
      <p:pic>
        <p:nvPicPr>
          <p:cNvPr id="26" name="Accenture_Analytics" hidden="1"/>
          <p:cNvPicPr>
            <a:picLocks noChangeAspect="1"/>
          </p:cNvPicPr>
          <p:nvPr/>
        </p:nvPicPr>
        <p:blipFill>
          <a:blip r:embed="rId10"/>
          <a:stretch>
            <a:fillRect/>
          </a:stretch>
        </p:blipFill>
        <p:spPr>
          <a:xfrm>
            <a:off x="338799" y="6338829"/>
            <a:ext cx="2023200" cy="362168"/>
          </a:xfrm>
          <a:prstGeom prst="rect">
            <a:avLst/>
          </a:prstGeom>
        </p:spPr>
      </p:pic>
      <p:pic>
        <p:nvPicPr>
          <p:cNvPr id="7" name="Accenture_Digital" hidden="1"/>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36280" y="6246019"/>
            <a:ext cx="1545637" cy="331832"/>
          </a:xfrm>
          <a:prstGeom prst="rect">
            <a:avLst/>
          </a:prstGeom>
        </p:spPr>
      </p:pic>
      <p:pic>
        <p:nvPicPr>
          <p:cNvPr id="4" name="Accenture_Consulting" hidden="1"/>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38799" y="6244783"/>
            <a:ext cx="1942440" cy="330692"/>
          </a:xfrm>
          <a:prstGeom prst="rect">
            <a:avLst/>
          </a:prstGeom>
        </p:spPr>
      </p:pic>
      <p:sp>
        <p:nvSpPr>
          <p:cNvPr id="2" name="Title Placeholder 1"/>
          <p:cNvSpPr>
            <a:spLocks noGrp="1"/>
          </p:cNvSpPr>
          <p:nvPr>
            <p:ph type="title"/>
          </p:nvPr>
        </p:nvSpPr>
        <p:spPr>
          <a:xfrm>
            <a:off x="312880" y="266700"/>
            <a:ext cx="11574320" cy="358333"/>
          </a:xfrm>
          <a:prstGeom prst="rect">
            <a:avLst/>
          </a:prstGeom>
        </p:spPr>
        <p:txBody>
          <a:bodyPr vert="horz" lIns="0" tIns="0" rIns="130101" bIns="0" rtlCol="0" anchor="t" anchorCtr="0">
            <a:noAutofit/>
          </a:bodyPr>
          <a:lstStyle/>
          <a:p>
            <a:r>
              <a:rPr lang="en-US"/>
              <a:t>CONTENT TITLE</a:t>
            </a:r>
          </a:p>
        </p:txBody>
      </p:sp>
      <p:sp>
        <p:nvSpPr>
          <p:cNvPr id="17" name="object 2">
            <a:extLst>
              <a:ext uri="{FF2B5EF4-FFF2-40B4-BE49-F238E27FC236}">
                <a16:creationId xmlns:a16="http://schemas.microsoft.com/office/drawing/2014/main" id="{9FB12A06-A8AE-4AF5-8D15-A1996F367FB1}"/>
              </a:ext>
            </a:extLst>
          </p:cNvPr>
          <p:cNvSpPr txBox="1"/>
          <p:nvPr/>
        </p:nvSpPr>
        <p:spPr>
          <a:xfrm>
            <a:off x="9147874" y="6571321"/>
            <a:ext cx="2707640" cy="151323"/>
          </a:xfrm>
          <a:prstGeom prst="rect">
            <a:avLst/>
          </a:prstGeom>
        </p:spPr>
        <p:txBody>
          <a:bodyPr vert="horz" wrap="square" lIns="0" tIns="12700" rIns="0" bIns="0" rtlCol="0">
            <a:spAutoFit/>
          </a:bodyPr>
          <a:lstStyle/>
          <a:p>
            <a:pPr algn="r"/>
            <a:fld id="{0D558541-60C9-42A2-8392-FF12533A6B7A}" type="slidenum">
              <a:rPr lang="en-US" sz="900" smtClean="0">
                <a:solidFill>
                  <a:schemeClr val="bg1">
                    <a:lumMod val="65000"/>
                  </a:schemeClr>
                </a:solidFill>
              </a:rPr>
              <a:pPr algn="r"/>
              <a:t>‹#›</a:t>
            </a:fld>
            <a:endParaRPr lang="en-US" sz="900" dirty="0">
              <a:solidFill>
                <a:schemeClr val="bg1">
                  <a:lumMod val="65000"/>
                </a:schemeClr>
              </a:solidFill>
            </a:endParaRPr>
          </a:p>
        </p:txBody>
      </p:sp>
      <p:sp>
        <p:nvSpPr>
          <p:cNvPr id="13" name="TextBox 12">
            <a:extLst>
              <a:ext uri="{FF2B5EF4-FFF2-40B4-BE49-F238E27FC236}">
                <a16:creationId xmlns:a16="http://schemas.microsoft.com/office/drawing/2014/main" id="{E0EBD106-908D-4BA6-B975-4F83F56BE645}"/>
              </a:ext>
            </a:extLst>
          </p:cNvPr>
          <p:cNvSpPr txBox="1"/>
          <p:nvPr userDrawn="1"/>
        </p:nvSpPr>
        <p:spPr>
          <a:xfrm>
            <a:off x="190500" y="6391245"/>
            <a:ext cx="5448300" cy="246221"/>
          </a:xfrm>
          <a:prstGeom prst="rect">
            <a:avLst/>
          </a:prstGeom>
          <a:noFill/>
        </p:spPr>
        <p:txBody>
          <a:bodyPr wrap="square" rtlCol="0">
            <a:spAutoFit/>
          </a:bodyPr>
          <a:lstStyle/>
          <a:p>
            <a:r>
              <a:rPr lang="en-AU" sz="1000" dirty="0">
                <a:latin typeface="Arial" panose="020B0604020202020204" pitchFamily="34" charset="0"/>
                <a:cs typeface="Arial" panose="020B0604020202020204" pitchFamily="34" charset="0"/>
              </a:rPr>
              <a:t>© EirGrid 2023</a:t>
            </a:r>
          </a:p>
        </p:txBody>
      </p:sp>
    </p:spTree>
    <p:extLst>
      <p:ext uri="{BB962C8B-B14F-4D97-AF65-F5344CB8AC3E}">
        <p14:creationId xmlns:p14="http://schemas.microsoft.com/office/powerpoint/2010/main" val="2079258262"/>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Lst>
  <p:hf sldNum="0" hdr="0" dt="0"/>
  <p:txStyles>
    <p:titleStyle>
      <a:lvl1pPr algn="l" defTabSz="1300976" rtl="0" eaLnBrk="1" latinLnBrk="0" hangingPunct="1">
        <a:lnSpc>
          <a:spcPct val="80000"/>
        </a:lnSpc>
        <a:spcBef>
          <a:spcPct val="0"/>
        </a:spcBef>
        <a:buNone/>
        <a:defRPr sz="2800" b="0" i="0" kern="1200" cap="all" spc="-100" baseline="0">
          <a:solidFill>
            <a:sysClr val="windowText" lastClr="000000"/>
          </a:solidFill>
          <a:latin typeface="Arial Black" charset="0"/>
          <a:ea typeface="Arial Black" charset="0"/>
          <a:cs typeface="Arial Black" charset="0"/>
        </a:defRPr>
      </a:lvl1pPr>
    </p:titleStyle>
    <p:body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p:bodyStyle>
    <p:otherStyle>
      <a:defPPr>
        <a:defRPr lang="en-US"/>
      </a:defPPr>
      <a:lvl1pPr marL="0" algn="l" defTabSz="1300976" rtl="0" eaLnBrk="1" latinLnBrk="0" hangingPunct="1">
        <a:defRPr sz="2600" kern="1200">
          <a:solidFill>
            <a:schemeClr val="tx1"/>
          </a:solidFill>
          <a:latin typeface="+mn-lt"/>
          <a:ea typeface="+mn-ea"/>
          <a:cs typeface="+mn-cs"/>
        </a:defRPr>
      </a:lvl1pPr>
      <a:lvl2pPr marL="650488" algn="l" defTabSz="1300976" rtl="0" eaLnBrk="1" latinLnBrk="0" hangingPunct="1">
        <a:defRPr sz="2600" kern="1200">
          <a:solidFill>
            <a:schemeClr val="tx1"/>
          </a:solidFill>
          <a:latin typeface="+mn-lt"/>
          <a:ea typeface="+mn-ea"/>
          <a:cs typeface="+mn-cs"/>
        </a:defRPr>
      </a:lvl2pPr>
      <a:lvl3pPr marL="1300976" algn="l" defTabSz="1300976" rtl="0" eaLnBrk="1" latinLnBrk="0" hangingPunct="1">
        <a:defRPr sz="2600" kern="1200">
          <a:solidFill>
            <a:schemeClr val="tx1"/>
          </a:solidFill>
          <a:latin typeface="+mn-lt"/>
          <a:ea typeface="+mn-ea"/>
          <a:cs typeface="+mn-cs"/>
        </a:defRPr>
      </a:lvl3pPr>
      <a:lvl4pPr marL="1951463" algn="l" defTabSz="1300976" rtl="0" eaLnBrk="1" latinLnBrk="0" hangingPunct="1">
        <a:defRPr sz="2600" kern="1200">
          <a:solidFill>
            <a:schemeClr val="tx1"/>
          </a:solidFill>
          <a:latin typeface="+mn-lt"/>
          <a:ea typeface="+mn-ea"/>
          <a:cs typeface="+mn-cs"/>
        </a:defRPr>
      </a:lvl4pPr>
      <a:lvl5pPr marL="2601952" algn="l" defTabSz="1300976" rtl="0" eaLnBrk="1" latinLnBrk="0" hangingPunct="1">
        <a:defRPr sz="2600" kern="1200">
          <a:solidFill>
            <a:schemeClr val="tx1"/>
          </a:solidFill>
          <a:latin typeface="+mn-lt"/>
          <a:ea typeface="+mn-ea"/>
          <a:cs typeface="+mn-cs"/>
        </a:defRPr>
      </a:lvl5pPr>
      <a:lvl6pPr marL="3252440" algn="l" defTabSz="1300976" rtl="0" eaLnBrk="1" latinLnBrk="0" hangingPunct="1">
        <a:defRPr sz="2600" kern="1200">
          <a:solidFill>
            <a:schemeClr val="tx1"/>
          </a:solidFill>
          <a:latin typeface="+mn-lt"/>
          <a:ea typeface="+mn-ea"/>
          <a:cs typeface="+mn-cs"/>
        </a:defRPr>
      </a:lvl6pPr>
      <a:lvl7pPr marL="3902927" algn="l" defTabSz="1300976" rtl="0" eaLnBrk="1" latinLnBrk="0" hangingPunct="1">
        <a:defRPr sz="2600" kern="1200">
          <a:solidFill>
            <a:schemeClr val="tx1"/>
          </a:solidFill>
          <a:latin typeface="+mn-lt"/>
          <a:ea typeface="+mn-ea"/>
          <a:cs typeface="+mn-cs"/>
        </a:defRPr>
      </a:lvl7pPr>
      <a:lvl8pPr marL="4553415" algn="l" defTabSz="1300976" rtl="0" eaLnBrk="1" latinLnBrk="0" hangingPunct="1">
        <a:defRPr sz="2600" kern="1200">
          <a:solidFill>
            <a:schemeClr val="tx1"/>
          </a:solidFill>
          <a:latin typeface="+mn-lt"/>
          <a:ea typeface="+mn-ea"/>
          <a:cs typeface="+mn-cs"/>
        </a:defRPr>
      </a:lvl8pPr>
      <a:lvl9pPr marL="5203903" algn="l" defTabSz="1300976" rtl="0" eaLnBrk="1" latinLnBrk="0" hangingPunct="1">
        <a:defRPr sz="2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p15:clr>
            <a:srgbClr val="F26B43"/>
          </p15:clr>
        </p15:guide>
        <p15:guide id="3" pos="192">
          <p15:clr>
            <a:srgbClr val="F26B43"/>
          </p15:clr>
        </p15:guide>
        <p15:guide id="7" orient="horz" pos="168">
          <p15:clr>
            <a:srgbClr val="F26B43"/>
          </p15:clr>
        </p15:guide>
        <p15:guide id="8" orient="horz" pos="4133">
          <p15:clr>
            <a:srgbClr val="F26B43"/>
          </p15:clr>
        </p15:guide>
        <p15:guide id="9" orient="horz" pos="777">
          <p15:clr>
            <a:srgbClr val="F26B43"/>
          </p15:clr>
        </p15:guide>
        <p15:guide id="11" pos="7469">
          <p15:clr>
            <a:srgbClr val="F26B43"/>
          </p15:clr>
        </p15:guide>
        <p15:guide id="13"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68.png"/><Relationship Id="rId7" Type="http://schemas.openxmlformats.org/officeDocument/2006/relationships/image" Target="../media/image59.png"/><Relationship Id="rId12" Type="http://schemas.openxmlformats.org/officeDocument/2006/relationships/image" Target="../media/image75.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1.svg"/><Relationship Id="rId11" Type="http://schemas.openxmlformats.org/officeDocument/2006/relationships/image" Target="../media/image74.png"/><Relationship Id="rId5" Type="http://schemas.openxmlformats.org/officeDocument/2006/relationships/image" Target="../media/image70.png"/><Relationship Id="rId10" Type="http://schemas.openxmlformats.org/officeDocument/2006/relationships/image" Target="../media/image73.svg"/><Relationship Id="rId4" Type="http://schemas.openxmlformats.org/officeDocument/2006/relationships/image" Target="../media/image69.svg"/><Relationship Id="rId9" Type="http://schemas.openxmlformats.org/officeDocument/2006/relationships/image" Target="../media/image72.png"/></Relationships>
</file>

<file path=ppt/slides/_rels/slide11.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image" Target="../media/image77.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0.svg"/><Relationship Id="rId11" Type="http://schemas.openxmlformats.org/officeDocument/2006/relationships/image" Target="../media/image76.png"/><Relationship Id="rId5" Type="http://schemas.openxmlformats.org/officeDocument/2006/relationships/image" Target="../media/image59.png"/><Relationship Id="rId10" Type="http://schemas.openxmlformats.org/officeDocument/2006/relationships/image" Target="../media/image75.svg"/><Relationship Id="rId4" Type="http://schemas.openxmlformats.org/officeDocument/2006/relationships/image" Target="../media/image71.svg"/><Relationship Id="rId9" Type="http://schemas.openxmlformats.org/officeDocument/2006/relationships/image" Target="../media/image74.png"/></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11.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12.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78.png"/><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slides/_rels/slide1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59.png"/><Relationship Id="rId7"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9.svg"/><Relationship Id="rId4" Type="http://schemas.openxmlformats.org/officeDocument/2006/relationships/image" Target="../media/image60.svg"/><Relationship Id="rId9" Type="http://schemas.openxmlformats.org/officeDocument/2006/relationships/image" Target="../media/image78.png"/></Relationships>
</file>

<file path=ppt/slides/_rels/slide15.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59.png"/><Relationship Id="rId7"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83.svg"/><Relationship Id="rId4" Type="http://schemas.openxmlformats.org/officeDocument/2006/relationships/image" Target="../media/image60.svg"/><Relationship Id="rId9" Type="http://schemas.openxmlformats.org/officeDocument/2006/relationships/image" Target="../media/image82.png"/></Relationships>
</file>

<file path=ppt/slides/_rels/slide16.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59.png"/><Relationship Id="rId7"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60.svg"/><Relationship Id="rId9" Type="http://schemas.openxmlformats.org/officeDocument/2006/relationships/image" Target="../media/image84.jpg"/></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16.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14.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sem-o.co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88.svg"/><Relationship Id="rId4" Type="http://schemas.openxmlformats.org/officeDocument/2006/relationships/image" Target="../media/image87.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12.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31.png"/><Relationship Id="rId3" Type="http://schemas.openxmlformats.org/officeDocument/2006/relationships/image" Target="../media/image30.jp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sv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12.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svg"/><Relationship Id="rId3" Type="http://schemas.openxmlformats.org/officeDocument/2006/relationships/image" Target="../media/image32.png"/><Relationship Id="rId7" Type="http://schemas.openxmlformats.org/officeDocument/2006/relationships/image" Target="../media/image56.svg"/><Relationship Id="rId12" Type="http://schemas.openxmlformats.org/officeDocument/2006/relationships/image" Target="../media/image14.png"/><Relationship Id="rId17" Type="http://schemas.openxmlformats.org/officeDocument/2006/relationships/image" Target="../media/image60.svg"/><Relationship Id="rId2" Type="http://schemas.openxmlformats.org/officeDocument/2006/relationships/notesSlide" Target="../notesSlides/notesSlide8.xml"/><Relationship Id="rId16"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image" Target="../media/image55.png"/><Relationship Id="rId11" Type="http://schemas.openxmlformats.org/officeDocument/2006/relationships/image" Target="../media/image21.svg"/><Relationship Id="rId5" Type="http://schemas.openxmlformats.org/officeDocument/2006/relationships/image" Target="../media/image54.png"/><Relationship Id="rId15" Type="http://schemas.openxmlformats.org/officeDocument/2006/relationships/image" Target="../media/image58.svg"/><Relationship Id="rId10" Type="http://schemas.openxmlformats.org/officeDocument/2006/relationships/image" Target="../media/image20.png"/><Relationship Id="rId4" Type="http://schemas.openxmlformats.org/officeDocument/2006/relationships/image" Target="../media/image33.svg"/><Relationship Id="rId9" Type="http://schemas.openxmlformats.org/officeDocument/2006/relationships/image" Target="../media/image13.svg"/><Relationship Id="rId14"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ky, outdoor object, windmill, blue&#10;&#10;Description automatically generated">
            <a:extLst>
              <a:ext uri="{FF2B5EF4-FFF2-40B4-BE49-F238E27FC236}">
                <a16:creationId xmlns:a16="http://schemas.microsoft.com/office/drawing/2014/main" id="{EBC9E8DB-E8D5-22EF-9931-6505A4BC03EE}"/>
              </a:ext>
            </a:extLst>
          </p:cNvPr>
          <p:cNvPicPr>
            <a:picLocks noChangeAspect="1"/>
          </p:cNvPicPr>
          <p:nvPr/>
        </p:nvPicPr>
        <p:blipFill>
          <a:blip r:embed="rId3"/>
          <a:stretch>
            <a:fillRect/>
          </a:stretch>
        </p:blipFill>
        <p:spPr>
          <a:xfrm>
            <a:off x="-1" y="147340"/>
            <a:ext cx="12192000" cy="6710660"/>
          </a:xfrm>
          <a:prstGeom prst="rect">
            <a:avLst/>
          </a:prstGeom>
        </p:spPr>
      </p:pic>
      <p:sp>
        <p:nvSpPr>
          <p:cNvPr id="6" name="Title 5">
            <a:extLst>
              <a:ext uri="{FF2B5EF4-FFF2-40B4-BE49-F238E27FC236}">
                <a16:creationId xmlns:a16="http://schemas.microsoft.com/office/drawing/2014/main" id="{F7CE4646-A9FC-49CF-B74B-70BE5C8CF1F3}"/>
              </a:ext>
            </a:extLst>
          </p:cNvPr>
          <p:cNvSpPr>
            <a:spLocks noGrp="1"/>
          </p:cNvSpPr>
          <p:nvPr>
            <p:ph type="ctrTitle"/>
          </p:nvPr>
        </p:nvSpPr>
        <p:spPr>
          <a:xfrm>
            <a:off x="4867275" y="442149"/>
            <a:ext cx="7324724" cy="4240743"/>
          </a:xfrm>
        </p:spPr>
        <p:txBody>
          <a:bodyPr vert="horz" lIns="0" tIns="0" rIns="0" bIns="0" rtlCol="0" anchor="t" anchorCtr="0">
            <a:normAutofit/>
          </a:bodyPr>
          <a:lstStyle/>
          <a:p>
            <a:pPr algn="l" defTabSz="1300976"/>
            <a:r>
              <a:rPr lang="en-GB" sz="4000" cap="all" spc="-100" dirty="0">
                <a:solidFill>
                  <a:schemeClr val="bg1"/>
                </a:solidFill>
                <a:latin typeface="Arial Black" charset="0"/>
                <a:ea typeface="Arial Black" charset="0"/>
                <a:cs typeface="Arial Black" charset="0"/>
              </a:rPr>
              <a:t>Scheduling &amp; Dispatch Programme (SDP)</a:t>
            </a:r>
            <a:br>
              <a:rPr lang="en-GB" sz="4400" cap="all" spc="-100" dirty="0">
                <a:solidFill>
                  <a:schemeClr val="bg1"/>
                </a:solidFill>
                <a:latin typeface="Arial Black" charset="0"/>
                <a:ea typeface="Arial Black" charset="0"/>
                <a:cs typeface="Arial Black" charset="0"/>
              </a:rPr>
            </a:br>
            <a:br>
              <a:rPr lang="en-GB" sz="4400" cap="all" spc="-100" dirty="0">
                <a:solidFill>
                  <a:schemeClr val="bg1"/>
                </a:solidFill>
                <a:latin typeface="Arial Black" charset="0"/>
                <a:ea typeface="Arial Black" charset="0"/>
                <a:cs typeface="Arial Black" charset="0"/>
              </a:rPr>
            </a:br>
            <a:r>
              <a:rPr lang="en-GB" sz="3200" cap="all" spc="-100" dirty="0">
                <a:solidFill>
                  <a:schemeClr val="bg1"/>
                </a:solidFill>
                <a:latin typeface="Arial Black" charset="0"/>
                <a:ea typeface="Arial Black" charset="0"/>
                <a:cs typeface="Arial Black" charset="0"/>
              </a:rPr>
              <a:t>Industry Workshop</a:t>
            </a:r>
            <a:endParaRPr lang="en-GB" sz="4400" cap="all" spc="-100" dirty="0">
              <a:solidFill>
                <a:schemeClr val="bg1"/>
              </a:solidFill>
              <a:latin typeface="Arial Black" charset="0"/>
              <a:ea typeface="Arial Black" charset="0"/>
              <a:cs typeface="Arial Black" charset="0"/>
            </a:endParaRPr>
          </a:p>
        </p:txBody>
      </p:sp>
      <p:sp>
        <p:nvSpPr>
          <p:cNvPr id="13" name="Subtitle 12">
            <a:extLst>
              <a:ext uri="{FF2B5EF4-FFF2-40B4-BE49-F238E27FC236}">
                <a16:creationId xmlns:a16="http://schemas.microsoft.com/office/drawing/2014/main" id="{55B63127-1B53-41F9-B439-765402E349AC}"/>
              </a:ext>
            </a:extLst>
          </p:cNvPr>
          <p:cNvSpPr>
            <a:spLocks noGrp="1"/>
          </p:cNvSpPr>
          <p:nvPr>
            <p:ph type="subTitle" idx="1"/>
          </p:nvPr>
        </p:nvSpPr>
        <p:spPr>
          <a:xfrm>
            <a:off x="4867274" y="2724531"/>
            <a:ext cx="5591175" cy="704469"/>
          </a:xfrm>
        </p:spPr>
        <p:txBody>
          <a:bodyPr>
            <a:normAutofit/>
          </a:bodyPr>
          <a:lstStyle/>
          <a:p>
            <a:pPr algn="l"/>
            <a:r>
              <a:rPr lang="en-GB" sz="2800" dirty="0">
                <a:solidFill>
                  <a:schemeClr val="bg1"/>
                </a:solidFill>
              </a:rPr>
              <a:t>16 November 2022</a:t>
            </a:r>
          </a:p>
        </p:txBody>
      </p:sp>
      <p:sp>
        <p:nvSpPr>
          <p:cNvPr id="23" name="Rectangle 22">
            <a:extLst>
              <a:ext uri="{FF2B5EF4-FFF2-40B4-BE49-F238E27FC236}">
                <a16:creationId xmlns:a16="http://schemas.microsoft.com/office/drawing/2014/main" id="{35FED45D-D144-4B05-BBCF-B68683958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FB57925-38F9-BDBD-3CB0-0B60BF5EF4A2}"/>
              </a:ext>
            </a:extLst>
          </p:cNvPr>
          <p:cNvSpPr txBox="1"/>
          <p:nvPr/>
        </p:nvSpPr>
        <p:spPr>
          <a:xfrm>
            <a:off x="4867274" y="4054888"/>
            <a:ext cx="7324726" cy="461665"/>
          </a:xfrm>
          <a:prstGeom prst="rect">
            <a:avLst/>
          </a:prstGeom>
          <a:noFill/>
        </p:spPr>
        <p:txBody>
          <a:bodyPr wrap="square">
            <a:spAutoFit/>
          </a:bodyPr>
          <a:lstStyle/>
          <a:p>
            <a:pPr marL="0" lvl="1" indent="0" algn="ctr">
              <a:spcBef>
                <a:spcPts val="0"/>
              </a:spcBef>
              <a:spcAft>
                <a:spcPts val="600"/>
              </a:spcAft>
              <a:buNone/>
            </a:pPr>
            <a:r>
              <a:rPr lang="en-US" sz="2400" dirty="0">
                <a:solidFill>
                  <a:schemeClr val="bg1"/>
                </a:solidFill>
              </a:rPr>
              <a:t>Achievable – Valuable – “Simple”</a:t>
            </a:r>
          </a:p>
        </p:txBody>
      </p:sp>
    </p:spTree>
    <p:extLst>
      <p:ext uri="{BB962C8B-B14F-4D97-AF65-F5344CB8AC3E}">
        <p14:creationId xmlns:p14="http://schemas.microsoft.com/office/powerpoint/2010/main" val="93277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a:t>
            </a:r>
            <a:endParaRPr lang="en-IE" dirty="0"/>
          </a:p>
        </p:txBody>
      </p:sp>
      <p:sp>
        <p:nvSpPr>
          <p:cNvPr id="2" name="Text Placeholder 4">
            <a:extLst>
              <a:ext uri="{FF2B5EF4-FFF2-40B4-BE49-F238E27FC236}">
                <a16:creationId xmlns:a16="http://schemas.microsoft.com/office/drawing/2014/main" id="{27EFCACF-FF7F-3F86-05CE-E69A76D26B66}"/>
              </a:ext>
            </a:extLst>
          </p:cNvPr>
          <p:cNvSpPr txBox="1">
            <a:spLocks/>
          </p:cNvSpPr>
          <p:nvPr/>
        </p:nvSpPr>
        <p:spPr>
          <a:xfrm>
            <a:off x="6095999" y="470271"/>
            <a:ext cx="4805976" cy="350259"/>
          </a:xfrm>
          <a:prstGeom prst="rect">
            <a:avLst/>
          </a:prstGeom>
          <a:ln w="3175">
            <a:solidFill>
              <a:schemeClr val="bg1">
                <a:lumMod val="75000"/>
              </a:schemeClr>
            </a:solidFill>
          </a:ln>
        </p:spPr>
        <p:txBody>
          <a:bodyPr vert="horz" wrap="square" lIns="0" tIns="0" rIns="0" bIns="0" rtlCol="0" anchor="ctr">
            <a:noAutofit/>
          </a:bodyPr>
          <a:lstStyle>
            <a:lvl1pPr marL="228600" indent="-228600" algn="l" defTabSz="1734634" rtl="0" eaLnBrk="1" latinLnBrk="0" hangingPunct="1">
              <a:lnSpc>
                <a:spcPct val="80000"/>
              </a:lnSpc>
              <a:spcBef>
                <a:spcPct val="0"/>
              </a:spcBef>
              <a:buFont typeface="Arial" panose="020B0604020202020204" pitchFamily="34" charset="0"/>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gn="ctr"/>
            <a:r>
              <a:rPr lang="en-US" sz="1400" b="0" dirty="0">
                <a:solidFill>
                  <a:schemeClr val="tx1"/>
                </a:solidFill>
              </a:rPr>
              <a:t>Treatment of variable Non-Priority Dispatch Renewables</a:t>
            </a:r>
          </a:p>
        </p:txBody>
      </p:sp>
      <p:pic>
        <p:nvPicPr>
          <p:cNvPr id="3" name="Graphic 2" descr="Solar Panels with solid fill">
            <a:extLst>
              <a:ext uri="{FF2B5EF4-FFF2-40B4-BE49-F238E27FC236}">
                <a16:creationId xmlns:a16="http://schemas.microsoft.com/office/drawing/2014/main" id="{DC82105C-E386-470E-6B78-364D8E3FE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5374" y="342334"/>
            <a:ext cx="433782" cy="433782"/>
          </a:xfrm>
          <a:prstGeom prst="rect">
            <a:avLst/>
          </a:prstGeom>
        </p:spPr>
      </p:pic>
      <p:pic>
        <p:nvPicPr>
          <p:cNvPr id="6" name="Graphic 5" descr="Wind Turbines with solid fill">
            <a:extLst>
              <a:ext uri="{FF2B5EF4-FFF2-40B4-BE49-F238E27FC236}">
                <a16:creationId xmlns:a16="http://schemas.microsoft.com/office/drawing/2014/main" id="{F826B07E-1937-A05B-1CCE-3788ECF226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1975" y="342334"/>
            <a:ext cx="433782" cy="433782"/>
          </a:xfrm>
          <a:prstGeom prst="rect">
            <a:avLst/>
          </a:prstGeom>
        </p:spPr>
      </p:pic>
      <p:sp>
        <p:nvSpPr>
          <p:cNvPr id="7" name="Rectangle 6">
            <a:extLst>
              <a:ext uri="{FF2B5EF4-FFF2-40B4-BE49-F238E27FC236}">
                <a16:creationId xmlns:a16="http://schemas.microsoft.com/office/drawing/2014/main" id="{C9F2E465-B6DB-0288-9384-B9280FDE8501}"/>
              </a:ext>
            </a:extLst>
          </p:cNvPr>
          <p:cNvSpPr/>
          <p:nvPr/>
        </p:nvSpPr>
        <p:spPr>
          <a:xfrm>
            <a:off x="6095999" y="295750"/>
            <a:ext cx="4805976" cy="183849"/>
          </a:xfrm>
          <a:prstGeom prst="rect">
            <a:avLst/>
          </a:prstGeom>
          <a:solidFill>
            <a:srgbClr val="52525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SDP001</a:t>
            </a:r>
          </a:p>
        </p:txBody>
      </p:sp>
      <p:sp>
        <p:nvSpPr>
          <p:cNvPr id="10" name="Rectangle 9">
            <a:extLst>
              <a:ext uri="{FF2B5EF4-FFF2-40B4-BE49-F238E27FC236}">
                <a16:creationId xmlns:a16="http://schemas.microsoft.com/office/drawing/2014/main" id="{CA296BD9-5CE1-7CC1-9ADB-C8CB8A40950E}"/>
              </a:ext>
            </a:extLst>
          </p:cNvPr>
          <p:cNvSpPr/>
          <p:nvPr/>
        </p:nvSpPr>
        <p:spPr>
          <a:xfrm>
            <a:off x="304800" y="1121086"/>
            <a:ext cx="1219200" cy="879164"/>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Goal</a:t>
            </a:r>
          </a:p>
          <a:p>
            <a:pPr algn="ctr"/>
            <a:endParaRPr lang="en-IE" sz="1600" dirty="0"/>
          </a:p>
        </p:txBody>
      </p:sp>
      <p:sp>
        <p:nvSpPr>
          <p:cNvPr id="11" name="Rectangle 10">
            <a:extLst>
              <a:ext uri="{FF2B5EF4-FFF2-40B4-BE49-F238E27FC236}">
                <a16:creationId xmlns:a16="http://schemas.microsoft.com/office/drawing/2014/main" id="{1B9C5381-43B2-E2F2-91F3-233DE57F276B}"/>
              </a:ext>
            </a:extLst>
          </p:cNvPr>
          <p:cNvSpPr/>
          <p:nvPr/>
        </p:nvSpPr>
        <p:spPr>
          <a:xfrm>
            <a:off x="1524000" y="1121086"/>
            <a:ext cx="4184386" cy="877631"/>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To facilitate the treatment of variable non-priority dispatch renewables in the scheduling &amp; dispatch processes, as guided by portions of the Clean Energy Package Article 12 and subsequent SEMC consultations and decisions.</a:t>
            </a:r>
          </a:p>
        </p:txBody>
      </p:sp>
      <p:sp>
        <p:nvSpPr>
          <p:cNvPr id="12" name="Rectangle 11">
            <a:extLst>
              <a:ext uri="{FF2B5EF4-FFF2-40B4-BE49-F238E27FC236}">
                <a16:creationId xmlns:a16="http://schemas.microsoft.com/office/drawing/2014/main" id="{75A6B88E-DC34-2A08-80BB-36E9C9FBFE4F}"/>
              </a:ext>
            </a:extLst>
          </p:cNvPr>
          <p:cNvSpPr/>
          <p:nvPr/>
        </p:nvSpPr>
        <p:spPr>
          <a:xfrm>
            <a:off x="304799" y="2138296"/>
            <a:ext cx="1219200" cy="3598618"/>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Approach</a:t>
            </a:r>
          </a:p>
          <a:p>
            <a:pPr algn="ctr"/>
            <a:endParaRPr lang="en-IE" sz="1600" dirty="0"/>
          </a:p>
          <a:p>
            <a:pPr algn="ctr"/>
            <a:endParaRPr lang="en-IE" sz="1600" dirty="0"/>
          </a:p>
          <a:p>
            <a:pPr algn="ctr"/>
            <a:endParaRPr lang="en-IE" sz="1600" dirty="0"/>
          </a:p>
        </p:txBody>
      </p:sp>
      <p:sp>
        <p:nvSpPr>
          <p:cNvPr id="13" name="Rectangle 12">
            <a:extLst>
              <a:ext uri="{FF2B5EF4-FFF2-40B4-BE49-F238E27FC236}">
                <a16:creationId xmlns:a16="http://schemas.microsoft.com/office/drawing/2014/main" id="{1462F978-E5BC-E421-0E65-23443C19EFD3}"/>
              </a:ext>
            </a:extLst>
          </p:cNvPr>
          <p:cNvSpPr/>
          <p:nvPr/>
        </p:nvSpPr>
        <p:spPr>
          <a:xfrm>
            <a:off x="1524000" y="2138297"/>
            <a:ext cx="4184386" cy="3598617"/>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indent="-228600">
              <a:buFont typeface="+mj-lt"/>
              <a:buAutoNum type="arabicPeriod"/>
            </a:pPr>
            <a:r>
              <a:rPr lang="en-US" sz="1100" dirty="0">
                <a:solidFill>
                  <a:schemeClr val="tx1"/>
                </a:solidFill>
              </a:rPr>
              <a:t>NPDRs will submit data like conventional generators:</a:t>
            </a:r>
          </a:p>
          <a:p>
            <a:pPr marL="685800" lvl="1" indent="-228600">
              <a:buFont typeface="Arial" panose="020B0604020202020204" pitchFamily="34" charset="0"/>
              <a:buChar char="•"/>
            </a:pPr>
            <a:r>
              <a:rPr lang="en-US" sz="1100" dirty="0">
                <a:solidFill>
                  <a:schemeClr val="tx1"/>
                </a:solidFill>
              </a:rPr>
              <a:t>Energy</a:t>
            </a:r>
          </a:p>
          <a:p>
            <a:pPr marL="685800" lvl="1" indent="-228600">
              <a:buFont typeface="Arial" panose="020B0604020202020204" pitchFamily="34" charset="0"/>
              <a:buChar char="•"/>
            </a:pPr>
            <a:r>
              <a:rPr lang="en-US" sz="1100" dirty="0">
                <a:solidFill>
                  <a:schemeClr val="tx1"/>
                </a:solidFill>
              </a:rPr>
              <a:t>Reserves</a:t>
            </a:r>
            <a:br>
              <a:rPr lang="en-US" sz="1100" dirty="0">
                <a:solidFill>
                  <a:schemeClr val="tx1"/>
                </a:solidFill>
              </a:rPr>
            </a:br>
            <a:endParaRPr lang="en-US" sz="1100" dirty="0">
              <a:solidFill>
                <a:schemeClr val="tx1"/>
              </a:solidFill>
            </a:endParaRPr>
          </a:p>
          <a:p>
            <a:pPr marL="228600" indent="-228600">
              <a:buFont typeface="+mj-lt"/>
              <a:buAutoNum type="arabicPeriod"/>
            </a:pPr>
            <a:r>
              <a:rPr lang="en-US" sz="1100" dirty="0">
                <a:solidFill>
                  <a:schemeClr val="tx1"/>
                </a:solidFill>
              </a:rPr>
              <a:t>NPDRs will be treated like competitive,  conventional generators in the balancing market scheduling and dispatch, balancing market price formation, and SEM settlements.</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Provide a means for NPDRs to submit COD/TOD.</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Provide a means for the NCC to schedule and dispatch based on economics and physical constraints.</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Allows participant to react to negative</a:t>
            </a:r>
            <a:r>
              <a:rPr lang="en-US" sz="1050" dirty="0">
                <a:solidFill>
                  <a:schemeClr val="tx1"/>
                </a:solidFill>
              </a:rPr>
              <a:t> </a:t>
            </a:r>
            <a:r>
              <a:rPr lang="en-US" sz="1100" dirty="0">
                <a:solidFill>
                  <a:schemeClr val="tx1"/>
                </a:solidFill>
              </a:rPr>
              <a:t>imbalance prices .</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Non-market  based redispatch (constraint and curtailment) will be pro-rated across all variable renewables</a:t>
            </a:r>
            <a:r>
              <a:rPr lang="en-US" sz="1050" dirty="0">
                <a:solidFill>
                  <a:schemeClr val="tx1"/>
                </a:solidFill>
              </a:rPr>
              <a:t> </a:t>
            </a:r>
            <a:r>
              <a:rPr lang="en-US" sz="1100" dirty="0">
                <a:solidFill>
                  <a:schemeClr val="tx1"/>
                </a:solidFill>
              </a:rPr>
              <a:t>regardless of priority dispatch status</a:t>
            </a:r>
          </a:p>
        </p:txBody>
      </p:sp>
      <p:sp>
        <p:nvSpPr>
          <p:cNvPr id="14" name="Rectangle 13">
            <a:extLst>
              <a:ext uri="{FF2B5EF4-FFF2-40B4-BE49-F238E27FC236}">
                <a16:creationId xmlns:a16="http://schemas.microsoft.com/office/drawing/2014/main" id="{83A1293B-5961-70D1-7D4D-68F99AAE2AC4}"/>
              </a:ext>
            </a:extLst>
          </p:cNvPr>
          <p:cNvSpPr/>
          <p:nvPr/>
        </p:nvSpPr>
        <p:spPr>
          <a:xfrm>
            <a:off x="6096000" y="1121086"/>
            <a:ext cx="5693156"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What Changes?</a:t>
            </a:r>
          </a:p>
        </p:txBody>
      </p:sp>
      <p:sp>
        <p:nvSpPr>
          <p:cNvPr id="15" name="Rectangle 14">
            <a:extLst>
              <a:ext uri="{FF2B5EF4-FFF2-40B4-BE49-F238E27FC236}">
                <a16:creationId xmlns:a16="http://schemas.microsoft.com/office/drawing/2014/main" id="{44B7BD41-30CD-84DB-668D-AE5E38E1F1FF}"/>
              </a:ext>
            </a:extLst>
          </p:cNvPr>
          <p:cNvSpPr/>
          <p:nvPr/>
        </p:nvSpPr>
        <p:spPr>
          <a:xfrm>
            <a:off x="6096000" y="1581169"/>
            <a:ext cx="5693156" cy="4725924"/>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tx1"/>
              </a:solidFill>
            </a:endParaRPr>
          </a:p>
        </p:txBody>
      </p:sp>
      <p:pic>
        <p:nvPicPr>
          <p:cNvPr id="19" name="Graphic 18" descr="Bullseye with solid fill">
            <a:extLst>
              <a:ext uri="{FF2B5EF4-FFF2-40B4-BE49-F238E27FC236}">
                <a16:creationId xmlns:a16="http://schemas.microsoft.com/office/drawing/2014/main" id="{CB1775E7-34B7-FF15-CE04-CFD21BBB64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587" y="1531095"/>
            <a:ext cx="467622" cy="467622"/>
          </a:xfrm>
          <a:prstGeom prst="rect">
            <a:avLst/>
          </a:prstGeom>
        </p:spPr>
      </p:pic>
      <p:pic>
        <p:nvPicPr>
          <p:cNvPr id="22" name="Graphic 21" descr="Blueprint with solid fill">
            <a:extLst>
              <a:ext uri="{FF2B5EF4-FFF2-40B4-BE49-F238E27FC236}">
                <a16:creationId xmlns:a16="http://schemas.microsoft.com/office/drawing/2014/main" id="{842DB166-E664-9526-194D-851373BF93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8355" y="1120315"/>
            <a:ext cx="451913" cy="451913"/>
          </a:xfrm>
          <a:prstGeom prst="rect">
            <a:avLst/>
          </a:prstGeom>
        </p:spPr>
      </p:pic>
      <p:pic>
        <p:nvPicPr>
          <p:cNvPr id="25" name="Graphic 24" descr="Tools with solid fill">
            <a:extLst>
              <a:ext uri="{FF2B5EF4-FFF2-40B4-BE49-F238E27FC236}">
                <a16:creationId xmlns:a16="http://schemas.microsoft.com/office/drawing/2014/main" id="{25C400C7-7BB5-C1AF-3487-982FA9A8E1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0587" y="3967429"/>
            <a:ext cx="467623" cy="467623"/>
          </a:xfrm>
          <a:prstGeom prst="rect">
            <a:avLst/>
          </a:prstGeom>
        </p:spPr>
      </p:pic>
      <p:sp>
        <p:nvSpPr>
          <p:cNvPr id="26" name="Rectangle 25">
            <a:extLst>
              <a:ext uri="{FF2B5EF4-FFF2-40B4-BE49-F238E27FC236}">
                <a16:creationId xmlns:a16="http://schemas.microsoft.com/office/drawing/2014/main" id="{28E1EB68-9E2F-C323-C42D-6006E647E7C0}"/>
              </a:ext>
            </a:extLst>
          </p:cNvPr>
          <p:cNvSpPr/>
          <p:nvPr/>
        </p:nvSpPr>
        <p:spPr>
          <a:xfrm>
            <a:off x="8886536" y="1797660"/>
            <a:ext cx="2902620" cy="209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NPDRs</a:t>
            </a: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Submit COD and TOD</a:t>
            </a:r>
          </a:p>
          <a:p>
            <a:pPr marL="228600" indent="-228600">
              <a:spcAft>
                <a:spcPts val="600"/>
              </a:spcAft>
              <a:buFont typeface="+mj-lt"/>
              <a:buAutoNum type="arabicPeriod"/>
            </a:pPr>
            <a:r>
              <a:rPr lang="en-US" sz="1200" dirty="0">
                <a:solidFill>
                  <a:schemeClr val="tx1"/>
                </a:solidFill>
              </a:rPr>
              <a:t>New charge code in SEM settlements: CUNIMB (Uninstructed Imb. Chg.)</a:t>
            </a:r>
          </a:p>
          <a:p>
            <a:pPr marL="228600" indent="-228600">
              <a:spcAft>
                <a:spcPts val="600"/>
              </a:spcAft>
              <a:buFont typeface="+mj-lt"/>
              <a:buAutoNum type="arabicPeriod"/>
            </a:pPr>
            <a:r>
              <a:rPr lang="en-US" sz="1200" dirty="0">
                <a:solidFill>
                  <a:schemeClr val="tx1"/>
                </a:solidFill>
              </a:rPr>
              <a:t>Economic scheduling &amp; dispatch (based on COD, TOD)</a:t>
            </a:r>
          </a:p>
          <a:p>
            <a:pPr marL="228600" indent="-228600">
              <a:spcAft>
                <a:spcPts val="600"/>
              </a:spcAft>
              <a:buFont typeface="+mj-lt"/>
              <a:buAutoNum type="arabicPeriod"/>
            </a:pPr>
            <a:r>
              <a:rPr lang="en-US" sz="1200" dirty="0">
                <a:solidFill>
                  <a:schemeClr val="tx1"/>
                </a:solidFill>
              </a:rPr>
              <a:t>Dispatch instructions (set points) </a:t>
            </a:r>
          </a:p>
          <a:p>
            <a:pPr marL="228600" indent="-228600">
              <a:spcAft>
                <a:spcPts val="600"/>
              </a:spcAft>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endParaRPr lang="en-US" sz="1200" dirty="0">
              <a:solidFill>
                <a:schemeClr val="tx1"/>
              </a:solidFill>
            </a:endParaRPr>
          </a:p>
          <a:p>
            <a:pPr algn="ctr"/>
            <a:endParaRPr lang="en-IE" sz="1200" dirty="0">
              <a:solidFill>
                <a:schemeClr val="tx1"/>
              </a:solidFill>
            </a:endParaRPr>
          </a:p>
        </p:txBody>
      </p:sp>
      <p:sp>
        <p:nvSpPr>
          <p:cNvPr id="27" name="Rectangle 26">
            <a:extLst>
              <a:ext uri="{FF2B5EF4-FFF2-40B4-BE49-F238E27FC236}">
                <a16:creationId xmlns:a16="http://schemas.microsoft.com/office/drawing/2014/main" id="{7A11DCE8-8521-29F1-0236-817B64EB942B}"/>
              </a:ext>
            </a:extLst>
          </p:cNvPr>
          <p:cNvSpPr/>
          <p:nvPr/>
        </p:nvSpPr>
        <p:spPr>
          <a:xfrm>
            <a:off x="6105236" y="1797660"/>
            <a:ext cx="2772064" cy="275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TSO (Market / NCC)</a:t>
            </a: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More options in balancing market, greater cost-reflectivity in dispatch decisions for all units</a:t>
            </a:r>
          </a:p>
          <a:p>
            <a:pPr marL="228600" indent="-228600">
              <a:spcAft>
                <a:spcPts val="600"/>
              </a:spcAft>
              <a:buFont typeface="+mj-lt"/>
              <a:buAutoNum type="arabicPeriod"/>
            </a:pPr>
            <a:r>
              <a:rPr lang="en-US" sz="1200" dirty="0">
                <a:solidFill>
                  <a:schemeClr val="tx1"/>
                </a:solidFill>
              </a:rPr>
              <a:t>More DIs (set points to NPDRs)</a:t>
            </a:r>
          </a:p>
          <a:p>
            <a:pPr marL="228600" indent="-228600">
              <a:spcAft>
                <a:spcPts val="600"/>
              </a:spcAft>
              <a:buFont typeface="+mj-lt"/>
              <a:buAutoNum type="arabicPeriod"/>
            </a:pPr>
            <a:endParaRPr lang="en-US" sz="1200" dirty="0">
              <a:solidFill>
                <a:schemeClr val="tx1"/>
              </a:solidFill>
            </a:endParaRPr>
          </a:p>
          <a:p>
            <a:pPr algn="ctr">
              <a:spcAft>
                <a:spcPts val="600"/>
              </a:spcAft>
            </a:pPr>
            <a:endParaRPr lang="en-IE" dirty="0"/>
          </a:p>
        </p:txBody>
      </p:sp>
      <p:grpSp>
        <p:nvGrpSpPr>
          <p:cNvPr id="34" name="Group 33">
            <a:extLst>
              <a:ext uri="{FF2B5EF4-FFF2-40B4-BE49-F238E27FC236}">
                <a16:creationId xmlns:a16="http://schemas.microsoft.com/office/drawing/2014/main" id="{DF3C5B58-A851-00AA-1590-126984BF2E2E}"/>
              </a:ext>
            </a:extLst>
          </p:cNvPr>
          <p:cNvGrpSpPr/>
          <p:nvPr/>
        </p:nvGrpSpPr>
        <p:grpSpPr>
          <a:xfrm>
            <a:off x="6526297" y="4679198"/>
            <a:ext cx="4832562" cy="170994"/>
            <a:chOff x="6583772" y="4020679"/>
            <a:chExt cx="4832562" cy="170994"/>
          </a:xfrm>
        </p:grpSpPr>
        <p:cxnSp>
          <p:nvCxnSpPr>
            <p:cNvPr id="29" name="Straight Connector 28">
              <a:extLst>
                <a:ext uri="{FF2B5EF4-FFF2-40B4-BE49-F238E27FC236}">
                  <a16:creationId xmlns:a16="http://schemas.microsoft.com/office/drawing/2014/main" id="{57121871-CB74-291A-ADC1-98B8F8309EAB}"/>
                </a:ext>
              </a:extLst>
            </p:cNvPr>
            <p:cNvCxnSpPr>
              <a:cxnSpLocks/>
            </p:cNvCxnSpPr>
            <p:nvPr/>
          </p:nvCxnSpPr>
          <p:spPr>
            <a:xfrm>
              <a:off x="6604635" y="4106176"/>
              <a:ext cx="4811699" cy="0"/>
            </a:xfrm>
            <a:prstGeom prst="line">
              <a:avLst/>
            </a:prstGeom>
          </p:spPr>
          <p:style>
            <a:lnRef idx="3">
              <a:schemeClr val="accent3"/>
            </a:lnRef>
            <a:fillRef idx="0">
              <a:schemeClr val="accent3"/>
            </a:fillRef>
            <a:effectRef idx="2">
              <a:schemeClr val="accent3"/>
            </a:effectRef>
            <a:fontRef idx="minor">
              <a:schemeClr val="tx1"/>
            </a:fontRef>
          </p:style>
        </p:cxnSp>
        <p:sp>
          <p:nvSpPr>
            <p:cNvPr id="30" name="Flowchart: Connector 29">
              <a:extLst>
                <a:ext uri="{FF2B5EF4-FFF2-40B4-BE49-F238E27FC236}">
                  <a16:creationId xmlns:a16="http://schemas.microsoft.com/office/drawing/2014/main" id="{3DE5702D-6F59-5DF3-34CC-4A14EA5127D7}"/>
                </a:ext>
              </a:extLst>
            </p:cNvPr>
            <p:cNvSpPr/>
            <p:nvPr/>
          </p:nvSpPr>
          <p:spPr>
            <a:xfrm>
              <a:off x="6583772" y="4020679"/>
              <a:ext cx="179974" cy="170994"/>
            </a:xfrm>
            <a:prstGeom prst="flowChartConnector">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accent1">
                    <a:lumMod val="50000"/>
                  </a:schemeClr>
                </a:solidFill>
              </a:endParaRPr>
            </a:p>
          </p:txBody>
        </p:sp>
        <p:sp>
          <p:nvSpPr>
            <p:cNvPr id="31" name="Flowchart: Connector 30">
              <a:extLst>
                <a:ext uri="{FF2B5EF4-FFF2-40B4-BE49-F238E27FC236}">
                  <a16:creationId xmlns:a16="http://schemas.microsoft.com/office/drawing/2014/main" id="{3823D045-AD08-5560-DCB4-C17B72C62F0E}"/>
                </a:ext>
              </a:extLst>
            </p:cNvPr>
            <p:cNvSpPr/>
            <p:nvPr/>
          </p:nvSpPr>
          <p:spPr>
            <a:xfrm>
              <a:off x="8105247" y="4020679"/>
              <a:ext cx="179974" cy="170994"/>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accent1">
                    <a:lumMod val="50000"/>
                  </a:schemeClr>
                </a:solidFill>
              </a:endParaRPr>
            </a:p>
          </p:txBody>
        </p:sp>
        <p:sp>
          <p:nvSpPr>
            <p:cNvPr id="32" name="Flowchart: Connector 31">
              <a:extLst>
                <a:ext uri="{FF2B5EF4-FFF2-40B4-BE49-F238E27FC236}">
                  <a16:creationId xmlns:a16="http://schemas.microsoft.com/office/drawing/2014/main" id="{CB543254-96E9-2AC7-0A23-C23E1BB51D0B}"/>
                </a:ext>
              </a:extLst>
            </p:cNvPr>
            <p:cNvSpPr/>
            <p:nvPr/>
          </p:nvSpPr>
          <p:spPr>
            <a:xfrm>
              <a:off x="11236360" y="4020679"/>
              <a:ext cx="179974" cy="170994"/>
            </a:xfrm>
            <a:prstGeom prst="flowChartConnector">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accent1">
                    <a:lumMod val="50000"/>
                  </a:schemeClr>
                </a:solidFill>
              </a:endParaRPr>
            </a:p>
          </p:txBody>
        </p:sp>
        <p:sp>
          <p:nvSpPr>
            <p:cNvPr id="33" name="Flowchart: Connector 32">
              <a:extLst>
                <a:ext uri="{FF2B5EF4-FFF2-40B4-BE49-F238E27FC236}">
                  <a16:creationId xmlns:a16="http://schemas.microsoft.com/office/drawing/2014/main" id="{1DF8A036-BF49-3A0F-C681-3828A200AC7D}"/>
                </a:ext>
              </a:extLst>
            </p:cNvPr>
            <p:cNvSpPr/>
            <p:nvPr/>
          </p:nvSpPr>
          <p:spPr>
            <a:xfrm>
              <a:off x="9559129" y="4020679"/>
              <a:ext cx="179974" cy="170994"/>
            </a:xfrm>
            <a:prstGeom prst="flowChartConnector">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accent1">
                    <a:lumMod val="50000"/>
                  </a:schemeClr>
                </a:solidFill>
              </a:endParaRPr>
            </a:p>
          </p:txBody>
        </p:sp>
      </p:grpSp>
      <p:sp>
        <p:nvSpPr>
          <p:cNvPr id="35" name="TextBox 34">
            <a:extLst>
              <a:ext uri="{FF2B5EF4-FFF2-40B4-BE49-F238E27FC236}">
                <a16:creationId xmlns:a16="http://schemas.microsoft.com/office/drawing/2014/main" id="{C99E58A2-50A7-1E9D-5180-864A3DD46387}"/>
              </a:ext>
            </a:extLst>
          </p:cNvPr>
          <p:cNvSpPr txBox="1"/>
          <p:nvPr/>
        </p:nvSpPr>
        <p:spPr>
          <a:xfrm>
            <a:off x="6281833" y="4379450"/>
            <a:ext cx="668901" cy="276999"/>
          </a:xfrm>
          <a:prstGeom prst="rect">
            <a:avLst/>
          </a:prstGeom>
          <a:noFill/>
        </p:spPr>
        <p:txBody>
          <a:bodyPr wrap="none" rtlCol="0">
            <a:spAutoFit/>
          </a:bodyPr>
          <a:lstStyle/>
          <a:p>
            <a:r>
              <a:rPr lang="en-US" sz="1200" dirty="0">
                <a:solidFill>
                  <a:schemeClr val="accent1">
                    <a:lumMod val="50000"/>
                  </a:schemeClr>
                </a:solidFill>
              </a:rPr>
              <a:t>Ex-Ante</a:t>
            </a:r>
            <a:endParaRPr lang="en-IE" sz="1200" dirty="0">
              <a:solidFill>
                <a:schemeClr val="accent1">
                  <a:lumMod val="50000"/>
                </a:schemeClr>
              </a:solidFill>
            </a:endParaRPr>
          </a:p>
        </p:txBody>
      </p:sp>
      <p:sp>
        <p:nvSpPr>
          <p:cNvPr id="36" name="TextBox 35">
            <a:extLst>
              <a:ext uri="{FF2B5EF4-FFF2-40B4-BE49-F238E27FC236}">
                <a16:creationId xmlns:a16="http://schemas.microsoft.com/office/drawing/2014/main" id="{033043C5-7876-545E-E6F3-DB8B50C8B243}"/>
              </a:ext>
            </a:extLst>
          </p:cNvPr>
          <p:cNvSpPr txBox="1"/>
          <p:nvPr/>
        </p:nvSpPr>
        <p:spPr>
          <a:xfrm>
            <a:off x="7714437" y="4379450"/>
            <a:ext cx="784189" cy="276999"/>
          </a:xfrm>
          <a:prstGeom prst="rect">
            <a:avLst/>
          </a:prstGeom>
          <a:noFill/>
        </p:spPr>
        <p:txBody>
          <a:bodyPr wrap="none" rtlCol="0">
            <a:spAutoFit/>
          </a:bodyPr>
          <a:lstStyle/>
          <a:p>
            <a:r>
              <a:rPr lang="en-US" sz="1200" dirty="0">
                <a:solidFill>
                  <a:schemeClr val="accent1"/>
                </a:solidFill>
              </a:rPr>
              <a:t>Balancing</a:t>
            </a:r>
            <a:endParaRPr lang="en-IE" sz="1200" dirty="0">
              <a:solidFill>
                <a:schemeClr val="accent1"/>
              </a:solidFill>
            </a:endParaRPr>
          </a:p>
        </p:txBody>
      </p:sp>
      <p:sp>
        <p:nvSpPr>
          <p:cNvPr id="37" name="TextBox 36">
            <a:extLst>
              <a:ext uri="{FF2B5EF4-FFF2-40B4-BE49-F238E27FC236}">
                <a16:creationId xmlns:a16="http://schemas.microsoft.com/office/drawing/2014/main" id="{D571B234-F421-1D78-8149-DB8574D803FF}"/>
              </a:ext>
            </a:extLst>
          </p:cNvPr>
          <p:cNvSpPr txBox="1"/>
          <p:nvPr/>
        </p:nvSpPr>
        <p:spPr>
          <a:xfrm>
            <a:off x="9294251" y="4379450"/>
            <a:ext cx="866391" cy="276999"/>
          </a:xfrm>
          <a:prstGeom prst="rect">
            <a:avLst/>
          </a:prstGeom>
          <a:noFill/>
        </p:spPr>
        <p:txBody>
          <a:bodyPr wrap="none" rtlCol="0">
            <a:spAutoFit/>
          </a:bodyPr>
          <a:lstStyle/>
          <a:p>
            <a:r>
              <a:rPr lang="en-US" sz="1200" dirty="0">
                <a:solidFill>
                  <a:schemeClr val="tx1">
                    <a:lumMod val="50000"/>
                    <a:lumOff val="50000"/>
                  </a:schemeClr>
                </a:solidFill>
              </a:rPr>
              <a:t>Redispatch</a:t>
            </a:r>
            <a:endParaRPr lang="en-IE" sz="1200" dirty="0">
              <a:solidFill>
                <a:schemeClr val="tx1">
                  <a:lumMod val="50000"/>
                  <a:lumOff val="50000"/>
                </a:schemeClr>
              </a:solidFill>
            </a:endParaRPr>
          </a:p>
        </p:txBody>
      </p:sp>
      <p:sp>
        <p:nvSpPr>
          <p:cNvPr id="38" name="TextBox 37">
            <a:extLst>
              <a:ext uri="{FF2B5EF4-FFF2-40B4-BE49-F238E27FC236}">
                <a16:creationId xmlns:a16="http://schemas.microsoft.com/office/drawing/2014/main" id="{DE024C44-8ECC-6A32-76EA-B12702713730}"/>
              </a:ext>
            </a:extLst>
          </p:cNvPr>
          <p:cNvSpPr txBox="1"/>
          <p:nvPr/>
        </p:nvSpPr>
        <p:spPr>
          <a:xfrm>
            <a:off x="10779122" y="4379450"/>
            <a:ext cx="874342" cy="276999"/>
          </a:xfrm>
          <a:prstGeom prst="rect">
            <a:avLst/>
          </a:prstGeom>
          <a:noFill/>
        </p:spPr>
        <p:txBody>
          <a:bodyPr wrap="none" rtlCol="0">
            <a:spAutoFit/>
          </a:bodyPr>
          <a:lstStyle/>
          <a:p>
            <a:r>
              <a:rPr lang="en-US" sz="1200" dirty="0">
                <a:solidFill>
                  <a:schemeClr val="accent6">
                    <a:lumMod val="75000"/>
                  </a:schemeClr>
                </a:solidFill>
              </a:rPr>
              <a:t>Settlement</a:t>
            </a:r>
            <a:endParaRPr lang="en-IE" sz="1200" dirty="0">
              <a:solidFill>
                <a:schemeClr val="accent6">
                  <a:lumMod val="75000"/>
                </a:schemeClr>
              </a:solidFill>
            </a:endParaRPr>
          </a:p>
        </p:txBody>
      </p:sp>
      <p:sp>
        <p:nvSpPr>
          <p:cNvPr id="39" name="TextBox 38">
            <a:extLst>
              <a:ext uri="{FF2B5EF4-FFF2-40B4-BE49-F238E27FC236}">
                <a16:creationId xmlns:a16="http://schemas.microsoft.com/office/drawing/2014/main" id="{31C73C70-8418-78A7-DA79-D5C902811955}"/>
              </a:ext>
            </a:extLst>
          </p:cNvPr>
          <p:cNvSpPr txBox="1"/>
          <p:nvPr/>
        </p:nvSpPr>
        <p:spPr>
          <a:xfrm>
            <a:off x="6116468" y="4997100"/>
            <a:ext cx="1092344" cy="276999"/>
          </a:xfrm>
          <a:prstGeom prst="rect">
            <a:avLst/>
          </a:prstGeom>
          <a:noFill/>
        </p:spPr>
        <p:txBody>
          <a:bodyPr wrap="square" rtlCol="0">
            <a:spAutoFit/>
          </a:bodyPr>
          <a:lstStyle/>
          <a:p>
            <a:r>
              <a:rPr lang="en-US" sz="1200" dirty="0">
                <a:solidFill>
                  <a:schemeClr val="accent1">
                    <a:lumMod val="50000"/>
                  </a:schemeClr>
                </a:solidFill>
              </a:rPr>
              <a:t>EA position</a:t>
            </a:r>
            <a:endParaRPr lang="en-IE" sz="1200" dirty="0">
              <a:solidFill>
                <a:schemeClr val="accent1">
                  <a:lumMod val="50000"/>
                </a:schemeClr>
              </a:solidFill>
            </a:endParaRPr>
          </a:p>
        </p:txBody>
      </p:sp>
      <p:sp>
        <p:nvSpPr>
          <p:cNvPr id="40" name="TextBox 39">
            <a:extLst>
              <a:ext uri="{FF2B5EF4-FFF2-40B4-BE49-F238E27FC236}">
                <a16:creationId xmlns:a16="http://schemas.microsoft.com/office/drawing/2014/main" id="{7DF6AD21-D08E-EEF2-2590-13604F8E1CE4}"/>
              </a:ext>
            </a:extLst>
          </p:cNvPr>
          <p:cNvSpPr txBox="1"/>
          <p:nvPr/>
        </p:nvSpPr>
        <p:spPr>
          <a:xfrm>
            <a:off x="7588420" y="5021382"/>
            <a:ext cx="1374800" cy="1015663"/>
          </a:xfrm>
          <a:prstGeom prst="rect">
            <a:avLst/>
          </a:prstGeom>
          <a:noFill/>
        </p:spPr>
        <p:txBody>
          <a:bodyPr wrap="square" rtlCol="0">
            <a:spAutoFit/>
          </a:bodyPr>
          <a:lstStyle/>
          <a:p>
            <a:r>
              <a:rPr lang="en-US" sz="1200" dirty="0">
                <a:solidFill>
                  <a:schemeClr val="accent1"/>
                </a:solidFill>
              </a:rPr>
              <a:t>Subject to balancing actions based on economics and system needs</a:t>
            </a:r>
            <a:endParaRPr lang="en-IE" sz="1200" dirty="0">
              <a:solidFill>
                <a:schemeClr val="accent1"/>
              </a:solidFill>
            </a:endParaRPr>
          </a:p>
        </p:txBody>
      </p:sp>
      <p:sp>
        <p:nvSpPr>
          <p:cNvPr id="41" name="TextBox 40">
            <a:extLst>
              <a:ext uri="{FF2B5EF4-FFF2-40B4-BE49-F238E27FC236}">
                <a16:creationId xmlns:a16="http://schemas.microsoft.com/office/drawing/2014/main" id="{3D8C5D86-53FA-EC27-611A-E5449D635CBC}"/>
              </a:ext>
            </a:extLst>
          </p:cNvPr>
          <p:cNvSpPr txBox="1"/>
          <p:nvPr/>
        </p:nvSpPr>
        <p:spPr>
          <a:xfrm>
            <a:off x="9109704" y="5023993"/>
            <a:ext cx="1374800" cy="1200329"/>
          </a:xfrm>
          <a:prstGeom prst="rect">
            <a:avLst/>
          </a:prstGeom>
          <a:noFill/>
        </p:spPr>
        <p:txBody>
          <a:bodyPr wrap="square" rtlCol="0">
            <a:spAutoFit/>
          </a:bodyPr>
          <a:lstStyle/>
          <a:p>
            <a:r>
              <a:rPr lang="en-US" sz="1200" dirty="0">
                <a:solidFill>
                  <a:schemeClr val="tx1">
                    <a:lumMod val="50000"/>
                    <a:lumOff val="50000"/>
                  </a:schemeClr>
                </a:solidFill>
              </a:rPr>
              <a:t>LOCL and CURL are performed pro-rata across entire renewables portfolio (PD and NPDR)</a:t>
            </a:r>
            <a:endParaRPr lang="en-IE" sz="1200" dirty="0">
              <a:solidFill>
                <a:schemeClr val="tx1">
                  <a:lumMod val="50000"/>
                  <a:lumOff val="50000"/>
                </a:schemeClr>
              </a:solidFill>
            </a:endParaRPr>
          </a:p>
        </p:txBody>
      </p:sp>
      <p:sp>
        <p:nvSpPr>
          <p:cNvPr id="42" name="TextBox 41">
            <a:extLst>
              <a:ext uri="{FF2B5EF4-FFF2-40B4-BE49-F238E27FC236}">
                <a16:creationId xmlns:a16="http://schemas.microsoft.com/office/drawing/2014/main" id="{87E654AD-34B7-456C-8BD8-3B0BC09DA4F2}"/>
              </a:ext>
            </a:extLst>
          </p:cNvPr>
          <p:cNvSpPr txBox="1"/>
          <p:nvPr/>
        </p:nvSpPr>
        <p:spPr>
          <a:xfrm>
            <a:off x="10602124" y="4983930"/>
            <a:ext cx="1092344" cy="646331"/>
          </a:xfrm>
          <a:prstGeom prst="rect">
            <a:avLst/>
          </a:prstGeom>
          <a:noFill/>
        </p:spPr>
        <p:txBody>
          <a:bodyPr wrap="square" rtlCol="0">
            <a:spAutoFit/>
          </a:bodyPr>
          <a:lstStyle/>
          <a:p>
            <a:r>
              <a:rPr lang="en-US" sz="1200" dirty="0">
                <a:solidFill>
                  <a:schemeClr val="accent6">
                    <a:lumMod val="75000"/>
                  </a:schemeClr>
                </a:solidFill>
              </a:rPr>
              <a:t>CUMINB  charge is now applicable</a:t>
            </a:r>
            <a:endParaRPr lang="en-IE" sz="1200" dirty="0">
              <a:solidFill>
                <a:schemeClr val="accent6">
                  <a:lumMod val="75000"/>
                </a:schemeClr>
              </a:solidFill>
            </a:endParaRPr>
          </a:p>
        </p:txBody>
      </p:sp>
      <p:sp>
        <p:nvSpPr>
          <p:cNvPr id="43" name="Rectangle 42">
            <a:extLst>
              <a:ext uri="{FF2B5EF4-FFF2-40B4-BE49-F238E27FC236}">
                <a16:creationId xmlns:a16="http://schemas.microsoft.com/office/drawing/2014/main" id="{D86BFC6C-4474-A250-0789-9FBC97116652}"/>
              </a:ext>
            </a:extLst>
          </p:cNvPr>
          <p:cNvSpPr/>
          <p:nvPr/>
        </p:nvSpPr>
        <p:spPr>
          <a:xfrm>
            <a:off x="6105236" y="4023467"/>
            <a:ext cx="5683920" cy="18384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accent1">
                    <a:lumMod val="50000"/>
                  </a:schemeClr>
                </a:solidFill>
              </a:rPr>
              <a:t>In context of the market time horizon</a:t>
            </a:r>
          </a:p>
        </p:txBody>
      </p:sp>
      <p:grpSp>
        <p:nvGrpSpPr>
          <p:cNvPr id="55" name="Group 54">
            <a:extLst>
              <a:ext uri="{FF2B5EF4-FFF2-40B4-BE49-F238E27FC236}">
                <a16:creationId xmlns:a16="http://schemas.microsoft.com/office/drawing/2014/main" id="{C23CD52D-A2DF-B734-6A1E-3D732B57EBFB}"/>
              </a:ext>
            </a:extLst>
          </p:cNvPr>
          <p:cNvGrpSpPr/>
          <p:nvPr/>
        </p:nvGrpSpPr>
        <p:grpSpPr>
          <a:xfrm>
            <a:off x="304799" y="5874957"/>
            <a:ext cx="942976" cy="554418"/>
            <a:chOff x="1019444" y="5804007"/>
            <a:chExt cx="942976" cy="554418"/>
          </a:xfrm>
        </p:grpSpPr>
        <p:sp>
          <p:nvSpPr>
            <p:cNvPr id="45" name="Rectangle 44">
              <a:extLst>
                <a:ext uri="{FF2B5EF4-FFF2-40B4-BE49-F238E27FC236}">
                  <a16:creationId xmlns:a16="http://schemas.microsoft.com/office/drawing/2014/main" id="{D2B5D8BF-A60E-A131-0C89-2BC7DA143EF8}"/>
                </a:ext>
              </a:extLst>
            </p:cNvPr>
            <p:cNvSpPr/>
            <p:nvPr/>
          </p:nvSpPr>
          <p:spPr>
            <a:xfrm>
              <a:off x="1019444"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 Ante</a:t>
              </a:r>
              <a:endParaRPr lang="en-IE" sz="1200" dirty="0"/>
            </a:p>
          </p:txBody>
        </p:sp>
        <p:sp>
          <p:nvSpPr>
            <p:cNvPr id="46" name="Rectangle 45">
              <a:extLst>
                <a:ext uri="{FF2B5EF4-FFF2-40B4-BE49-F238E27FC236}">
                  <a16:creationId xmlns:a16="http://schemas.microsoft.com/office/drawing/2014/main" id="{E599E018-750A-2B0A-E735-302E25FABDE0}"/>
                </a:ext>
              </a:extLst>
            </p:cNvPr>
            <p:cNvSpPr/>
            <p:nvPr/>
          </p:nvSpPr>
          <p:spPr>
            <a:xfrm>
              <a:off x="1019444" y="6044286"/>
              <a:ext cx="942976" cy="3141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None</a:t>
              </a:r>
              <a:endParaRPr lang="en-IE" sz="1200" dirty="0">
                <a:solidFill>
                  <a:schemeClr val="tx1"/>
                </a:solidFill>
              </a:endParaRPr>
            </a:p>
          </p:txBody>
        </p:sp>
      </p:grpSp>
      <p:grpSp>
        <p:nvGrpSpPr>
          <p:cNvPr id="56" name="Group 55">
            <a:extLst>
              <a:ext uri="{FF2B5EF4-FFF2-40B4-BE49-F238E27FC236}">
                <a16:creationId xmlns:a16="http://schemas.microsoft.com/office/drawing/2014/main" id="{F26F25C3-ED25-525E-DDFF-0A80896B2E71}"/>
              </a:ext>
            </a:extLst>
          </p:cNvPr>
          <p:cNvGrpSpPr/>
          <p:nvPr/>
        </p:nvGrpSpPr>
        <p:grpSpPr>
          <a:xfrm>
            <a:off x="1419952" y="5874957"/>
            <a:ext cx="942976" cy="554418"/>
            <a:chOff x="1962420" y="5804007"/>
            <a:chExt cx="942976" cy="554418"/>
          </a:xfrm>
        </p:grpSpPr>
        <p:sp>
          <p:nvSpPr>
            <p:cNvPr id="47" name="Rectangle 46">
              <a:extLst>
                <a:ext uri="{FF2B5EF4-FFF2-40B4-BE49-F238E27FC236}">
                  <a16:creationId xmlns:a16="http://schemas.microsoft.com/office/drawing/2014/main" id="{2DB5DFCD-2316-E6B3-731A-25EA32B51510}"/>
                </a:ext>
              </a:extLst>
            </p:cNvPr>
            <p:cNvSpPr/>
            <p:nvPr/>
          </p:nvSpPr>
          <p:spPr>
            <a:xfrm>
              <a:off x="1962420"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BM: B&amp;O</a:t>
              </a:r>
              <a:endParaRPr lang="en-IE" sz="1200" dirty="0">
                <a:solidFill>
                  <a:schemeClr val="bg1"/>
                </a:solidFill>
              </a:endParaRPr>
            </a:p>
          </p:txBody>
        </p:sp>
        <p:sp>
          <p:nvSpPr>
            <p:cNvPr id="48" name="Rectangle 47">
              <a:extLst>
                <a:ext uri="{FF2B5EF4-FFF2-40B4-BE49-F238E27FC236}">
                  <a16:creationId xmlns:a16="http://schemas.microsoft.com/office/drawing/2014/main" id="{8255C7DB-19A2-4AB1-CEA3-ACC2F3967A86}"/>
                </a:ext>
              </a:extLst>
            </p:cNvPr>
            <p:cNvSpPr/>
            <p:nvPr/>
          </p:nvSpPr>
          <p:spPr>
            <a:xfrm>
              <a:off x="1962420" y="6044286"/>
              <a:ext cx="942976" cy="31413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Minor</a:t>
              </a:r>
              <a:endParaRPr lang="en-IE" sz="1200" dirty="0">
                <a:solidFill>
                  <a:schemeClr val="tx1"/>
                </a:solidFill>
              </a:endParaRPr>
            </a:p>
          </p:txBody>
        </p:sp>
      </p:grpSp>
      <p:grpSp>
        <p:nvGrpSpPr>
          <p:cNvPr id="57" name="Group 56">
            <a:extLst>
              <a:ext uri="{FF2B5EF4-FFF2-40B4-BE49-F238E27FC236}">
                <a16:creationId xmlns:a16="http://schemas.microsoft.com/office/drawing/2014/main" id="{158D0EA6-7679-B978-EA74-A559DA6FF6FB}"/>
              </a:ext>
            </a:extLst>
          </p:cNvPr>
          <p:cNvGrpSpPr/>
          <p:nvPr/>
        </p:nvGrpSpPr>
        <p:grpSpPr>
          <a:xfrm>
            <a:off x="2535105" y="5874957"/>
            <a:ext cx="942976" cy="554418"/>
            <a:chOff x="2905396" y="5804007"/>
            <a:chExt cx="942976" cy="554418"/>
          </a:xfrm>
        </p:grpSpPr>
        <p:sp>
          <p:nvSpPr>
            <p:cNvPr id="49" name="Rectangle 48">
              <a:extLst>
                <a:ext uri="{FF2B5EF4-FFF2-40B4-BE49-F238E27FC236}">
                  <a16:creationId xmlns:a16="http://schemas.microsoft.com/office/drawing/2014/main" id="{C06DFA21-85E9-EEEF-6AF7-C42E20362FBE}"/>
                </a:ext>
              </a:extLst>
            </p:cNvPr>
            <p:cNvSpPr/>
            <p:nvPr/>
          </p:nvSpPr>
          <p:spPr>
            <a:xfrm>
              <a:off x="2905396"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Scheduling</a:t>
              </a:r>
              <a:endParaRPr lang="en-IE" sz="1200" dirty="0"/>
            </a:p>
          </p:txBody>
        </p:sp>
        <p:sp>
          <p:nvSpPr>
            <p:cNvPr id="50" name="Rectangle 49">
              <a:extLst>
                <a:ext uri="{FF2B5EF4-FFF2-40B4-BE49-F238E27FC236}">
                  <a16:creationId xmlns:a16="http://schemas.microsoft.com/office/drawing/2014/main" id="{D9D8D086-19FE-1F90-4376-7AE64D08F6F1}"/>
                </a:ext>
              </a:extLst>
            </p:cNvPr>
            <p:cNvSpPr/>
            <p:nvPr/>
          </p:nvSpPr>
          <p:spPr>
            <a:xfrm>
              <a:off x="2905396" y="6044286"/>
              <a:ext cx="942976" cy="314139"/>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Moderate</a:t>
              </a:r>
              <a:endParaRPr lang="en-IE" sz="1200" dirty="0">
                <a:solidFill>
                  <a:schemeClr val="tx1"/>
                </a:solidFill>
              </a:endParaRPr>
            </a:p>
          </p:txBody>
        </p:sp>
      </p:grpSp>
      <p:grpSp>
        <p:nvGrpSpPr>
          <p:cNvPr id="58" name="Group 57">
            <a:extLst>
              <a:ext uri="{FF2B5EF4-FFF2-40B4-BE49-F238E27FC236}">
                <a16:creationId xmlns:a16="http://schemas.microsoft.com/office/drawing/2014/main" id="{715A468A-A9CD-A0E0-058D-7ECC8FD017D4}"/>
              </a:ext>
            </a:extLst>
          </p:cNvPr>
          <p:cNvGrpSpPr/>
          <p:nvPr/>
        </p:nvGrpSpPr>
        <p:grpSpPr>
          <a:xfrm>
            <a:off x="3650258" y="5874957"/>
            <a:ext cx="942976" cy="554418"/>
            <a:chOff x="3848372" y="5804007"/>
            <a:chExt cx="942976" cy="554418"/>
          </a:xfrm>
        </p:grpSpPr>
        <p:sp>
          <p:nvSpPr>
            <p:cNvPr id="51" name="Rectangle 50">
              <a:extLst>
                <a:ext uri="{FF2B5EF4-FFF2-40B4-BE49-F238E27FC236}">
                  <a16:creationId xmlns:a16="http://schemas.microsoft.com/office/drawing/2014/main" id="{A5987674-5BE6-CCD8-9FC9-BD8CADAB26F0}"/>
                </a:ext>
              </a:extLst>
            </p:cNvPr>
            <p:cNvSpPr/>
            <p:nvPr/>
          </p:nvSpPr>
          <p:spPr>
            <a:xfrm>
              <a:off x="3848372"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Dispatch</a:t>
              </a:r>
              <a:endParaRPr lang="en-IE" sz="1200" dirty="0">
                <a:solidFill>
                  <a:schemeClr val="bg1"/>
                </a:solidFill>
              </a:endParaRPr>
            </a:p>
          </p:txBody>
        </p:sp>
        <p:sp>
          <p:nvSpPr>
            <p:cNvPr id="52" name="Rectangle 51">
              <a:extLst>
                <a:ext uri="{FF2B5EF4-FFF2-40B4-BE49-F238E27FC236}">
                  <a16:creationId xmlns:a16="http://schemas.microsoft.com/office/drawing/2014/main" id="{6CD54821-82A8-FA8F-6B16-BECF5B26CCB9}"/>
                </a:ext>
              </a:extLst>
            </p:cNvPr>
            <p:cNvSpPr/>
            <p:nvPr/>
          </p:nvSpPr>
          <p:spPr>
            <a:xfrm>
              <a:off x="3848372" y="6044286"/>
              <a:ext cx="942976" cy="31413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Major</a:t>
              </a:r>
              <a:endParaRPr lang="en-IE" sz="1200" dirty="0">
                <a:solidFill>
                  <a:schemeClr val="tx1"/>
                </a:solidFill>
              </a:endParaRPr>
            </a:p>
          </p:txBody>
        </p:sp>
      </p:grpSp>
      <p:grpSp>
        <p:nvGrpSpPr>
          <p:cNvPr id="59" name="Group 58">
            <a:extLst>
              <a:ext uri="{FF2B5EF4-FFF2-40B4-BE49-F238E27FC236}">
                <a16:creationId xmlns:a16="http://schemas.microsoft.com/office/drawing/2014/main" id="{D9703B7C-761B-5200-5F47-1ADFD41C3299}"/>
              </a:ext>
            </a:extLst>
          </p:cNvPr>
          <p:cNvGrpSpPr/>
          <p:nvPr/>
        </p:nvGrpSpPr>
        <p:grpSpPr>
          <a:xfrm>
            <a:off x="4765409" y="5874957"/>
            <a:ext cx="942976" cy="554418"/>
            <a:chOff x="4791348" y="5804007"/>
            <a:chExt cx="942976" cy="554418"/>
          </a:xfrm>
        </p:grpSpPr>
        <p:sp>
          <p:nvSpPr>
            <p:cNvPr id="53" name="Rectangle 52">
              <a:extLst>
                <a:ext uri="{FF2B5EF4-FFF2-40B4-BE49-F238E27FC236}">
                  <a16:creationId xmlns:a16="http://schemas.microsoft.com/office/drawing/2014/main" id="{6B3CED62-5F0A-F4BC-A4B3-0A7487176F58}"/>
                </a:ext>
              </a:extLst>
            </p:cNvPr>
            <p:cNvSpPr/>
            <p:nvPr/>
          </p:nvSpPr>
          <p:spPr>
            <a:xfrm>
              <a:off x="4791348"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Settlement</a:t>
              </a:r>
              <a:endParaRPr lang="en-IE" sz="1200" dirty="0">
                <a:solidFill>
                  <a:schemeClr val="bg1"/>
                </a:solidFill>
              </a:endParaRPr>
            </a:p>
          </p:txBody>
        </p:sp>
        <p:sp>
          <p:nvSpPr>
            <p:cNvPr id="54" name="Rectangle 53">
              <a:extLst>
                <a:ext uri="{FF2B5EF4-FFF2-40B4-BE49-F238E27FC236}">
                  <a16:creationId xmlns:a16="http://schemas.microsoft.com/office/drawing/2014/main" id="{FC6AC02F-859C-1A78-477C-ABDD7E0E05B1}"/>
                </a:ext>
              </a:extLst>
            </p:cNvPr>
            <p:cNvSpPr/>
            <p:nvPr/>
          </p:nvSpPr>
          <p:spPr>
            <a:xfrm>
              <a:off x="4791348" y="6044286"/>
              <a:ext cx="942976" cy="31413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Minor</a:t>
              </a:r>
              <a:endParaRPr lang="en-IE" sz="1200" dirty="0">
                <a:solidFill>
                  <a:schemeClr val="tx1"/>
                </a:solidFill>
              </a:endParaRPr>
            </a:p>
          </p:txBody>
        </p:sp>
      </p:grpSp>
    </p:spTree>
    <p:extLst>
      <p:ext uri="{BB962C8B-B14F-4D97-AF65-F5344CB8AC3E}">
        <p14:creationId xmlns:p14="http://schemas.microsoft.com/office/powerpoint/2010/main" val="397960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a:t>
            </a:r>
            <a:endParaRPr lang="en-IE" dirty="0"/>
          </a:p>
        </p:txBody>
      </p:sp>
      <p:sp>
        <p:nvSpPr>
          <p:cNvPr id="2" name="Text Placeholder 4">
            <a:extLst>
              <a:ext uri="{FF2B5EF4-FFF2-40B4-BE49-F238E27FC236}">
                <a16:creationId xmlns:a16="http://schemas.microsoft.com/office/drawing/2014/main" id="{27EFCACF-FF7F-3F86-05CE-E69A76D26B66}"/>
              </a:ext>
            </a:extLst>
          </p:cNvPr>
          <p:cNvSpPr txBox="1">
            <a:spLocks/>
          </p:cNvSpPr>
          <p:nvPr/>
        </p:nvSpPr>
        <p:spPr>
          <a:xfrm>
            <a:off x="6095999" y="470271"/>
            <a:ext cx="4805976" cy="350259"/>
          </a:xfrm>
          <a:prstGeom prst="rect">
            <a:avLst/>
          </a:prstGeom>
          <a:ln w="3175">
            <a:solidFill>
              <a:schemeClr val="bg1">
                <a:lumMod val="75000"/>
              </a:schemeClr>
            </a:solidFill>
          </a:ln>
        </p:spPr>
        <p:txBody>
          <a:bodyPr vert="horz" wrap="square" lIns="0" tIns="0" rIns="0" bIns="0" rtlCol="0" anchor="ctr">
            <a:noAutofit/>
          </a:bodyPr>
          <a:lstStyle>
            <a:lvl1pPr marL="228600" indent="-228600" algn="l" defTabSz="1734634" rtl="0" eaLnBrk="1" latinLnBrk="0" hangingPunct="1">
              <a:lnSpc>
                <a:spcPct val="80000"/>
              </a:lnSpc>
              <a:spcBef>
                <a:spcPct val="0"/>
              </a:spcBef>
              <a:buFont typeface="Arial" panose="020B0604020202020204" pitchFamily="34" charset="0"/>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gn="ctr"/>
            <a:r>
              <a:rPr lang="en-US" sz="1400" b="0" dirty="0">
                <a:solidFill>
                  <a:schemeClr val="tx1"/>
                </a:solidFill>
              </a:rPr>
              <a:t>Wind Dispatchability Improvements</a:t>
            </a:r>
          </a:p>
        </p:txBody>
      </p:sp>
      <p:pic>
        <p:nvPicPr>
          <p:cNvPr id="6" name="Graphic 5" descr="Wind Turbines with solid fill">
            <a:extLst>
              <a:ext uri="{FF2B5EF4-FFF2-40B4-BE49-F238E27FC236}">
                <a16:creationId xmlns:a16="http://schemas.microsoft.com/office/drawing/2014/main" id="{F826B07E-1937-A05B-1CCE-3788ECF226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1975" y="342334"/>
            <a:ext cx="433782" cy="433782"/>
          </a:xfrm>
          <a:prstGeom prst="rect">
            <a:avLst/>
          </a:prstGeom>
        </p:spPr>
      </p:pic>
      <p:sp>
        <p:nvSpPr>
          <p:cNvPr id="7" name="Rectangle 6">
            <a:extLst>
              <a:ext uri="{FF2B5EF4-FFF2-40B4-BE49-F238E27FC236}">
                <a16:creationId xmlns:a16="http://schemas.microsoft.com/office/drawing/2014/main" id="{C9F2E465-B6DB-0288-9384-B9280FDE8501}"/>
              </a:ext>
            </a:extLst>
          </p:cNvPr>
          <p:cNvSpPr/>
          <p:nvPr/>
        </p:nvSpPr>
        <p:spPr>
          <a:xfrm>
            <a:off x="6095999" y="295750"/>
            <a:ext cx="4805976" cy="183849"/>
          </a:xfrm>
          <a:prstGeom prst="rect">
            <a:avLst/>
          </a:prstGeom>
          <a:solidFill>
            <a:srgbClr val="52525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SDP004</a:t>
            </a:r>
          </a:p>
        </p:txBody>
      </p:sp>
      <p:sp>
        <p:nvSpPr>
          <p:cNvPr id="10" name="Rectangle 9">
            <a:extLst>
              <a:ext uri="{FF2B5EF4-FFF2-40B4-BE49-F238E27FC236}">
                <a16:creationId xmlns:a16="http://schemas.microsoft.com/office/drawing/2014/main" id="{CA296BD9-5CE1-7CC1-9ADB-C8CB8A40950E}"/>
              </a:ext>
            </a:extLst>
          </p:cNvPr>
          <p:cNvSpPr/>
          <p:nvPr/>
        </p:nvSpPr>
        <p:spPr>
          <a:xfrm>
            <a:off x="304800" y="1270171"/>
            <a:ext cx="1219200" cy="825329"/>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IE" sz="1600" dirty="0"/>
              <a:t>Goal</a:t>
            </a:r>
          </a:p>
          <a:p>
            <a:pPr algn="ctr"/>
            <a:endParaRPr lang="en-IE" sz="1600" dirty="0"/>
          </a:p>
        </p:txBody>
      </p:sp>
      <p:sp>
        <p:nvSpPr>
          <p:cNvPr id="11" name="Rectangle 10">
            <a:extLst>
              <a:ext uri="{FF2B5EF4-FFF2-40B4-BE49-F238E27FC236}">
                <a16:creationId xmlns:a16="http://schemas.microsoft.com/office/drawing/2014/main" id="{1B9C5381-43B2-E2F2-91F3-233DE57F276B}"/>
              </a:ext>
            </a:extLst>
          </p:cNvPr>
          <p:cNvSpPr/>
          <p:nvPr/>
        </p:nvSpPr>
        <p:spPr>
          <a:xfrm>
            <a:off x="1523999" y="1270171"/>
            <a:ext cx="4184385" cy="825329"/>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To improve the NCCs renewables dispatch capability, allowing for more rapid and precise rebalancing of renewables based on changing conditions.</a:t>
            </a:r>
          </a:p>
        </p:txBody>
      </p:sp>
      <p:sp>
        <p:nvSpPr>
          <p:cNvPr id="12" name="Rectangle 11">
            <a:extLst>
              <a:ext uri="{FF2B5EF4-FFF2-40B4-BE49-F238E27FC236}">
                <a16:creationId xmlns:a16="http://schemas.microsoft.com/office/drawing/2014/main" id="{75A6B88E-DC34-2A08-80BB-36E9C9FBFE4F}"/>
              </a:ext>
            </a:extLst>
          </p:cNvPr>
          <p:cNvSpPr/>
          <p:nvPr/>
        </p:nvSpPr>
        <p:spPr>
          <a:xfrm>
            <a:off x="304799" y="2223195"/>
            <a:ext cx="1219200" cy="3608807"/>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Approach</a:t>
            </a:r>
          </a:p>
          <a:p>
            <a:pPr algn="ctr"/>
            <a:endParaRPr lang="en-IE" sz="1600" dirty="0"/>
          </a:p>
          <a:p>
            <a:pPr algn="ctr"/>
            <a:endParaRPr lang="en-IE" sz="1600" dirty="0"/>
          </a:p>
          <a:p>
            <a:pPr algn="ctr"/>
            <a:endParaRPr lang="en-IE" sz="1600" dirty="0"/>
          </a:p>
        </p:txBody>
      </p:sp>
      <p:sp>
        <p:nvSpPr>
          <p:cNvPr id="13" name="Rectangle 12">
            <a:extLst>
              <a:ext uri="{FF2B5EF4-FFF2-40B4-BE49-F238E27FC236}">
                <a16:creationId xmlns:a16="http://schemas.microsoft.com/office/drawing/2014/main" id="{1462F978-E5BC-E421-0E65-23443C19EFD3}"/>
              </a:ext>
            </a:extLst>
          </p:cNvPr>
          <p:cNvSpPr/>
          <p:nvPr/>
        </p:nvSpPr>
        <p:spPr>
          <a:xfrm>
            <a:off x="1523999" y="2223195"/>
            <a:ext cx="4184386" cy="3608807"/>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indent="-228600">
              <a:buFont typeface="+mj-lt"/>
              <a:buAutoNum type="arabicPeriod"/>
            </a:pPr>
            <a:r>
              <a:rPr lang="en-US" sz="1100" dirty="0">
                <a:solidFill>
                  <a:schemeClr val="tx1"/>
                </a:solidFill>
              </a:rPr>
              <a:t>More frequent re-balancing of curtailment and constraint, based on latest availability for units. This includes dynamic calculation of jurisdictional ratios.</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Introduce greater visibility of wind dispatch instructions, decision support views, and monitoring of conditions.</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Allow for the use of “advisory re-balancing” for control centre operators. This includes the visualisation of line overloads and ensuring their impacts are understood.</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Allow for the gradual application of re-balancing, which will limit the overall impact to wind dispatch instructions</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Allow for the automated batching/grouping of dispatch instructions as they are produced.</a:t>
            </a:r>
          </a:p>
        </p:txBody>
      </p:sp>
      <p:sp>
        <p:nvSpPr>
          <p:cNvPr id="14" name="Rectangle 13">
            <a:extLst>
              <a:ext uri="{FF2B5EF4-FFF2-40B4-BE49-F238E27FC236}">
                <a16:creationId xmlns:a16="http://schemas.microsoft.com/office/drawing/2014/main" id="{83A1293B-5961-70D1-7D4D-68F99AAE2AC4}"/>
              </a:ext>
            </a:extLst>
          </p:cNvPr>
          <p:cNvSpPr/>
          <p:nvPr/>
        </p:nvSpPr>
        <p:spPr>
          <a:xfrm>
            <a:off x="6096000" y="1270171"/>
            <a:ext cx="5693156"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What Changes?</a:t>
            </a:r>
          </a:p>
        </p:txBody>
      </p:sp>
      <p:sp>
        <p:nvSpPr>
          <p:cNvPr id="15" name="Rectangle 14">
            <a:extLst>
              <a:ext uri="{FF2B5EF4-FFF2-40B4-BE49-F238E27FC236}">
                <a16:creationId xmlns:a16="http://schemas.microsoft.com/office/drawing/2014/main" id="{44B7BD41-30CD-84DB-668D-AE5E38E1F1FF}"/>
              </a:ext>
            </a:extLst>
          </p:cNvPr>
          <p:cNvSpPr/>
          <p:nvPr/>
        </p:nvSpPr>
        <p:spPr>
          <a:xfrm>
            <a:off x="6096000" y="1730254"/>
            <a:ext cx="5693156" cy="4101748"/>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tx1"/>
              </a:solidFill>
            </a:endParaRPr>
          </a:p>
        </p:txBody>
      </p:sp>
      <p:pic>
        <p:nvPicPr>
          <p:cNvPr id="19" name="Graphic 18" descr="Bullseye with solid fill">
            <a:extLst>
              <a:ext uri="{FF2B5EF4-FFF2-40B4-BE49-F238E27FC236}">
                <a16:creationId xmlns:a16="http://schemas.microsoft.com/office/drawing/2014/main" id="{CB1775E7-34B7-FF15-CE04-CFD21BBB64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588" y="1582952"/>
            <a:ext cx="467622" cy="467622"/>
          </a:xfrm>
          <a:prstGeom prst="rect">
            <a:avLst/>
          </a:prstGeom>
        </p:spPr>
      </p:pic>
      <p:pic>
        <p:nvPicPr>
          <p:cNvPr id="22" name="Graphic 21" descr="Blueprint with solid fill">
            <a:extLst>
              <a:ext uri="{FF2B5EF4-FFF2-40B4-BE49-F238E27FC236}">
                <a16:creationId xmlns:a16="http://schemas.microsoft.com/office/drawing/2014/main" id="{842DB166-E664-9526-194D-851373BF93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8355" y="1269400"/>
            <a:ext cx="451913" cy="451913"/>
          </a:xfrm>
          <a:prstGeom prst="rect">
            <a:avLst/>
          </a:prstGeom>
        </p:spPr>
      </p:pic>
      <p:pic>
        <p:nvPicPr>
          <p:cNvPr id="25" name="Graphic 24" descr="Tools with solid fill">
            <a:extLst>
              <a:ext uri="{FF2B5EF4-FFF2-40B4-BE49-F238E27FC236}">
                <a16:creationId xmlns:a16="http://schemas.microsoft.com/office/drawing/2014/main" id="{25C400C7-7BB5-C1AF-3487-982FA9A8E1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0587" y="4062517"/>
            <a:ext cx="467623" cy="467623"/>
          </a:xfrm>
          <a:prstGeom prst="rect">
            <a:avLst/>
          </a:prstGeom>
        </p:spPr>
      </p:pic>
      <p:sp>
        <p:nvSpPr>
          <p:cNvPr id="26" name="Rectangle 25">
            <a:extLst>
              <a:ext uri="{FF2B5EF4-FFF2-40B4-BE49-F238E27FC236}">
                <a16:creationId xmlns:a16="http://schemas.microsoft.com/office/drawing/2014/main" id="{28E1EB68-9E2F-C323-C42D-6006E647E7C0}"/>
              </a:ext>
            </a:extLst>
          </p:cNvPr>
          <p:cNvSpPr/>
          <p:nvPr/>
        </p:nvSpPr>
        <p:spPr>
          <a:xfrm>
            <a:off x="8886536" y="1933575"/>
            <a:ext cx="2902620" cy="3654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Generator Units</a:t>
            </a: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More frequent dispatch instructions, constraint/curtailment instructions.</a:t>
            </a:r>
          </a:p>
          <a:p>
            <a:pPr marL="228600" indent="-228600">
              <a:buFont typeface="+mj-lt"/>
              <a:buAutoNum type="arabicPeriod"/>
            </a:pPr>
            <a:endParaRPr lang="en-US" sz="1200" dirty="0">
              <a:solidFill>
                <a:schemeClr val="tx1"/>
              </a:solidFill>
            </a:endParaRPr>
          </a:p>
          <a:p>
            <a:pPr marL="228600" indent="-228600">
              <a:buFont typeface="+mj-lt"/>
              <a:buAutoNum type="arabicPeriod"/>
            </a:pPr>
            <a:r>
              <a:rPr lang="en-US" sz="1200" dirty="0">
                <a:solidFill>
                  <a:schemeClr val="tx1"/>
                </a:solidFill>
              </a:rPr>
              <a:t>Improved outcomes– constraints/curtailments are more efficient, being “lifted” earlier</a:t>
            </a:r>
          </a:p>
          <a:p>
            <a:pPr marL="228600" indent="-228600">
              <a:buFont typeface="+mj-lt"/>
              <a:buAutoNum type="arabicPeriod"/>
            </a:pPr>
            <a:endParaRPr lang="en-US" sz="1200" dirty="0">
              <a:solidFill>
                <a:schemeClr val="tx1"/>
              </a:solidFill>
            </a:endParaRPr>
          </a:p>
          <a:p>
            <a:pPr marL="228600" indent="-228600">
              <a:buFont typeface="+mj-lt"/>
              <a:buAutoNum type="arabicPeriod"/>
            </a:pPr>
            <a:r>
              <a:rPr lang="en-US" sz="1200" dirty="0">
                <a:solidFill>
                  <a:schemeClr val="tx1"/>
                </a:solidFill>
              </a:rPr>
              <a:t>Improved operational impact of dispatch instructions (easing)</a:t>
            </a:r>
          </a:p>
          <a:p>
            <a:pPr marL="228600" indent="-228600">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endParaRPr lang="en-US" sz="1200" dirty="0">
              <a:solidFill>
                <a:schemeClr val="tx1"/>
              </a:solidFill>
            </a:endParaRPr>
          </a:p>
          <a:p>
            <a:pPr algn="ctr"/>
            <a:endParaRPr lang="en-IE" sz="1200" dirty="0">
              <a:solidFill>
                <a:schemeClr val="tx1"/>
              </a:solidFill>
            </a:endParaRPr>
          </a:p>
        </p:txBody>
      </p:sp>
      <p:sp>
        <p:nvSpPr>
          <p:cNvPr id="27" name="Rectangle 26">
            <a:extLst>
              <a:ext uri="{FF2B5EF4-FFF2-40B4-BE49-F238E27FC236}">
                <a16:creationId xmlns:a16="http://schemas.microsoft.com/office/drawing/2014/main" id="{7A11DCE8-8521-29F1-0236-817B64EB942B}"/>
              </a:ext>
            </a:extLst>
          </p:cNvPr>
          <p:cNvSpPr/>
          <p:nvPr/>
        </p:nvSpPr>
        <p:spPr>
          <a:xfrm>
            <a:off x="6105236" y="1946745"/>
            <a:ext cx="2772064" cy="3654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Market / NCC</a:t>
            </a: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More capability to react to changing network conditions</a:t>
            </a: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Better use of renewables across the network</a:t>
            </a: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Improved situational awareness of renewables Dis and system conditions</a:t>
            </a: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More efficient formulation and issuance of dispatch instructions</a:t>
            </a: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algn="ctr">
              <a:spcAft>
                <a:spcPts val="600"/>
              </a:spcAft>
            </a:pPr>
            <a:r>
              <a:rPr lang="en-IE" dirty="0"/>
              <a:t>,</a:t>
            </a:r>
          </a:p>
        </p:txBody>
      </p:sp>
      <p:pic>
        <p:nvPicPr>
          <p:cNvPr id="8" name="Graphic 7" descr="Cloud Computing with solid fill">
            <a:extLst>
              <a:ext uri="{FF2B5EF4-FFF2-40B4-BE49-F238E27FC236}">
                <a16:creationId xmlns:a16="http://schemas.microsoft.com/office/drawing/2014/main" id="{812DAB77-0457-D3DE-9688-0C7AAC1507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64407" y="340781"/>
            <a:ext cx="433782" cy="433782"/>
          </a:xfrm>
          <a:prstGeom prst="rect">
            <a:avLst/>
          </a:prstGeom>
        </p:spPr>
      </p:pic>
      <p:grpSp>
        <p:nvGrpSpPr>
          <p:cNvPr id="3" name="Group 2">
            <a:extLst>
              <a:ext uri="{FF2B5EF4-FFF2-40B4-BE49-F238E27FC236}">
                <a16:creationId xmlns:a16="http://schemas.microsoft.com/office/drawing/2014/main" id="{B787C2AD-0425-9306-1727-FED571AB697B}"/>
              </a:ext>
            </a:extLst>
          </p:cNvPr>
          <p:cNvGrpSpPr/>
          <p:nvPr/>
        </p:nvGrpSpPr>
        <p:grpSpPr>
          <a:xfrm>
            <a:off x="304799" y="5874957"/>
            <a:ext cx="942976" cy="554418"/>
            <a:chOff x="1019444" y="5804007"/>
            <a:chExt cx="942976" cy="554418"/>
          </a:xfrm>
        </p:grpSpPr>
        <p:sp>
          <p:nvSpPr>
            <p:cNvPr id="5" name="Rectangle 4">
              <a:extLst>
                <a:ext uri="{FF2B5EF4-FFF2-40B4-BE49-F238E27FC236}">
                  <a16:creationId xmlns:a16="http://schemas.microsoft.com/office/drawing/2014/main" id="{098153EE-5865-3C79-EEAC-DCBFFBD44B57}"/>
                </a:ext>
              </a:extLst>
            </p:cNvPr>
            <p:cNvSpPr/>
            <p:nvPr/>
          </p:nvSpPr>
          <p:spPr>
            <a:xfrm>
              <a:off x="1019444"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 Ante</a:t>
              </a:r>
              <a:endParaRPr lang="en-IE" sz="1200" dirty="0"/>
            </a:p>
          </p:txBody>
        </p:sp>
        <p:sp>
          <p:nvSpPr>
            <p:cNvPr id="9" name="Rectangle 8">
              <a:extLst>
                <a:ext uri="{FF2B5EF4-FFF2-40B4-BE49-F238E27FC236}">
                  <a16:creationId xmlns:a16="http://schemas.microsoft.com/office/drawing/2014/main" id="{01B995E2-9EA7-B776-43D9-9BD189D948DD}"/>
                </a:ext>
              </a:extLst>
            </p:cNvPr>
            <p:cNvSpPr/>
            <p:nvPr/>
          </p:nvSpPr>
          <p:spPr>
            <a:xfrm>
              <a:off x="1019444" y="6044286"/>
              <a:ext cx="942976" cy="3141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None</a:t>
              </a:r>
              <a:endParaRPr lang="en-IE" sz="1200" dirty="0">
                <a:solidFill>
                  <a:schemeClr val="tx1"/>
                </a:solidFill>
              </a:endParaRPr>
            </a:p>
          </p:txBody>
        </p:sp>
      </p:grpSp>
      <p:grpSp>
        <p:nvGrpSpPr>
          <p:cNvPr id="16" name="Group 15">
            <a:extLst>
              <a:ext uri="{FF2B5EF4-FFF2-40B4-BE49-F238E27FC236}">
                <a16:creationId xmlns:a16="http://schemas.microsoft.com/office/drawing/2014/main" id="{448FB602-F732-93F4-46AB-FFE96C956C94}"/>
              </a:ext>
            </a:extLst>
          </p:cNvPr>
          <p:cNvGrpSpPr/>
          <p:nvPr/>
        </p:nvGrpSpPr>
        <p:grpSpPr>
          <a:xfrm>
            <a:off x="1419952" y="5874957"/>
            <a:ext cx="942976" cy="554418"/>
            <a:chOff x="1962420" y="5804007"/>
            <a:chExt cx="942976" cy="554418"/>
          </a:xfrm>
        </p:grpSpPr>
        <p:sp>
          <p:nvSpPr>
            <p:cNvPr id="17" name="Rectangle 16">
              <a:extLst>
                <a:ext uri="{FF2B5EF4-FFF2-40B4-BE49-F238E27FC236}">
                  <a16:creationId xmlns:a16="http://schemas.microsoft.com/office/drawing/2014/main" id="{83FEB62D-5835-BF2A-54C4-D569C6AE1301}"/>
                </a:ext>
              </a:extLst>
            </p:cNvPr>
            <p:cNvSpPr/>
            <p:nvPr/>
          </p:nvSpPr>
          <p:spPr>
            <a:xfrm>
              <a:off x="1962420"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BM: B&amp;O</a:t>
              </a:r>
              <a:endParaRPr lang="en-IE" sz="1200" dirty="0">
                <a:solidFill>
                  <a:schemeClr val="bg1"/>
                </a:solidFill>
              </a:endParaRPr>
            </a:p>
          </p:txBody>
        </p:sp>
        <p:sp>
          <p:nvSpPr>
            <p:cNvPr id="18" name="Rectangle 17">
              <a:extLst>
                <a:ext uri="{FF2B5EF4-FFF2-40B4-BE49-F238E27FC236}">
                  <a16:creationId xmlns:a16="http://schemas.microsoft.com/office/drawing/2014/main" id="{3BF664A1-E25B-C925-98F0-45DEF8EE19FE}"/>
                </a:ext>
              </a:extLst>
            </p:cNvPr>
            <p:cNvSpPr/>
            <p:nvPr/>
          </p:nvSpPr>
          <p:spPr>
            <a:xfrm>
              <a:off x="1962420" y="6044286"/>
              <a:ext cx="942976" cy="3141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None</a:t>
              </a:r>
              <a:endParaRPr lang="en-IE" sz="1200" dirty="0">
                <a:solidFill>
                  <a:schemeClr val="tx1"/>
                </a:solidFill>
              </a:endParaRPr>
            </a:p>
          </p:txBody>
        </p:sp>
      </p:grpSp>
      <p:grpSp>
        <p:nvGrpSpPr>
          <p:cNvPr id="20" name="Group 19">
            <a:extLst>
              <a:ext uri="{FF2B5EF4-FFF2-40B4-BE49-F238E27FC236}">
                <a16:creationId xmlns:a16="http://schemas.microsoft.com/office/drawing/2014/main" id="{F95F2580-1147-6BAC-33C4-C8D1C1EAA53F}"/>
              </a:ext>
            </a:extLst>
          </p:cNvPr>
          <p:cNvGrpSpPr/>
          <p:nvPr/>
        </p:nvGrpSpPr>
        <p:grpSpPr>
          <a:xfrm>
            <a:off x="2535105" y="5874957"/>
            <a:ext cx="942976" cy="554418"/>
            <a:chOff x="2905396" y="5804007"/>
            <a:chExt cx="942976" cy="554418"/>
          </a:xfrm>
        </p:grpSpPr>
        <p:sp>
          <p:nvSpPr>
            <p:cNvPr id="21" name="Rectangle 20">
              <a:extLst>
                <a:ext uri="{FF2B5EF4-FFF2-40B4-BE49-F238E27FC236}">
                  <a16:creationId xmlns:a16="http://schemas.microsoft.com/office/drawing/2014/main" id="{CAAB5171-496A-DB35-644D-1B2118B39DC2}"/>
                </a:ext>
              </a:extLst>
            </p:cNvPr>
            <p:cNvSpPr/>
            <p:nvPr/>
          </p:nvSpPr>
          <p:spPr>
            <a:xfrm>
              <a:off x="2905396"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Scheduling</a:t>
              </a:r>
              <a:endParaRPr lang="en-IE" sz="1200" dirty="0"/>
            </a:p>
          </p:txBody>
        </p:sp>
        <p:sp>
          <p:nvSpPr>
            <p:cNvPr id="23" name="Rectangle 22">
              <a:extLst>
                <a:ext uri="{FF2B5EF4-FFF2-40B4-BE49-F238E27FC236}">
                  <a16:creationId xmlns:a16="http://schemas.microsoft.com/office/drawing/2014/main" id="{B6D9A8AB-7802-C737-66C2-2019E292E79F}"/>
                </a:ext>
              </a:extLst>
            </p:cNvPr>
            <p:cNvSpPr/>
            <p:nvPr/>
          </p:nvSpPr>
          <p:spPr>
            <a:xfrm>
              <a:off x="2905396" y="6044286"/>
              <a:ext cx="942976" cy="3141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None</a:t>
              </a:r>
              <a:endParaRPr lang="en-IE" sz="1200" dirty="0">
                <a:solidFill>
                  <a:schemeClr val="tx1"/>
                </a:solidFill>
              </a:endParaRPr>
            </a:p>
          </p:txBody>
        </p:sp>
      </p:grpSp>
      <p:grpSp>
        <p:nvGrpSpPr>
          <p:cNvPr id="24" name="Group 23">
            <a:extLst>
              <a:ext uri="{FF2B5EF4-FFF2-40B4-BE49-F238E27FC236}">
                <a16:creationId xmlns:a16="http://schemas.microsoft.com/office/drawing/2014/main" id="{E5EA79AE-673F-3935-74D9-B1B523775EDF}"/>
              </a:ext>
            </a:extLst>
          </p:cNvPr>
          <p:cNvGrpSpPr/>
          <p:nvPr/>
        </p:nvGrpSpPr>
        <p:grpSpPr>
          <a:xfrm>
            <a:off x="3650258" y="5874957"/>
            <a:ext cx="942976" cy="554418"/>
            <a:chOff x="3848372" y="5804007"/>
            <a:chExt cx="942976" cy="554418"/>
          </a:xfrm>
        </p:grpSpPr>
        <p:sp>
          <p:nvSpPr>
            <p:cNvPr id="28" name="Rectangle 27">
              <a:extLst>
                <a:ext uri="{FF2B5EF4-FFF2-40B4-BE49-F238E27FC236}">
                  <a16:creationId xmlns:a16="http://schemas.microsoft.com/office/drawing/2014/main" id="{88FCDD6B-5F89-FAF2-00D2-788B8F052D13}"/>
                </a:ext>
              </a:extLst>
            </p:cNvPr>
            <p:cNvSpPr/>
            <p:nvPr/>
          </p:nvSpPr>
          <p:spPr>
            <a:xfrm>
              <a:off x="3848372"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Dispatch</a:t>
              </a:r>
              <a:endParaRPr lang="en-IE" sz="1200" dirty="0">
                <a:solidFill>
                  <a:schemeClr val="bg1"/>
                </a:solidFill>
              </a:endParaRPr>
            </a:p>
          </p:txBody>
        </p:sp>
        <p:sp>
          <p:nvSpPr>
            <p:cNvPr id="29" name="Rectangle 28">
              <a:extLst>
                <a:ext uri="{FF2B5EF4-FFF2-40B4-BE49-F238E27FC236}">
                  <a16:creationId xmlns:a16="http://schemas.microsoft.com/office/drawing/2014/main" id="{1AD6C372-0DA4-BD8B-07F0-1BB65F0F81E6}"/>
                </a:ext>
              </a:extLst>
            </p:cNvPr>
            <p:cNvSpPr/>
            <p:nvPr/>
          </p:nvSpPr>
          <p:spPr>
            <a:xfrm>
              <a:off x="3848372" y="6044286"/>
              <a:ext cx="942976" cy="31413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Major</a:t>
              </a:r>
              <a:endParaRPr lang="en-IE" sz="1200" dirty="0">
                <a:solidFill>
                  <a:schemeClr val="tx1"/>
                </a:solidFill>
              </a:endParaRPr>
            </a:p>
          </p:txBody>
        </p:sp>
      </p:grpSp>
      <p:grpSp>
        <p:nvGrpSpPr>
          <p:cNvPr id="30" name="Group 29">
            <a:extLst>
              <a:ext uri="{FF2B5EF4-FFF2-40B4-BE49-F238E27FC236}">
                <a16:creationId xmlns:a16="http://schemas.microsoft.com/office/drawing/2014/main" id="{AC4B709E-6BF2-90D4-5B89-545C80BCD8BB}"/>
              </a:ext>
            </a:extLst>
          </p:cNvPr>
          <p:cNvGrpSpPr/>
          <p:nvPr/>
        </p:nvGrpSpPr>
        <p:grpSpPr>
          <a:xfrm>
            <a:off x="4765409" y="5874957"/>
            <a:ext cx="942976" cy="554418"/>
            <a:chOff x="4791348" y="5804007"/>
            <a:chExt cx="942976" cy="554418"/>
          </a:xfrm>
        </p:grpSpPr>
        <p:sp>
          <p:nvSpPr>
            <p:cNvPr id="31" name="Rectangle 30">
              <a:extLst>
                <a:ext uri="{FF2B5EF4-FFF2-40B4-BE49-F238E27FC236}">
                  <a16:creationId xmlns:a16="http://schemas.microsoft.com/office/drawing/2014/main" id="{05A45B58-3363-BF63-3052-C4107F351771}"/>
                </a:ext>
              </a:extLst>
            </p:cNvPr>
            <p:cNvSpPr/>
            <p:nvPr/>
          </p:nvSpPr>
          <p:spPr>
            <a:xfrm>
              <a:off x="4791348"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Settlement</a:t>
              </a:r>
              <a:endParaRPr lang="en-IE" sz="1200" dirty="0">
                <a:solidFill>
                  <a:schemeClr val="bg1"/>
                </a:solidFill>
              </a:endParaRPr>
            </a:p>
          </p:txBody>
        </p:sp>
        <p:sp>
          <p:nvSpPr>
            <p:cNvPr id="32" name="Rectangle 31">
              <a:extLst>
                <a:ext uri="{FF2B5EF4-FFF2-40B4-BE49-F238E27FC236}">
                  <a16:creationId xmlns:a16="http://schemas.microsoft.com/office/drawing/2014/main" id="{8DC9A29D-1FAE-62F1-5189-9F2BE208F367}"/>
                </a:ext>
              </a:extLst>
            </p:cNvPr>
            <p:cNvSpPr/>
            <p:nvPr/>
          </p:nvSpPr>
          <p:spPr>
            <a:xfrm>
              <a:off x="4791348" y="6044286"/>
              <a:ext cx="942976" cy="3141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None</a:t>
              </a:r>
              <a:endParaRPr lang="en-IE" sz="1200" dirty="0">
                <a:solidFill>
                  <a:schemeClr val="tx1"/>
                </a:solidFill>
              </a:endParaRPr>
            </a:p>
          </p:txBody>
        </p:sp>
      </p:grpSp>
    </p:spTree>
    <p:extLst>
      <p:ext uri="{BB962C8B-B14F-4D97-AF65-F5344CB8AC3E}">
        <p14:creationId xmlns:p14="http://schemas.microsoft.com/office/powerpoint/2010/main" val="355907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Agenda</a:t>
            </a:r>
            <a:endParaRPr lang="en-IE" dirty="0"/>
          </a:p>
        </p:txBody>
      </p:sp>
      <p:sp>
        <p:nvSpPr>
          <p:cNvPr id="3" name="Rectangle 2">
            <a:extLst>
              <a:ext uri="{FF2B5EF4-FFF2-40B4-BE49-F238E27FC236}">
                <a16:creationId xmlns:a16="http://schemas.microsoft.com/office/drawing/2014/main" id="{18B3A0C3-EA05-42F6-BBA3-79795427D945}"/>
              </a:ext>
            </a:extLst>
          </p:cNvPr>
          <p:cNvSpPr/>
          <p:nvPr/>
        </p:nvSpPr>
        <p:spPr>
          <a:xfrm>
            <a:off x="10982325" y="0"/>
            <a:ext cx="1209675" cy="6857999"/>
          </a:xfrm>
          <a:prstGeom prst="rect">
            <a:avLst/>
          </a:prstGeom>
          <a:solidFill>
            <a:schemeClr val="accent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Graphic 5" descr="Electric Tower with solid fill">
            <a:extLst>
              <a:ext uri="{FF2B5EF4-FFF2-40B4-BE49-F238E27FC236}">
                <a16:creationId xmlns:a16="http://schemas.microsoft.com/office/drawing/2014/main" id="{36E2C1EC-1319-4B81-BBC1-20E685D5AB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80980" y="1364052"/>
            <a:ext cx="700855" cy="700855"/>
          </a:xfrm>
          <a:prstGeom prst="rect">
            <a:avLst/>
          </a:prstGeom>
          <a:effectLst>
            <a:outerShdw blurRad="50800" dist="38100" dir="2700000" algn="tl" rotWithShape="0">
              <a:prstClr val="black">
                <a:alpha val="40000"/>
              </a:prstClr>
            </a:outerShdw>
          </a:effectLst>
        </p:spPr>
      </p:pic>
      <p:pic>
        <p:nvPicPr>
          <p:cNvPr id="7" name="Graphic 6" descr="Battery charging with solid fill">
            <a:extLst>
              <a:ext uri="{FF2B5EF4-FFF2-40B4-BE49-F238E27FC236}">
                <a16:creationId xmlns:a16="http://schemas.microsoft.com/office/drawing/2014/main" id="{6FBA9E63-08AD-BCF1-8220-813F65C08D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80980" y="3416052"/>
            <a:ext cx="700855" cy="700855"/>
          </a:xfrm>
          <a:prstGeom prst="rect">
            <a:avLst/>
          </a:prstGeom>
          <a:effectLst>
            <a:outerShdw blurRad="50800" dist="38100" dir="2700000" algn="tl" rotWithShape="0">
              <a:prstClr val="black">
                <a:alpha val="40000"/>
              </a:prstClr>
            </a:outerShdw>
          </a:effectLst>
        </p:spPr>
      </p:pic>
      <p:pic>
        <p:nvPicPr>
          <p:cNvPr id="8" name="Graphic 7" descr="Wind Turbines with solid fill">
            <a:extLst>
              <a:ext uri="{FF2B5EF4-FFF2-40B4-BE49-F238E27FC236}">
                <a16:creationId xmlns:a16="http://schemas.microsoft.com/office/drawing/2014/main" id="{623B8AEC-4A06-71BE-0CB7-286969EE39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80980" y="2390052"/>
            <a:ext cx="700855" cy="700855"/>
          </a:xfrm>
          <a:prstGeom prst="rect">
            <a:avLst/>
          </a:prstGeom>
          <a:effectLst>
            <a:outerShdw blurRad="50800" dist="38100" dir="2700000" algn="tl" rotWithShape="0">
              <a:prstClr val="black">
                <a:alpha val="40000"/>
              </a:prstClr>
            </a:outerShdw>
          </a:effectLst>
        </p:spPr>
      </p:pic>
      <p:pic>
        <p:nvPicPr>
          <p:cNvPr id="9" name="Graphic 8" descr="Cloud Computing with solid fill">
            <a:extLst>
              <a:ext uri="{FF2B5EF4-FFF2-40B4-BE49-F238E27FC236}">
                <a16:creationId xmlns:a16="http://schemas.microsoft.com/office/drawing/2014/main" id="{E1C4A4B3-BD24-2938-FB76-DA5EEAAABE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80980" y="4442052"/>
            <a:ext cx="700855" cy="700855"/>
          </a:xfrm>
          <a:prstGeom prst="rect">
            <a:avLst/>
          </a:prstGeom>
          <a:effectLst>
            <a:outerShdw blurRad="50800" dist="38100" dir="2700000" algn="tl" rotWithShape="0">
              <a:prstClr val="black">
                <a:alpha val="40000"/>
              </a:prstClr>
            </a:outerShdw>
          </a:effectLst>
        </p:spPr>
      </p:pic>
      <p:pic>
        <p:nvPicPr>
          <p:cNvPr id="10" name="Graphic 9" descr="Social network with solid fill">
            <a:extLst>
              <a:ext uri="{FF2B5EF4-FFF2-40B4-BE49-F238E27FC236}">
                <a16:creationId xmlns:a16="http://schemas.microsoft.com/office/drawing/2014/main" id="{C4FD126F-E548-C533-0158-A2B54D83C9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80980" y="338052"/>
            <a:ext cx="700855" cy="700855"/>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A6070676-0005-C66D-C05F-339792B03BB2}"/>
              </a:ext>
            </a:extLst>
          </p:cNvPr>
          <p:cNvGrpSpPr/>
          <p:nvPr/>
        </p:nvGrpSpPr>
        <p:grpSpPr>
          <a:xfrm>
            <a:off x="11280980" y="5468052"/>
            <a:ext cx="700855" cy="1120501"/>
            <a:chOff x="11238732" y="5468052"/>
            <a:chExt cx="700855" cy="1120501"/>
          </a:xfrm>
        </p:grpSpPr>
        <p:pic>
          <p:nvPicPr>
            <p:cNvPr id="12" name="Graphic 11" descr="Chat with solid fill">
              <a:extLst>
                <a:ext uri="{FF2B5EF4-FFF2-40B4-BE49-F238E27FC236}">
                  <a16:creationId xmlns:a16="http://schemas.microsoft.com/office/drawing/2014/main" id="{DA3AD2B4-CD15-9C15-7B37-91ABDA4F14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38732" y="5468052"/>
              <a:ext cx="700855" cy="700855"/>
            </a:xfrm>
            <a:prstGeom prst="rect">
              <a:avLst/>
            </a:prstGeom>
            <a:effectLst>
              <a:outerShdw blurRad="50800" dist="38100" dir="2700000" algn="tl" rotWithShape="0">
                <a:prstClr val="black">
                  <a:alpha val="40000"/>
                </a:prstClr>
              </a:outerShdw>
            </a:effectLst>
          </p:spPr>
        </p:pic>
        <p:pic>
          <p:nvPicPr>
            <p:cNvPr id="13" name="Graphic 12" descr="Boardroom with solid fill">
              <a:extLst>
                <a:ext uri="{FF2B5EF4-FFF2-40B4-BE49-F238E27FC236}">
                  <a16:creationId xmlns:a16="http://schemas.microsoft.com/office/drawing/2014/main" id="{06F13489-632D-96F9-2803-F31FC3A7D2A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38732" y="5887698"/>
              <a:ext cx="700855" cy="700855"/>
            </a:xfrm>
            <a:prstGeom prst="rect">
              <a:avLst/>
            </a:prstGeom>
            <a:effectLst>
              <a:outerShdw blurRad="50800" dist="38100" dir="2700000" algn="tl" rotWithShape="0">
                <a:prstClr val="black">
                  <a:alpha val="40000"/>
                </a:prstClr>
              </a:outerShdw>
            </a:effectLst>
          </p:spPr>
        </p:pic>
      </p:grpSp>
      <p:grpSp>
        <p:nvGrpSpPr>
          <p:cNvPr id="52" name="Group 51">
            <a:extLst>
              <a:ext uri="{FF2B5EF4-FFF2-40B4-BE49-F238E27FC236}">
                <a16:creationId xmlns:a16="http://schemas.microsoft.com/office/drawing/2014/main" id="{B4FB82B3-F6DD-FE4D-5B7F-360BEC72A650}"/>
              </a:ext>
            </a:extLst>
          </p:cNvPr>
          <p:cNvGrpSpPr/>
          <p:nvPr/>
        </p:nvGrpSpPr>
        <p:grpSpPr>
          <a:xfrm>
            <a:off x="740452" y="1038907"/>
            <a:ext cx="6457250" cy="5224501"/>
            <a:chOff x="983213" y="1200570"/>
            <a:chExt cx="6457250" cy="5224501"/>
          </a:xfrm>
        </p:grpSpPr>
        <p:cxnSp>
          <p:nvCxnSpPr>
            <p:cNvPr id="15" name="Straight Connector 14">
              <a:extLst>
                <a:ext uri="{FF2B5EF4-FFF2-40B4-BE49-F238E27FC236}">
                  <a16:creationId xmlns:a16="http://schemas.microsoft.com/office/drawing/2014/main" id="{F735BA0B-E204-69B3-9713-4E45335881A9}"/>
                </a:ext>
              </a:extLst>
            </p:cNvPr>
            <p:cNvCxnSpPr>
              <a:cxnSpLocks/>
            </p:cNvCxnSpPr>
            <p:nvPr/>
          </p:nvCxnSpPr>
          <p:spPr>
            <a:xfrm>
              <a:off x="1294726" y="1200570"/>
              <a:ext cx="0" cy="5224501"/>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32" name="Rectangle 31">
              <a:extLst>
                <a:ext uri="{FF2B5EF4-FFF2-40B4-BE49-F238E27FC236}">
                  <a16:creationId xmlns:a16="http://schemas.microsoft.com/office/drawing/2014/main" id="{68A0216C-DB06-0F0B-7960-BBAEA41C700E}"/>
                </a:ext>
              </a:extLst>
            </p:cNvPr>
            <p:cNvSpPr/>
            <p:nvPr/>
          </p:nvSpPr>
          <p:spPr>
            <a:xfrm>
              <a:off x="3981281" y="1651202"/>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Introduction</a:t>
              </a:r>
              <a:endParaRPr lang="en-IE" dirty="0">
                <a:solidFill>
                  <a:schemeClr val="accent1">
                    <a:lumMod val="50000"/>
                  </a:schemeClr>
                </a:solidFill>
                <a:latin typeface="Arial Black" panose="020B0A04020102020204" pitchFamily="34" charset="0"/>
              </a:endParaRPr>
            </a:p>
          </p:txBody>
        </p:sp>
        <p:grpSp>
          <p:nvGrpSpPr>
            <p:cNvPr id="31" name="Group 30">
              <a:extLst>
                <a:ext uri="{FF2B5EF4-FFF2-40B4-BE49-F238E27FC236}">
                  <a16:creationId xmlns:a16="http://schemas.microsoft.com/office/drawing/2014/main" id="{C4C235D4-538F-8A6B-5D93-BE46799A72C6}"/>
                </a:ext>
              </a:extLst>
            </p:cNvPr>
            <p:cNvGrpSpPr/>
            <p:nvPr/>
          </p:nvGrpSpPr>
          <p:grpSpPr>
            <a:xfrm>
              <a:off x="983213" y="1538849"/>
              <a:ext cx="635130" cy="4547943"/>
              <a:chOff x="983213" y="1597079"/>
              <a:chExt cx="635130" cy="4547943"/>
            </a:xfrm>
          </p:grpSpPr>
          <p:sp>
            <p:nvSpPr>
              <p:cNvPr id="17" name="Flowchart: Connector 16">
                <a:extLst>
                  <a:ext uri="{FF2B5EF4-FFF2-40B4-BE49-F238E27FC236}">
                    <a16:creationId xmlns:a16="http://schemas.microsoft.com/office/drawing/2014/main" id="{1225F208-091A-9E7A-A5CB-042930F2601E}"/>
                  </a:ext>
                </a:extLst>
              </p:cNvPr>
              <p:cNvSpPr/>
              <p:nvPr/>
            </p:nvSpPr>
            <p:spPr>
              <a:xfrm>
                <a:off x="983214" y="1597079"/>
                <a:ext cx="623023" cy="615632"/>
              </a:xfrm>
              <a:prstGeom prst="flowChartConnector">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Flowchart: Connector 19">
                <a:extLst>
                  <a:ext uri="{FF2B5EF4-FFF2-40B4-BE49-F238E27FC236}">
                    <a16:creationId xmlns:a16="http://schemas.microsoft.com/office/drawing/2014/main" id="{6E3843AD-2D0C-4537-2F9C-57C23CCADAA5}"/>
                  </a:ext>
                </a:extLst>
              </p:cNvPr>
              <p:cNvSpPr/>
              <p:nvPr/>
            </p:nvSpPr>
            <p:spPr>
              <a:xfrm>
                <a:off x="983214" y="2580157"/>
                <a:ext cx="623023" cy="615632"/>
              </a:xfrm>
              <a:prstGeom prst="flowChartConnector">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3" name="Flowchart: Connector 22">
                <a:extLst>
                  <a:ext uri="{FF2B5EF4-FFF2-40B4-BE49-F238E27FC236}">
                    <a16:creationId xmlns:a16="http://schemas.microsoft.com/office/drawing/2014/main" id="{333AA920-2169-7CC8-A1C9-B2DB5F8945B0}"/>
                  </a:ext>
                </a:extLst>
              </p:cNvPr>
              <p:cNvSpPr/>
              <p:nvPr/>
            </p:nvSpPr>
            <p:spPr>
              <a:xfrm>
                <a:off x="995320" y="3563235"/>
                <a:ext cx="623023" cy="615632"/>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6" name="Flowchart: Connector 25">
                <a:extLst>
                  <a:ext uri="{FF2B5EF4-FFF2-40B4-BE49-F238E27FC236}">
                    <a16:creationId xmlns:a16="http://schemas.microsoft.com/office/drawing/2014/main" id="{32FE6E64-66D7-B15F-C600-DCD23D06BDBB}"/>
                  </a:ext>
                </a:extLst>
              </p:cNvPr>
              <p:cNvSpPr/>
              <p:nvPr/>
            </p:nvSpPr>
            <p:spPr>
              <a:xfrm>
                <a:off x="983213" y="4546313"/>
                <a:ext cx="623023" cy="615632"/>
              </a:xfrm>
              <a:prstGeom prst="flowChartConnector">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9" name="Flowchart: Connector 28">
                <a:extLst>
                  <a:ext uri="{FF2B5EF4-FFF2-40B4-BE49-F238E27FC236}">
                    <a16:creationId xmlns:a16="http://schemas.microsoft.com/office/drawing/2014/main" id="{81A535BC-159C-723A-854E-3F030077D2C5}"/>
                  </a:ext>
                </a:extLst>
              </p:cNvPr>
              <p:cNvSpPr/>
              <p:nvPr/>
            </p:nvSpPr>
            <p:spPr>
              <a:xfrm>
                <a:off x="995320" y="5529390"/>
                <a:ext cx="623023" cy="615632"/>
              </a:xfrm>
              <a:prstGeom prst="flowChartConnector">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33" name="Rectangle 32">
              <a:extLst>
                <a:ext uri="{FF2B5EF4-FFF2-40B4-BE49-F238E27FC236}">
                  <a16:creationId xmlns:a16="http://schemas.microsoft.com/office/drawing/2014/main" id="{EF667477-4B35-7117-60CA-354632ECCCA8}"/>
                </a:ext>
              </a:extLst>
            </p:cNvPr>
            <p:cNvSpPr/>
            <p:nvPr/>
          </p:nvSpPr>
          <p:spPr>
            <a:xfrm>
              <a:off x="3981281" y="2634280"/>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75000"/>
                    </a:schemeClr>
                  </a:solidFill>
                  <a:latin typeface="Arial Black" panose="020B0A04020102020204" pitchFamily="34" charset="0"/>
                </a:rPr>
                <a:t>SDP Initiatives, Part 1</a:t>
              </a:r>
              <a:endParaRPr lang="en-IE" dirty="0">
                <a:solidFill>
                  <a:schemeClr val="accent1">
                    <a:lumMod val="75000"/>
                  </a:schemeClr>
                </a:solidFill>
                <a:latin typeface="Arial Black" panose="020B0A04020102020204" pitchFamily="34" charset="0"/>
              </a:endParaRPr>
            </a:p>
          </p:txBody>
        </p:sp>
        <p:sp>
          <p:nvSpPr>
            <p:cNvPr id="34" name="Rectangle 33">
              <a:extLst>
                <a:ext uri="{FF2B5EF4-FFF2-40B4-BE49-F238E27FC236}">
                  <a16:creationId xmlns:a16="http://schemas.microsoft.com/office/drawing/2014/main" id="{27C28CF7-7914-26FE-E818-DFB2C1BC83C3}"/>
                </a:ext>
              </a:extLst>
            </p:cNvPr>
            <p:cNvSpPr/>
            <p:nvPr/>
          </p:nvSpPr>
          <p:spPr>
            <a:xfrm>
              <a:off x="3981281" y="3617358"/>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latin typeface="Arial Black" panose="020B0A04020102020204" pitchFamily="34" charset="0"/>
                </a:rPr>
                <a:t>Lunch Break</a:t>
              </a:r>
              <a:endParaRPr lang="en-IE" dirty="0">
                <a:solidFill>
                  <a:schemeClr val="accent1"/>
                </a:solidFill>
                <a:latin typeface="Arial Black" panose="020B0A04020102020204" pitchFamily="34" charset="0"/>
              </a:endParaRPr>
            </a:p>
          </p:txBody>
        </p:sp>
        <p:sp>
          <p:nvSpPr>
            <p:cNvPr id="35" name="Rectangle 34">
              <a:extLst>
                <a:ext uri="{FF2B5EF4-FFF2-40B4-BE49-F238E27FC236}">
                  <a16:creationId xmlns:a16="http://schemas.microsoft.com/office/drawing/2014/main" id="{C1DD8BDD-7E61-22D9-A835-E6885F74BA41}"/>
                </a:ext>
              </a:extLst>
            </p:cNvPr>
            <p:cNvSpPr/>
            <p:nvPr/>
          </p:nvSpPr>
          <p:spPr>
            <a:xfrm>
              <a:off x="3981281" y="4600436"/>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SDP Initiatives, Part 2</a:t>
              </a:r>
              <a:endParaRPr lang="en-IE" dirty="0">
                <a:solidFill>
                  <a:schemeClr val="accent1">
                    <a:lumMod val="50000"/>
                  </a:schemeClr>
                </a:solidFill>
                <a:latin typeface="Arial Black" panose="020B0A04020102020204" pitchFamily="34" charset="0"/>
              </a:endParaRPr>
            </a:p>
          </p:txBody>
        </p:sp>
        <p:sp>
          <p:nvSpPr>
            <p:cNvPr id="36" name="Rectangle 35">
              <a:extLst>
                <a:ext uri="{FF2B5EF4-FFF2-40B4-BE49-F238E27FC236}">
                  <a16:creationId xmlns:a16="http://schemas.microsoft.com/office/drawing/2014/main" id="{D65DB6B9-95B6-BE47-71BF-612BC8DF5670}"/>
                </a:ext>
              </a:extLst>
            </p:cNvPr>
            <p:cNvSpPr/>
            <p:nvPr/>
          </p:nvSpPr>
          <p:spPr>
            <a:xfrm>
              <a:off x="3981281" y="5583513"/>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Closing</a:t>
              </a:r>
              <a:endParaRPr lang="en-IE" dirty="0">
                <a:solidFill>
                  <a:schemeClr val="accent1">
                    <a:lumMod val="50000"/>
                  </a:schemeClr>
                </a:solidFill>
                <a:latin typeface="Arial Black" panose="020B0A04020102020204" pitchFamily="34" charset="0"/>
              </a:endParaRPr>
            </a:p>
          </p:txBody>
        </p:sp>
        <p:sp>
          <p:nvSpPr>
            <p:cNvPr id="37" name="Rectangle 36">
              <a:extLst>
                <a:ext uri="{FF2B5EF4-FFF2-40B4-BE49-F238E27FC236}">
                  <a16:creationId xmlns:a16="http://schemas.microsoft.com/office/drawing/2014/main" id="{BD8AB62D-523F-758B-5064-D62D4C056C75}"/>
                </a:ext>
              </a:extLst>
            </p:cNvPr>
            <p:cNvSpPr/>
            <p:nvPr/>
          </p:nvSpPr>
          <p:spPr>
            <a:xfrm>
              <a:off x="1791190" y="1650727"/>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10:30 – 10:45</a:t>
              </a:r>
              <a:endParaRPr lang="en-IE" sz="1600" dirty="0">
                <a:solidFill>
                  <a:schemeClr val="accent1">
                    <a:lumMod val="50000"/>
                  </a:schemeClr>
                </a:solidFill>
                <a:latin typeface="Arial Black" panose="020B0A04020102020204" pitchFamily="34" charset="0"/>
              </a:endParaRPr>
            </a:p>
          </p:txBody>
        </p:sp>
        <p:sp>
          <p:nvSpPr>
            <p:cNvPr id="38" name="Rectangle 37">
              <a:extLst>
                <a:ext uri="{FF2B5EF4-FFF2-40B4-BE49-F238E27FC236}">
                  <a16:creationId xmlns:a16="http://schemas.microsoft.com/office/drawing/2014/main" id="{DB5752AA-81B9-788C-F534-0BE3023AEFB2}"/>
                </a:ext>
              </a:extLst>
            </p:cNvPr>
            <p:cNvSpPr/>
            <p:nvPr/>
          </p:nvSpPr>
          <p:spPr>
            <a:xfrm>
              <a:off x="1791190" y="2633805"/>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latin typeface="Arial Black" panose="020B0A04020102020204" pitchFamily="34" charset="0"/>
                </a:rPr>
                <a:t>10:45 – 12:30</a:t>
              </a:r>
              <a:endParaRPr lang="en-IE" sz="1600" dirty="0">
                <a:solidFill>
                  <a:schemeClr val="accent1">
                    <a:lumMod val="75000"/>
                  </a:schemeClr>
                </a:solidFill>
                <a:latin typeface="Arial Black" panose="020B0A04020102020204" pitchFamily="34" charset="0"/>
              </a:endParaRPr>
            </a:p>
          </p:txBody>
        </p:sp>
        <p:sp>
          <p:nvSpPr>
            <p:cNvPr id="39" name="Rectangle 38">
              <a:extLst>
                <a:ext uri="{FF2B5EF4-FFF2-40B4-BE49-F238E27FC236}">
                  <a16:creationId xmlns:a16="http://schemas.microsoft.com/office/drawing/2014/main" id="{4A9F32D4-D9B6-6D7A-92C2-D53F678490BB}"/>
                </a:ext>
              </a:extLst>
            </p:cNvPr>
            <p:cNvSpPr/>
            <p:nvPr/>
          </p:nvSpPr>
          <p:spPr>
            <a:xfrm>
              <a:off x="1791190" y="3616883"/>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Arial Black" panose="020B0A04020102020204" pitchFamily="34" charset="0"/>
                </a:rPr>
                <a:t>12:30 – 1:00</a:t>
              </a:r>
              <a:endParaRPr lang="en-IE" sz="1600" dirty="0">
                <a:solidFill>
                  <a:schemeClr val="accent1"/>
                </a:solidFill>
                <a:latin typeface="Arial Black" panose="020B0A04020102020204" pitchFamily="34" charset="0"/>
              </a:endParaRPr>
            </a:p>
          </p:txBody>
        </p:sp>
        <p:sp>
          <p:nvSpPr>
            <p:cNvPr id="40" name="Rectangle 39">
              <a:extLst>
                <a:ext uri="{FF2B5EF4-FFF2-40B4-BE49-F238E27FC236}">
                  <a16:creationId xmlns:a16="http://schemas.microsoft.com/office/drawing/2014/main" id="{4055D02C-E4F0-D958-B9CF-B45656F654B0}"/>
                </a:ext>
              </a:extLst>
            </p:cNvPr>
            <p:cNvSpPr/>
            <p:nvPr/>
          </p:nvSpPr>
          <p:spPr>
            <a:xfrm>
              <a:off x="1791190" y="4599961"/>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1:00 – 2:30</a:t>
              </a:r>
              <a:endParaRPr lang="en-IE" sz="1600" dirty="0">
                <a:solidFill>
                  <a:schemeClr val="accent1">
                    <a:lumMod val="50000"/>
                  </a:schemeClr>
                </a:solidFill>
                <a:latin typeface="Arial Black" panose="020B0A04020102020204" pitchFamily="34" charset="0"/>
              </a:endParaRPr>
            </a:p>
          </p:txBody>
        </p:sp>
        <p:sp>
          <p:nvSpPr>
            <p:cNvPr id="41" name="Rectangle 40">
              <a:extLst>
                <a:ext uri="{FF2B5EF4-FFF2-40B4-BE49-F238E27FC236}">
                  <a16:creationId xmlns:a16="http://schemas.microsoft.com/office/drawing/2014/main" id="{ECB91215-2971-A6CE-BA1A-93DB3B422C78}"/>
                </a:ext>
              </a:extLst>
            </p:cNvPr>
            <p:cNvSpPr/>
            <p:nvPr/>
          </p:nvSpPr>
          <p:spPr>
            <a:xfrm>
              <a:off x="1791190" y="5583038"/>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2:30 – 3:00</a:t>
              </a:r>
              <a:endParaRPr lang="en-IE" sz="1600" dirty="0">
                <a:solidFill>
                  <a:schemeClr val="accent1">
                    <a:lumMod val="50000"/>
                  </a:schemeClr>
                </a:solidFill>
                <a:latin typeface="Arial Black" panose="020B0A04020102020204" pitchFamily="34" charset="0"/>
              </a:endParaRPr>
            </a:p>
          </p:txBody>
        </p:sp>
        <p:pic>
          <p:nvPicPr>
            <p:cNvPr id="43" name="Graphic 42" descr="Run with solid fill">
              <a:extLst>
                <a:ext uri="{FF2B5EF4-FFF2-40B4-BE49-F238E27FC236}">
                  <a16:creationId xmlns:a16="http://schemas.microsoft.com/office/drawing/2014/main" id="{2589B695-5A4B-CCC1-39E4-A0474559932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99260" y="5583038"/>
              <a:ext cx="390928" cy="390928"/>
            </a:xfrm>
            <a:prstGeom prst="rect">
              <a:avLst/>
            </a:prstGeom>
          </p:spPr>
        </p:pic>
        <p:pic>
          <p:nvPicPr>
            <p:cNvPr id="47" name="Graphic 46" descr="Tea with solid fill">
              <a:extLst>
                <a:ext uri="{FF2B5EF4-FFF2-40B4-BE49-F238E27FC236}">
                  <a16:creationId xmlns:a16="http://schemas.microsoft.com/office/drawing/2014/main" id="{5CB848D9-11B9-9342-0F4F-FDCD9D81ED7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25483" y="3571014"/>
              <a:ext cx="390929" cy="390929"/>
            </a:xfrm>
            <a:prstGeom prst="rect">
              <a:avLst/>
            </a:prstGeom>
          </p:spPr>
        </p:pic>
        <p:pic>
          <p:nvPicPr>
            <p:cNvPr id="49" name="Graphic 48" descr="Handshake with solid fill">
              <a:extLst>
                <a:ext uri="{FF2B5EF4-FFF2-40B4-BE49-F238E27FC236}">
                  <a16:creationId xmlns:a16="http://schemas.microsoft.com/office/drawing/2014/main" id="{0F50D79E-035A-CE24-B858-F1BA7E034C5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9259" y="1650962"/>
              <a:ext cx="390929" cy="390929"/>
            </a:xfrm>
            <a:prstGeom prst="rect">
              <a:avLst/>
            </a:prstGeom>
          </p:spPr>
        </p:pic>
        <p:pic>
          <p:nvPicPr>
            <p:cNvPr id="50" name="Graphic 49" descr="Wind Turbines with solid fill">
              <a:extLst>
                <a:ext uri="{FF2B5EF4-FFF2-40B4-BE49-F238E27FC236}">
                  <a16:creationId xmlns:a16="http://schemas.microsoft.com/office/drawing/2014/main" id="{5E3CA127-9837-3CD4-7815-B1955C12BA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981" y="2634040"/>
              <a:ext cx="390929" cy="390929"/>
            </a:xfrm>
            <a:prstGeom prst="rect">
              <a:avLst/>
            </a:prstGeom>
            <a:effectLst>
              <a:outerShdw blurRad="50800" dist="38100" dir="2700000" algn="tl" rotWithShape="0">
                <a:prstClr val="black">
                  <a:alpha val="40000"/>
                </a:prstClr>
              </a:outerShdw>
            </a:effectLst>
          </p:spPr>
        </p:pic>
        <p:pic>
          <p:nvPicPr>
            <p:cNvPr id="51" name="Graphic 50" descr="Battery charging with solid fill">
              <a:extLst>
                <a:ext uri="{FF2B5EF4-FFF2-40B4-BE49-F238E27FC236}">
                  <a16:creationId xmlns:a16="http://schemas.microsoft.com/office/drawing/2014/main" id="{529AFC1C-9ED0-7F73-9623-EC39D2E7EA4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13248" y="4605222"/>
              <a:ext cx="386140" cy="386140"/>
            </a:xfrm>
            <a:prstGeom prst="rect">
              <a:avLst/>
            </a:prstGeom>
            <a:effectLst>
              <a:outerShdw blurRad="50800" dist="38100" dir="2700000" algn="tl" rotWithShape="0">
                <a:prstClr val="black">
                  <a:alpha val="40000"/>
                </a:prstClr>
              </a:outerShdw>
            </a:effectLst>
          </p:spPr>
        </p:pic>
      </p:grpSp>
      <p:sp>
        <p:nvSpPr>
          <p:cNvPr id="58" name="Rectangle 57">
            <a:extLst>
              <a:ext uri="{FF2B5EF4-FFF2-40B4-BE49-F238E27FC236}">
                <a16:creationId xmlns:a16="http://schemas.microsoft.com/office/drawing/2014/main" id="{76BCD961-6019-0492-CF88-4CAE7C673F0A}"/>
              </a:ext>
            </a:extLst>
          </p:cNvPr>
          <p:cNvSpPr/>
          <p:nvPr/>
        </p:nvSpPr>
        <p:spPr>
          <a:xfrm>
            <a:off x="3738520" y="4438298"/>
            <a:ext cx="3733960" cy="410124"/>
          </a:xfrm>
          <a:prstGeom prst="rect">
            <a:avLst/>
          </a:prstGeom>
          <a:solidFill>
            <a:schemeClr val="accent1">
              <a:lumMod val="60000"/>
              <a:lumOff val="40000"/>
            </a:schemeClr>
          </a:solidFill>
          <a:ln w="31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Arial Black" panose="020B0A04020102020204" pitchFamily="34" charset="0"/>
              </a:rPr>
              <a:t>SDP Initiatives, Part 2</a:t>
            </a:r>
            <a:endParaRPr lang="en-IE" dirty="0">
              <a:solidFill>
                <a:schemeClr val="bg1"/>
              </a:solidFill>
              <a:latin typeface="Arial Black" panose="020B0A04020102020204" pitchFamily="34" charset="0"/>
            </a:endParaRPr>
          </a:p>
        </p:txBody>
      </p:sp>
      <p:sp>
        <p:nvSpPr>
          <p:cNvPr id="57" name="Rectangle 56">
            <a:extLst>
              <a:ext uri="{FF2B5EF4-FFF2-40B4-BE49-F238E27FC236}">
                <a16:creationId xmlns:a16="http://schemas.microsoft.com/office/drawing/2014/main" id="{1B640781-9C42-2B59-FFBE-45A4EEFE204C}"/>
              </a:ext>
            </a:extLst>
          </p:cNvPr>
          <p:cNvSpPr/>
          <p:nvPr/>
        </p:nvSpPr>
        <p:spPr>
          <a:xfrm>
            <a:off x="7472480" y="4438298"/>
            <a:ext cx="3459182" cy="1648100"/>
          </a:xfrm>
          <a:prstGeom prst="rect">
            <a:avLst/>
          </a:prstGeom>
          <a:solidFill>
            <a:srgbClr val="8FAADC"/>
          </a:solidFill>
          <a:ln w="3175">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ESPS Integration</a:t>
            </a:r>
          </a:p>
          <a:p>
            <a:pPr marL="285750" indent="-285750">
              <a:lnSpc>
                <a:spcPct val="15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Synchronous Condensers</a:t>
            </a:r>
          </a:p>
          <a:p>
            <a:pPr marL="285750" indent="-285750">
              <a:lnSpc>
                <a:spcPct val="15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FFR in Scheduling &amp; Dispatch</a:t>
            </a:r>
          </a:p>
          <a:p>
            <a:pPr marL="285750" indent="-285750">
              <a:lnSpc>
                <a:spcPct val="15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Reserves Scheduling &amp; Dispatch</a:t>
            </a:r>
            <a:endParaRPr lang="en-I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89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a:t>
            </a:r>
            <a:endParaRPr lang="en-IE" dirty="0"/>
          </a:p>
        </p:txBody>
      </p:sp>
      <p:sp>
        <p:nvSpPr>
          <p:cNvPr id="2" name="Text Placeholder 4">
            <a:extLst>
              <a:ext uri="{FF2B5EF4-FFF2-40B4-BE49-F238E27FC236}">
                <a16:creationId xmlns:a16="http://schemas.microsoft.com/office/drawing/2014/main" id="{27EFCACF-FF7F-3F86-05CE-E69A76D26B66}"/>
              </a:ext>
            </a:extLst>
          </p:cNvPr>
          <p:cNvSpPr txBox="1">
            <a:spLocks/>
          </p:cNvSpPr>
          <p:nvPr/>
        </p:nvSpPr>
        <p:spPr>
          <a:xfrm>
            <a:off x="6095999" y="470271"/>
            <a:ext cx="4805976" cy="350259"/>
          </a:xfrm>
          <a:prstGeom prst="rect">
            <a:avLst/>
          </a:prstGeom>
          <a:ln w="3175">
            <a:solidFill>
              <a:schemeClr val="bg1">
                <a:lumMod val="75000"/>
              </a:schemeClr>
            </a:solidFill>
          </a:ln>
        </p:spPr>
        <p:txBody>
          <a:bodyPr vert="horz" wrap="square" lIns="0" tIns="0" rIns="0" bIns="0" rtlCol="0" anchor="ctr">
            <a:noAutofit/>
          </a:bodyPr>
          <a:lstStyle>
            <a:lvl1pPr marL="228600" indent="-228600" algn="l" defTabSz="1734634" rtl="0" eaLnBrk="1" latinLnBrk="0" hangingPunct="1">
              <a:lnSpc>
                <a:spcPct val="80000"/>
              </a:lnSpc>
              <a:spcBef>
                <a:spcPct val="0"/>
              </a:spcBef>
              <a:buFont typeface="Arial" panose="020B0604020202020204" pitchFamily="34" charset="0"/>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gn="ctr"/>
            <a:r>
              <a:rPr lang="en-US" sz="1400" b="0" dirty="0">
                <a:solidFill>
                  <a:schemeClr val="tx1"/>
                </a:solidFill>
              </a:rPr>
              <a:t>Energy Storage Power Station (ESPS) Integration</a:t>
            </a:r>
          </a:p>
        </p:txBody>
      </p:sp>
      <p:sp>
        <p:nvSpPr>
          <p:cNvPr id="7" name="Rectangle 6">
            <a:extLst>
              <a:ext uri="{FF2B5EF4-FFF2-40B4-BE49-F238E27FC236}">
                <a16:creationId xmlns:a16="http://schemas.microsoft.com/office/drawing/2014/main" id="{C9F2E465-B6DB-0288-9384-B9280FDE8501}"/>
              </a:ext>
            </a:extLst>
          </p:cNvPr>
          <p:cNvSpPr/>
          <p:nvPr/>
        </p:nvSpPr>
        <p:spPr>
          <a:xfrm>
            <a:off x="6095999" y="295750"/>
            <a:ext cx="4805976" cy="183849"/>
          </a:xfrm>
          <a:prstGeom prst="rect">
            <a:avLst/>
          </a:prstGeom>
          <a:solidFill>
            <a:srgbClr val="52525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SDP002</a:t>
            </a:r>
          </a:p>
        </p:txBody>
      </p:sp>
      <p:pic>
        <p:nvPicPr>
          <p:cNvPr id="3" name="Graphic 2" descr="Battery charging with solid fill">
            <a:extLst>
              <a:ext uri="{FF2B5EF4-FFF2-40B4-BE49-F238E27FC236}">
                <a16:creationId xmlns:a16="http://schemas.microsoft.com/office/drawing/2014/main" id="{15567217-D85B-7D0F-2559-313591F4C6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35875" y="312439"/>
            <a:ext cx="451914" cy="451914"/>
          </a:xfrm>
          <a:prstGeom prst="rect">
            <a:avLst/>
          </a:prstGeom>
          <a:effectLst>
            <a:outerShdw blurRad="50800" dist="38100" dir="2700000" algn="tl" rotWithShape="0">
              <a:prstClr val="black">
                <a:alpha val="40000"/>
              </a:prstClr>
            </a:outerShdw>
          </a:effectLst>
        </p:spPr>
      </p:pic>
      <p:sp>
        <p:nvSpPr>
          <p:cNvPr id="32" name="Rectangle 31">
            <a:extLst>
              <a:ext uri="{FF2B5EF4-FFF2-40B4-BE49-F238E27FC236}">
                <a16:creationId xmlns:a16="http://schemas.microsoft.com/office/drawing/2014/main" id="{A80EAFB3-C5D7-BCA9-DB75-EFC37D798C36}"/>
              </a:ext>
            </a:extLst>
          </p:cNvPr>
          <p:cNvSpPr/>
          <p:nvPr/>
        </p:nvSpPr>
        <p:spPr>
          <a:xfrm>
            <a:off x="474451" y="896730"/>
            <a:ext cx="11165304" cy="258901"/>
          </a:xfrm>
          <a:prstGeom prst="rect">
            <a:avLst/>
          </a:prstGeom>
          <a:solidFill>
            <a:srgbClr val="C54D1C"/>
          </a:solidFill>
          <a:ln w="952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rPr>
              <a:t>Current Challenges</a:t>
            </a:r>
          </a:p>
        </p:txBody>
      </p:sp>
      <p:sp>
        <p:nvSpPr>
          <p:cNvPr id="33" name="Rectangle 32">
            <a:extLst>
              <a:ext uri="{FF2B5EF4-FFF2-40B4-BE49-F238E27FC236}">
                <a16:creationId xmlns:a16="http://schemas.microsoft.com/office/drawing/2014/main" id="{41B89F83-7274-CC65-64F3-01DD642CBE1B}"/>
              </a:ext>
            </a:extLst>
          </p:cNvPr>
          <p:cNvSpPr/>
          <p:nvPr/>
        </p:nvSpPr>
        <p:spPr>
          <a:xfrm>
            <a:off x="474449" y="1160182"/>
            <a:ext cx="5621548" cy="1399823"/>
          </a:xfrm>
          <a:prstGeom prst="rect">
            <a:avLst/>
          </a:prstGeom>
          <a:noFill/>
          <a:ln w="9525" cap="flat" cmpd="sng" algn="ctr">
            <a:solidFill>
              <a:srgbClr val="FFFFFF">
                <a:lumMod val="65000"/>
              </a:srgbClr>
            </a:solidFill>
            <a:prstDash val="solid"/>
          </a:ln>
          <a:effectLst/>
        </p:spPr>
        <p:txBody>
          <a:bodyPr lIns="0" tIns="72000" rIns="0" bIns="72000" rtlCol="0" anchor="ctr"/>
          <a:lstStyle/>
          <a:p>
            <a:pPr marL="1077913" marR="0" lvl="1" indent="-169863"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Manual scheduling and dispatch of assets (batteries) in LTS, RTC, RTD</a:t>
            </a:r>
          </a:p>
          <a:p>
            <a:pPr marL="1077913" marR="0" lvl="1" indent="-169863"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Unable to realise maximum value of battery storage in the S&amp;D processes</a:t>
            </a:r>
          </a:p>
          <a:p>
            <a:pPr marL="1077913" marR="0" lvl="1" indent="-169863"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Lack of visibility into aggregate availability of batteries available for S&amp;D</a:t>
            </a:r>
          </a:p>
        </p:txBody>
      </p:sp>
      <p:sp>
        <p:nvSpPr>
          <p:cNvPr id="34" name="Rectangle 33">
            <a:extLst>
              <a:ext uri="{FF2B5EF4-FFF2-40B4-BE49-F238E27FC236}">
                <a16:creationId xmlns:a16="http://schemas.microsoft.com/office/drawing/2014/main" id="{5184F958-79FB-DFD8-178B-878B1BBB8A02}"/>
              </a:ext>
            </a:extLst>
          </p:cNvPr>
          <p:cNvSpPr/>
          <p:nvPr/>
        </p:nvSpPr>
        <p:spPr>
          <a:xfrm>
            <a:off x="2431585" y="4309540"/>
            <a:ext cx="9208168" cy="869179"/>
          </a:xfrm>
          <a:prstGeom prst="rect">
            <a:avLst/>
          </a:prstGeom>
          <a:noFill/>
          <a:ln w="9525" cap="flat" cmpd="sng" algn="ctr">
            <a:solidFill>
              <a:srgbClr val="FFFFFF">
                <a:lumMod val="65000"/>
              </a:srgbClr>
            </a:solidFill>
            <a:prstDash val="solid"/>
          </a:ln>
          <a:effectLst/>
        </p:spPr>
        <p:txBody>
          <a:bodyPr lIns="0" tIns="72000" rIns="0" bIns="72000" rtlCol="0" anchor="t"/>
          <a:lstStyle/>
          <a:p>
            <a:pPr marL="282575" marR="0" lvl="1" indent="0" defTabSz="914400" eaLnBrk="1" fontAlgn="auto" latinLnBrk="0" hangingPunct="1">
              <a:lnSpc>
                <a:spcPct val="150000"/>
              </a:lnSpc>
              <a:spcBef>
                <a:spcPts val="0"/>
              </a:spcBef>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There has been some ambiguity caused by the language used in the multiple messaging points between EirGrid/SONI and the industry stakeholders. The timeline below is intended to clarify the various ESPS initiatives in a broader context and agree a naming convention.</a:t>
            </a:r>
          </a:p>
        </p:txBody>
      </p:sp>
      <p:sp>
        <p:nvSpPr>
          <p:cNvPr id="35" name="Rectangle 34">
            <a:extLst>
              <a:ext uri="{FF2B5EF4-FFF2-40B4-BE49-F238E27FC236}">
                <a16:creationId xmlns:a16="http://schemas.microsoft.com/office/drawing/2014/main" id="{FECEF6E2-FBE0-1DAD-DA5E-64AA28FBD54E}"/>
              </a:ext>
            </a:extLst>
          </p:cNvPr>
          <p:cNvSpPr/>
          <p:nvPr/>
        </p:nvSpPr>
        <p:spPr>
          <a:xfrm>
            <a:off x="474448" y="4309539"/>
            <a:ext cx="1957137" cy="869179"/>
          </a:xfrm>
          <a:prstGeom prst="rect">
            <a:avLst/>
          </a:prstGeom>
          <a:solidFill>
            <a:srgbClr val="FFFFFF">
              <a:lumMod val="50000"/>
            </a:srgbClr>
          </a:solidFill>
          <a:ln w="952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rPr>
              <a:t>SDP (ESPS)</a:t>
            </a:r>
            <a:b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rPr>
            </a:br>
            <a: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rPr>
              <a:t>In Context</a:t>
            </a:r>
          </a:p>
        </p:txBody>
      </p:sp>
      <p:sp>
        <p:nvSpPr>
          <p:cNvPr id="36" name="Rectangle 35">
            <a:extLst>
              <a:ext uri="{FF2B5EF4-FFF2-40B4-BE49-F238E27FC236}">
                <a16:creationId xmlns:a16="http://schemas.microsoft.com/office/drawing/2014/main" id="{7DFBD976-0EEB-C1DE-D6F7-84F8E0E05D7F}"/>
              </a:ext>
            </a:extLst>
          </p:cNvPr>
          <p:cNvSpPr/>
          <p:nvPr/>
        </p:nvSpPr>
        <p:spPr>
          <a:xfrm>
            <a:off x="6095997" y="1155631"/>
            <a:ext cx="5543757" cy="1408925"/>
          </a:xfrm>
          <a:prstGeom prst="rect">
            <a:avLst/>
          </a:prstGeom>
          <a:noFill/>
          <a:ln w="9525" cap="flat" cmpd="sng" algn="ctr">
            <a:solidFill>
              <a:srgbClr val="FFFFFF">
                <a:lumMod val="65000"/>
              </a:srgbClr>
            </a:solidFill>
            <a:prstDash val="solid"/>
          </a:ln>
          <a:effectLst/>
        </p:spPr>
        <p:txBody>
          <a:bodyPr lIns="0" tIns="72000" rIns="0" bIns="72000" rtlCol="0" anchor="ctr"/>
          <a:lstStyle/>
          <a:p>
            <a:pPr marL="1077913" marR="0" lvl="1" indent="-169863"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Uncertainty on near- and long-term treatment of ESPS (batteries) in SEM and via NCC Operators.</a:t>
            </a:r>
          </a:p>
          <a:p>
            <a:pPr marL="1077913" marR="0" lvl="1" indent="-169863"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Asset (battery) value at risk due to uncertainty around ESPS treatment, especially the coordination/interaction between markets (Bal, Cap, Ex Ante, DS3)</a:t>
            </a:r>
          </a:p>
          <a:p>
            <a:pPr marL="1077913" marR="0" lvl="1" indent="-169863"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Lack of control over asset (battery) self-scheduling to support arbitrage opportunities</a:t>
            </a:r>
          </a:p>
        </p:txBody>
      </p:sp>
      <p:sp>
        <p:nvSpPr>
          <p:cNvPr id="37" name="Rectangle 36">
            <a:extLst>
              <a:ext uri="{FF2B5EF4-FFF2-40B4-BE49-F238E27FC236}">
                <a16:creationId xmlns:a16="http://schemas.microsoft.com/office/drawing/2014/main" id="{F5BDA25F-3324-5D90-D057-8F1046F93F51}"/>
              </a:ext>
            </a:extLst>
          </p:cNvPr>
          <p:cNvSpPr/>
          <p:nvPr/>
        </p:nvSpPr>
        <p:spPr>
          <a:xfrm>
            <a:off x="474450" y="2760363"/>
            <a:ext cx="5621547" cy="258901"/>
          </a:xfrm>
          <a:prstGeom prst="rect">
            <a:avLst/>
          </a:prstGeom>
          <a:solidFill>
            <a:srgbClr val="008000"/>
          </a:solidFill>
          <a:ln w="952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rPr>
              <a:t>Proposed Approach</a:t>
            </a:r>
          </a:p>
        </p:txBody>
      </p:sp>
      <p:sp>
        <p:nvSpPr>
          <p:cNvPr id="38" name="Rectangle 37">
            <a:extLst>
              <a:ext uri="{FF2B5EF4-FFF2-40B4-BE49-F238E27FC236}">
                <a16:creationId xmlns:a16="http://schemas.microsoft.com/office/drawing/2014/main" id="{68672868-4466-C030-7C04-674FF00C98E7}"/>
              </a:ext>
            </a:extLst>
          </p:cNvPr>
          <p:cNvSpPr/>
          <p:nvPr/>
        </p:nvSpPr>
        <p:spPr>
          <a:xfrm>
            <a:off x="474449" y="3023815"/>
            <a:ext cx="5621548" cy="1109339"/>
          </a:xfrm>
          <a:prstGeom prst="rect">
            <a:avLst/>
          </a:prstGeom>
          <a:noFill/>
          <a:ln w="9525" cap="flat" cmpd="sng" algn="ctr">
            <a:solidFill>
              <a:srgbClr val="FFFFFF">
                <a:lumMod val="65000"/>
              </a:srgbClr>
            </a:solidFill>
            <a:prstDash val="solid"/>
          </a:ln>
          <a:effectLst/>
        </p:spPr>
        <p:txBody>
          <a:bodyPr lIns="0" tIns="72000" rIns="0" bIns="72000" rtlCol="0" anchor="ctr"/>
          <a:lstStyle/>
          <a:p>
            <a:pPr marL="625475" marR="0" lvl="1" indent="-342900"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Provide means for MPs to describe TOD/COD about battery assets</a:t>
            </a:r>
          </a:p>
          <a:p>
            <a:pPr marL="625475" marR="0" lvl="1" indent="-342900"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Provide means for MPs to self-schedule their batteries (Follow-PN approach)</a:t>
            </a:r>
          </a:p>
          <a:p>
            <a:pPr marL="625475" marR="0" lvl="1" indent="-342900"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Allow NCC Operators ability to incorporate batteries into LTS, RTC, RTD</a:t>
            </a:r>
          </a:p>
          <a:p>
            <a:pPr marL="625475" marR="0" lvl="1" indent="-342900"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Allow NCC Operators flexibility to deviate from PN in Balancing Market timeline</a:t>
            </a:r>
          </a:p>
        </p:txBody>
      </p:sp>
      <p:sp>
        <p:nvSpPr>
          <p:cNvPr id="39" name="Rectangle 38">
            <a:extLst>
              <a:ext uri="{FF2B5EF4-FFF2-40B4-BE49-F238E27FC236}">
                <a16:creationId xmlns:a16="http://schemas.microsoft.com/office/drawing/2014/main" id="{ADA66BEE-17DD-586C-5973-1192C91A063C}"/>
              </a:ext>
            </a:extLst>
          </p:cNvPr>
          <p:cNvSpPr/>
          <p:nvPr/>
        </p:nvSpPr>
        <p:spPr>
          <a:xfrm>
            <a:off x="6095997" y="3019265"/>
            <a:ext cx="5543757" cy="1116552"/>
          </a:xfrm>
          <a:prstGeom prst="rect">
            <a:avLst/>
          </a:prstGeom>
          <a:noFill/>
          <a:ln w="9525" cap="flat" cmpd="sng" algn="ctr">
            <a:solidFill>
              <a:srgbClr val="FFFFFF">
                <a:lumMod val="65000"/>
              </a:srgbClr>
            </a:solidFill>
            <a:prstDash val="solid"/>
          </a:ln>
          <a:effectLst/>
        </p:spPr>
        <p:txBody>
          <a:bodyPr lIns="0" tIns="72000" rIns="0" bIns="72000" rtlCol="0" anchor="ctr"/>
          <a:lstStyle/>
          <a:p>
            <a:pPr marL="625475" marR="0" lvl="1" indent="-342900"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Overwhelmingly positive from industry groups and market participants</a:t>
            </a:r>
          </a:p>
          <a:p>
            <a:pPr marL="625475" marR="0" lvl="1" indent="-342900"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Aligns with discussions between industry and TSO</a:t>
            </a:r>
          </a:p>
          <a:p>
            <a:pPr marL="625475" marR="0" lvl="1" indent="-342900"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Aligns with near-term measures for Winter 2022/2023</a:t>
            </a:r>
          </a:p>
          <a:p>
            <a:pPr marL="625475" marR="0" lvl="1" indent="-342900" defTabSz="914400" eaLnBrk="1" fontAlgn="auto" latinLnBrk="0" hangingPunct="1">
              <a:lnSpc>
                <a:spcPct val="100000"/>
              </a:lnSpc>
              <a:spcBef>
                <a:spcPts val="0"/>
              </a:spcBef>
              <a:spcAft>
                <a:spcPts val="300"/>
              </a:spcAft>
              <a:buClrTx/>
              <a:buSzTx/>
              <a:buFont typeface="+mj-lt"/>
              <a:buAutoNum type="arabicPeriod"/>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Provides meaningful control over asset to facilitate Bal Mkt participation</a:t>
            </a:r>
          </a:p>
        </p:txBody>
      </p:sp>
      <p:sp>
        <p:nvSpPr>
          <p:cNvPr id="40" name="Rectangle 39">
            <a:extLst>
              <a:ext uri="{FF2B5EF4-FFF2-40B4-BE49-F238E27FC236}">
                <a16:creationId xmlns:a16="http://schemas.microsoft.com/office/drawing/2014/main" id="{6279E8D2-20DF-8D91-C51B-AB58A3FB2D8D}"/>
              </a:ext>
            </a:extLst>
          </p:cNvPr>
          <p:cNvSpPr/>
          <p:nvPr/>
        </p:nvSpPr>
        <p:spPr>
          <a:xfrm>
            <a:off x="6095999" y="2764914"/>
            <a:ext cx="5543755" cy="258901"/>
          </a:xfrm>
          <a:prstGeom prst="rect">
            <a:avLst/>
          </a:prstGeom>
          <a:solidFill>
            <a:srgbClr val="FFFFFF">
              <a:lumMod val="50000"/>
            </a:srgbClr>
          </a:solidFill>
          <a:ln w="952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rPr>
              <a:t>Stakeholder Feedback</a:t>
            </a:r>
          </a:p>
        </p:txBody>
      </p:sp>
      <p:pic>
        <p:nvPicPr>
          <p:cNvPr id="41" name="Graphic 40" descr="Users with solid fill">
            <a:extLst>
              <a:ext uri="{FF2B5EF4-FFF2-40B4-BE49-F238E27FC236}">
                <a16:creationId xmlns:a16="http://schemas.microsoft.com/office/drawing/2014/main" id="{9C70DEF7-1AB7-7D86-17EB-F58AF26A8E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8410" y="1335669"/>
            <a:ext cx="714739" cy="714739"/>
          </a:xfrm>
          <a:prstGeom prst="rect">
            <a:avLst/>
          </a:prstGeom>
        </p:spPr>
      </p:pic>
      <p:pic>
        <p:nvPicPr>
          <p:cNvPr id="42" name="Graphic 41" descr="Electric Tower with solid fill">
            <a:extLst>
              <a:ext uri="{FF2B5EF4-FFF2-40B4-BE49-F238E27FC236}">
                <a16:creationId xmlns:a16="http://schemas.microsoft.com/office/drawing/2014/main" id="{2E2DD86D-D6E6-B379-A659-2AA19952BD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7795" y="1397758"/>
            <a:ext cx="622513" cy="622513"/>
          </a:xfrm>
          <a:prstGeom prst="rect">
            <a:avLst/>
          </a:prstGeom>
        </p:spPr>
      </p:pic>
      <p:sp>
        <p:nvSpPr>
          <p:cNvPr id="43" name="TextBox 42">
            <a:extLst>
              <a:ext uri="{FF2B5EF4-FFF2-40B4-BE49-F238E27FC236}">
                <a16:creationId xmlns:a16="http://schemas.microsoft.com/office/drawing/2014/main" id="{C11A6CD4-D37D-AC97-458A-1892ECD943E9}"/>
              </a:ext>
            </a:extLst>
          </p:cNvPr>
          <p:cNvSpPr txBox="1"/>
          <p:nvPr/>
        </p:nvSpPr>
        <p:spPr>
          <a:xfrm>
            <a:off x="474448" y="2107525"/>
            <a:ext cx="914400" cy="286979"/>
          </a:xfrm>
          <a:prstGeom prst="rect">
            <a:avLst/>
          </a:prstGeom>
        </p:spPr>
        <p:txBody>
          <a:bodyPr vert="horz" wrap="none" lIns="0" tIns="0" rIns="0" bIns="0" rtlCol="0">
            <a:noAutofit/>
          </a:bodyPr>
          <a:lstStyle/>
          <a:p>
            <a:pPr algn="ctr"/>
            <a:r>
              <a:rPr lang="en-US" dirty="0">
                <a:solidFill>
                  <a:srgbClr val="000000">
                    <a:lumMod val="50000"/>
                    <a:lumOff val="50000"/>
                  </a:srgbClr>
                </a:solidFill>
                <a:latin typeface="Arial Black" panose="020B0A04020102020204" pitchFamily="34" charset="0"/>
              </a:rPr>
              <a:t>TSO</a:t>
            </a:r>
            <a:endParaRPr lang="en-IE" dirty="0">
              <a:solidFill>
                <a:srgbClr val="000000">
                  <a:lumMod val="50000"/>
                  <a:lumOff val="50000"/>
                </a:srgbClr>
              </a:solidFill>
              <a:latin typeface="Arial Black" panose="020B0A04020102020204" pitchFamily="34" charset="0"/>
            </a:endParaRPr>
          </a:p>
        </p:txBody>
      </p:sp>
      <p:sp>
        <p:nvSpPr>
          <p:cNvPr id="44" name="TextBox 43">
            <a:extLst>
              <a:ext uri="{FF2B5EF4-FFF2-40B4-BE49-F238E27FC236}">
                <a16:creationId xmlns:a16="http://schemas.microsoft.com/office/drawing/2014/main" id="{191F46D2-BCF2-FF24-39D7-71B218E61603}"/>
              </a:ext>
            </a:extLst>
          </p:cNvPr>
          <p:cNvSpPr txBox="1"/>
          <p:nvPr/>
        </p:nvSpPr>
        <p:spPr>
          <a:xfrm>
            <a:off x="6118579" y="2107524"/>
            <a:ext cx="914400" cy="286979"/>
          </a:xfrm>
          <a:prstGeom prst="rect">
            <a:avLst/>
          </a:prstGeom>
        </p:spPr>
        <p:txBody>
          <a:bodyPr vert="horz" wrap="none" lIns="0" tIns="0" rIns="0" bIns="0" rtlCol="0">
            <a:noAutofit/>
          </a:bodyPr>
          <a:lstStyle/>
          <a:p>
            <a:pPr algn="ctr"/>
            <a:r>
              <a:rPr lang="en-US" dirty="0">
                <a:solidFill>
                  <a:srgbClr val="000000">
                    <a:lumMod val="50000"/>
                    <a:lumOff val="50000"/>
                  </a:srgbClr>
                </a:solidFill>
                <a:latin typeface="Arial Black" panose="020B0A04020102020204" pitchFamily="34" charset="0"/>
              </a:rPr>
              <a:t>MPs</a:t>
            </a:r>
            <a:endParaRPr lang="en-IE" dirty="0">
              <a:solidFill>
                <a:srgbClr val="000000">
                  <a:lumMod val="50000"/>
                  <a:lumOff val="50000"/>
                </a:srgbClr>
              </a:solidFill>
              <a:latin typeface="Arial Black" panose="020B0A04020102020204" pitchFamily="34" charset="0"/>
            </a:endParaRPr>
          </a:p>
        </p:txBody>
      </p:sp>
      <p:sp>
        <p:nvSpPr>
          <p:cNvPr id="45" name="Rectangle 44">
            <a:extLst>
              <a:ext uri="{FF2B5EF4-FFF2-40B4-BE49-F238E27FC236}">
                <a16:creationId xmlns:a16="http://schemas.microsoft.com/office/drawing/2014/main" id="{EC4CC53E-F1A7-026B-8492-BEACC275ED61}"/>
              </a:ext>
            </a:extLst>
          </p:cNvPr>
          <p:cNvSpPr/>
          <p:nvPr/>
        </p:nvSpPr>
        <p:spPr>
          <a:xfrm>
            <a:off x="474448" y="5438497"/>
            <a:ext cx="3329190" cy="434589"/>
          </a:xfrm>
          <a:prstGeom prst="rect">
            <a:avLst/>
          </a:prstGeom>
          <a:solidFill>
            <a:srgbClr val="FFFFFF">
              <a:lumMod val="65000"/>
            </a:srgbClr>
          </a:solidFill>
          <a:ln w="952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Near-Term Measures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(Winer 2022/2023)</a:t>
            </a:r>
          </a:p>
        </p:txBody>
      </p:sp>
      <p:sp>
        <p:nvSpPr>
          <p:cNvPr id="46" name="Rectangle 45">
            <a:extLst>
              <a:ext uri="{FF2B5EF4-FFF2-40B4-BE49-F238E27FC236}">
                <a16:creationId xmlns:a16="http://schemas.microsoft.com/office/drawing/2014/main" id="{B2783B23-C13B-26DE-F4D4-BDDCAFEBF245}"/>
              </a:ext>
            </a:extLst>
          </p:cNvPr>
          <p:cNvSpPr/>
          <p:nvPr/>
        </p:nvSpPr>
        <p:spPr>
          <a:xfrm>
            <a:off x="4135259" y="5433429"/>
            <a:ext cx="3583016" cy="434589"/>
          </a:xfrm>
          <a:prstGeom prst="rect">
            <a:avLst/>
          </a:prstGeom>
          <a:solidFill>
            <a:srgbClr val="FFFFFF">
              <a:lumMod val="50000"/>
            </a:srgbClr>
          </a:solidFill>
          <a:ln w="952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SDP “Solution”</a:t>
            </a:r>
          </a:p>
        </p:txBody>
      </p:sp>
      <p:sp>
        <p:nvSpPr>
          <p:cNvPr id="47" name="Rectangle 46">
            <a:extLst>
              <a:ext uri="{FF2B5EF4-FFF2-40B4-BE49-F238E27FC236}">
                <a16:creationId xmlns:a16="http://schemas.microsoft.com/office/drawing/2014/main" id="{AD5A8BCC-0EA5-194A-9DB9-04A3468A5AC7}"/>
              </a:ext>
            </a:extLst>
          </p:cNvPr>
          <p:cNvSpPr/>
          <p:nvPr/>
        </p:nvSpPr>
        <p:spPr>
          <a:xfrm>
            <a:off x="8056738" y="5438495"/>
            <a:ext cx="3583016" cy="434589"/>
          </a:xfrm>
          <a:prstGeom prst="rect">
            <a:avLst/>
          </a:prstGeom>
          <a:solidFill>
            <a:srgbClr val="000000">
              <a:lumMod val="75000"/>
              <a:lumOff val="25000"/>
            </a:srgbClr>
          </a:solidFill>
          <a:ln w="952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Future (Potential) “Solution”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SEM 4.0</a:t>
            </a:r>
          </a:p>
        </p:txBody>
      </p:sp>
      <p:sp>
        <p:nvSpPr>
          <p:cNvPr id="48" name="Rectangle 47">
            <a:extLst>
              <a:ext uri="{FF2B5EF4-FFF2-40B4-BE49-F238E27FC236}">
                <a16:creationId xmlns:a16="http://schemas.microsoft.com/office/drawing/2014/main" id="{49756C29-6A07-44F8-C2A5-32E6DB9AEC2F}"/>
              </a:ext>
            </a:extLst>
          </p:cNvPr>
          <p:cNvSpPr/>
          <p:nvPr/>
        </p:nvSpPr>
        <p:spPr>
          <a:xfrm>
            <a:off x="474448" y="5873084"/>
            <a:ext cx="3329190" cy="939316"/>
          </a:xfrm>
          <a:prstGeom prst="rect">
            <a:avLst/>
          </a:prstGeom>
          <a:solidFill>
            <a:srgbClr val="FFFFFF"/>
          </a:solidFill>
          <a:ln w="9525" cap="flat" cmpd="sng" algn="ctr">
            <a:solidFill>
              <a:srgbClr val="FFFFFF">
                <a:lumMod val="6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panose="020B0604020202020204"/>
                <a:ea typeface="+mn-ea"/>
                <a:cs typeface="+mn-cs"/>
              </a:rPr>
              <a:t>Near-Term measures to support the NCC for including batteries in scheduling &amp; dispatch. Known limitation – no ability to s/d for charging (negative MW).</a:t>
            </a:r>
          </a:p>
        </p:txBody>
      </p:sp>
      <p:sp>
        <p:nvSpPr>
          <p:cNvPr id="49" name="Rectangle 48">
            <a:extLst>
              <a:ext uri="{FF2B5EF4-FFF2-40B4-BE49-F238E27FC236}">
                <a16:creationId xmlns:a16="http://schemas.microsoft.com/office/drawing/2014/main" id="{E2D5D20D-1FEA-85E5-1D20-E841C955974D}"/>
              </a:ext>
            </a:extLst>
          </p:cNvPr>
          <p:cNvSpPr/>
          <p:nvPr/>
        </p:nvSpPr>
        <p:spPr>
          <a:xfrm>
            <a:off x="4135259" y="5863622"/>
            <a:ext cx="3583016" cy="939316"/>
          </a:xfrm>
          <a:prstGeom prst="rect">
            <a:avLst/>
          </a:prstGeom>
          <a:solidFill>
            <a:srgbClr val="FFFFFF"/>
          </a:solidFill>
          <a:ln w="9525" cap="flat" cmpd="sng" algn="ctr">
            <a:solidFill>
              <a:srgbClr val="FFFFFF">
                <a:lumMod val="6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panose="020B0604020202020204"/>
                <a:ea typeface="+mn-ea"/>
                <a:cs typeface="+mn-cs"/>
              </a:rPr>
              <a:t>The solution for ESPS (batteries) to allow MPs and NCC to realise the benefits of battery storage. MPs have control over self-scheduling whilst the NCC retains the ability to dispatch off PN in the Bal Mkt. Allows for negative PNs and DIs.</a:t>
            </a:r>
          </a:p>
        </p:txBody>
      </p:sp>
      <p:sp>
        <p:nvSpPr>
          <p:cNvPr id="50" name="Rectangle 49">
            <a:extLst>
              <a:ext uri="{FF2B5EF4-FFF2-40B4-BE49-F238E27FC236}">
                <a16:creationId xmlns:a16="http://schemas.microsoft.com/office/drawing/2014/main" id="{2C5E39C9-4BEB-28F2-735B-518A733B281D}"/>
              </a:ext>
            </a:extLst>
          </p:cNvPr>
          <p:cNvSpPr/>
          <p:nvPr/>
        </p:nvSpPr>
        <p:spPr>
          <a:xfrm>
            <a:off x="8056738" y="5868689"/>
            <a:ext cx="3583016" cy="939316"/>
          </a:xfrm>
          <a:prstGeom prst="rect">
            <a:avLst/>
          </a:prstGeom>
          <a:solidFill>
            <a:srgbClr val="FFFFFF"/>
          </a:solidFill>
          <a:ln w="9525" cap="flat" cmpd="sng" algn="ctr">
            <a:solidFill>
              <a:srgbClr val="FFFFFF">
                <a:lumMod val="6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panose="020B0604020202020204"/>
                <a:ea typeface="+mn-ea"/>
                <a:cs typeface="+mn-cs"/>
              </a:rPr>
              <a:t>The solution for ESPS (batteries) to allow MPs and NCC to realise the benefits of battery storage. MPs have control over self-scheduling whilst the NCC retains the ability to dispatch off PN in the Bal Mkt with full optimization in balancing.</a:t>
            </a:r>
          </a:p>
        </p:txBody>
      </p:sp>
      <p:sp>
        <p:nvSpPr>
          <p:cNvPr id="51" name="Arrow: Right 50">
            <a:extLst>
              <a:ext uri="{FF2B5EF4-FFF2-40B4-BE49-F238E27FC236}">
                <a16:creationId xmlns:a16="http://schemas.microsoft.com/office/drawing/2014/main" id="{7419FAFE-2C0A-6493-8750-4345E31BA525}"/>
              </a:ext>
            </a:extLst>
          </p:cNvPr>
          <p:cNvSpPr/>
          <p:nvPr/>
        </p:nvSpPr>
        <p:spPr>
          <a:xfrm>
            <a:off x="3864327" y="6063257"/>
            <a:ext cx="217084" cy="234954"/>
          </a:xfrm>
          <a:prstGeom prst="rightArrow">
            <a:avLst/>
          </a:prstGeom>
          <a:solidFill>
            <a:srgbClr val="7F7F7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2" name="Arrow: Right 51">
            <a:extLst>
              <a:ext uri="{FF2B5EF4-FFF2-40B4-BE49-F238E27FC236}">
                <a16:creationId xmlns:a16="http://schemas.microsoft.com/office/drawing/2014/main" id="{159C08E0-0F12-A7F9-29EC-63B1FF0BC22A}"/>
              </a:ext>
            </a:extLst>
          </p:cNvPr>
          <p:cNvSpPr/>
          <p:nvPr/>
        </p:nvSpPr>
        <p:spPr>
          <a:xfrm>
            <a:off x="7778964" y="6063257"/>
            <a:ext cx="217084" cy="234954"/>
          </a:xfrm>
          <a:prstGeom prst="rightArrow">
            <a:avLst/>
          </a:prstGeom>
          <a:solidFill>
            <a:srgbClr val="40404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0108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a:t>
            </a:r>
            <a:endParaRPr lang="en-IE" dirty="0"/>
          </a:p>
        </p:txBody>
      </p:sp>
      <p:sp>
        <p:nvSpPr>
          <p:cNvPr id="2" name="Text Placeholder 4">
            <a:extLst>
              <a:ext uri="{FF2B5EF4-FFF2-40B4-BE49-F238E27FC236}">
                <a16:creationId xmlns:a16="http://schemas.microsoft.com/office/drawing/2014/main" id="{27EFCACF-FF7F-3F86-05CE-E69A76D26B66}"/>
              </a:ext>
            </a:extLst>
          </p:cNvPr>
          <p:cNvSpPr txBox="1">
            <a:spLocks/>
          </p:cNvSpPr>
          <p:nvPr/>
        </p:nvSpPr>
        <p:spPr>
          <a:xfrm>
            <a:off x="6095999" y="470271"/>
            <a:ext cx="4805976" cy="350259"/>
          </a:xfrm>
          <a:prstGeom prst="rect">
            <a:avLst/>
          </a:prstGeom>
          <a:ln w="3175">
            <a:solidFill>
              <a:schemeClr val="bg1">
                <a:lumMod val="75000"/>
              </a:schemeClr>
            </a:solidFill>
          </a:ln>
        </p:spPr>
        <p:txBody>
          <a:bodyPr vert="horz" wrap="square" lIns="0" tIns="0" rIns="0" bIns="0" rtlCol="0" anchor="ctr">
            <a:noAutofit/>
          </a:bodyPr>
          <a:lstStyle>
            <a:lvl1pPr marL="228600" indent="-228600" algn="l" defTabSz="1734634" rtl="0" eaLnBrk="1" latinLnBrk="0" hangingPunct="1">
              <a:lnSpc>
                <a:spcPct val="80000"/>
              </a:lnSpc>
              <a:spcBef>
                <a:spcPct val="0"/>
              </a:spcBef>
              <a:buFont typeface="Arial" panose="020B0604020202020204" pitchFamily="34" charset="0"/>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gn="ctr"/>
            <a:r>
              <a:rPr lang="en-US" sz="1400" b="0" dirty="0">
                <a:solidFill>
                  <a:schemeClr val="tx1"/>
                </a:solidFill>
              </a:rPr>
              <a:t>Energy Storage Power Station (ESPS) Integration</a:t>
            </a:r>
          </a:p>
        </p:txBody>
      </p:sp>
      <p:sp>
        <p:nvSpPr>
          <p:cNvPr id="7" name="Rectangle 6">
            <a:extLst>
              <a:ext uri="{FF2B5EF4-FFF2-40B4-BE49-F238E27FC236}">
                <a16:creationId xmlns:a16="http://schemas.microsoft.com/office/drawing/2014/main" id="{C9F2E465-B6DB-0288-9384-B9280FDE8501}"/>
              </a:ext>
            </a:extLst>
          </p:cNvPr>
          <p:cNvSpPr/>
          <p:nvPr/>
        </p:nvSpPr>
        <p:spPr>
          <a:xfrm>
            <a:off x="6095999" y="295750"/>
            <a:ext cx="4805976" cy="183849"/>
          </a:xfrm>
          <a:prstGeom prst="rect">
            <a:avLst/>
          </a:prstGeom>
          <a:solidFill>
            <a:srgbClr val="52525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SDP002</a:t>
            </a:r>
          </a:p>
        </p:txBody>
      </p:sp>
      <p:sp>
        <p:nvSpPr>
          <p:cNvPr id="10" name="Rectangle 9">
            <a:extLst>
              <a:ext uri="{FF2B5EF4-FFF2-40B4-BE49-F238E27FC236}">
                <a16:creationId xmlns:a16="http://schemas.microsoft.com/office/drawing/2014/main" id="{CA296BD9-5CE1-7CC1-9ADB-C8CB8A40950E}"/>
              </a:ext>
            </a:extLst>
          </p:cNvPr>
          <p:cNvSpPr/>
          <p:nvPr/>
        </p:nvSpPr>
        <p:spPr>
          <a:xfrm>
            <a:off x="304800" y="1270171"/>
            <a:ext cx="1219200" cy="1002578"/>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IE" sz="1600" dirty="0"/>
              <a:t>Goal</a:t>
            </a:r>
          </a:p>
          <a:p>
            <a:pPr algn="ctr"/>
            <a:endParaRPr lang="en-IE" sz="1600" dirty="0"/>
          </a:p>
        </p:txBody>
      </p:sp>
      <p:sp>
        <p:nvSpPr>
          <p:cNvPr id="11" name="Rectangle 10">
            <a:extLst>
              <a:ext uri="{FF2B5EF4-FFF2-40B4-BE49-F238E27FC236}">
                <a16:creationId xmlns:a16="http://schemas.microsoft.com/office/drawing/2014/main" id="{1B9C5381-43B2-E2F2-91F3-233DE57F276B}"/>
              </a:ext>
            </a:extLst>
          </p:cNvPr>
          <p:cNvSpPr/>
          <p:nvPr/>
        </p:nvSpPr>
        <p:spPr>
          <a:xfrm>
            <a:off x="1524000" y="1270171"/>
            <a:ext cx="4000500" cy="1002578"/>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To increase the use of ESPS (batteries) in scheduling &amp; dispatch. Incorporating ESPS into the energy and reserve co-optimization routines, allowing the market participant and the NCCs to realise more value from the batteries.</a:t>
            </a:r>
          </a:p>
        </p:txBody>
      </p:sp>
      <p:sp>
        <p:nvSpPr>
          <p:cNvPr id="12" name="Rectangle 11">
            <a:extLst>
              <a:ext uri="{FF2B5EF4-FFF2-40B4-BE49-F238E27FC236}">
                <a16:creationId xmlns:a16="http://schemas.microsoft.com/office/drawing/2014/main" id="{75A6B88E-DC34-2A08-80BB-36E9C9FBFE4F}"/>
              </a:ext>
            </a:extLst>
          </p:cNvPr>
          <p:cNvSpPr/>
          <p:nvPr/>
        </p:nvSpPr>
        <p:spPr>
          <a:xfrm>
            <a:off x="304800" y="2443270"/>
            <a:ext cx="1219200" cy="2976456"/>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Approach</a:t>
            </a:r>
          </a:p>
          <a:p>
            <a:pPr algn="ctr"/>
            <a:endParaRPr lang="en-IE" sz="1600" dirty="0"/>
          </a:p>
          <a:p>
            <a:pPr algn="ctr"/>
            <a:endParaRPr lang="en-IE" sz="1600" dirty="0"/>
          </a:p>
          <a:p>
            <a:pPr algn="ctr"/>
            <a:endParaRPr lang="en-IE" sz="1600" dirty="0"/>
          </a:p>
        </p:txBody>
      </p:sp>
      <p:sp>
        <p:nvSpPr>
          <p:cNvPr id="13" name="Rectangle 12">
            <a:extLst>
              <a:ext uri="{FF2B5EF4-FFF2-40B4-BE49-F238E27FC236}">
                <a16:creationId xmlns:a16="http://schemas.microsoft.com/office/drawing/2014/main" id="{1462F978-E5BC-E421-0E65-23443C19EFD3}"/>
              </a:ext>
            </a:extLst>
          </p:cNvPr>
          <p:cNvSpPr/>
          <p:nvPr/>
        </p:nvSpPr>
        <p:spPr>
          <a:xfrm>
            <a:off x="1523999" y="2443271"/>
            <a:ext cx="4000501" cy="2976455"/>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indent="-228600">
              <a:buFont typeface="+mj-lt"/>
              <a:buAutoNum type="arabicPeriod"/>
            </a:pPr>
            <a:r>
              <a:rPr lang="en-US" sz="1100" dirty="0">
                <a:solidFill>
                  <a:schemeClr val="tx1"/>
                </a:solidFill>
              </a:rPr>
              <a:t>Provide a means for the NCCs to include the battery assets in the scheduling &amp; dispatch routines.</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Provide a means for the MP to define a Physical Notification(PN) that the NCCs will follow (except in cases where system security is at risk).</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Allow for the use of Negative PNs, so the CHARING and DISCHARGING schedule can be adequately described.</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Include the ESPS in balancing market price formation.</a:t>
            </a:r>
            <a:r>
              <a:rPr lang="en-US" sz="1200" dirty="0">
                <a:solidFill>
                  <a:schemeClr val="tx1"/>
                </a:solidFill>
              </a:rPr>
              <a:t> </a:t>
            </a:r>
            <a:endParaRPr lang="en-US" sz="1100" dirty="0">
              <a:solidFill>
                <a:schemeClr val="tx1"/>
              </a:solidFill>
            </a:endParaRP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Maintain the trickle charge option for batteries.</a:t>
            </a:r>
          </a:p>
        </p:txBody>
      </p:sp>
      <p:sp>
        <p:nvSpPr>
          <p:cNvPr id="14" name="Rectangle 13">
            <a:extLst>
              <a:ext uri="{FF2B5EF4-FFF2-40B4-BE49-F238E27FC236}">
                <a16:creationId xmlns:a16="http://schemas.microsoft.com/office/drawing/2014/main" id="{83A1293B-5961-70D1-7D4D-68F99AAE2AC4}"/>
              </a:ext>
            </a:extLst>
          </p:cNvPr>
          <p:cNvSpPr/>
          <p:nvPr/>
        </p:nvSpPr>
        <p:spPr>
          <a:xfrm>
            <a:off x="6096000" y="1270171"/>
            <a:ext cx="5693156"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What Changes?</a:t>
            </a:r>
          </a:p>
        </p:txBody>
      </p:sp>
      <p:sp>
        <p:nvSpPr>
          <p:cNvPr id="15" name="Rectangle 14">
            <a:extLst>
              <a:ext uri="{FF2B5EF4-FFF2-40B4-BE49-F238E27FC236}">
                <a16:creationId xmlns:a16="http://schemas.microsoft.com/office/drawing/2014/main" id="{44B7BD41-30CD-84DB-668D-AE5E38E1F1FF}"/>
              </a:ext>
            </a:extLst>
          </p:cNvPr>
          <p:cNvSpPr/>
          <p:nvPr/>
        </p:nvSpPr>
        <p:spPr>
          <a:xfrm>
            <a:off x="6096000" y="1730254"/>
            <a:ext cx="5693156" cy="3689472"/>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tx1"/>
              </a:solidFill>
            </a:endParaRPr>
          </a:p>
        </p:txBody>
      </p:sp>
      <p:pic>
        <p:nvPicPr>
          <p:cNvPr id="19" name="Graphic 18" descr="Bullseye with solid fill">
            <a:extLst>
              <a:ext uri="{FF2B5EF4-FFF2-40B4-BE49-F238E27FC236}">
                <a16:creationId xmlns:a16="http://schemas.microsoft.com/office/drawing/2014/main" id="{CB1775E7-34B7-FF15-CE04-CFD21BBB64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588" y="1771460"/>
            <a:ext cx="467622" cy="467622"/>
          </a:xfrm>
          <a:prstGeom prst="rect">
            <a:avLst/>
          </a:prstGeom>
        </p:spPr>
      </p:pic>
      <p:pic>
        <p:nvPicPr>
          <p:cNvPr id="22" name="Graphic 21" descr="Blueprint with solid fill">
            <a:extLst>
              <a:ext uri="{FF2B5EF4-FFF2-40B4-BE49-F238E27FC236}">
                <a16:creationId xmlns:a16="http://schemas.microsoft.com/office/drawing/2014/main" id="{842DB166-E664-9526-194D-851373BF93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8355" y="1269400"/>
            <a:ext cx="451913" cy="451913"/>
          </a:xfrm>
          <a:prstGeom prst="rect">
            <a:avLst/>
          </a:prstGeom>
        </p:spPr>
      </p:pic>
      <p:pic>
        <p:nvPicPr>
          <p:cNvPr id="25" name="Graphic 24" descr="Tools with solid fill">
            <a:extLst>
              <a:ext uri="{FF2B5EF4-FFF2-40B4-BE49-F238E27FC236}">
                <a16:creationId xmlns:a16="http://schemas.microsoft.com/office/drawing/2014/main" id="{25C400C7-7BB5-C1AF-3487-982FA9A8E1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588" y="4096145"/>
            <a:ext cx="467623" cy="467623"/>
          </a:xfrm>
          <a:prstGeom prst="rect">
            <a:avLst/>
          </a:prstGeom>
        </p:spPr>
      </p:pic>
      <p:sp>
        <p:nvSpPr>
          <p:cNvPr id="26" name="Rectangle 25">
            <a:extLst>
              <a:ext uri="{FF2B5EF4-FFF2-40B4-BE49-F238E27FC236}">
                <a16:creationId xmlns:a16="http://schemas.microsoft.com/office/drawing/2014/main" id="{28E1EB68-9E2F-C323-C42D-6006E647E7C0}"/>
              </a:ext>
            </a:extLst>
          </p:cNvPr>
          <p:cNvSpPr/>
          <p:nvPr/>
        </p:nvSpPr>
        <p:spPr>
          <a:xfrm>
            <a:off x="8886536" y="1933575"/>
            <a:ext cx="2902620" cy="275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ESPS</a:t>
            </a: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More control over schedule(PN)</a:t>
            </a:r>
          </a:p>
          <a:p>
            <a:pPr marL="228600" indent="-228600">
              <a:buFont typeface="+mj-lt"/>
              <a:buAutoNum type="arabicPeriod"/>
            </a:pPr>
            <a:endParaRPr lang="en-US" sz="1200" dirty="0">
              <a:solidFill>
                <a:schemeClr val="tx1"/>
              </a:solidFill>
            </a:endParaRPr>
          </a:p>
          <a:p>
            <a:pPr marL="228600" indent="-228600">
              <a:buFont typeface="+mj-lt"/>
              <a:buAutoNum type="arabicPeriod"/>
            </a:pPr>
            <a:r>
              <a:rPr lang="en-US" sz="1200" dirty="0">
                <a:solidFill>
                  <a:schemeClr val="tx1"/>
                </a:solidFill>
              </a:rPr>
              <a:t>Responsible for managing storage level and boundaries/limits through ex-ante trading</a:t>
            </a:r>
          </a:p>
          <a:p>
            <a:pPr marL="228600" indent="-228600">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endParaRPr lang="en-US" sz="1200" dirty="0">
              <a:solidFill>
                <a:schemeClr val="tx1"/>
              </a:solidFill>
            </a:endParaRPr>
          </a:p>
          <a:p>
            <a:pPr algn="ctr"/>
            <a:endParaRPr lang="en-IE" sz="1200" dirty="0">
              <a:solidFill>
                <a:schemeClr val="tx1"/>
              </a:solidFill>
            </a:endParaRPr>
          </a:p>
        </p:txBody>
      </p:sp>
      <p:sp>
        <p:nvSpPr>
          <p:cNvPr id="27" name="Rectangle 26">
            <a:extLst>
              <a:ext uri="{FF2B5EF4-FFF2-40B4-BE49-F238E27FC236}">
                <a16:creationId xmlns:a16="http://schemas.microsoft.com/office/drawing/2014/main" id="{7A11DCE8-8521-29F1-0236-817B64EB942B}"/>
              </a:ext>
            </a:extLst>
          </p:cNvPr>
          <p:cNvSpPr/>
          <p:nvPr/>
        </p:nvSpPr>
        <p:spPr>
          <a:xfrm>
            <a:off x="6105236" y="1946745"/>
            <a:ext cx="2772064" cy="275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Market / NCC</a:t>
            </a: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Better use of battery MW across the network</a:t>
            </a: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algn="ctr">
              <a:spcAft>
                <a:spcPts val="600"/>
              </a:spcAft>
            </a:pPr>
            <a:r>
              <a:rPr lang="en-IE" dirty="0"/>
              <a:t>,</a:t>
            </a:r>
          </a:p>
        </p:txBody>
      </p:sp>
      <p:pic>
        <p:nvPicPr>
          <p:cNvPr id="3" name="Graphic 2" descr="Battery charging with solid fill">
            <a:extLst>
              <a:ext uri="{FF2B5EF4-FFF2-40B4-BE49-F238E27FC236}">
                <a16:creationId xmlns:a16="http://schemas.microsoft.com/office/drawing/2014/main" id="{15567217-D85B-7D0F-2559-313591F4C6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35875" y="312439"/>
            <a:ext cx="451914" cy="451914"/>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BBAE4B0-EB2C-186E-A288-F5D46ADA4830}"/>
              </a:ext>
            </a:extLst>
          </p:cNvPr>
          <p:cNvGrpSpPr/>
          <p:nvPr/>
        </p:nvGrpSpPr>
        <p:grpSpPr>
          <a:xfrm>
            <a:off x="304799" y="5874957"/>
            <a:ext cx="942976" cy="554418"/>
            <a:chOff x="1019444" y="5804007"/>
            <a:chExt cx="942976" cy="554418"/>
          </a:xfrm>
        </p:grpSpPr>
        <p:sp>
          <p:nvSpPr>
            <p:cNvPr id="6" name="Rectangle 5">
              <a:extLst>
                <a:ext uri="{FF2B5EF4-FFF2-40B4-BE49-F238E27FC236}">
                  <a16:creationId xmlns:a16="http://schemas.microsoft.com/office/drawing/2014/main" id="{B76BE30A-F699-7131-7D7B-2E195BA4E2AA}"/>
                </a:ext>
              </a:extLst>
            </p:cNvPr>
            <p:cNvSpPr/>
            <p:nvPr/>
          </p:nvSpPr>
          <p:spPr>
            <a:xfrm>
              <a:off x="1019444"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 Ante</a:t>
              </a:r>
              <a:endParaRPr lang="en-IE" sz="1200" dirty="0"/>
            </a:p>
          </p:txBody>
        </p:sp>
        <p:sp>
          <p:nvSpPr>
            <p:cNvPr id="8" name="Rectangle 7">
              <a:extLst>
                <a:ext uri="{FF2B5EF4-FFF2-40B4-BE49-F238E27FC236}">
                  <a16:creationId xmlns:a16="http://schemas.microsoft.com/office/drawing/2014/main" id="{6469FFAA-BCC2-3D49-6D2A-9E58AA21F0DC}"/>
                </a:ext>
              </a:extLst>
            </p:cNvPr>
            <p:cNvSpPr/>
            <p:nvPr/>
          </p:nvSpPr>
          <p:spPr>
            <a:xfrm>
              <a:off x="1019444" y="6044286"/>
              <a:ext cx="942976" cy="3141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None</a:t>
              </a:r>
              <a:endParaRPr lang="en-IE" sz="1200" dirty="0">
                <a:solidFill>
                  <a:schemeClr val="tx1"/>
                </a:solidFill>
              </a:endParaRPr>
            </a:p>
          </p:txBody>
        </p:sp>
      </p:grpSp>
      <p:grpSp>
        <p:nvGrpSpPr>
          <p:cNvPr id="9" name="Group 8">
            <a:extLst>
              <a:ext uri="{FF2B5EF4-FFF2-40B4-BE49-F238E27FC236}">
                <a16:creationId xmlns:a16="http://schemas.microsoft.com/office/drawing/2014/main" id="{A4EE16EE-3B34-1D26-763D-D9B1618153EA}"/>
              </a:ext>
            </a:extLst>
          </p:cNvPr>
          <p:cNvGrpSpPr/>
          <p:nvPr/>
        </p:nvGrpSpPr>
        <p:grpSpPr>
          <a:xfrm>
            <a:off x="1419952" y="5874957"/>
            <a:ext cx="942976" cy="554418"/>
            <a:chOff x="1962420" y="5804007"/>
            <a:chExt cx="942976" cy="554418"/>
          </a:xfrm>
        </p:grpSpPr>
        <p:sp>
          <p:nvSpPr>
            <p:cNvPr id="16" name="Rectangle 15">
              <a:extLst>
                <a:ext uri="{FF2B5EF4-FFF2-40B4-BE49-F238E27FC236}">
                  <a16:creationId xmlns:a16="http://schemas.microsoft.com/office/drawing/2014/main" id="{C456E000-B3DF-F47A-248A-00305A6F12DC}"/>
                </a:ext>
              </a:extLst>
            </p:cNvPr>
            <p:cNvSpPr/>
            <p:nvPr/>
          </p:nvSpPr>
          <p:spPr>
            <a:xfrm>
              <a:off x="1962420"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BM: B&amp;O</a:t>
              </a:r>
              <a:endParaRPr lang="en-IE" sz="1200" dirty="0">
                <a:solidFill>
                  <a:schemeClr val="bg1"/>
                </a:solidFill>
              </a:endParaRPr>
            </a:p>
          </p:txBody>
        </p:sp>
        <p:sp>
          <p:nvSpPr>
            <p:cNvPr id="17" name="Rectangle 16">
              <a:extLst>
                <a:ext uri="{FF2B5EF4-FFF2-40B4-BE49-F238E27FC236}">
                  <a16:creationId xmlns:a16="http://schemas.microsoft.com/office/drawing/2014/main" id="{5A44D76E-4C5A-F9E6-AF85-1BB41208FA23}"/>
                </a:ext>
              </a:extLst>
            </p:cNvPr>
            <p:cNvSpPr/>
            <p:nvPr/>
          </p:nvSpPr>
          <p:spPr>
            <a:xfrm>
              <a:off x="1962420" y="6044286"/>
              <a:ext cx="942976" cy="31413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Minor</a:t>
              </a:r>
              <a:endParaRPr lang="en-IE" sz="1200" dirty="0">
                <a:solidFill>
                  <a:schemeClr val="tx1"/>
                </a:solidFill>
              </a:endParaRPr>
            </a:p>
          </p:txBody>
        </p:sp>
      </p:grpSp>
      <p:grpSp>
        <p:nvGrpSpPr>
          <p:cNvPr id="18" name="Group 17">
            <a:extLst>
              <a:ext uri="{FF2B5EF4-FFF2-40B4-BE49-F238E27FC236}">
                <a16:creationId xmlns:a16="http://schemas.microsoft.com/office/drawing/2014/main" id="{E22FEA16-C032-47E5-F78D-401A7FD56D5F}"/>
              </a:ext>
            </a:extLst>
          </p:cNvPr>
          <p:cNvGrpSpPr/>
          <p:nvPr/>
        </p:nvGrpSpPr>
        <p:grpSpPr>
          <a:xfrm>
            <a:off x="2535105" y="5874957"/>
            <a:ext cx="942976" cy="554418"/>
            <a:chOff x="2905396" y="5804007"/>
            <a:chExt cx="942976" cy="554418"/>
          </a:xfrm>
        </p:grpSpPr>
        <p:sp>
          <p:nvSpPr>
            <p:cNvPr id="20" name="Rectangle 19">
              <a:extLst>
                <a:ext uri="{FF2B5EF4-FFF2-40B4-BE49-F238E27FC236}">
                  <a16:creationId xmlns:a16="http://schemas.microsoft.com/office/drawing/2014/main" id="{649E80E4-BC59-4A8C-025C-527BCDC3CE4A}"/>
                </a:ext>
              </a:extLst>
            </p:cNvPr>
            <p:cNvSpPr/>
            <p:nvPr/>
          </p:nvSpPr>
          <p:spPr>
            <a:xfrm>
              <a:off x="2905396"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Scheduling</a:t>
              </a:r>
              <a:endParaRPr lang="en-IE" sz="1200" dirty="0"/>
            </a:p>
          </p:txBody>
        </p:sp>
        <p:sp>
          <p:nvSpPr>
            <p:cNvPr id="21" name="Rectangle 20">
              <a:extLst>
                <a:ext uri="{FF2B5EF4-FFF2-40B4-BE49-F238E27FC236}">
                  <a16:creationId xmlns:a16="http://schemas.microsoft.com/office/drawing/2014/main" id="{4299A788-8543-8542-FBCA-A3989836B27A}"/>
                </a:ext>
              </a:extLst>
            </p:cNvPr>
            <p:cNvSpPr/>
            <p:nvPr/>
          </p:nvSpPr>
          <p:spPr>
            <a:xfrm>
              <a:off x="2905396" y="6044286"/>
              <a:ext cx="942976" cy="314139"/>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Moderate</a:t>
              </a:r>
              <a:endParaRPr lang="en-IE" sz="1200" dirty="0">
                <a:solidFill>
                  <a:schemeClr val="tx1"/>
                </a:solidFill>
              </a:endParaRPr>
            </a:p>
          </p:txBody>
        </p:sp>
      </p:grpSp>
      <p:grpSp>
        <p:nvGrpSpPr>
          <p:cNvPr id="23" name="Group 22">
            <a:extLst>
              <a:ext uri="{FF2B5EF4-FFF2-40B4-BE49-F238E27FC236}">
                <a16:creationId xmlns:a16="http://schemas.microsoft.com/office/drawing/2014/main" id="{63A8245D-0D1D-A0E1-94EE-0F06FEF9AD0C}"/>
              </a:ext>
            </a:extLst>
          </p:cNvPr>
          <p:cNvGrpSpPr/>
          <p:nvPr/>
        </p:nvGrpSpPr>
        <p:grpSpPr>
          <a:xfrm>
            <a:off x="3650258" y="5874957"/>
            <a:ext cx="942976" cy="554418"/>
            <a:chOff x="3848372" y="5804007"/>
            <a:chExt cx="942976" cy="554418"/>
          </a:xfrm>
        </p:grpSpPr>
        <p:sp>
          <p:nvSpPr>
            <p:cNvPr id="24" name="Rectangle 23">
              <a:extLst>
                <a:ext uri="{FF2B5EF4-FFF2-40B4-BE49-F238E27FC236}">
                  <a16:creationId xmlns:a16="http://schemas.microsoft.com/office/drawing/2014/main" id="{DAEA6B5A-C864-243F-26D0-F406DF1000FC}"/>
                </a:ext>
              </a:extLst>
            </p:cNvPr>
            <p:cNvSpPr/>
            <p:nvPr/>
          </p:nvSpPr>
          <p:spPr>
            <a:xfrm>
              <a:off x="3848372"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Dispatch</a:t>
              </a:r>
              <a:endParaRPr lang="en-IE" sz="1200" dirty="0">
                <a:solidFill>
                  <a:schemeClr val="bg1"/>
                </a:solidFill>
              </a:endParaRPr>
            </a:p>
          </p:txBody>
        </p:sp>
        <p:sp>
          <p:nvSpPr>
            <p:cNvPr id="28" name="Rectangle 27">
              <a:extLst>
                <a:ext uri="{FF2B5EF4-FFF2-40B4-BE49-F238E27FC236}">
                  <a16:creationId xmlns:a16="http://schemas.microsoft.com/office/drawing/2014/main" id="{49C023E6-B04B-8C09-AA3A-EEB78988529D}"/>
                </a:ext>
              </a:extLst>
            </p:cNvPr>
            <p:cNvSpPr/>
            <p:nvPr/>
          </p:nvSpPr>
          <p:spPr>
            <a:xfrm>
              <a:off x="3848372" y="6044286"/>
              <a:ext cx="942976" cy="314139"/>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Moderate</a:t>
              </a:r>
              <a:endParaRPr lang="en-IE" sz="1200" dirty="0">
                <a:solidFill>
                  <a:schemeClr val="tx1"/>
                </a:solidFill>
              </a:endParaRPr>
            </a:p>
          </p:txBody>
        </p:sp>
      </p:grpSp>
      <p:grpSp>
        <p:nvGrpSpPr>
          <p:cNvPr id="29" name="Group 28">
            <a:extLst>
              <a:ext uri="{FF2B5EF4-FFF2-40B4-BE49-F238E27FC236}">
                <a16:creationId xmlns:a16="http://schemas.microsoft.com/office/drawing/2014/main" id="{A41253F3-0C5B-4D87-C652-DB883312EC30}"/>
              </a:ext>
            </a:extLst>
          </p:cNvPr>
          <p:cNvGrpSpPr/>
          <p:nvPr/>
        </p:nvGrpSpPr>
        <p:grpSpPr>
          <a:xfrm>
            <a:off x="4765409" y="5874957"/>
            <a:ext cx="942976" cy="554418"/>
            <a:chOff x="4791348" y="5804007"/>
            <a:chExt cx="942976" cy="554418"/>
          </a:xfrm>
        </p:grpSpPr>
        <p:sp>
          <p:nvSpPr>
            <p:cNvPr id="30" name="Rectangle 29">
              <a:extLst>
                <a:ext uri="{FF2B5EF4-FFF2-40B4-BE49-F238E27FC236}">
                  <a16:creationId xmlns:a16="http://schemas.microsoft.com/office/drawing/2014/main" id="{FC811213-00B7-3211-3A84-5F262C1EA882}"/>
                </a:ext>
              </a:extLst>
            </p:cNvPr>
            <p:cNvSpPr/>
            <p:nvPr/>
          </p:nvSpPr>
          <p:spPr>
            <a:xfrm>
              <a:off x="4791348"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Settlement</a:t>
              </a:r>
              <a:endParaRPr lang="en-IE" sz="1200" dirty="0">
                <a:solidFill>
                  <a:schemeClr val="bg1"/>
                </a:solidFill>
              </a:endParaRPr>
            </a:p>
          </p:txBody>
        </p:sp>
        <p:sp>
          <p:nvSpPr>
            <p:cNvPr id="31" name="Rectangle 30">
              <a:extLst>
                <a:ext uri="{FF2B5EF4-FFF2-40B4-BE49-F238E27FC236}">
                  <a16:creationId xmlns:a16="http://schemas.microsoft.com/office/drawing/2014/main" id="{06148027-6E13-FA32-E157-C33A2E557742}"/>
                </a:ext>
              </a:extLst>
            </p:cNvPr>
            <p:cNvSpPr/>
            <p:nvPr/>
          </p:nvSpPr>
          <p:spPr>
            <a:xfrm>
              <a:off x="4791348" y="6044286"/>
              <a:ext cx="942976" cy="31413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Minor</a:t>
              </a:r>
              <a:endParaRPr lang="en-IE" sz="1200" dirty="0">
                <a:solidFill>
                  <a:schemeClr val="tx1"/>
                </a:solidFill>
              </a:endParaRPr>
            </a:p>
          </p:txBody>
        </p:sp>
      </p:grpSp>
    </p:spTree>
    <p:extLst>
      <p:ext uri="{BB962C8B-B14F-4D97-AF65-F5344CB8AC3E}">
        <p14:creationId xmlns:p14="http://schemas.microsoft.com/office/powerpoint/2010/main" val="290504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a:t>
            </a:r>
            <a:endParaRPr lang="en-IE" dirty="0"/>
          </a:p>
        </p:txBody>
      </p:sp>
      <p:sp>
        <p:nvSpPr>
          <p:cNvPr id="2" name="Text Placeholder 4">
            <a:extLst>
              <a:ext uri="{FF2B5EF4-FFF2-40B4-BE49-F238E27FC236}">
                <a16:creationId xmlns:a16="http://schemas.microsoft.com/office/drawing/2014/main" id="{27EFCACF-FF7F-3F86-05CE-E69A76D26B66}"/>
              </a:ext>
            </a:extLst>
          </p:cNvPr>
          <p:cNvSpPr txBox="1">
            <a:spLocks/>
          </p:cNvSpPr>
          <p:nvPr/>
        </p:nvSpPr>
        <p:spPr>
          <a:xfrm>
            <a:off x="6095999" y="470271"/>
            <a:ext cx="4805976" cy="350259"/>
          </a:xfrm>
          <a:prstGeom prst="rect">
            <a:avLst/>
          </a:prstGeom>
          <a:ln w="3175">
            <a:solidFill>
              <a:schemeClr val="bg1">
                <a:lumMod val="75000"/>
              </a:schemeClr>
            </a:solidFill>
          </a:ln>
        </p:spPr>
        <p:txBody>
          <a:bodyPr vert="horz" wrap="square" lIns="0" tIns="0" rIns="0" bIns="0" rtlCol="0" anchor="ctr">
            <a:noAutofit/>
          </a:bodyPr>
          <a:lstStyle>
            <a:lvl1pPr marL="228600" indent="-228600" algn="l" defTabSz="1734634" rtl="0" eaLnBrk="1" latinLnBrk="0" hangingPunct="1">
              <a:lnSpc>
                <a:spcPct val="80000"/>
              </a:lnSpc>
              <a:spcBef>
                <a:spcPct val="0"/>
              </a:spcBef>
              <a:buFont typeface="Arial" panose="020B0604020202020204" pitchFamily="34" charset="0"/>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gn="ctr"/>
            <a:r>
              <a:rPr lang="en-US" sz="1400" b="0" dirty="0">
                <a:solidFill>
                  <a:schemeClr val="tx1"/>
                </a:solidFill>
              </a:rPr>
              <a:t>FFR and Reserves Scheduling &amp; Dispatch</a:t>
            </a:r>
          </a:p>
        </p:txBody>
      </p:sp>
      <p:sp>
        <p:nvSpPr>
          <p:cNvPr id="7" name="Rectangle 6">
            <a:extLst>
              <a:ext uri="{FF2B5EF4-FFF2-40B4-BE49-F238E27FC236}">
                <a16:creationId xmlns:a16="http://schemas.microsoft.com/office/drawing/2014/main" id="{C9F2E465-B6DB-0288-9384-B9280FDE8501}"/>
              </a:ext>
            </a:extLst>
          </p:cNvPr>
          <p:cNvSpPr/>
          <p:nvPr/>
        </p:nvSpPr>
        <p:spPr>
          <a:xfrm>
            <a:off x="6095999" y="295750"/>
            <a:ext cx="4805976" cy="183849"/>
          </a:xfrm>
          <a:prstGeom prst="rect">
            <a:avLst/>
          </a:prstGeom>
          <a:solidFill>
            <a:srgbClr val="52525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SDP003, SDP005</a:t>
            </a:r>
          </a:p>
        </p:txBody>
      </p:sp>
      <p:sp>
        <p:nvSpPr>
          <p:cNvPr id="10" name="Rectangle 9">
            <a:extLst>
              <a:ext uri="{FF2B5EF4-FFF2-40B4-BE49-F238E27FC236}">
                <a16:creationId xmlns:a16="http://schemas.microsoft.com/office/drawing/2014/main" id="{CA296BD9-5CE1-7CC1-9ADB-C8CB8A40950E}"/>
              </a:ext>
            </a:extLst>
          </p:cNvPr>
          <p:cNvSpPr/>
          <p:nvPr/>
        </p:nvSpPr>
        <p:spPr>
          <a:xfrm>
            <a:off x="304800" y="1270170"/>
            <a:ext cx="1219200" cy="144445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Goal</a:t>
            </a:r>
          </a:p>
          <a:p>
            <a:pPr algn="ctr"/>
            <a:endParaRPr lang="en-IE" sz="1600" dirty="0"/>
          </a:p>
        </p:txBody>
      </p:sp>
      <p:sp>
        <p:nvSpPr>
          <p:cNvPr id="11" name="Rectangle 10">
            <a:extLst>
              <a:ext uri="{FF2B5EF4-FFF2-40B4-BE49-F238E27FC236}">
                <a16:creationId xmlns:a16="http://schemas.microsoft.com/office/drawing/2014/main" id="{1B9C5381-43B2-E2F2-91F3-233DE57F276B}"/>
              </a:ext>
            </a:extLst>
          </p:cNvPr>
          <p:cNvSpPr/>
          <p:nvPr/>
        </p:nvSpPr>
        <p:spPr>
          <a:xfrm>
            <a:off x="1524000" y="1270171"/>
            <a:ext cx="4000500" cy="1444452"/>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To increase the number of generation units offering reserve services to the market. To improve the accuracy and quality of reserve scheduling based on the most recent service availability data from the market participants.</a:t>
            </a:r>
          </a:p>
        </p:txBody>
      </p:sp>
      <p:sp>
        <p:nvSpPr>
          <p:cNvPr id="12" name="Rectangle 11">
            <a:extLst>
              <a:ext uri="{FF2B5EF4-FFF2-40B4-BE49-F238E27FC236}">
                <a16:creationId xmlns:a16="http://schemas.microsoft.com/office/drawing/2014/main" id="{75A6B88E-DC34-2A08-80BB-36E9C9FBFE4F}"/>
              </a:ext>
            </a:extLst>
          </p:cNvPr>
          <p:cNvSpPr/>
          <p:nvPr/>
        </p:nvSpPr>
        <p:spPr>
          <a:xfrm>
            <a:off x="304799" y="3033820"/>
            <a:ext cx="1219200" cy="2357330"/>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Approach</a:t>
            </a:r>
          </a:p>
          <a:p>
            <a:pPr algn="ctr"/>
            <a:endParaRPr lang="en-IE" sz="1600" dirty="0"/>
          </a:p>
          <a:p>
            <a:pPr algn="ctr"/>
            <a:endParaRPr lang="en-IE" sz="1600" dirty="0"/>
          </a:p>
          <a:p>
            <a:pPr algn="ctr"/>
            <a:endParaRPr lang="en-IE" sz="1600" dirty="0"/>
          </a:p>
        </p:txBody>
      </p:sp>
      <p:sp>
        <p:nvSpPr>
          <p:cNvPr id="13" name="Rectangle 12">
            <a:extLst>
              <a:ext uri="{FF2B5EF4-FFF2-40B4-BE49-F238E27FC236}">
                <a16:creationId xmlns:a16="http://schemas.microsoft.com/office/drawing/2014/main" id="{1462F978-E5BC-E421-0E65-23443C19EFD3}"/>
              </a:ext>
            </a:extLst>
          </p:cNvPr>
          <p:cNvSpPr/>
          <p:nvPr/>
        </p:nvSpPr>
        <p:spPr>
          <a:xfrm>
            <a:off x="1523999" y="3033820"/>
            <a:ext cx="4000501" cy="235733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indent="-228600">
              <a:buFont typeface="+mj-lt"/>
              <a:buAutoNum type="arabicPeriod"/>
            </a:pPr>
            <a:r>
              <a:rPr lang="en-US" sz="1100" dirty="0">
                <a:solidFill>
                  <a:schemeClr val="tx1"/>
                </a:solidFill>
              </a:rPr>
              <a:t>Model, optimise, schedule, dispatch, and report on reserve services for all reserve-capable units in the scheduling and dispatch processes</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Introduce the ability to use more frequent service availability data when performing S&amp;D in CC.</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Maintain existing reserves settlement processes</a:t>
            </a:r>
          </a:p>
        </p:txBody>
      </p:sp>
      <p:sp>
        <p:nvSpPr>
          <p:cNvPr id="14" name="Rectangle 13">
            <a:extLst>
              <a:ext uri="{FF2B5EF4-FFF2-40B4-BE49-F238E27FC236}">
                <a16:creationId xmlns:a16="http://schemas.microsoft.com/office/drawing/2014/main" id="{83A1293B-5961-70D1-7D4D-68F99AAE2AC4}"/>
              </a:ext>
            </a:extLst>
          </p:cNvPr>
          <p:cNvSpPr/>
          <p:nvPr/>
        </p:nvSpPr>
        <p:spPr>
          <a:xfrm>
            <a:off x="6096000" y="1270171"/>
            <a:ext cx="5693156"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What Changes?</a:t>
            </a:r>
          </a:p>
        </p:txBody>
      </p:sp>
      <p:sp>
        <p:nvSpPr>
          <p:cNvPr id="15" name="Rectangle 14">
            <a:extLst>
              <a:ext uri="{FF2B5EF4-FFF2-40B4-BE49-F238E27FC236}">
                <a16:creationId xmlns:a16="http://schemas.microsoft.com/office/drawing/2014/main" id="{44B7BD41-30CD-84DB-668D-AE5E38E1F1FF}"/>
              </a:ext>
            </a:extLst>
          </p:cNvPr>
          <p:cNvSpPr/>
          <p:nvPr/>
        </p:nvSpPr>
        <p:spPr>
          <a:xfrm>
            <a:off x="6096000" y="1730254"/>
            <a:ext cx="5693156" cy="3660896"/>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tx1"/>
              </a:solidFill>
            </a:endParaRPr>
          </a:p>
        </p:txBody>
      </p:sp>
      <p:pic>
        <p:nvPicPr>
          <p:cNvPr id="19" name="Graphic 18" descr="Bullseye with solid fill">
            <a:extLst>
              <a:ext uri="{FF2B5EF4-FFF2-40B4-BE49-F238E27FC236}">
                <a16:creationId xmlns:a16="http://schemas.microsoft.com/office/drawing/2014/main" id="{CB1775E7-34B7-FF15-CE04-CFD21BBB64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588" y="2056146"/>
            <a:ext cx="467622" cy="467622"/>
          </a:xfrm>
          <a:prstGeom prst="rect">
            <a:avLst/>
          </a:prstGeom>
        </p:spPr>
      </p:pic>
      <p:pic>
        <p:nvPicPr>
          <p:cNvPr id="22" name="Graphic 21" descr="Blueprint with solid fill">
            <a:extLst>
              <a:ext uri="{FF2B5EF4-FFF2-40B4-BE49-F238E27FC236}">
                <a16:creationId xmlns:a16="http://schemas.microsoft.com/office/drawing/2014/main" id="{842DB166-E664-9526-194D-851373BF93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8355" y="1269400"/>
            <a:ext cx="451913" cy="451913"/>
          </a:xfrm>
          <a:prstGeom prst="rect">
            <a:avLst/>
          </a:prstGeom>
        </p:spPr>
      </p:pic>
      <p:pic>
        <p:nvPicPr>
          <p:cNvPr id="25" name="Graphic 24" descr="Tools with solid fill">
            <a:extLst>
              <a:ext uri="{FF2B5EF4-FFF2-40B4-BE49-F238E27FC236}">
                <a16:creationId xmlns:a16="http://schemas.microsoft.com/office/drawing/2014/main" id="{25C400C7-7BB5-C1AF-3487-982FA9A8E1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587" y="4232242"/>
            <a:ext cx="467623" cy="467623"/>
          </a:xfrm>
          <a:prstGeom prst="rect">
            <a:avLst/>
          </a:prstGeom>
        </p:spPr>
      </p:pic>
      <p:sp>
        <p:nvSpPr>
          <p:cNvPr id="26" name="Rectangle 25">
            <a:extLst>
              <a:ext uri="{FF2B5EF4-FFF2-40B4-BE49-F238E27FC236}">
                <a16:creationId xmlns:a16="http://schemas.microsoft.com/office/drawing/2014/main" id="{28E1EB68-9E2F-C323-C42D-6006E647E7C0}"/>
              </a:ext>
            </a:extLst>
          </p:cNvPr>
          <p:cNvSpPr/>
          <p:nvPr/>
        </p:nvSpPr>
        <p:spPr>
          <a:xfrm>
            <a:off x="8886536" y="1933575"/>
            <a:ext cx="2902620" cy="275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Market Participants</a:t>
            </a: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Increased capability to submit real-time availability data </a:t>
            </a: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Improved outcomes for reserve allocation of generation units</a:t>
            </a: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endParaRPr lang="en-US" sz="1200" dirty="0">
              <a:solidFill>
                <a:schemeClr val="tx1"/>
              </a:solidFill>
            </a:endParaRPr>
          </a:p>
          <a:p>
            <a:pPr algn="ctr"/>
            <a:endParaRPr lang="en-IE" sz="1200" dirty="0">
              <a:solidFill>
                <a:schemeClr val="tx1"/>
              </a:solidFill>
            </a:endParaRPr>
          </a:p>
        </p:txBody>
      </p:sp>
      <p:sp>
        <p:nvSpPr>
          <p:cNvPr id="27" name="Rectangle 26">
            <a:extLst>
              <a:ext uri="{FF2B5EF4-FFF2-40B4-BE49-F238E27FC236}">
                <a16:creationId xmlns:a16="http://schemas.microsoft.com/office/drawing/2014/main" id="{7A11DCE8-8521-29F1-0236-817B64EB942B}"/>
              </a:ext>
            </a:extLst>
          </p:cNvPr>
          <p:cNvSpPr/>
          <p:nvPr/>
        </p:nvSpPr>
        <p:spPr>
          <a:xfrm>
            <a:off x="6105236" y="1946745"/>
            <a:ext cx="2772064" cy="275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Market / NCC</a:t>
            </a: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Better reserves scheduling and dispatch decisions using the most up-to-date service availability data.</a:t>
            </a:r>
          </a:p>
          <a:p>
            <a:pPr marL="228600" indent="-228600">
              <a:spcAft>
                <a:spcPts val="600"/>
              </a:spcAft>
              <a:buFont typeface="+mj-lt"/>
              <a:buAutoNum type="arabicPeriod"/>
            </a:pPr>
            <a:endParaRPr lang="en-US" sz="1200" dirty="0">
              <a:solidFill>
                <a:schemeClr val="tx1"/>
              </a:solidFill>
            </a:endParaRPr>
          </a:p>
          <a:p>
            <a:pPr marL="228600" indent="-228600">
              <a:lnSpc>
                <a:spcPct val="110000"/>
              </a:lnSpc>
              <a:spcAft>
                <a:spcPts val="600"/>
              </a:spcAft>
              <a:buFont typeface="+mj-lt"/>
              <a:buAutoNum type="arabicPeriod"/>
            </a:pPr>
            <a:r>
              <a:rPr lang="en-US" sz="1200" dirty="0">
                <a:solidFill>
                  <a:schemeClr val="tx1"/>
                </a:solidFill>
              </a:rPr>
              <a:t>Improved real-time situational awareness reporting on the availability of reserve-capable (including FFR) units for the scheduling and dispatch activities</a:t>
            </a:r>
            <a:endParaRPr lang="en-IE"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algn="ctr">
              <a:spcAft>
                <a:spcPts val="600"/>
              </a:spcAft>
            </a:pPr>
            <a:r>
              <a:rPr lang="en-IE" dirty="0"/>
              <a:t>,</a:t>
            </a:r>
          </a:p>
        </p:txBody>
      </p:sp>
      <p:pic>
        <p:nvPicPr>
          <p:cNvPr id="6" name="Graphic 5" descr="Periodic Graph with solid fill">
            <a:extLst>
              <a:ext uri="{FF2B5EF4-FFF2-40B4-BE49-F238E27FC236}">
                <a16:creationId xmlns:a16="http://schemas.microsoft.com/office/drawing/2014/main" id="{0A1D5DB2-B9C2-A2D2-13FB-5F5B484170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57435" y="229628"/>
            <a:ext cx="631721" cy="631721"/>
          </a:xfrm>
          <a:prstGeom prst="rect">
            <a:avLst/>
          </a:prstGeom>
        </p:spPr>
      </p:pic>
      <p:grpSp>
        <p:nvGrpSpPr>
          <p:cNvPr id="3" name="Group 2">
            <a:extLst>
              <a:ext uri="{FF2B5EF4-FFF2-40B4-BE49-F238E27FC236}">
                <a16:creationId xmlns:a16="http://schemas.microsoft.com/office/drawing/2014/main" id="{D3B87568-D8F9-6ACE-4251-6191D6E2C6ED}"/>
              </a:ext>
            </a:extLst>
          </p:cNvPr>
          <p:cNvGrpSpPr/>
          <p:nvPr/>
        </p:nvGrpSpPr>
        <p:grpSpPr>
          <a:xfrm>
            <a:off x="304799" y="5710344"/>
            <a:ext cx="942976" cy="554418"/>
            <a:chOff x="1019444" y="5804007"/>
            <a:chExt cx="942976" cy="554418"/>
          </a:xfrm>
        </p:grpSpPr>
        <p:sp>
          <p:nvSpPr>
            <p:cNvPr id="5" name="Rectangle 4">
              <a:extLst>
                <a:ext uri="{FF2B5EF4-FFF2-40B4-BE49-F238E27FC236}">
                  <a16:creationId xmlns:a16="http://schemas.microsoft.com/office/drawing/2014/main" id="{C394841D-AEC6-A1EA-32D4-B87A2548A193}"/>
                </a:ext>
              </a:extLst>
            </p:cNvPr>
            <p:cNvSpPr/>
            <p:nvPr/>
          </p:nvSpPr>
          <p:spPr>
            <a:xfrm>
              <a:off x="1019444"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 Ante</a:t>
              </a:r>
              <a:endParaRPr lang="en-IE" sz="1200" dirty="0"/>
            </a:p>
          </p:txBody>
        </p:sp>
        <p:sp>
          <p:nvSpPr>
            <p:cNvPr id="8" name="Rectangle 7">
              <a:extLst>
                <a:ext uri="{FF2B5EF4-FFF2-40B4-BE49-F238E27FC236}">
                  <a16:creationId xmlns:a16="http://schemas.microsoft.com/office/drawing/2014/main" id="{16B5CD89-9D96-D2B1-861B-18383E300C64}"/>
                </a:ext>
              </a:extLst>
            </p:cNvPr>
            <p:cNvSpPr/>
            <p:nvPr/>
          </p:nvSpPr>
          <p:spPr>
            <a:xfrm>
              <a:off x="1019444" y="6044286"/>
              <a:ext cx="942976" cy="3141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None</a:t>
              </a:r>
              <a:endParaRPr lang="en-IE" sz="1200" dirty="0">
                <a:solidFill>
                  <a:schemeClr val="tx1"/>
                </a:solidFill>
              </a:endParaRPr>
            </a:p>
          </p:txBody>
        </p:sp>
      </p:grpSp>
      <p:grpSp>
        <p:nvGrpSpPr>
          <p:cNvPr id="9" name="Group 8">
            <a:extLst>
              <a:ext uri="{FF2B5EF4-FFF2-40B4-BE49-F238E27FC236}">
                <a16:creationId xmlns:a16="http://schemas.microsoft.com/office/drawing/2014/main" id="{99EC3B4A-1DD1-2214-2F6A-7ECB039A8594}"/>
              </a:ext>
            </a:extLst>
          </p:cNvPr>
          <p:cNvGrpSpPr/>
          <p:nvPr/>
        </p:nvGrpSpPr>
        <p:grpSpPr>
          <a:xfrm>
            <a:off x="1419952" y="5710344"/>
            <a:ext cx="942976" cy="554418"/>
            <a:chOff x="1962420" y="5804007"/>
            <a:chExt cx="942976" cy="554418"/>
          </a:xfrm>
        </p:grpSpPr>
        <p:sp>
          <p:nvSpPr>
            <p:cNvPr id="16" name="Rectangle 15">
              <a:extLst>
                <a:ext uri="{FF2B5EF4-FFF2-40B4-BE49-F238E27FC236}">
                  <a16:creationId xmlns:a16="http://schemas.microsoft.com/office/drawing/2014/main" id="{76F98004-3E53-88FE-3EFC-F458ADB12BA7}"/>
                </a:ext>
              </a:extLst>
            </p:cNvPr>
            <p:cNvSpPr/>
            <p:nvPr/>
          </p:nvSpPr>
          <p:spPr>
            <a:xfrm>
              <a:off x="1962420"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BM: B&amp;O</a:t>
              </a:r>
              <a:endParaRPr lang="en-IE" sz="1200" dirty="0">
                <a:solidFill>
                  <a:schemeClr val="bg1"/>
                </a:solidFill>
              </a:endParaRPr>
            </a:p>
          </p:txBody>
        </p:sp>
        <p:sp>
          <p:nvSpPr>
            <p:cNvPr id="17" name="Rectangle 16">
              <a:extLst>
                <a:ext uri="{FF2B5EF4-FFF2-40B4-BE49-F238E27FC236}">
                  <a16:creationId xmlns:a16="http://schemas.microsoft.com/office/drawing/2014/main" id="{06BD7B84-7030-5B60-1A79-BAEF5234C4FB}"/>
                </a:ext>
              </a:extLst>
            </p:cNvPr>
            <p:cNvSpPr/>
            <p:nvPr/>
          </p:nvSpPr>
          <p:spPr>
            <a:xfrm>
              <a:off x="1962420" y="6044286"/>
              <a:ext cx="942976" cy="31413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Minor</a:t>
              </a:r>
              <a:endParaRPr lang="en-IE" sz="1200" dirty="0">
                <a:solidFill>
                  <a:schemeClr val="tx1"/>
                </a:solidFill>
              </a:endParaRPr>
            </a:p>
          </p:txBody>
        </p:sp>
      </p:grpSp>
      <p:grpSp>
        <p:nvGrpSpPr>
          <p:cNvPr id="18" name="Group 17">
            <a:extLst>
              <a:ext uri="{FF2B5EF4-FFF2-40B4-BE49-F238E27FC236}">
                <a16:creationId xmlns:a16="http://schemas.microsoft.com/office/drawing/2014/main" id="{7DF0487B-F85A-C5F9-5683-848B0715DD8E}"/>
              </a:ext>
            </a:extLst>
          </p:cNvPr>
          <p:cNvGrpSpPr/>
          <p:nvPr/>
        </p:nvGrpSpPr>
        <p:grpSpPr>
          <a:xfrm>
            <a:off x="2535105" y="5710344"/>
            <a:ext cx="942976" cy="554418"/>
            <a:chOff x="2905396" y="5804007"/>
            <a:chExt cx="942976" cy="554418"/>
          </a:xfrm>
        </p:grpSpPr>
        <p:sp>
          <p:nvSpPr>
            <p:cNvPr id="20" name="Rectangle 19">
              <a:extLst>
                <a:ext uri="{FF2B5EF4-FFF2-40B4-BE49-F238E27FC236}">
                  <a16:creationId xmlns:a16="http://schemas.microsoft.com/office/drawing/2014/main" id="{2E4D1AC7-8180-AA1A-8AF9-B678C27606BE}"/>
                </a:ext>
              </a:extLst>
            </p:cNvPr>
            <p:cNvSpPr/>
            <p:nvPr/>
          </p:nvSpPr>
          <p:spPr>
            <a:xfrm>
              <a:off x="2905396"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Scheduling</a:t>
              </a:r>
              <a:endParaRPr lang="en-IE" sz="1200" dirty="0"/>
            </a:p>
          </p:txBody>
        </p:sp>
        <p:sp>
          <p:nvSpPr>
            <p:cNvPr id="21" name="Rectangle 20">
              <a:extLst>
                <a:ext uri="{FF2B5EF4-FFF2-40B4-BE49-F238E27FC236}">
                  <a16:creationId xmlns:a16="http://schemas.microsoft.com/office/drawing/2014/main" id="{68CA2875-533D-9032-B93E-E622157EC2F0}"/>
                </a:ext>
              </a:extLst>
            </p:cNvPr>
            <p:cNvSpPr/>
            <p:nvPr/>
          </p:nvSpPr>
          <p:spPr>
            <a:xfrm>
              <a:off x="2905396" y="6044286"/>
              <a:ext cx="942976" cy="31413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Minor</a:t>
              </a:r>
              <a:endParaRPr lang="en-IE" sz="1200" dirty="0">
                <a:solidFill>
                  <a:schemeClr val="tx1"/>
                </a:solidFill>
              </a:endParaRPr>
            </a:p>
          </p:txBody>
        </p:sp>
      </p:grpSp>
      <p:grpSp>
        <p:nvGrpSpPr>
          <p:cNvPr id="23" name="Group 22">
            <a:extLst>
              <a:ext uri="{FF2B5EF4-FFF2-40B4-BE49-F238E27FC236}">
                <a16:creationId xmlns:a16="http://schemas.microsoft.com/office/drawing/2014/main" id="{FD50C4FE-8900-893F-10D4-6BEC7F23092B}"/>
              </a:ext>
            </a:extLst>
          </p:cNvPr>
          <p:cNvGrpSpPr/>
          <p:nvPr/>
        </p:nvGrpSpPr>
        <p:grpSpPr>
          <a:xfrm>
            <a:off x="3650258" y="5710344"/>
            <a:ext cx="942976" cy="554418"/>
            <a:chOff x="3848372" y="5804007"/>
            <a:chExt cx="942976" cy="554418"/>
          </a:xfrm>
        </p:grpSpPr>
        <p:sp>
          <p:nvSpPr>
            <p:cNvPr id="24" name="Rectangle 23">
              <a:extLst>
                <a:ext uri="{FF2B5EF4-FFF2-40B4-BE49-F238E27FC236}">
                  <a16:creationId xmlns:a16="http://schemas.microsoft.com/office/drawing/2014/main" id="{970017B1-C3AF-B6C3-20A3-83DA29EF3E99}"/>
                </a:ext>
              </a:extLst>
            </p:cNvPr>
            <p:cNvSpPr/>
            <p:nvPr/>
          </p:nvSpPr>
          <p:spPr>
            <a:xfrm>
              <a:off x="3848372"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Dispatch</a:t>
              </a:r>
              <a:endParaRPr lang="en-IE" sz="1200" dirty="0">
                <a:solidFill>
                  <a:schemeClr val="bg1"/>
                </a:solidFill>
              </a:endParaRPr>
            </a:p>
          </p:txBody>
        </p:sp>
        <p:sp>
          <p:nvSpPr>
            <p:cNvPr id="28" name="Rectangle 27">
              <a:extLst>
                <a:ext uri="{FF2B5EF4-FFF2-40B4-BE49-F238E27FC236}">
                  <a16:creationId xmlns:a16="http://schemas.microsoft.com/office/drawing/2014/main" id="{50DC1290-8B0C-2701-5FD8-2CA708F6D6C2}"/>
                </a:ext>
              </a:extLst>
            </p:cNvPr>
            <p:cNvSpPr/>
            <p:nvPr/>
          </p:nvSpPr>
          <p:spPr>
            <a:xfrm>
              <a:off x="3848372" y="6044286"/>
              <a:ext cx="942976" cy="31413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Minor</a:t>
              </a:r>
              <a:endParaRPr lang="en-IE" sz="1200" dirty="0">
                <a:solidFill>
                  <a:schemeClr val="tx1"/>
                </a:solidFill>
              </a:endParaRPr>
            </a:p>
          </p:txBody>
        </p:sp>
      </p:grpSp>
      <p:grpSp>
        <p:nvGrpSpPr>
          <p:cNvPr id="29" name="Group 28">
            <a:extLst>
              <a:ext uri="{FF2B5EF4-FFF2-40B4-BE49-F238E27FC236}">
                <a16:creationId xmlns:a16="http://schemas.microsoft.com/office/drawing/2014/main" id="{75800CC5-0673-EDF8-F194-419CDCE759FA}"/>
              </a:ext>
            </a:extLst>
          </p:cNvPr>
          <p:cNvGrpSpPr/>
          <p:nvPr/>
        </p:nvGrpSpPr>
        <p:grpSpPr>
          <a:xfrm>
            <a:off x="4765409" y="5710344"/>
            <a:ext cx="942976" cy="554418"/>
            <a:chOff x="4791348" y="5804007"/>
            <a:chExt cx="942976" cy="554418"/>
          </a:xfrm>
        </p:grpSpPr>
        <p:sp>
          <p:nvSpPr>
            <p:cNvPr id="30" name="Rectangle 29">
              <a:extLst>
                <a:ext uri="{FF2B5EF4-FFF2-40B4-BE49-F238E27FC236}">
                  <a16:creationId xmlns:a16="http://schemas.microsoft.com/office/drawing/2014/main" id="{DC058C36-51E0-86EF-94D8-F034C734F1F7}"/>
                </a:ext>
              </a:extLst>
            </p:cNvPr>
            <p:cNvSpPr/>
            <p:nvPr/>
          </p:nvSpPr>
          <p:spPr>
            <a:xfrm>
              <a:off x="4791348"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Settlement</a:t>
              </a:r>
              <a:endParaRPr lang="en-IE" sz="1200" dirty="0">
                <a:solidFill>
                  <a:schemeClr val="bg1"/>
                </a:solidFill>
              </a:endParaRPr>
            </a:p>
          </p:txBody>
        </p:sp>
        <p:sp>
          <p:nvSpPr>
            <p:cNvPr id="31" name="Rectangle 30">
              <a:extLst>
                <a:ext uri="{FF2B5EF4-FFF2-40B4-BE49-F238E27FC236}">
                  <a16:creationId xmlns:a16="http://schemas.microsoft.com/office/drawing/2014/main" id="{A1CC9929-F0F4-3CA4-2876-CA0E2EF41F7C}"/>
                </a:ext>
              </a:extLst>
            </p:cNvPr>
            <p:cNvSpPr/>
            <p:nvPr/>
          </p:nvSpPr>
          <p:spPr>
            <a:xfrm>
              <a:off x="4791348" y="6044286"/>
              <a:ext cx="942976" cy="3141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None</a:t>
              </a:r>
              <a:endParaRPr lang="en-IE" sz="1200" dirty="0">
                <a:solidFill>
                  <a:schemeClr val="tx1"/>
                </a:solidFill>
              </a:endParaRPr>
            </a:p>
          </p:txBody>
        </p:sp>
      </p:grpSp>
    </p:spTree>
    <p:extLst>
      <p:ext uri="{BB962C8B-B14F-4D97-AF65-F5344CB8AC3E}">
        <p14:creationId xmlns:p14="http://schemas.microsoft.com/office/powerpoint/2010/main" val="1194689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a:t>
            </a:r>
            <a:endParaRPr lang="en-IE" dirty="0"/>
          </a:p>
        </p:txBody>
      </p:sp>
      <p:sp>
        <p:nvSpPr>
          <p:cNvPr id="2" name="Text Placeholder 4">
            <a:extLst>
              <a:ext uri="{FF2B5EF4-FFF2-40B4-BE49-F238E27FC236}">
                <a16:creationId xmlns:a16="http://schemas.microsoft.com/office/drawing/2014/main" id="{27EFCACF-FF7F-3F86-05CE-E69A76D26B66}"/>
              </a:ext>
            </a:extLst>
          </p:cNvPr>
          <p:cNvSpPr txBox="1">
            <a:spLocks/>
          </p:cNvSpPr>
          <p:nvPr/>
        </p:nvSpPr>
        <p:spPr>
          <a:xfrm>
            <a:off x="6095999" y="470271"/>
            <a:ext cx="4805976" cy="350259"/>
          </a:xfrm>
          <a:prstGeom prst="rect">
            <a:avLst/>
          </a:prstGeom>
          <a:ln w="3175">
            <a:solidFill>
              <a:schemeClr val="bg1">
                <a:lumMod val="75000"/>
              </a:schemeClr>
            </a:solidFill>
          </a:ln>
        </p:spPr>
        <p:txBody>
          <a:bodyPr vert="horz" wrap="square" lIns="0" tIns="0" rIns="0" bIns="0" rtlCol="0" anchor="ctr">
            <a:noAutofit/>
          </a:bodyPr>
          <a:lstStyle>
            <a:lvl1pPr marL="228600" indent="-228600" algn="l" defTabSz="1734634" rtl="0" eaLnBrk="1" latinLnBrk="0" hangingPunct="1">
              <a:lnSpc>
                <a:spcPct val="80000"/>
              </a:lnSpc>
              <a:spcBef>
                <a:spcPct val="0"/>
              </a:spcBef>
              <a:buFont typeface="Arial" panose="020B0604020202020204" pitchFamily="34" charset="0"/>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gn="ctr"/>
            <a:r>
              <a:rPr lang="en-US" sz="1400" b="0" dirty="0">
                <a:solidFill>
                  <a:schemeClr val="tx1"/>
                </a:solidFill>
              </a:rPr>
              <a:t>Synchronous Condenser Scheduling &amp; Dispatch</a:t>
            </a:r>
          </a:p>
        </p:txBody>
      </p:sp>
      <p:sp>
        <p:nvSpPr>
          <p:cNvPr id="7" name="Rectangle 6">
            <a:extLst>
              <a:ext uri="{FF2B5EF4-FFF2-40B4-BE49-F238E27FC236}">
                <a16:creationId xmlns:a16="http://schemas.microsoft.com/office/drawing/2014/main" id="{C9F2E465-B6DB-0288-9384-B9280FDE8501}"/>
              </a:ext>
            </a:extLst>
          </p:cNvPr>
          <p:cNvSpPr/>
          <p:nvPr/>
        </p:nvSpPr>
        <p:spPr>
          <a:xfrm>
            <a:off x="6095999" y="295750"/>
            <a:ext cx="4805976" cy="183849"/>
          </a:xfrm>
          <a:prstGeom prst="rect">
            <a:avLst/>
          </a:prstGeom>
          <a:solidFill>
            <a:srgbClr val="52525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SDP006</a:t>
            </a:r>
          </a:p>
        </p:txBody>
      </p:sp>
      <p:sp>
        <p:nvSpPr>
          <p:cNvPr id="10" name="Rectangle 9">
            <a:extLst>
              <a:ext uri="{FF2B5EF4-FFF2-40B4-BE49-F238E27FC236}">
                <a16:creationId xmlns:a16="http://schemas.microsoft.com/office/drawing/2014/main" id="{CA296BD9-5CE1-7CC1-9ADB-C8CB8A40950E}"/>
              </a:ext>
            </a:extLst>
          </p:cNvPr>
          <p:cNvSpPr/>
          <p:nvPr/>
        </p:nvSpPr>
        <p:spPr>
          <a:xfrm>
            <a:off x="304800" y="1270171"/>
            <a:ext cx="1219200" cy="1343720"/>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Goal</a:t>
            </a:r>
          </a:p>
          <a:p>
            <a:pPr algn="ctr"/>
            <a:endParaRPr lang="en-IE" sz="1600" dirty="0"/>
          </a:p>
        </p:txBody>
      </p:sp>
      <p:sp>
        <p:nvSpPr>
          <p:cNvPr id="11" name="Rectangle 10">
            <a:extLst>
              <a:ext uri="{FF2B5EF4-FFF2-40B4-BE49-F238E27FC236}">
                <a16:creationId xmlns:a16="http://schemas.microsoft.com/office/drawing/2014/main" id="{1B9C5381-43B2-E2F2-91F3-233DE57F276B}"/>
              </a:ext>
            </a:extLst>
          </p:cNvPr>
          <p:cNvSpPr/>
          <p:nvPr/>
        </p:nvSpPr>
        <p:spPr>
          <a:xfrm>
            <a:off x="1524000" y="1270171"/>
            <a:ext cx="4000500" cy="134372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To provide for the consistent, reliable, and optimal scheduling and dispatch of synchronous condenser units. To realise the value of the services provided by the synchronous condenser units. To facilitate the agreed</a:t>
            </a:r>
            <a:r>
              <a:rPr lang="en-US" sz="1200" dirty="0">
                <a:solidFill>
                  <a:schemeClr val="tx1"/>
                </a:solidFill>
              </a:rPr>
              <a:t> </a:t>
            </a:r>
            <a:r>
              <a:rPr lang="en-US" sz="1100" dirty="0">
                <a:solidFill>
                  <a:schemeClr val="tx1"/>
                </a:solidFill>
              </a:rPr>
              <a:t>market settlements for synchronous condensers. </a:t>
            </a:r>
          </a:p>
        </p:txBody>
      </p:sp>
      <p:sp>
        <p:nvSpPr>
          <p:cNvPr id="12" name="Rectangle 11">
            <a:extLst>
              <a:ext uri="{FF2B5EF4-FFF2-40B4-BE49-F238E27FC236}">
                <a16:creationId xmlns:a16="http://schemas.microsoft.com/office/drawing/2014/main" id="{75A6B88E-DC34-2A08-80BB-36E9C9FBFE4F}"/>
              </a:ext>
            </a:extLst>
          </p:cNvPr>
          <p:cNvSpPr/>
          <p:nvPr/>
        </p:nvSpPr>
        <p:spPr>
          <a:xfrm>
            <a:off x="304799" y="3033820"/>
            <a:ext cx="1219200" cy="2652606"/>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Approach</a:t>
            </a:r>
          </a:p>
          <a:p>
            <a:pPr algn="ctr"/>
            <a:endParaRPr lang="en-IE" sz="1600" dirty="0"/>
          </a:p>
          <a:p>
            <a:pPr algn="ctr"/>
            <a:endParaRPr lang="en-IE" sz="1600" dirty="0"/>
          </a:p>
          <a:p>
            <a:pPr algn="ctr"/>
            <a:endParaRPr lang="en-IE" sz="1600" dirty="0"/>
          </a:p>
        </p:txBody>
      </p:sp>
      <p:sp>
        <p:nvSpPr>
          <p:cNvPr id="13" name="Rectangle 12">
            <a:extLst>
              <a:ext uri="{FF2B5EF4-FFF2-40B4-BE49-F238E27FC236}">
                <a16:creationId xmlns:a16="http://schemas.microsoft.com/office/drawing/2014/main" id="{1462F978-E5BC-E421-0E65-23443C19EFD3}"/>
              </a:ext>
            </a:extLst>
          </p:cNvPr>
          <p:cNvSpPr/>
          <p:nvPr/>
        </p:nvSpPr>
        <p:spPr>
          <a:xfrm>
            <a:off x="1523999" y="3033820"/>
            <a:ext cx="4000501" cy="2652606"/>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indent="-228600">
              <a:buFont typeface="+mj-lt"/>
              <a:buAutoNum type="arabicPeriod"/>
            </a:pPr>
            <a:r>
              <a:rPr lang="en-US" sz="1100" dirty="0">
                <a:solidFill>
                  <a:schemeClr val="tx1"/>
                </a:solidFill>
              </a:rPr>
              <a:t>Ability to schedule and dispatch synchronous condenser units to meet inertia requirement.</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Provide for synchronous condenser units in registration, COD/TOD data management, reserve declarations, and market reporting.</a:t>
            </a:r>
          </a:p>
          <a:p>
            <a:pPr marL="228600" indent="-228600">
              <a:buFont typeface="+mj-lt"/>
              <a:buAutoNum type="arabicPeriod"/>
            </a:pPr>
            <a:endParaRPr lang="en-US" sz="1100" dirty="0">
              <a:solidFill>
                <a:schemeClr val="tx1"/>
              </a:solidFill>
            </a:endParaRPr>
          </a:p>
          <a:p>
            <a:pPr marL="228600" indent="-228600">
              <a:buFont typeface="+mj-lt"/>
              <a:buAutoNum type="arabicPeriod"/>
            </a:pPr>
            <a:r>
              <a:rPr lang="en-US" sz="1100" dirty="0">
                <a:solidFill>
                  <a:schemeClr val="tx1"/>
                </a:solidFill>
              </a:rPr>
              <a:t>Incorporate the new (planned and future) updates to the TSC(Trading and Settlement Code) for synchronous condenser units. </a:t>
            </a:r>
          </a:p>
          <a:p>
            <a:pPr marL="685800" lvl="1" indent="-228600">
              <a:buFont typeface="+mj-lt"/>
              <a:buAutoNum type="arabicPeriod"/>
            </a:pPr>
            <a:r>
              <a:rPr lang="en-US" sz="1100" dirty="0">
                <a:solidFill>
                  <a:schemeClr val="tx1"/>
                </a:solidFill>
              </a:rPr>
              <a:t>MOD_13_19 (existing modification in progress – shown here as it impacts solution)</a:t>
            </a:r>
          </a:p>
          <a:p>
            <a:pPr marL="685800" lvl="1" indent="-228600">
              <a:buFont typeface="+mj-lt"/>
              <a:buAutoNum type="arabicPeriod"/>
            </a:pPr>
            <a:r>
              <a:rPr lang="en-US" sz="1100" dirty="0">
                <a:solidFill>
                  <a:schemeClr val="tx1"/>
                </a:solidFill>
              </a:rPr>
              <a:t>Recovery of Startup, No Load costs</a:t>
            </a:r>
          </a:p>
        </p:txBody>
      </p:sp>
      <p:sp>
        <p:nvSpPr>
          <p:cNvPr id="14" name="Rectangle 13">
            <a:extLst>
              <a:ext uri="{FF2B5EF4-FFF2-40B4-BE49-F238E27FC236}">
                <a16:creationId xmlns:a16="http://schemas.microsoft.com/office/drawing/2014/main" id="{83A1293B-5961-70D1-7D4D-68F99AAE2AC4}"/>
              </a:ext>
            </a:extLst>
          </p:cNvPr>
          <p:cNvSpPr/>
          <p:nvPr/>
        </p:nvSpPr>
        <p:spPr>
          <a:xfrm>
            <a:off x="6096000" y="1270171"/>
            <a:ext cx="5693156"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What Changes?</a:t>
            </a:r>
          </a:p>
        </p:txBody>
      </p:sp>
      <p:sp>
        <p:nvSpPr>
          <p:cNvPr id="15" name="Rectangle 14">
            <a:extLst>
              <a:ext uri="{FF2B5EF4-FFF2-40B4-BE49-F238E27FC236}">
                <a16:creationId xmlns:a16="http://schemas.microsoft.com/office/drawing/2014/main" id="{44B7BD41-30CD-84DB-668D-AE5E38E1F1FF}"/>
              </a:ext>
            </a:extLst>
          </p:cNvPr>
          <p:cNvSpPr/>
          <p:nvPr/>
        </p:nvSpPr>
        <p:spPr>
          <a:xfrm>
            <a:off x="6096000" y="1730254"/>
            <a:ext cx="5693156" cy="3956172"/>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tx1"/>
              </a:solidFill>
            </a:endParaRPr>
          </a:p>
        </p:txBody>
      </p:sp>
      <p:pic>
        <p:nvPicPr>
          <p:cNvPr id="19" name="Graphic 18" descr="Bullseye with solid fill">
            <a:extLst>
              <a:ext uri="{FF2B5EF4-FFF2-40B4-BE49-F238E27FC236}">
                <a16:creationId xmlns:a16="http://schemas.microsoft.com/office/drawing/2014/main" id="{CB1775E7-34B7-FF15-CE04-CFD21BBB64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589" y="2038939"/>
            <a:ext cx="467622" cy="467622"/>
          </a:xfrm>
          <a:prstGeom prst="rect">
            <a:avLst/>
          </a:prstGeom>
        </p:spPr>
      </p:pic>
      <p:pic>
        <p:nvPicPr>
          <p:cNvPr id="22" name="Graphic 21" descr="Blueprint with solid fill">
            <a:extLst>
              <a:ext uri="{FF2B5EF4-FFF2-40B4-BE49-F238E27FC236}">
                <a16:creationId xmlns:a16="http://schemas.microsoft.com/office/drawing/2014/main" id="{842DB166-E664-9526-194D-851373BF93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8355" y="1269400"/>
            <a:ext cx="451913" cy="451913"/>
          </a:xfrm>
          <a:prstGeom prst="rect">
            <a:avLst/>
          </a:prstGeom>
        </p:spPr>
      </p:pic>
      <p:pic>
        <p:nvPicPr>
          <p:cNvPr id="25" name="Graphic 24" descr="Tools with solid fill">
            <a:extLst>
              <a:ext uri="{FF2B5EF4-FFF2-40B4-BE49-F238E27FC236}">
                <a16:creationId xmlns:a16="http://schemas.microsoft.com/office/drawing/2014/main" id="{25C400C7-7BB5-C1AF-3487-982FA9A8E1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588" y="4360123"/>
            <a:ext cx="467623" cy="467623"/>
          </a:xfrm>
          <a:prstGeom prst="rect">
            <a:avLst/>
          </a:prstGeom>
        </p:spPr>
      </p:pic>
      <p:sp>
        <p:nvSpPr>
          <p:cNvPr id="26" name="Rectangle 25">
            <a:extLst>
              <a:ext uri="{FF2B5EF4-FFF2-40B4-BE49-F238E27FC236}">
                <a16:creationId xmlns:a16="http://schemas.microsoft.com/office/drawing/2014/main" id="{28E1EB68-9E2F-C323-C42D-6006E647E7C0}"/>
              </a:ext>
            </a:extLst>
          </p:cNvPr>
          <p:cNvSpPr/>
          <p:nvPr/>
        </p:nvSpPr>
        <p:spPr>
          <a:xfrm>
            <a:off x="8886536" y="1933575"/>
            <a:ext cx="2902620" cy="275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Market Participants</a:t>
            </a: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Increased capability to submit commercial and technical offer data. </a:t>
            </a: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Effective utilization of services provided by synchronous condenser units.</a:t>
            </a: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Appropriate remuneration for certain costs (e.g., consumption, startup, no load).</a:t>
            </a: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pPr marL="228600" indent="-228600">
              <a:buFont typeface="+mj-lt"/>
              <a:buAutoNum type="arabicPeriod"/>
            </a:pPr>
            <a:endParaRPr lang="en-US" sz="1200" dirty="0">
              <a:solidFill>
                <a:schemeClr val="tx1"/>
              </a:solidFill>
            </a:endParaRPr>
          </a:p>
          <a:p>
            <a:endParaRPr lang="en-US" sz="1200" dirty="0">
              <a:solidFill>
                <a:schemeClr val="tx1"/>
              </a:solidFill>
            </a:endParaRPr>
          </a:p>
          <a:p>
            <a:pPr algn="ctr"/>
            <a:endParaRPr lang="en-IE" sz="1200" dirty="0">
              <a:solidFill>
                <a:schemeClr val="tx1"/>
              </a:solidFill>
            </a:endParaRPr>
          </a:p>
        </p:txBody>
      </p:sp>
      <p:sp>
        <p:nvSpPr>
          <p:cNvPr id="27" name="Rectangle 26">
            <a:extLst>
              <a:ext uri="{FF2B5EF4-FFF2-40B4-BE49-F238E27FC236}">
                <a16:creationId xmlns:a16="http://schemas.microsoft.com/office/drawing/2014/main" id="{7A11DCE8-8521-29F1-0236-817B64EB942B}"/>
              </a:ext>
            </a:extLst>
          </p:cNvPr>
          <p:cNvSpPr/>
          <p:nvPr/>
        </p:nvSpPr>
        <p:spPr>
          <a:xfrm>
            <a:off x="6105236" y="1946745"/>
            <a:ext cx="2772064" cy="275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TSO (Market / NCC)</a:t>
            </a: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r>
              <a:rPr lang="en-US" sz="1200" dirty="0">
                <a:solidFill>
                  <a:schemeClr val="tx1"/>
                </a:solidFill>
              </a:rPr>
              <a:t>Effective and efficient inclusion of synchronous condenser units in scheduling and dispatch processes.</a:t>
            </a:r>
          </a:p>
          <a:p>
            <a:pPr marL="228600" indent="-228600">
              <a:spcAft>
                <a:spcPts val="600"/>
              </a:spcAft>
              <a:buFont typeface="+mj-lt"/>
              <a:buAutoNum type="arabicPeriod"/>
            </a:pPr>
            <a:endParaRPr lang="en-US" sz="1200" dirty="0">
              <a:solidFill>
                <a:schemeClr val="tx1"/>
              </a:solidFill>
            </a:endParaRPr>
          </a:p>
          <a:p>
            <a:pPr marL="228600" lvl="0" indent="-228600">
              <a:lnSpc>
                <a:spcPct val="110000"/>
              </a:lnSpc>
              <a:spcAft>
                <a:spcPts val="600"/>
              </a:spcAft>
              <a:buFont typeface="+mj-lt"/>
              <a:buAutoNum type="arabicPeriod"/>
            </a:pPr>
            <a:r>
              <a:rPr lang="en-US" sz="1200" dirty="0">
                <a:solidFill>
                  <a:schemeClr val="tx1"/>
                </a:solidFill>
              </a:rPr>
              <a:t>Improved real-time situational awareness reporting on the availability of synchronous condenser units available for the scheduling and dispatch activities.</a:t>
            </a:r>
            <a:endParaRPr lang="en-IE"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marL="228600" indent="-228600">
              <a:spcAft>
                <a:spcPts val="600"/>
              </a:spcAft>
              <a:buFont typeface="+mj-lt"/>
              <a:buAutoNum type="arabicPeriod"/>
            </a:pPr>
            <a:endParaRPr lang="en-US" sz="1200" dirty="0">
              <a:solidFill>
                <a:schemeClr val="tx1"/>
              </a:solidFill>
            </a:endParaRPr>
          </a:p>
          <a:p>
            <a:pPr algn="ctr">
              <a:spcAft>
                <a:spcPts val="600"/>
              </a:spcAft>
            </a:pPr>
            <a:r>
              <a:rPr lang="en-IE" dirty="0"/>
              <a:t>,</a:t>
            </a:r>
          </a:p>
        </p:txBody>
      </p:sp>
      <p:pic>
        <p:nvPicPr>
          <p:cNvPr id="5" name="Picture 4" descr="Shape, arrow&#10;&#10;Description automatically generated">
            <a:extLst>
              <a:ext uri="{FF2B5EF4-FFF2-40B4-BE49-F238E27FC236}">
                <a16:creationId xmlns:a16="http://schemas.microsoft.com/office/drawing/2014/main" id="{0A6F6892-DAD1-668F-F695-90FCE1468D2F}"/>
              </a:ext>
            </a:extLst>
          </p:cNvPr>
          <p:cNvPicPr>
            <a:picLocks noChangeAspect="1"/>
          </p:cNvPicPr>
          <p:nvPr/>
        </p:nvPicPr>
        <p:blipFill rotWithShape="1">
          <a:blip r:embed="rId9"/>
          <a:srcRect l="68181" t="53602" r="19428" b="33064"/>
          <a:stretch/>
        </p:blipFill>
        <p:spPr>
          <a:xfrm>
            <a:off x="11079711" y="229420"/>
            <a:ext cx="598027" cy="643529"/>
          </a:xfrm>
          <a:prstGeom prst="rect">
            <a:avLst/>
          </a:prstGeom>
        </p:spPr>
      </p:pic>
      <p:grpSp>
        <p:nvGrpSpPr>
          <p:cNvPr id="3" name="Group 2">
            <a:extLst>
              <a:ext uri="{FF2B5EF4-FFF2-40B4-BE49-F238E27FC236}">
                <a16:creationId xmlns:a16="http://schemas.microsoft.com/office/drawing/2014/main" id="{AB27A8A4-0454-47CC-B9FA-D4EC73A307F2}"/>
              </a:ext>
            </a:extLst>
          </p:cNvPr>
          <p:cNvGrpSpPr/>
          <p:nvPr/>
        </p:nvGrpSpPr>
        <p:grpSpPr>
          <a:xfrm>
            <a:off x="304799" y="5874957"/>
            <a:ext cx="942976" cy="554418"/>
            <a:chOff x="1019444" y="5804007"/>
            <a:chExt cx="942976" cy="554418"/>
          </a:xfrm>
        </p:grpSpPr>
        <p:sp>
          <p:nvSpPr>
            <p:cNvPr id="6" name="Rectangle 5">
              <a:extLst>
                <a:ext uri="{FF2B5EF4-FFF2-40B4-BE49-F238E27FC236}">
                  <a16:creationId xmlns:a16="http://schemas.microsoft.com/office/drawing/2014/main" id="{1A77784C-2277-25BB-0EBA-66FF7D57FEFC}"/>
                </a:ext>
              </a:extLst>
            </p:cNvPr>
            <p:cNvSpPr/>
            <p:nvPr/>
          </p:nvSpPr>
          <p:spPr>
            <a:xfrm>
              <a:off x="1019444"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 Ante</a:t>
              </a:r>
              <a:endParaRPr lang="en-IE" sz="1200" dirty="0"/>
            </a:p>
          </p:txBody>
        </p:sp>
        <p:sp>
          <p:nvSpPr>
            <p:cNvPr id="8" name="Rectangle 7">
              <a:extLst>
                <a:ext uri="{FF2B5EF4-FFF2-40B4-BE49-F238E27FC236}">
                  <a16:creationId xmlns:a16="http://schemas.microsoft.com/office/drawing/2014/main" id="{951608F0-58E2-199D-AB83-615CC7FFFEA5}"/>
                </a:ext>
              </a:extLst>
            </p:cNvPr>
            <p:cNvSpPr/>
            <p:nvPr/>
          </p:nvSpPr>
          <p:spPr>
            <a:xfrm>
              <a:off x="1019444" y="6044286"/>
              <a:ext cx="942976" cy="3141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None</a:t>
              </a:r>
              <a:endParaRPr lang="en-IE" sz="1200" dirty="0">
                <a:solidFill>
                  <a:schemeClr val="tx1"/>
                </a:solidFill>
              </a:endParaRPr>
            </a:p>
          </p:txBody>
        </p:sp>
      </p:grpSp>
      <p:grpSp>
        <p:nvGrpSpPr>
          <p:cNvPr id="9" name="Group 8">
            <a:extLst>
              <a:ext uri="{FF2B5EF4-FFF2-40B4-BE49-F238E27FC236}">
                <a16:creationId xmlns:a16="http://schemas.microsoft.com/office/drawing/2014/main" id="{7B70ACA6-0968-0659-5501-88CEC3A7B7A2}"/>
              </a:ext>
            </a:extLst>
          </p:cNvPr>
          <p:cNvGrpSpPr/>
          <p:nvPr/>
        </p:nvGrpSpPr>
        <p:grpSpPr>
          <a:xfrm>
            <a:off x="1419952" y="5874957"/>
            <a:ext cx="942976" cy="554418"/>
            <a:chOff x="1962420" y="5804007"/>
            <a:chExt cx="942976" cy="554418"/>
          </a:xfrm>
        </p:grpSpPr>
        <p:sp>
          <p:nvSpPr>
            <p:cNvPr id="16" name="Rectangle 15">
              <a:extLst>
                <a:ext uri="{FF2B5EF4-FFF2-40B4-BE49-F238E27FC236}">
                  <a16:creationId xmlns:a16="http://schemas.microsoft.com/office/drawing/2014/main" id="{630F523E-EB53-3F0D-BE86-ABB86733E33A}"/>
                </a:ext>
              </a:extLst>
            </p:cNvPr>
            <p:cNvSpPr/>
            <p:nvPr/>
          </p:nvSpPr>
          <p:spPr>
            <a:xfrm>
              <a:off x="1962420"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BM: B&amp;O</a:t>
              </a:r>
              <a:endParaRPr lang="en-IE" sz="1200" dirty="0">
                <a:solidFill>
                  <a:schemeClr val="bg1"/>
                </a:solidFill>
              </a:endParaRPr>
            </a:p>
          </p:txBody>
        </p:sp>
        <p:sp>
          <p:nvSpPr>
            <p:cNvPr id="17" name="Rectangle 16">
              <a:extLst>
                <a:ext uri="{FF2B5EF4-FFF2-40B4-BE49-F238E27FC236}">
                  <a16:creationId xmlns:a16="http://schemas.microsoft.com/office/drawing/2014/main" id="{869BA04A-B925-4EEA-D310-44FDA2FD5724}"/>
                </a:ext>
              </a:extLst>
            </p:cNvPr>
            <p:cNvSpPr/>
            <p:nvPr/>
          </p:nvSpPr>
          <p:spPr>
            <a:xfrm>
              <a:off x="1962420" y="6044286"/>
              <a:ext cx="942976" cy="31413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Minor</a:t>
              </a:r>
              <a:endParaRPr lang="en-IE" sz="1200" dirty="0">
                <a:solidFill>
                  <a:schemeClr val="tx1"/>
                </a:solidFill>
              </a:endParaRPr>
            </a:p>
          </p:txBody>
        </p:sp>
      </p:grpSp>
      <p:grpSp>
        <p:nvGrpSpPr>
          <p:cNvPr id="18" name="Group 17">
            <a:extLst>
              <a:ext uri="{FF2B5EF4-FFF2-40B4-BE49-F238E27FC236}">
                <a16:creationId xmlns:a16="http://schemas.microsoft.com/office/drawing/2014/main" id="{A9E3A25B-855D-E3EE-1BE2-6920158079B6}"/>
              </a:ext>
            </a:extLst>
          </p:cNvPr>
          <p:cNvGrpSpPr/>
          <p:nvPr/>
        </p:nvGrpSpPr>
        <p:grpSpPr>
          <a:xfrm>
            <a:off x="2535105" y="5874957"/>
            <a:ext cx="942976" cy="554418"/>
            <a:chOff x="2905396" y="5804007"/>
            <a:chExt cx="942976" cy="554418"/>
          </a:xfrm>
        </p:grpSpPr>
        <p:sp>
          <p:nvSpPr>
            <p:cNvPr id="20" name="Rectangle 19">
              <a:extLst>
                <a:ext uri="{FF2B5EF4-FFF2-40B4-BE49-F238E27FC236}">
                  <a16:creationId xmlns:a16="http://schemas.microsoft.com/office/drawing/2014/main" id="{4EFC0734-51DB-2D55-FF1A-495F45E44DA3}"/>
                </a:ext>
              </a:extLst>
            </p:cNvPr>
            <p:cNvSpPr/>
            <p:nvPr/>
          </p:nvSpPr>
          <p:spPr>
            <a:xfrm>
              <a:off x="2905396"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Scheduling</a:t>
              </a:r>
              <a:endParaRPr lang="en-IE" sz="1200" dirty="0"/>
            </a:p>
          </p:txBody>
        </p:sp>
        <p:sp>
          <p:nvSpPr>
            <p:cNvPr id="21" name="Rectangle 20">
              <a:extLst>
                <a:ext uri="{FF2B5EF4-FFF2-40B4-BE49-F238E27FC236}">
                  <a16:creationId xmlns:a16="http://schemas.microsoft.com/office/drawing/2014/main" id="{07254AB1-6378-F57C-CADD-26E2637950D4}"/>
                </a:ext>
              </a:extLst>
            </p:cNvPr>
            <p:cNvSpPr/>
            <p:nvPr/>
          </p:nvSpPr>
          <p:spPr>
            <a:xfrm>
              <a:off x="2905396" y="6044286"/>
              <a:ext cx="942976" cy="314139"/>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Moderate</a:t>
              </a:r>
              <a:endParaRPr lang="en-IE" sz="1200" dirty="0">
                <a:solidFill>
                  <a:schemeClr val="tx1"/>
                </a:solidFill>
              </a:endParaRPr>
            </a:p>
          </p:txBody>
        </p:sp>
      </p:grpSp>
      <p:grpSp>
        <p:nvGrpSpPr>
          <p:cNvPr id="23" name="Group 22">
            <a:extLst>
              <a:ext uri="{FF2B5EF4-FFF2-40B4-BE49-F238E27FC236}">
                <a16:creationId xmlns:a16="http://schemas.microsoft.com/office/drawing/2014/main" id="{A56FCE0F-FB90-2E49-B276-AEB6423C8F53}"/>
              </a:ext>
            </a:extLst>
          </p:cNvPr>
          <p:cNvGrpSpPr/>
          <p:nvPr/>
        </p:nvGrpSpPr>
        <p:grpSpPr>
          <a:xfrm>
            <a:off x="3650258" y="5874957"/>
            <a:ext cx="942976" cy="554418"/>
            <a:chOff x="3848372" y="5804007"/>
            <a:chExt cx="942976" cy="554418"/>
          </a:xfrm>
        </p:grpSpPr>
        <p:sp>
          <p:nvSpPr>
            <p:cNvPr id="24" name="Rectangle 23">
              <a:extLst>
                <a:ext uri="{FF2B5EF4-FFF2-40B4-BE49-F238E27FC236}">
                  <a16:creationId xmlns:a16="http://schemas.microsoft.com/office/drawing/2014/main" id="{A3C5C9CC-65C6-B9EF-A1A2-97E160822583}"/>
                </a:ext>
              </a:extLst>
            </p:cNvPr>
            <p:cNvSpPr/>
            <p:nvPr/>
          </p:nvSpPr>
          <p:spPr>
            <a:xfrm>
              <a:off x="3848372"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Dispatch</a:t>
              </a:r>
              <a:endParaRPr lang="en-IE" sz="1200" dirty="0">
                <a:solidFill>
                  <a:schemeClr val="bg1"/>
                </a:solidFill>
              </a:endParaRPr>
            </a:p>
          </p:txBody>
        </p:sp>
        <p:sp>
          <p:nvSpPr>
            <p:cNvPr id="28" name="Rectangle 27">
              <a:extLst>
                <a:ext uri="{FF2B5EF4-FFF2-40B4-BE49-F238E27FC236}">
                  <a16:creationId xmlns:a16="http://schemas.microsoft.com/office/drawing/2014/main" id="{BF80C1FE-9B11-4C4F-4589-B3CBCF579C37}"/>
                </a:ext>
              </a:extLst>
            </p:cNvPr>
            <p:cNvSpPr/>
            <p:nvPr/>
          </p:nvSpPr>
          <p:spPr>
            <a:xfrm>
              <a:off x="3848372" y="6044286"/>
              <a:ext cx="942976" cy="314139"/>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Moderate</a:t>
              </a:r>
              <a:endParaRPr lang="en-IE" sz="1200" dirty="0">
                <a:solidFill>
                  <a:schemeClr val="tx1"/>
                </a:solidFill>
              </a:endParaRPr>
            </a:p>
          </p:txBody>
        </p:sp>
      </p:grpSp>
      <p:grpSp>
        <p:nvGrpSpPr>
          <p:cNvPr id="29" name="Group 28">
            <a:extLst>
              <a:ext uri="{FF2B5EF4-FFF2-40B4-BE49-F238E27FC236}">
                <a16:creationId xmlns:a16="http://schemas.microsoft.com/office/drawing/2014/main" id="{12211702-1A73-D63C-9105-A3598186AAB0}"/>
              </a:ext>
            </a:extLst>
          </p:cNvPr>
          <p:cNvGrpSpPr/>
          <p:nvPr/>
        </p:nvGrpSpPr>
        <p:grpSpPr>
          <a:xfrm>
            <a:off x="4765409" y="5874957"/>
            <a:ext cx="942976" cy="554418"/>
            <a:chOff x="4791348" y="5804007"/>
            <a:chExt cx="942976" cy="554418"/>
          </a:xfrm>
        </p:grpSpPr>
        <p:sp>
          <p:nvSpPr>
            <p:cNvPr id="30" name="Rectangle 29">
              <a:extLst>
                <a:ext uri="{FF2B5EF4-FFF2-40B4-BE49-F238E27FC236}">
                  <a16:creationId xmlns:a16="http://schemas.microsoft.com/office/drawing/2014/main" id="{64698450-A1E7-5E91-48D9-49316C2D8798}"/>
                </a:ext>
              </a:extLst>
            </p:cNvPr>
            <p:cNvSpPr/>
            <p:nvPr/>
          </p:nvSpPr>
          <p:spPr>
            <a:xfrm>
              <a:off x="4791348" y="5804007"/>
              <a:ext cx="942976" cy="239440"/>
            </a:xfrm>
            <a:prstGeom prst="rect">
              <a:avLst/>
            </a:prstGeom>
            <a:solidFill>
              <a:srgbClr val="5252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Settlement</a:t>
              </a:r>
              <a:endParaRPr lang="en-IE" sz="1200" dirty="0">
                <a:solidFill>
                  <a:schemeClr val="bg1"/>
                </a:solidFill>
              </a:endParaRPr>
            </a:p>
          </p:txBody>
        </p:sp>
        <p:sp>
          <p:nvSpPr>
            <p:cNvPr id="31" name="Rectangle 30">
              <a:extLst>
                <a:ext uri="{FF2B5EF4-FFF2-40B4-BE49-F238E27FC236}">
                  <a16:creationId xmlns:a16="http://schemas.microsoft.com/office/drawing/2014/main" id="{B9433143-605C-7307-1A83-1B3695259D6C}"/>
                </a:ext>
              </a:extLst>
            </p:cNvPr>
            <p:cNvSpPr/>
            <p:nvPr/>
          </p:nvSpPr>
          <p:spPr>
            <a:xfrm>
              <a:off x="4791348" y="6044286"/>
              <a:ext cx="942976" cy="314139"/>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Moderate</a:t>
              </a:r>
              <a:endParaRPr lang="en-IE" sz="1200" dirty="0">
                <a:solidFill>
                  <a:schemeClr val="tx1"/>
                </a:solidFill>
              </a:endParaRPr>
            </a:p>
          </p:txBody>
        </p:sp>
      </p:grpSp>
    </p:spTree>
    <p:extLst>
      <p:ext uri="{BB962C8B-B14F-4D97-AF65-F5344CB8AC3E}">
        <p14:creationId xmlns:p14="http://schemas.microsoft.com/office/powerpoint/2010/main" val="258804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Agenda</a:t>
            </a:r>
            <a:endParaRPr lang="en-IE" dirty="0"/>
          </a:p>
        </p:txBody>
      </p:sp>
      <p:sp>
        <p:nvSpPr>
          <p:cNvPr id="3" name="Rectangle 2">
            <a:extLst>
              <a:ext uri="{FF2B5EF4-FFF2-40B4-BE49-F238E27FC236}">
                <a16:creationId xmlns:a16="http://schemas.microsoft.com/office/drawing/2014/main" id="{18B3A0C3-EA05-42F6-BBA3-79795427D945}"/>
              </a:ext>
            </a:extLst>
          </p:cNvPr>
          <p:cNvSpPr/>
          <p:nvPr/>
        </p:nvSpPr>
        <p:spPr>
          <a:xfrm>
            <a:off x="10982325" y="0"/>
            <a:ext cx="1209675" cy="6857999"/>
          </a:xfrm>
          <a:prstGeom prst="rect">
            <a:avLst/>
          </a:prstGeom>
          <a:solidFill>
            <a:schemeClr val="accent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Graphic 5" descr="Electric Tower with solid fill">
            <a:extLst>
              <a:ext uri="{FF2B5EF4-FFF2-40B4-BE49-F238E27FC236}">
                <a16:creationId xmlns:a16="http://schemas.microsoft.com/office/drawing/2014/main" id="{36E2C1EC-1319-4B81-BBC1-20E685D5AB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80980" y="1364052"/>
            <a:ext cx="700855" cy="700855"/>
          </a:xfrm>
          <a:prstGeom prst="rect">
            <a:avLst/>
          </a:prstGeom>
          <a:effectLst>
            <a:outerShdw blurRad="50800" dist="38100" dir="2700000" algn="tl" rotWithShape="0">
              <a:prstClr val="black">
                <a:alpha val="40000"/>
              </a:prstClr>
            </a:outerShdw>
          </a:effectLst>
        </p:spPr>
      </p:pic>
      <p:pic>
        <p:nvPicPr>
          <p:cNvPr id="7" name="Graphic 6" descr="Battery charging with solid fill">
            <a:extLst>
              <a:ext uri="{FF2B5EF4-FFF2-40B4-BE49-F238E27FC236}">
                <a16:creationId xmlns:a16="http://schemas.microsoft.com/office/drawing/2014/main" id="{6FBA9E63-08AD-BCF1-8220-813F65C08D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80980" y="3416052"/>
            <a:ext cx="700855" cy="700855"/>
          </a:xfrm>
          <a:prstGeom prst="rect">
            <a:avLst/>
          </a:prstGeom>
          <a:effectLst>
            <a:outerShdw blurRad="50800" dist="38100" dir="2700000" algn="tl" rotWithShape="0">
              <a:prstClr val="black">
                <a:alpha val="40000"/>
              </a:prstClr>
            </a:outerShdw>
          </a:effectLst>
        </p:spPr>
      </p:pic>
      <p:pic>
        <p:nvPicPr>
          <p:cNvPr id="8" name="Graphic 7" descr="Wind Turbines with solid fill">
            <a:extLst>
              <a:ext uri="{FF2B5EF4-FFF2-40B4-BE49-F238E27FC236}">
                <a16:creationId xmlns:a16="http://schemas.microsoft.com/office/drawing/2014/main" id="{623B8AEC-4A06-71BE-0CB7-286969EE39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80980" y="2390052"/>
            <a:ext cx="700855" cy="700855"/>
          </a:xfrm>
          <a:prstGeom prst="rect">
            <a:avLst/>
          </a:prstGeom>
          <a:effectLst>
            <a:outerShdw blurRad="50800" dist="38100" dir="2700000" algn="tl" rotWithShape="0">
              <a:prstClr val="black">
                <a:alpha val="40000"/>
              </a:prstClr>
            </a:outerShdw>
          </a:effectLst>
        </p:spPr>
      </p:pic>
      <p:pic>
        <p:nvPicPr>
          <p:cNvPr id="9" name="Graphic 8" descr="Cloud Computing with solid fill">
            <a:extLst>
              <a:ext uri="{FF2B5EF4-FFF2-40B4-BE49-F238E27FC236}">
                <a16:creationId xmlns:a16="http://schemas.microsoft.com/office/drawing/2014/main" id="{E1C4A4B3-BD24-2938-FB76-DA5EEAAABE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80980" y="4442052"/>
            <a:ext cx="700855" cy="700855"/>
          </a:xfrm>
          <a:prstGeom prst="rect">
            <a:avLst/>
          </a:prstGeom>
          <a:effectLst>
            <a:outerShdw blurRad="50800" dist="38100" dir="2700000" algn="tl" rotWithShape="0">
              <a:prstClr val="black">
                <a:alpha val="40000"/>
              </a:prstClr>
            </a:outerShdw>
          </a:effectLst>
        </p:spPr>
      </p:pic>
      <p:pic>
        <p:nvPicPr>
          <p:cNvPr id="10" name="Graphic 9" descr="Social network with solid fill">
            <a:extLst>
              <a:ext uri="{FF2B5EF4-FFF2-40B4-BE49-F238E27FC236}">
                <a16:creationId xmlns:a16="http://schemas.microsoft.com/office/drawing/2014/main" id="{C4FD126F-E548-C533-0158-A2B54D83C9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80980" y="338052"/>
            <a:ext cx="700855" cy="700855"/>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A6070676-0005-C66D-C05F-339792B03BB2}"/>
              </a:ext>
            </a:extLst>
          </p:cNvPr>
          <p:cNvGrpSpPr/>
          <p:nvPr/>
        </p:nvGrpSpPr>
        <p:grpSpPr>
          <a:xfrm>
            <a:off x="11280980" y="5468052"/>
            <a:ext cx="700855" cy="1120501"/>
            <a:chOff x="11238732" y="5468052"/>
            <a:chExt cx="700855" cy="1120501"/>
          </a:xfrm>
        </p:grpSpPr>
        <p:pic>
          <p:nvPicPr>
            <p:cNvPr id="12" name="Graphic 11" descr="Chat with solid fill">
              <a:extLst>
                <a:ext uri="{FF2B5EF4-FFF2-40B4-BE49-F238E27FC236}">
                  <a16:creationId xmlns:a16="http://schemas.microsoft.com/office/drawing/2014/main" id="{DA3AD2B4-CD15-9C15-7B37-91ABDA4F14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38732" y="5468052"/>
              <a:ext cx="700855" cy="700855"/>
            </a:xfrm>
            <a:prstGeom prst="rect">
              <a:avLst/>
            </a:prstGeom>
            <a:effectLst>
              <a:outerShdw blurRad="50800" dist="38100" dir="2700000" algn="tl" rotWithShape="0">
                <a:prstClr val="black">
                  <a:alpha val="40000"/>
                </a:prstClr>
              </a:outerShdw>
            </a:effectLst>
          </p:spPr>
        </p:pic>
        <p:pic>
          <p:nvPicPr>
            <p:cNvPr id="13" name="Graphic 12" descr="Boardroom with solid fill">
              <a:extLst>
                <a:ext uri="{FF2B5EF4-FFF2-40B4-BE49-F238E27FC236}">
                  <a16:creationId xmlns:a16="http://schemas.microsoft.com/office/drawing/2014/main" id="{06F13489-632D-96F9-2803-F31FC3A7D2A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38732" y="5887698"/>
              <a:ext cx="700855" cy="700855"/>
            </a:xfrm>
            <a:prstGeom prst="rect">
              <a:avLst/>
            </a:prstGeom>
            <a:effectLst>
              <a:outerShdw blurRad="50800" dist="38100" dir="2700000" algn="tl" rotWithShape="0">
                <a:prstClr val="black">
                  <a:alpha val="40000"/>
                </a:prstClr>
              </a:outerShdw>
            </a:effectLst>
          </p:spPr>
        </p:pic>
      </p:grpSp>
      <p:grpSp>
        <p:nvGrpSpPr>
          <p:cNvPr id="52" name="Group 51">
            <a:extLst>
              <a:ext uri="{FF2B5EF4-FFF2-40B4-BE49-F238E27FC236}">
                <a16:creationId xmlns:a16="http://schemas.microsoft.com/office/drawing/2014/main" id="{B4FB82B3-F6DD-FE4D-5B7F-360BEC72A650}"/>
              </a:ext>
            </a:extLst>
          </p:cNvPr>
          <p:cNvGrpSpPr/>
          <p:nvPr/>
        </p:nvGrpSpPr>
        <p:grpSpPr>
          <a:xfrm>
            <a:off x="740452" y="1038907"/>
            <a:ext cx="6457250" cy="5224501"/>
            <a:chOff x="983213" y="1200570"/>
            <a:chExt cx="6457250" cy="5224501"/>
          </a:xfrm>
        </p:grpSpPr>
        <p:cxnSp>
          <p:nvCxnSpPr>
            <p:cNvPr id="15" name="Straight Connector 14">
              <a:extLst>
                <a:ext uri="{FF2B5EF4-FFF2-40B4-BE49-F238E27FC236}">
                  <a16:creationId xmlns:a16="http://schemas.microsoft.com/office/drawing/2014/main" id="{F735BA0B-E204-69B3-9713-4E45335881A9}"/>
                </a:ext>
              </a:extLst>
            </p:cNvPr>
            <p:cNvCxnSpPr>
              <a:cxnSpLocks/>
            </p:cNvCxnSpPr>
            <p:nvPr/>
          </p:nvCxnSpPr>
          <p:spPr>
            <a:xfrm>
              <a:off x="1294726" y="1200570"/>
              <a:ext cx="0" cy="5224501"/>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32" name="Rectangle 31">
              <a:extLst>
                <a:ext uri="{FF2B5EF4-FFF2-40B4-BE49-F238E27FC236}">
                  <a16:creationId xmlns:a16="http://schemas.microsoft.com/office/drawing/2014/main" id="{68A0216C-DB06-0F0B-7960-BBAEA41C700E}"/>
                </a:ext>
              </a:extLst>
            </p:cNvPr>
            <p:cNvSpPr/>
            <p:nvPr/>
          </p:nvSpPr>
          <p:spPr>
            <a:xfrm>
              <a:off x="3981281" y="1651202"/>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Introduction</a:t>
              </a:r>
              <a:endParaRPr lang="en-IE" dirty="0">
                <a:solidFill>
                  <a:schemeClr val="accent1">
                    <a:lumMod val="50000"/>
                  </a:schemeClr>
                </a:solidFill>
                <a:latin typeface="Arial Black" panose="020B0A04020102020204" pitchFamily="34" charset="0"/>
              </a:endParaRPr>
            </a:p>
          </p:txBody>
        </p:sp>
        <p:grpSp>
          <p:nvGrpSpPr>
            <p:cNvPr id="31" name="Group 30">
              <a:extLst>
                <a:ext uri="{FF2B5EF4-FFF2-40B4-BE49-F238E27FC236}">
                  <a16:creationId xmlns:a16="http://schemas.microsoft.com/office/drawing/2014/main" id="{C4C235D4-538F-8A6B-5D93-BE46799A72C6}"/>
                </a:ext>
              </a:extLst>
            </p:cNvPr>
            <p:cNvGrpSpPr/>
            <p:nvPr/>
          </p:nvGrpSpPr>
          <p:grpSpPr>
            <a:xfrm>
              <a:off x="983213" y="1538849"/>
              <a:ext cx="635130" cy="4547943"/>
              <a:chOff x="983213" y="1597079"/>
              <a:chExt cx="635130" cy="4547943"/>
            </a:xfrm>
          </p:grpSpPr>
          <p:sp>
            <p:nvSpPr>
              <p:cNvPr id="17" name="Flowchart: Connector 16">
                <a:extLst>
                  <a:ext uri="{FF2B5EF4-FFF2-40B4-BE49-F238E27FC236}">
                    <a16:creationId xmlns:a16="http://schemas.microsoft.com/office/drawing/2014/main" id="{1225F208-091A-9E7A-A5CB-042930F2601E}"/>
                  </a:ext>
                </a:extLst>
              </p:cNvPr>
              <p:cNvSpPr/>
              <p:nvPr/>
            </p:nvSpPr>
            <p:spPr>
              <a:xfrm>
                <a:off x="983214" y="1597079"/>
                <a:ext cx="623023" cy="615632"/>
              </a:xfrm>
              <a:prstGeom prst="flowChartConnector">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Flowchart: Connector 19">
                <a:extLst>
                  <a:ext uri="{FF2B5EF4-FFF2-40B4-BE49-F238E27FC236}">
                    <a16:creationId xmlns:a16="http://schemas.microsoft.com/office/drawing/2014/main" id="{6E3843AD-2D0C-4537-2F9C-57C23CCADAA5}"/>
                  </a:ext>
                </a:extLst>
              </p:cNvPr>
              <p:cNvSpPr/>
              <p:nvPr/>
            </p:nvSpPr>
            <p:spPr>
              <a:xfrm>
                <a:off x="983214" y="2580157"/>
                <a:ext cx="623023" cy="615632"/>
              </a:xfrm>
              <a:prstGeom prst="flowChartConnector">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3" name="Flowchart: Connector 22">
                <a:extLst>
                  <a:ext uri="{FF2B5EF4-FFF2-40B4-BE49-F238E27FC236}">
                    <a16:creationId xmlns:a16="http://schemas.microsoft.com/office/drawing/2014/main" id="{333AA920-2169-7CC8-A1C9-B2DB5F8945B0}"/>
                  </a:ext>
                </a:extLst>
              </p:cNvPr>
              <p:cNvSpPr/>
              <p:nvPr/>
            </p:nvSpPr>
            <p:spPr>
              <a:xfrm>
                <a:off x="995320" y="3563235"/>
                <a:ext cx="623023" cy="615632"/>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6" name="Flowchart: Connector 25">
                <a:extLst>
                  <a:ext uri="{FF2B5EF4-FFF2-40B4-BE49-F238E27FC236}">
                    <a16:creationId xmlns:a16="http://schemas.microsoft.com/office/drawing/2014/main" id="{32FE6E64-66D7-B15F-C600-DCD23D06BDBB}"/>
                  </a:ext>
                </a:extLst>
              </p:cNvPr>
              <p:cNvSpPr/>
              <p:nvPr/>
            </p:nvSpPr>
            <p:spPr>
              <a:xfrm>
                <a:off x="983213" y="4546313"/>
                <a:ext cx="623023" cy="615632"/>
              </a:xfrm>
              <a:prstGeom prst="flowChartConnector">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9" name="Flowchart: Connector 28">
                <a:extLst>
                  <a:ext uri="{FF2B5EF4-FFF2-40B4-BE49-F238E27FC236}">
                    <a16:creationId xmlns:a16="http://schemas.microsoft.com/office/drawing/2014/main" id="{81A535BC-159C-723A-854E-3F030077D2C5}"/>
                  </a:ext>
                </a:extLst>
              </p:cNvPr>
              <p:cNvSpPr/>
              <p:nvPr/>
            </p:nvSpPr>
            <p:spPr>
              <a:xfrm>
                <a:off x="995320" y="5529390"/>
                <a:ext cx="623023" cy="615632"/>
              </a:xfrm>
              <a:prstGeom prst="flowChartConnector">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33" name="Rectangle 32">
              <a:extLst>
                <a:ext uri="{FF2B5EF4-FFF2-40B4-BE49-F238E27FC236}">
                  <a16:creationId xmlns:a16="http://schemas.microsoft.com/office/drawing/2014/main" id="{EF667477-4B35-7117-60CA-354632ECCCA8}"/>
                </a:ext>
              </a:extLst>
            </p:cNvPr>
            <p:cNvSpPr/>
            <p:nvPr/>
          </p:nvSpPr>
          <p:spPr>
            <a:xfrm>
              <a:off x="3981281" y="2634280"/>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75000"/>
                    </a:schemeClr>
                  </a:solidFill>
                  <a:latin typeface="Arial Black" panose="020B0A04020102020204" pitchFamily="34" charset="0"/>
                </a:rPr>
                <a:t>SDP Initiatives, Part 1</a:t>
              </a:r>
              <a:endParaRPr lang="en-IE" dirty="0">
                <a:solidFill>
                  <a:schemeClr val="accent1">
                    <a:lumMod val="75000"/>
                  </a:schemeClr>
                </a:solidFill>
                <a:latin typeface="Arial Black" panose="020B0A04020102020204" pitchFamily="34" charset="0"/>
              </a:endParaRPr>
            </a:p>
          </p:txBody>
        </p:sp>
        <p:sp>
          <p:nvSpPr>
            <p:cNvPr id="34" name="Rectangle 33">
              <a:extLst>
                <a:ext uri="{FF2B5EF4-FFF2-40B4-BE49-F238E27FC236}">
                  <a16:creationId xmlns:a16="http://schemas.microsoft.com/office/drawing/2014/main" id="{27C28CF7-7914-26FE-E818-DFB2C1BC83C3}"/>
                </a:ext>
              </a:extLst>
            </p:cNvPr>
            <p:cNvSpPr/>
            <p:nvPr/>
          </p:nvSpPr>
          <p:spPr>
            <a:xfrm>
              <a:off x="3981281" y="3617358"/>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latin typeface="Arial Black" panose="020B0A04020102020204" pitchFamily="34" charset="0"/>
                </a:rPr>
                <a:t>Lunch Break</a:t>
              </a:r>
              <a:endParaRPr lang="en-IE" dirty="0">
                <a:solidFill>
                  <a:schemeClr val="accent1"/>
                </a:solidFill>
                <a:latin typeface="Arial Black" panose="020B0A04020102020204" pitchFamily="34" charset="0"/>
              </a:endParaRPr>
            </a:p>
          </p:txBody>
        </p:sp>
        <p:sp>
          <p:nvSpPr>
            <p:cNvPr id="35" name="Rectangle 34">
              <a:extLst>
                <a:ext uri="{FF2B5EF4-FFF2-40B4-BE49-F238E27FC236}">
                  <a16:creationId xmlns:a16="http://schemas.microsoft.com/office/drawing/2014/main" id="{C1DD8BDD-7E61-22D9-A835-E6885F74BA41}"/>
                </a:ext>
              </a:extLst>
            </p:cNvPr>
            <p:cNvSpPr/>
            <p:nvPr/>
          </p:nvSpPr>
          <p:spPr>
            <a:xfrm>
              <a:off x="3981281" y="4600436"/>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SDP Initiatives, Part 2</a:t>
              </a:r>
              <a:endParaRPr lang="en-IE" dirty="0">
                <a:solidFill>
                  <a:schemeClr val="accent1">
                    <a:lumMod val="50000"/>
                  </a:schemeClr>
                </a:solidFill>
                <a:latin typeface="Arial Black" panose="020B0A04020102020204" pitchFamily="34" charset="0"/>
              </a:endParaRPr>
            </a:p>
          </p:txBody>
        </p:sp>
        <p:sp>
          <p:nvSpPr>
            <p:cNvPr id="36" name="Rectangle 35">
              <a:extLst>
                <a:ext uri="{FF2B5EF4-FFF2-40B4-BE49-F238E27FC236}">
                  <a16:creationId xmlns:a16="http://schemas.microsoft.com/office/drawing/2014/main" id="{D65DB6B9-95B6-BE47-71BF-612BC8DF5670}"/>
                </a:ext>
              </a:extLst>
            </p:cNvPr>
            <p:cNvSpPr/>
            <p:nvPr/>
          </p:nvSpPr>
          <p:spPr>
            <a:xfrm>
              <a:off x="3981281" y="5583513"/>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Closing</a:t>
              </a:r>
              <a:endParaRPr lang="en-IE" dirty="0">
                <a:solidFill>
                  <a:schemeClr val="accent1">
                    <a:lumMod val="50000"/>
                  </a:schemeClr>
                </a:solidFill>
                <a:latin typeface="Arial Black" panose="020B0A04020102020204" pitchFamily="34" charset="0"/>
              </a:endParaRPr>
            </a:p>
          </p:txBody>
        </p:sp>
        <p:sp>
          <p:nvSpPr>
            <p:cNvPr id="37" name="Rectangle 36">
              <a:extLst>
                <a:ext uri="{FF2B5EF4-FFF2-40B4-BE49-F238E27FC236}">
                  <a16:creationId xmlns:a16="http://schemas.microsoft.com/office/drawing/2014/main" id="{BD8AB62D-523F-758B-5064-D62D4C056C75}"/>
                </a:ext>
              </a:extLst>
            </p:cNvPr>
            <p:cNvSpPr/>
            <p:nvPr/>
          </p:nvSpPr>
          <p:spPr>
            <a:xfrm>
              <a:off x="1791190" y="1650727"/>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10:30 – 10:45</a:t>
              </a:r>
              <a:endParaRPr lang="en-IE" sz="1600" dirty="0">
                <a:solidFill>
                  <a:schemeClr val="accent1">
                    <a:lumMod val="50000"/>
                  </a:schemeClr>
                </a:solidFill>
                <a:latin typeface="Arial Black" panose="020B0A04020102020204" pitchFamily="34" charset="0"/>
              </a:endParaRPr>
            </a:p>
          </p:txBody>
        </p:sp>
        <p:sp>
          <p:nvSpPr>
            <p:cNvPr id="38" name="Rectangle 37">
              <a:extLst>
                <a:ext uri="{FF2B5EF4-FFF2-40B4-BE49-F238E27FC236}">
                  <a16:creationId xmlns:a16="http://schemas.microsoft.com/office/drawing/2014/main" id="{DB5752AA-81B9-788C-F534-0BE3023AEFB2}"/>
                </a:ext>
              </a:extLst>
            </p:cNvPr>
            <p:cNvSpPr/>
            <p:nvPr/>
          </p:nvSpPr>
          <p:spPr>
            <a:xfrm>
              <a:off x="1791190" y="2633805"/>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latin typeface="Arial Black" panose="020B0A04020102020204" pitchFamily="34" charset="0"/>
                </a:rPr>
                <a:t>10:45 – 12:30</a:t>
              </a:r>
              <a:endParaRPr lang="en-IE" sz="1600" dirty="0">
                <a:solidFill>
                  <a:schemeClr val="accent1">
                    <a:lumMod val="75000"/>
                  </a:schemeClr>
                </a:solidFill>
                <a:latin typeface="Arial Black" panose="020B0A04020102020204" pitchFamily="34" charset="0"/>
              </a:endParaRPr>
            </a:p>
          </p:txBody>
        </p:sp>
        <p:sp>
          <p:nvSpPr>
            <p:cNvPr id="39" name="Rectangle 38">
              <a:extLst>
                <a:ext uri="{FF2B5EF4-FFF2-40B4-BE49-F238E27FC236}">
                  <a16:creationId xmlns:a16="http://schemas.microsoft.com/office/drawing/2014/main" id="{4A9F32D4-D9B6-6D7A-92C2-D53F678490BB}"/>
                </a:ext>
              </a:extLst>
            </p:cNvPr>
            <p:cNvSpPr/>
            <p:nvPr/>
          </p:nvSpPr>
          <p:spPr>
            <a:xfrm>
              <a:off x="1791190" y="3616883"/>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Arial Black" panose="020B0A04020102020204" pitchFamily="34" charset="0"/>
                </a:rPr>
                <a:t>12:30 – 1:00</a:t>
              </a:r>
              <a:endParaRPr lang="en-IE" sz="1600" dirty="0">
                <a:solidFill>
                  <a:schemeClr val="accent1"/>
                </a:solidFill>
                <a:latin typeface="Arial Black" panose="020B0A04020102020204" pitchFamily="34" charset="0"/>
              </a:endParaRPr>
            </a:p>
          </p:txBody>
        </p:sp>
        <p:sp>
          <p:nvSpPr>
            <p:cNvPr id="40" name="Rectangle 39">
              <a:extLst>
                <a:ext uri="{FF2B5EF4-FFF2-40B4-BE49-F238E27FC236}">
                  <a16:creationId xmlns:a16="http://schemas.microsoft.com/office/drawing/2014/main" id="{4055D02C-E4F0-D958-B9CF-B45656F654B0}"/>
                </a:ext>
              </a:extLst>
            </p:cNvPr>
            <p:cNvSpPr/>
            <p:nvPr/>
          </p:nvSpPr>
          <p:spPr>
            <a:xfrm>
              <a:off x="1791190" y="4599961"/>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1:00 – 2:30</a:t>
              </a:r>
              <a:endParaRPr lang="en-IE" sz="1600" dirty="0">
                <a:solidFill>
                  <a:schemeClr val="accent1">
                    <a:lumMod val="50000"/>
                  </a:schemeClr>
                </a:solidFill>
                <a:latin typeface="Arial Black" panose="020B0A04020102020204" pitchFamily="34" charset="0"/>
              </a:endParaRPr>
            </a:p>
          </p:txBody>
        </p:sp>
        <p:sp>
          <p:nvSpPr>
            <p:cNvPr id="41" name="Rectangle 40">
              <a:extLst>
                <a:ext uri="{FF2B5EF4-FFF2-40B4-BE49-F238E27FC236}">
                  <a16:creationId xmlns:a16="http://schemas.microsoft.com/office/drawing/2014/main" id="{ECB91215-2971-A6CE-BA1A-93DB3B422C78}"/>
                </a:ext>
              </a:extLst>
            </p:cNvPr>
            <p:cNvSpPr/>
            <p:nvPr/>
          </p:nvSpPr>
          <p:spPr>
            <a:xfrm>
              <a:off x="1791190" y="5583038"/>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2:30 – 3:00</a:t>
              </a:r>
              <a:endParaRPr lang="en-IE" sz="1600" dirty="0">
                <a:solidFill>
                  <a:schemeClr val="accent1">
                    <a:lumMod val="50000"/>
                  </a:schemeClr>
                </a:solidFill>
                <a:latin typeface="Arial Black" panose="020B0A04020102020204" pitchFamily="34" charset="0"/>
              </a:endParaRPr>
            </a:p>
          </p:txBody>
        </p:sp>
        <p:pic>
          <p:nvPicPr>
            <p:cNvPr id="43" name="Graphic 42" descr="Run with solid fill">
              <a:extLst>
                <a:ext uri="{FF2B5EF4-FFF2-40B4-BE49-F238E27FC236}">
                  <a16:creationId xmlns:a16="http://schemas.microsoft.com/office/drawing/2014/main" id="{2589B695-5A4B-CCC1-39E4-A0474559932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99260" y="5583038"/>
              <a:ext cx="390928" cy="390928"/>
            </a:xfrm>
            <a:prstGeom prst="rect">
              <a:avLst/>
            </a:prstGeom>
          </p:spPr>
        </p:pic>
        <p:pic>
          <p:nvPicPr>
            <p:cNvPr id="47" name="Graphic 46" descr="Tea with solid fill">
              <a:extLst>
                <a:ext uri="{FF2B5EF4-FFF2-40B4-BE49-F238E27FC236}">
                  <a16:creationId xmlns:a16="http://schemas.microsoft.com/office/drawing/2014/main" id="{5CB848D9-11B9-9342-0F4F-FDCD9D81ED7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25483" y="3571014"/>
              <a:ext cx="390929" cy="390929"/>
            </a:xfrm>
            <a:prstGeom prst="rect">
              <a:avLst/>
            </a:prstGeom>
          </p:spPr>
        </p:pic>
        <p:pic>
          <p:nvPicPr>
            <p:cNvPr id="49" name="Graphic 48" descr="Handshake with solid fill">
              <a:extLst>
                <a:ext uri="{FF2B5EF4-FFF2-40B4-BE49-F238E27FC236}">
                  <a16:creationId xmlns:a16="http://schemas.microsoft.com/office/drawing/2014/main" id="{0F50D79E-035A-CE24-B858-F1BA7E034C5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9259" y="1650962"/>
              <a:ext cx="390929" cy="390929"/>
            </a:xfrm>
            <a:prstGeom prst="rect">
              <a:avLst/>
            </a:prstGeom>
          </p:spPr>
        </p:pic>
        <p:pic>
          <p:nvPicPr>
            <p:cNvPr id="50" name="Graphic 49" descr="Wind Turbines with solid fill">
              <a:extLst>
                <a:ext uri="{FF2B5EF4-FFF2-40B4-BE49-F238E27FC236}">
                  <a16:creationId xmlns:a16="http://schemas.microsoft.com/office/drawing/2014/main" id="{5E3CA127-9837-3CD4-7815-B1955C12BA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981" y="2634040"/>
              <a:ext cx="390929" cy="390929"/>
            </a:xfrm>
            <a:prstGeom prst="rect">
              <a:avLst/>
            </a:prstGeom>
            <a:effectLst>
              <a:outerShdw blurRad="50800" dist="38100" dir="2700000" algn="tl" rotWithShape="0">
                <a:prstClr val="black">
                  <a:alpha val="40000"/>
                </a:prstClr>
              </a:outerShdw>
            </a:effectLst>
          </p:spPr>
        </p:pic>
        <p:pic>
          <p:nvPicPr>
            <p:cNvPr id="51" name="Graphic 50" descr="Battery charging with solid fill">
              <a:extLst>
                <a:ext uri="{FF2B5EF4-FFF2-40B4-BE49-F238E27FC236}">
                  <a16:creationId xmlns:a16="http://schemas.microsoft.com/office/drawing/2014/main" id="{529AFC1C-9ED0-7F73-9623-EC39D2E7EA4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13248" y="4605222"/>
              <a:ext cx="386140" cy="386140"/>
            </a:xfrm>
            <a:prstGeom prst="rect">
              <a:avLst/>
            </a:prstGeom>
            <a:effectLst>
              <a:outerShdw blurRad="50800" dist="38100" dir="2700000" algn="tl" rotWithShape="0">
                <a:prstClr val="black">
                  <a:alpha val="40000"/>
                </a:prstClr>
              </a:outerShdw>
            </a:effectLst>
          </p:spPr>
        </p:pic>
      </p:grpSp>
      <p:sp>
        <p:nvSpPr>
          <p:cNvPr id="58" name="Rectangle 57">
            <a:extLst>
              <a:ext uri="{FF2B5EF4-FFF2-40B4-BE49-F238E27FC236}">
                <a16:creationId xmlns:a16="http://schemas.microsoft.com/office/drawing/2014/main" id="{76BCD961-6019-0492-CF88-4CAE7C673F0A}"/>
              </a:ext>
            </a:extLst>
          </p:cNvPr>
          <p:cNvSpPr/>
          <p:nvPr/>
        </p:nvSpPr>
        <p:spPr>
          <a:xfrm>
            <a:off x="3738520" y="5421375"/>
            <a:ext cx="3733960" cy="410124"/>
          </a:xfrm>
          <a:prstGeom prst="rect">
            <a:avLst/>
          </a:prstGeom>
          <a:solidFill>
            <a:schemeClr val="accent1">
              <a:lumMod val="40000"/>
              <a:lumOff val="6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Closing</a:t>
            </a:r>
            <a:endParaRPr lang="en-IE" dirty="0">
              <a:solidFill>
                <a:schemeClr val="accent1">
                  <a:lumMod val="50000"/>
                </a:schemeClr>
              </a:solidFill>
              <a:latin typeface="Arial Black" panose="020B0A04020102020204" pitchFamily="34" charset="0"/>
            </a:endParaRPr>
          </a:p>
        </p:txBody>
      </p:sp>
      <p:sp>
        <p:nvSpPr>
          <p:cNvPr id="57" name="Rectangle 56">
            <a:extLst>
              <a:ext uri="{FF2B5EF4-FFF2-40B4-BE49-F238E27FC236}">
                <a16:creationId xmlns:a16="http://schemas.microsoft.com/office/drawing/2014/main" id="{1B640781-9C42-2B59-FFBE-45A4EEFE204C}"/>
              </a:ext>
            </a:extLst>
          </p:cNvPr>
          <p:cNvSpPr/>
          <p:nvPr/>
        </p:nvSpPr>
        <p:spPr>
          <a:xfrm>
            <a:off x="7472480" y="4829699"/>
            <a:ext cx="3459182" cy="1001800"/>
          </a:xfrm>
          <a:prstGeom prst="rect">
            <a:avLst/>
          </a:prstGeom>
          <a:solidFill>
            <a:srgbClr val="B4C7E7"/>
          </a:solidFill>
          <a:ln w="3175">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lnSpc>
                <a:spcPct val="150000"/>
              </a:lnSpc>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Closing Thoughts</a:t>
            </a:r>
          </a:p>
          <a:p>
            <a:pPr marL="285750" indent="-285750">
              <a:lnSpc>
                <a:spcPct val="150000"/>
              </a:lnSpc>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Next Steps</a:t>
            </a:r>
          </a:p>
          <a:p>
            <a:pPr marL="285750" indent="-285750">
              <a:lnSpc>
                <a:spcPct val="150000"/>
              </a:lnSpc>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Contacting Us </a:t>
            </a:r>
            <a:endParaRPr lang="en-IE"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Closing Thoughts and Next Steps</a:t>
            </a:r>
            <a:endParaRPr lang="en-IE" dirty="0"/>
          </a:p>
        </p:txBody>
      </p:sp>
      <p:sp>
        <p:nvSpPr>
          <p:cNvPr id="27" name="Rectangle 26">
            <a:extLst>
              <a:ext uri="{FF2B5EF4-FFF2-40B4-BE49-F238E27FC236}">
                <a16:creationId xmlns:a16="http://schemas.microsoft.com/office/drawing/2014/main" id="{096ABB0D-4F90-85B1-F4D8-E2D289710E23}"/>
              </a:ext>
            </a:extLst>
          </p:cNvPr>
          <p:cNvSpPr/>
          <p:nvPr/>
        </p:nvSpPr>
        <p:spPr>
          <a:xfrm>
            <a:off x="3779433" y="2045301"/>
            <a:ext cx="7641042" cy="137562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600" dirty="0">
                <a:solidFill>
                  <a:schemeClr val="tx1"/>
                </a:solidFill>
              </a:rPr>
              <a:t>Stakeholder Engagement will continue.  We will host more industry-wide workshops and focused sessions for different groups (technical, programme management). </a:t>
            </a:r>
          </a:p>
          <a:p>
            <a:pPr lvl="1"/>
            <a:endParaRPr lang="en-US" sz="1600" dirty="0">
              <a:solidFill>
                <a:schemeClr val="tx1"/>
              </a:solidFill>
            </a:endParaRPr>
          </a:p>
          <a:p>
            <a:pPr lvl="1"/>
            <a:r>
              <a:rPr lang="en-US" sz="1600" dirty="0">
                <a:solidFill>
                  <a:schemeClr val="tx1"/>
                </a:solidFill>
              </a:rPr>
              <a:t>Engagement is bi-directional. We need to hear from you! You will hear from us. </a:t>
            </a:r>
            <a:endParaRPr lang="en-IE" sz="1600" dirty="0">
              <a:solidFill>
                <a:schemeClr val="tx1"/>
              </a:solidFill>
            </a:endParaRPr>
          </a:p>
        </p:txBody>
      </p:sp>
      <p:sp>
        <p:nvSpPr>
          <p:cNvPr id="7" name="Rectangle 6">
            <a:extLst>
              <a:ext uri="{FF2B5EF4-FFF2-40B4-BE49-F238E27FC236}">
                <a16:creationId xmlns:a16="http://schemas.microsoft.com/office/drawing/2014/main" id="{32E9FDC2-D1F5-0154-7894-E20142E0ACAE}"/>
              </a:ext>
            </a:extLst>
          </p:cNvPr>
          <p:cNvSpPr/>
          <p:nvPr/>
        </p:nvSpPr>
        <p:spPr>
          <a:xfrm>
            <a:off x="2339823" y="4390848"/>
            <a:ext cx="5137826" cy="137562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1" algn="r"/>
            <a:r>
              <a:rPr lang="en-US" sz="1600" dirty="0">
                <a:solidFill>
                  <a:schemeClr val="tx1"/>
                </a:solidFill>
              </a:rPr>
              <a:t>Please provide feedback when you have reviewed and considered the information from today’s discussion.</a:t>
            </a:r>
            <a:endParaRPr lang="en-IE" sz="1600" dirty="0">
              <a:solidFill>
                <a:schemeClr val="tx1"/>
              </a:solidFill>
            </a:endParaRPr>
          </a:p>
          <a:p>
            <a:pPr lvl="1" algn="r"/>
            <a:endParaRPr lang="en-IE" sz="1600" dirty="0">
              <a:solidFill>
                <a:schemeClr val="tx1"/>
              </a:solidFill>
            </a:endParaRPr>
          </a:p>
          <a:p>
            <a:pPr lvl="1" algn="r"/>
            <a:r>
              <a:rPr lang="en-IE" sz="1600" dirty="0">
                <a:solidFill>
                  <a:schemeClr val="tx1"/>
                </a:solidFill>
              </a:rPr>
              <a:t>Follow-up from any “Listen” item discussed today.</a:t>
            </a:r>
          </a:p>
        </p:txBody>
      </p:sp>
      <p:pic>
        <p:nvPicPr>
          <p:cNvPr id="8" name="Picture 7">
            <a:extLst>
              <a:ext uri="{FF2B5EF4-FFF2-40B4-BE49-F238E27FC236}">
                <a16:creationId xmlns:a16="http://schemas.microsoft.com/office/drawing/2014/main" id="{8A9A69DA-7B4F-EA92-E3F0-F0A446E6BA1E}"/>
              </a:ext>
            </a:extLst>
          </p:cNvPr>
          <p:cNvPicPr>
            <a:picLocks noChangeAspect="1"/>
          </p:cNvPicPr>
          <p:nvPr/>
        </p:nvPicPr>
        <p:blipFill>
          <a:blip r:embed="rId2"/>
          <a:stretch>
            <a:fillRect/>
          </a:stretch>
        </p:blipFill>
        <p:spPr>
          <a:xfrm>
            <a:off x="900213" y="1504581"/>
            <a:ext cx="2879220" cy="1916349"/>
          </a:xfrm>
          <a:prstGeom prst="rect">
            <a:avLst/>
          </a:prstGeom>
        </p:spPr>
      </p:pic>
      <p:pic>
        <p:nvPicPr>
          <p:cNvPr id="10" name="Picture 9">
            <a:extLst>
              <a:ext uri="{FF2B5EF4-FFF2-40B4-BE49-F238E27FC236}">
                <a16:creationId xmlns:a16="http://schemas.microsoft.com/office/drawing/2014/main" id="{441F2EDF-20A9-5A31-BAEB-0FC29732DC3F}"/>
              </a:ext>
            </a:extLst>
          </p:cNvPr>
          <p:cNvPicPr>
            <a:picLocks noChangeAspect="1"/>
          </p:cNvPicPr>
          <p:nvPr/>
        </p:nvPicPr>
        <p:blipFill>
          <a:blip r:embed="rId3"/>
          <a:stretch>
            <a:fillRect/>
          </a:stretch>
        </p:blipFill>
        <p:spPr>
          <a:xfrm>
            <a:off x="7477649" y="3561596"/>
            <a:ext cx="3742699" cy="2727798"/>
          </a:xfrm>
          <a:prstGeom prst="rect">
            <a:avLst/>
          </a:prstGeom>
        </p:spPr>
      </p:pic>
      <p:sp>
        <p:nvSpPr>
          <p:cNvPr id="11" name="TextBox 10">
            <a:extLst>
              <a:ext uri="{FF2B5EF4-FFF2-40B4-BE49-F238E27FC236}">
                <a16:creationId xmlns:a16="http://schemas.microsoft.com/office/drawing/2014/main" id="{07DB47BB-9219-E2B2-4490-13C7F9A6C557}"/>
              </a:ext>
            </a:extLst>
          </p:cNvPr>
          <p:cNvSpPr txBox="1"/>
          <p:nvPr/>
        </p:nvSpPr>
        <p:spPr>
          <a:xfrm>
            <a:off x="4223277" y="1860635"/>
            <a:ext cx="3440044" cy="369332"/>
          </a:xfrm>
          <a:prstGeom prst="rect">
            <a:avLst/>
          </a:prstGeom>
          <a:noFill/>
        </p:spPr>
        <p:txBody>
          <a:bodyPr wrap="square" rtlCol="0">
            <a:spAutoFit/>
          </a:bodyPr>
          <a:lstStyle/>
          <a:p>
            <a:r>
              <a:rPr lang="en-US" dirty="0">
                <a:solidFill>
                  <a:schemeClr val="accent1"/>
                </a:solidFill>
                <a:latin typeface="Arial Black" panose="020B0A04020102020204" pitchFamily="34" charset="0"/>
              </a:rPr>
              <a:t>Stakeholder Engagement</a:t>
            </a:r>
            <a:endParaRPr lang="en-IE" dirty="0">
              <a:solidFill>
                <a:schemeClr val="accent1"/>
              </a:solidFill>
              <a:latin typeface="Arial Black" panose="020B0A04020102020204" pitchFamily="34" charset="0"/>
            </a:endParaRPr>
          </a:p>
        </p:txBody>
      </p:sp>
      <p:sp>
        <p:nvSpPr>
          <p:cNvPr id="12" name="TextBox 11">
            <a:extLst>
              <a:ext uri="{FF2B5EF4-FFF2-40B4-BE49-F238E27FC236}">
                <a16:creationId xmlns:a16="http://schemas.microsoft.com/office/drawing/2014/main" id="{6F0D15B8-905F-FB75-30A1-958E9006A51D}"/>
              </a:ext>
            </a:extLst>
          </p:cNvPr>
          <p:cNvSpPr txBox="1"/>
          <p:nvPr/>
        </p:nvSpPr>
        <p:spPr>
          <a:xfrm>
            <a:off x="5204259" y="4135849"/>
            <a:ext cx="2273390" cy="369332"/>
          </a:xfrm>
          <a:prstGeom prst="rect">
            <a:avLst/>
          </a:prstGeom>
          <a:noFill/>
        </p:spPr>
        <p:txBody>
          <a:bodyPr wrap="square" rtlCol="0">
            <a:spAutoFit/>
          </a:bodyPr>
          <a:lstStyle/>
          <a:p>
            <a:pPr algn="r"/>
            <a:r>
              <a:rPr lang="en-US" dirty="0">
                <a:solidFill>
                  <a:schemeClr val="accent1"/>
                </a:solidFill>
                <a:latin typeface="Arial Black" panose="020B0A04020102020204" pitchFamily="34" charset="0"/>
              </a:rPr>
              <a:t>Next Steps</a:t>
            </a:r>
            <a:endParaRPr lang="en-IE"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73977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decel="10000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 grpId="0" animBg="1"/>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20D700BA-2C3D-F54A-B822-585C1259F71B}"/>
              </a:ext>
            </a:extLst>
          </p:cNvPr>
          <p:cNvSpPr txBox="1">
            <a:spLocks/>
          </p:cNvSpPr>
          <p:nvPr/>
        </p:nvSpPr>
        <p:spPr>
          <a:xfrm>
            <a:off x="394978" y="1281271"/>
            <a:ext cx="11402044" cy="501202"/>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To raise an issue or query for the Scheduling &amp; Dispatch Programme:</a:t>
            </a:r>
          </a:p>
          <a:p>
            <a:endParaRPr lang="en-GB" dirty="0"/>
          </a:p>
          <a:p>
            <a:pPr lvl="1"/>
            <a:endParaRPr lang="en-GB" i="1" dirty="0">
              <a:solidFill>
                <a:srgbClr val="009992"/>
              </a:solidFill>
            </a:endParaRPr>
          </a:p>
        </p:txBody>
      </p:sp>
      <p:grpSp>
        <p:nvGrpSpPr>
          <p:cNvPr id="5" name="Group 4">
            <a:extLst>
              <a:ext uri="{FF2B5EF4-FFF2-40B4-BE49-F238E27FC236}">
                <a16:creationId xmlns:a16="http://schemas.microsoft.com/office/drawing/2014/main" id="{A348C27B-E1AB-4F04-B5BA-6A896BA64F40}"/>
              </a:ext>
            </a:extLst>
          </p:cNvPr>
          <p:cNvGrpSpPr/>
          <p:nvPr/>
        </p:nvGrpSpPr>
        <p:grpSpPr>
          <a:xfrm>
            <a:off x="470140" y="1983370"/>
            <a:ext cx="3888432" cy="2895824"/>
            <a:chOff x="479376" y="1665312"/>
            <a:chExt cx="3888432" cy="2895824"/>
          </a:xfrm>
        </p:grpSpPr>
        <p:sp>
          <p:nvSpPr>
            <p:cNvPr id="3" name="Rectangle 2">
              <a:extLst>
                <a:ext uri="{FF2B5EF4-FFF2-40B4-BE49-F238E27FC236}">
                  <a16:creationId xmlns:a16="http://schemas.microsoft.com/office/drawing/2014/main" id="{64943030-3A58-4AFF-9C1A-FA7CA80C9CBC}"/>
                </a:ext>
              </a:extLst>
            </p:cNvPr>
            <p:cNvSpPr/>
            <p:nvPr/>
          </p:nvSpPr>
          <p:spPr>
            <a:xfrm>
              <a:off x="479376" y="1665312"/>
              <a:ext cx="1368152" cy="2895824"/>
            </a:xfrm>
            <a:prstGeom prst="rect">
              <a:avLst/>
            </a:prstGeom>
            <a:ln w="3175">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Contact</a:t>
              </a:r>
              <a:endParaRPr lang="en-IE" dirty="0">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84A2C612-D9DF-4A29-B078-0CA4B8EDB73B}"/>
                </a:ext>
              </a:extLst>
            </p:cNvPr>
            <p:cNvSpPr/>
            <p:nvPr/>
          </p:nvSpPr>
          <p:spPr>
            <a:xfrm>
              <a:off x="1847528" y="1665312"/>
              <a:ext cx="2520280" cy="2895824"/>
            </a:xfrm>
            <a:prstGeom prst="rect">
              <a:avLst/>
            </a:prstGeom>
            <a:ln w="3175">
              <a:solidFill>
                <a:schemeClr val="accent6"/>
              </a:solidFill>
            </a:ln>
          </p:spPr>
          <p:style>
            <a:lnRef idx="2">
              <a:schemeClr val="accent6"/>
            </a:lnRef>
            <a:fillRef idx="1">
              <a:schemeClr val="lt1"/>
            </a:fillRef>
            <a:effectRef idx="0">
              <a:schemeClr val="accent6"/>
            </a:effectRef>
            <a:fontRef idx="minor">
              <a:schemeClr val="dk1"/>
            </a:fontRef>
          </p:style>
          <p:txBody>
            <a:bodyPr rtlCol="0" anchor="t"/>
            <a:lstStyle/>
            <a:p>
              <a:r>
                <a:rPr lang="en-US" sz="1400" b="1" dirty="0">
                  <a:latin typeface="Calibri" panose="020F0502020204030204" pitchFamily="34" charset="0"/>
                  <a:cs typeface="Calibri" panose="020F0502020204030204" pitchFamily="34" charset="0"/>
                </a:rPr>
                <a:t>SDP Queries</a:t>
              </a:r>
            </a:p>
            <a:p>
              <a:r>
                <a:rPr lang="en-US" sz="1400" dirty="0">
                  <a:latin typeface="Calibri" panose="020F0502020204030204" pitchFamily="34" charset="0"/>
                  <a:cs typeface="Calibri" panose="020F0502020204030204" pitchFamily="34" charset="0"/>
                  <a:hlinkClick r:id="rId3"/>
                </a:rPr>
                <a:t>info@sem-o.com</a:t>
              </a:r>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Operating Hours</a:t>
              </a:r>
            </a:p>
            <a:p>
              <a:r>
                <a:rPr lang="en-US" sz="1400" dirty="0">
                  <a:latin typeface="Calibri" panose="020F0502020204030204" pitchFamily="34" charset="0"/>
                  <a:cs typeface="Calibri" panose="020F0502020204030204" pitchFamily="34" charset="0"/>
                </a:rPr>
                <a:t>9:00am - 5:00pm IPT (Mon-Fri)</a:t>
              </a:r>
            </a:p>
            <a:p>
              <a:endParaRPr lang="en-US" sz="1400" dirty="0">
                <a:latin typeface="Calibri" panose="020F0502020204030204" pitchFamily="34" charset="0"/>
                <a:cs typeface="Calibri" panose="020F0502020204030204" pitchFamily="34" charset="0"/>
              </a:endParaRPr>
            </a:p>
            <a:p>
              <a:br>
                <a:rPr lang="en-US" sz="1400" dirty="0">
                  <a:latin typeface="Calibri" panose="020F0502020204030204" pitchFamily="34" charset="0"/>
                  <a:cs typeface="Calibri" panose="020F0502020204030204" pitchFamily="34" charset="0"/>
                </a:rPr>
              </a:br>
              <a:r>
                <a:rPr lang="en-US" sz="1400" i="1" dirty="0">
                  <a:latin typeface="Calibri" panose="020F0502020204030204" pitchFamily="34" charset="0"/>
                  <a:cs typeface="Calibri" panose="020F0502020204030204" pitchFamily="34" charset="0"/>
                </a:rPr>
                <a:t>Queries received outside of operating hours will be addressed the next business day.</a:t>
              </a:r>
            </a:p>
          </p:txBody>
        </p:sp>
        <p:pic>
          <p:nvPicPr>
            <p:cNvPr id="31" name="Graphic 30" descr="Group brainstorm with solid fill">
              <a:extLst>
                <a:ext uri="{FF2B5EF4-FFF2-40B4-BE49-F238E27FC236}">
                  <a16:creationId xmlns:a16="http://schemas.microsoft.com/office/drawing/2014/main" id="{5244D43E-D08C-4EEA-BD9A-7849BFD68B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252" y="2486000"/>
              <a:ext cx="914400" cy="914400"/>
            </a:xfrm>
            <a:prstGeom prst="rect">
              <a:avLst/>
            </a:prstGeom>
          </p:spPr>
        </p:pic>
      </p:grpSp>
      <p:grpSp>
        <p:nvGrpSpPr>
          <p:cNvPr id="7" name="Group 6">
            <a:extLst>
              <a:ext uri="{FF2B5EF4-FFF2-40B4-BE49-F238E27FC236}">
                <a16:creationId xmlns:a16="http://schemas.microsoft.com/office/drawing/2014/main" id="{0BD5737C-C140-4814-9D92-384410BADCD3}"/>
              </a:ext>
            </a:extLst>
          </p:cNvPr>
          <p:cNvGrpSpPr/>
          <p:nvPr/>
        </p:nvGrpSpPr>
        <p:grpSpPr>
          <a:xfrm>
            <a:off x="4790620" y="1983370"/>
            <a:ext cx="6192688" cy="2895824"/>
            <a:chOff x="4799856" y="1665312"/>
            <a:chExt cx="6192688" cy="2895824"/>
          </a:xfrm>
        </p:grpSpPr>
        <p:sp>
          <p:nvSpPr>
            <p:cNvPr id="29" name="Rectangle 28">
              <a:extLst>
                <a:ext uri="{FF2B5EF4-FFF2-40B4-BE49-F238E27FC236}">
                  <a16:creationId xmlns:a16="http://schemas.microsoft.com/office/drawing/2014/main" id="{B5632416-47C9-4474-8880-8C1D76E3F11B}"/>
                </a:ext>
              </a:extLst>
            </p:cNvPr>
            <p:cNvSpPr/>
            <p:nvPr/>
          </p:nvSpPr>
          <p:spPr>
            <a:xfrm>
              <a:off x="4799856" y="1665312"/>
              <a:ext cx="6192688" cy="347594"/>
            </a:xfrm>
            <a:prstGeom prst="rect">
              <a:avLst/>
            </a:prstGeom>
            <a:solidFill>
              <a:schemeClr val="accent1"/>
            </a:solidFill>
            <a:ln w="3175">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Information to Provide</a:t>
              </a:r>
              <a:endParaRPr lang="en-IE" dirty="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F117AB09-1ADD-4902-8ADE-9B3B12E16009}"/>
                </a:ext>
              </a:extLst>
            </p:cNvPr>
            <p:cNvSpPr/>
            <p:nvPr/>
          </p:nvSpPr>
          <p:spPr>
            <a:xfrm>
              <a:off x="4799856" y="2005360"/>
              <a:ext cx="6192688" cy="2555776"/>
            </a:xfrm>
            <a:prstGeom prst="rect">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t"/>
            <a:lstStyle/>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Your Name</a:t>
              </a:r>
            </a:p>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Your email &amp; phone number</a:t>
              </a:r>
            </a:p>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Your organisation</a:t>
              </a:r>
            </a:p>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Topic of Issue/Query</a:t>
              </a:r>
            </a:p>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Description of the issue or query</a:t>
              </a:r>
            </a:p>
            <a:p>
              <a:pPr marL="285750" indent="-285750">
                <a:lnSpc>
                  <a:spcPct val="150000"/>
                </a:lnSpc>
                <a:buFont typeface="Arial" panose="020B0604020202020204" pitchFamily="34" charset="0"/>
                <a:buChar char="•"/>
              </a:pPr>
              <a:r>
                <a:rPr lang="en-IE" sz="1600" dirty="0">
                  <a:latin typeface="Calibri" panose="020F0502020204030204" pitchFamily="34" charset="0"/>
                  <a:cs typeface="Calibri" panose="020F0502020204030204" pitchFamily="34" charset="0"/>
                </a:rPr>
                <a:t>Any additional information to aid in understanding the issue or query</a:t>
              </a:r>
            </a:p>
          </p:txBody>
        </p:sp>
      </p:grpSp>
      <p:sp>
        <p:nvSpPr>
          <p:cNvPr id="8" name="Title 3">
            <a:extLst>
              <a:ext uri="{FF2B5EF4-FFF2-40B4-BE49-F238E27FC236}">
                <a16:creationId xmlns:a16="http://schemas.microsoft.com/office/drawing/2014/main" id="{C8A98143-EC0D-886E-AA72-D08B11A4A127}"/>
              </a:ext>
            </a:extLst>
          </p:cNvPr>
          <p:cNvSpPr>
            <a:spLocks noGrp="1"/>
          </p:cNvSpPr>
          <p:nvPr>
            <p:ph type="title"/>
          </p:nvPr>
        </p:nvSpPr>
        <p:spPr/>
        <p:txBody>
          <a:bodyPr>
            <a:normAutofit fontScale="90000"/>
          </a:bodyPr>
          <a:lstStyle/>
          <a:p>
            <a:r>
              <a:rPr lang="en-US" dirty="0"/>
              <a:t>Scheduling &amp; Dispatch Programme – Industry Outreach</a:t>
            </a:r>
            <a:endParaRPr lang="en-IE" dirty="0"/>
          </a:p>
        </p:txBody>
      </p:sp>
      <p:sp>
        <p:nvSpPr>
          <p:cNvPr id="12" name="Text Placeholder 11">
            <a:extLst>
              <a:ext uri="{FF2B5EF4-FFF2-40B4-BE49-F238E27FC236}">
                <a16:creationId xmlns:a16="http://schemas.microsoft.com/office/drawing/2014/main" id="{82325A31-749C-7D77-01B5-DD682662EE19}"/>
              </a:ext>
            </a:extLst>
          </p:cNvPr>
          <p:cNvSpPr>
            <a:spLocks noGrp="1"/>
          </p:cNvSpPr>
          <p:nvPr>
            <p:ph type="body" sz="quarter" idx="13"/>
          </p:nvPr>
        </p:nvSpPr>
        <p:spPr/>
        <p:txBody>
          <a:bodyPr/>
          <a:lstStyle/>
          <a:p>
            <a:r>
              <a:rPr lang="en-US" dirty="0"/>
              <a:t>Following up with the SDP</a:t>
            </a:r>
          </a:p>
          <a:p>
            <a:endParaRPr lang="en-IE" dirty="0"/>
          </a:p>
        </p:txBody>
      </p:sp>
      <p:sp>
        <p:nvSpPr>
          <p:cNvPr id="10" name="Text Placeholder 4">
            <a:extLst>
              <a:ext uri="{FF2B5EF4-FFF2-40B4-BE49-F238E27FC236}">
                <a16:creationId xmlns:a16="http://schemas.microsoft.com/office/drawing/2014/main" id="{9EB9E25E-714B-EBE2-DAD8-90C0675B5139}"/>
              </a:ext>
            </a:extLst>
          </p:cNvPr>
          <p:cNvSpPr txBox="1">
            <a:spLocks/>
          </p:cNvSpPr>
          <p:nvPr/>
        </p:nvSpPr>
        <p:spPr>
          <a:xfrm>
            <a:off x="304800" y="619874"/>
            <a:ext cx="11520487" cy="270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dirty="0"/>
          </a:p>
        </p:txBody>
      </p:sp>
    </p:spTree>
    <p:extLst>
      <p:ext uri="{BB962C8B-B14F-4D97-AF65-F5344CB8AC3E}">
        <p14:creationId xmlns:p14="http://schemas.microsoft.com/office/powerpoint/2010/main" val="251438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Agenda</a:t>
            </a:r>
            <a:endParaRPr lang="en-IE" dirty="0"/>
          </a:p>
        </p:txBody>
      </p:sp>
      <p:sp>
        <p:nvSpPr>
          <p:cNvPr id="3" name="Rectangle 2">
            <a:extLst>
              <a:ext uri="{FF2B5EF4-FFF2-40B4-BE49-F238E27FC236}">
                <a16:creationId xmlns:a16="http://schemas.microsoft.com/office/drawing/2014/main" id="{18B3A0C3-EA05-42F6-BBA3-79795427D945}"/>
              </a:ext>
            </a:extLst>
          </p:cNvPr>
          <p:cNvSpPr/>
          <p:nvPr/>
        </p:nvSpPr>
        <p:spPr>
          <a:xfrm>
            <a:off x="10982325" y="0"/>
            <a:ext cx="1209675" cy="6857999"/>
          </a:xfrm>
          <a:prstGeom prst="rect">
            <a:avLst/>
          </a:prstGeom>
          <a:solidFill>
            <a:schemeClr val="accent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Graphic 5" descr="Electric Tower with solid fill">
            <a:extLst>
              <a:ext uri="{FF2B5EF4-FFF2-40B4-BE49-F238E27FC236}">
                <a16:creationId xmlns:a16="http://schemas.microsoft.com/office/drawing/2014/main" id="{36E2C1EC-1319-4B81-BBC1-20E685D5AB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80980" y="1364052"/>
            <a:ext cx="700855" cy="700855"/>
          </a:xfrm>
          <a:prstGeom prst="rect">
            <a:avLst/>
          </a:prstGeom>
          <a:effectLst>
            <a:outerShdw blurRad="50800" dist="38100" dir="2700000" algn="tl" rotWithShape="0">
              <a:prstClr val="black">
                <a:alpha val="40000"/>
              </a:prstClr>
            </a:outerShdw>
          </a:effectLst>
        </p:spPr>
      </p:pic>
      <p:pic>
        <p:nvPicPr>
          <p:cNvPr id="7" name="Graphic 6" descr="Battery charging with solid fill">
            <a:extLst>
              <a:ext uri="{FF2B5EF4-FFF2-40B4-BE49-F238E27FC236}">
                <a16:creationId xmlns:a16="http://schemas.microsoft.com/office/drawing/2014/main" id="{6FBA9E63-08AD-BCF1-8220-813F65C08D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80980" y="3416052"/>
            <a:ext cx="700855" cy="700855"/>
          </a:xfrm>
          <a:prstGeom prst="rect">
            <a:avLst/>
          </a:prstGeom>
          <a:effectLst>
            <a:outerShdw blurRad="50800" dist="38100" dir="2700000" algn="tl" rotWithShape="0">
              <a:prstClr val="black">
                <a:alpha val="40000"/>
              </a:prstClr>
            </a:outerShdw>
          </a:effectLst>
        </p:spPr>
      </p:pic>
      <p:pic>
        <p:nvPicPr>
          <p:cNvPr id="8" name="Graphic 7" descr="Wind Turbines with solid fill">
            <a:extLst>
              <a:ext uri="{FF2B5EF4-FFF2-40B4-BE49-F238E27FC236}">
                <a16:creationId xmlns:a16="http://schemas.microsoft.com/office/drawing/2014/main" id="{623B8AEC-4A06-71BE-0CB7-286969EE39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80980" y="2390052"/>
            <a:ext cx="700855" cy="700855"/>
          </a:xfrm>
          <a:prstGeom prst="rect">
            <a:avLst/>
          </a:prstGeom>
          <a:effectLst>
            <a:outerShdw blurRad="50800" dist="38100" dir="2700000" algn="tl" rotWithShape="0">
              <a:prstClr val="black">
                <a:alpha val="40000"/>
              </a:prstClr>
            </a:outerShdw>
          </a:effectLst>
        </p:spPr>
      </p:pic>
      <p:pic>
        <p:nvPicPr>
          <p:cNvPr id="9" name="Graphic 8" descr="Cloud Computing with solid fill">
            <a:extLst>
              <a:ext uri="{FF2B5EF4-FFF2-40B4-BE49-F238E27FC236}">
                <a16:creationId xmlns:a16="http://schemas.microsoft.com/office/drawing/2014/main" id="{E1C4A4B3-BD24-2938-FB76-DA5EEAAABE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80980" y="4442052"/>
            <a:ext cx="700855" cy="700855"/>
          </a:xfrm>
          <a:prstGeom prst="rect">
            <a:avLst/>
          </a:prstGeom>
          <a:effectLst>
            <a:outerShdw blurRad="50800" dist="38100" dir="2700000" algn="tl" rotWithShape="0">
              <a:prstClr val="black">
                <a:alpha val="40000"/>
              </a:prstClr>
            </a:outerShdw>
          </a:effectLst>
        </p:spPr>
      </p:pic>
      <p:pic>
        <p:nvPicPr>
          <p:cNvPr id="10" name="Graphic 9" descr="Social network with solid fill">
            <a:extLst>
              <a:ext uri="{FF2B5EF4-FFF2-40B4-BE49-F238E27FC236}">
                <a16:creationId xmlns:a16="http://schemas.microsoft.com/office/drawing/2014/main" id="{C4FD126F-E548-C533-0158-A2B54D83C9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80980" y="338052"/>
            <a:ext cx="700855" cy="700855"/>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A6070676-0005-C66D-C05F-339792B03BB2}"/>
              </a:ext>
            </a:extLst>
          </p:cNvPr>
          <p:cNvGrpSpPr/>
          <p:nvPr/>
        </p:nvGrpSpPr>
        <p:grpSpPr>
          <a:xfrm>
            <a:off x="11280980" y="5468052"/>
            <a:ext cx="700855" cy="1120501"/>
            <a:chOff x="11238732" y="5468052"/>
            <a:chExt cx="700855" cy="1120501"/>
          </a:xfrm>
        </p:grpSpPr>
        <p:pic>
          <p:nvPicPr>
            <p:cNvPr id="12" name="Graphic 11" descr="Chat with solid fill">
              <a:extLst>
                <a:ext uri="{FF2B5EF4-FFF2-40B4-BE49-F238E27FC236}">
                  <a16:creationId xmlns:a16="http://schemas.microsoft.com/office/drawing/2014/main" id="{DA3AD2B4-CD15-9C15-7B37-91ABDA4F14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38732" y="5468052"/>
              <a:ext cx="700855" cy="700855"/>
            </a:xfrm>
            <a:prstGeom prst="rect">
              <a:avLst/>
            </a:prstGeom>
            <a:effectLst>
              <a:outerShdw blurRad="50800" dist="38100" dir="2700000" algn="tl" rotWithShape="0">
                <a:prstClr val="black">
                  <a:alpha val="40000"/>
                </a:prstClr>
              </a:outerShdw>
            </a:effectLst>
          </p:spPr>
        </p:pic>
        <p:pic>
          <p:nvPicPr>
            <p:cNvPr id="13" name="Graphic 12" descr="Boardroom with solid fill">
              <a:extLst>
                <a:ext uri="{FF2B5EF4-FFF2-40B4-BE49-F238E27FC236}">
                  <a16:creationId xmlns:a16="http://schemas.microsoft.com/office/drawing/2014/main" id="{06F13489-632D-96F9-2803-F31FC3A7D2A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38732" y="5887698"/>
              <a:ext cx="700855" cy="700855"/>
            </a:xfrm>
            <a:prstGeom prst="rect">
              <a:avLst/>
            </a:prstGeom>
            <a:effectLst>
              <a:outerShdw blurRad="50800" dist="38100" dir="2700000" algn="tl" rotWithShape="0">
                <a:prstClr val="black">
                  <a:alpha val="40000"/>
                </a:prstClr>
              </a:outerShdw>
            </a:effectLst>
          </p:spPr>
        </p:pic>
      </p:grpSp>
      <p:grpSp>
        <p:nvGrpSpPr>
          <p:cNvPr id="52" name="Group 51">
            <a:extLst>
              <a:ext uri="{FF2B5EF4-FFF2-40B4-BE49-F238E27FC236}">
                <a16:creationId xmlns:a16="http://schemas.microsoft.com/office/drawing/2014/main" id="{B4FB82B3-F6DD-FE4D-5B7F-360BEC72A650}"/>
              </a:ext>
            </a:extLst>
          </p:cNvPr>
          <p:cNvGrpSpPr/>
          <p:nvPr/>
        </p:nvGrpSpPr>
        <p:grpSpPr>
          <a:xfrm>
            <a:off x="740452" y="1038907"/>
            <a:ext cx="6457250" cy="5224501"/>
            <a:chOff x="983213" y="1200570"/>
            <a:chExt cx="6457250" cy="5224501"/>
          </a:xfrm>
        </p:grpSpPr>
        <p:cxnSp>
          <p:nvCxnSpPr>
            <p:cNvPr id="15" name="Straight Connector 14">
              <a:extLst>
                <a:ext uri="{FF2B5EF4-FFF2-40B4-BE49-F238E27FC236}">
                  <a16:creationId xmlns:a16="http://schemas.microsoft.com/office/drawing/2014/main" id="{F735BA0B-E204-69B3-9713-4E45335881A9}"/>
                </a:ext>
              </a:extLst>
            </p:cNvPr>
            <p:cNvCxnSpPr>
              <a:cxnSpLocks/>
            </p:cNvCxnSpPr>
            <p:nvPr/>
          </p:nvCxnSpPr>
          <p:spPr>
            <a:xfrm>
              <a:off x="1294726" y="1200570"/>
              <a:ext cx="0" cy="5224501"/>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32" name="Rectangle 31">
              <a:extLst>
                <a:ext uri="{FF2B5EF4-FFF2-40B4-BE49-F238E27FC236}">
                  <a16:creationId xmlns:a16="http://schemas.microsoft.com/office/drawing/2014/main" id="{68A0216C-DB06-0F0B-7960-BBAEA41C700E}"/>
                </a:ext>
              </a:extLst>
            </p:cNvPr>
            <p:cNvSpPr/>
            <p:nvPr/>
          </p:nvSpPr>
          <p:spPr>
            <a:xfrm>
              <a:off x="3981281" y="1651202"/>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Introduction</a:t>
              </a:r>
              <a:endParaRPr lang="en-IE" dirty="0">
                <a:solidFill>
                  <a:schemeClr val="accent1">
                    <a:lumMod val="50000"/>
                  </a:schemeClr>
                </a:solidFill>
                <a:latin typeface="Arial Black" panose="020B0A04020102020204" pitchFamily="34" charset="0"/>
              </a:endParaRPr>
            </a:p>
          </p:txBody>
        </p:sp>
        <p:grpSp>
          <p:nvGrpSpPr>
            <p:cNvPr id="31" name="Group 30">
              <a:extLst>
                <a:ext uri="{FF2B5EF4-FFF2-40B4-BE49-F238E27FC236}">
                  <a16:creationId xmlns:a16="http://schemas.microsoft.com/office/drawing/2014/main" id="{C4C235D4-538F-8A6B-5D93-BE46799A72C6}"/>
                </a:ext>
              </a:extLst>
            </p:cNvPr>
            <p:cNvGrpSpPr/>
            <p:nvPr/>
          </p:nvGrpSpPr>
          <p:grpSpPr>
            <a:xfrm>
              <a:off x="983213" y="1538849"/>
              <a:ext cx="635130" cy="4547943"/>
              <a:chOff x="983213" y="1597079"/>
              <a:chExt cx="635130" cy="4547943"/>
            </a:xfrm>
          </p:grpSpPr>
          <p:sp>
            <p:nvSpPr>
              <p:cNvPr id="17" name="Flowchart: Connector 16">
                <a:extLst>
                  <a:ext uri="{FF2B5EF4-FFF2-40B4-BE49-F238E27FC236}">
                    <a16:creationId xmlns:a16="http://schemas.microsoft.com/office/drawing/2014/main" id="{1225F208-091A-9E7A-A5CB-042930F2601E}"/>
                  </a:ext>
                </a:extLst>
              </p:cNvPr>
              <p:cNvSpPr/>
              <p:nvPr/>
            </p:nvSpPr>
            <p:spPr>
              <a:xfrm>
                <a:off x="983214" y="1597079"/>
                <a:ext cx="623023" cy="615632"/>
              </a:xfrm>
              <a:prstGeom prst="flowChartConnector">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Flowchart: Connector 19">
                <a:extLst>
                  <a:ext uri="{FF2B5EF4-FFF2-40B4-BE49-F238E27FC236}">
                    <a16:creationId xmlns:a16="http://schemas.microsoft.com/office/drawing/2014/main" id="{6E3843AD-2D0C-4537-2F9C-57C23CCADAA5}"/>
                  </a:ext>
                </a:extLst>
              </p:cNvPr>
              <p:cNvSpPr/>
              <p:nvPr/>
            </p:nvSpPr>
            <p:spPr>
              <a:xfrm>
                <a:off x="983214" y="2580157"/>
                <a:ext cx="623023" cy="615632"/>
              </a:xfrm>
              <a:prstGeom prst="flowChartConnector">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3" name="Flowchart: Connector 22">
                <a:extLst>
                  <a:ext uri="{FF2B5EF4-FFF2-40B4-BE49-F238E27FC236}">
                    <a16:creationId xmlns:a16="http://schemas.microsoft.com/office/drawing/2014/main" id="{333AA920-2169-7CC8-A1C9-B2DB5F8945B0}"/>
                  </a:ext>
                </a:extLst>
              </p:cNvPr>
              <p:cNvSpPr/>
              <p:nvPr/>
            </p:nvSpPr>
            <p:spPr>
              <a:xfrm>
                <a:off x="995320" y="3563235"/>
                <a:ext cx="623023" cy="615632"/>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6" name="Flowchart: Connector 25">
                <a:extLst>
                  <a:ext uri="{FF2B5EF4-FFF2-40B4-BE49-F238E27FC236}">
                    <a16:creationId xmlns:a16="http://schemas.microsoft.com/office/drawing/2014/main" id="{32FE6E64-66D7-B15F-C600-DCD23D06BDBB}"/>
                  </a:ext>
                </a:extLst>
              </p:cNvPr>
              <p:cNvSpPr/>
              <p:nvPr/>
            </p:nvSpPr>
            <p:spPr>
              <a:xfrm>
                <a:off x="983213" y="4546313"/>
                <a:ext cx="623023" cy="615632"/>
              </a:xfrm>
              <a:prstGeom prst="flowChartConnector">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9" name="Flowchart: Connector 28">
                <a:extLst>
                  <a:ext uri="{FF2B5EF4-FFF2-40B4-BE49-F238E27FC236}">
                    <a16:creationId xmlns:a16="http://schemas.microsoft.com/office/drawing/2014/main" id="{81A535BC-159C-723A-854E-3F030077D2C5}"/>
                  </a:ext>
                </a:extLst>
              </p:cNvPr>
              <p:cNvSpPr/>
              <p:nvPr/>
            </p:nvSpPr>
            <p:spPr>
              <a:xfrm>
                <a:off x="995320" y="5529390"/>
                <a:ext cx="623023" cy="615632"/>
              </a:xfrm>
              <a:prstGeom prst="flowChartConnector">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33" name="Rectangle 32">
              <a:extLst>
                <a:ext uri="{FF2B5EF4-FFF2-40B4-BE49-F238E27FC236}">
                  <a16:creationId xmlns:a16="http://schemas.microsoft.com/office/drawing/2014/main" id="{EF667477-4B35-7117-60CA-354632ECCCA8}"/>
                </a:ext>
              </a:extLst>
            </p:cNvPr>
            <p:cNvSpPr/>
            <p:nvPr/>
          </p:nvSpPr>
          <p:spPr>
            <a:xfrm>
              <a:off x="3981281" y="2634280"/>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75000"/>
                    </a:schemeClr>
                  </a:solidFill>
                  <a:latin typeface="Arial Black" panose="020B0A04020102020204" pitchFamily="34" charset="0"/>
                </a:rPr>
                <a:t>SDP Initiatives, Part 1</a:t>
              </a:r>
              <a:endParaRPr lang="en-IE" dirty="0">
                <a:solidFill>
                  <a:schemeClr val="accent1">
                    <a:lumMod val="75000"/>
                  </a:schemeClr>
                </a:solidFill>
                <a:latin typeface="Arial Black" panose="020B0A04020102020204" pitchFamily="34" charset="0"/>
              </a:endParaRPr>
            </a:p>
          </p:txBody>
        </p:sp>
        <p:sp>
          <p:nvSpPr>
            <p:cNvPr id="34" name="Rectangle 33">
              <a:extLst>
                <a:ext uri="{FF2B5EF4-FFF2-40B4-BE49-F238E27FC236}">
                  <a16:creationId xmlns:a16="http://schemas.microsoft.com/office/drawing/2014/main" id="{27C28CF7-7914-26FE-E818-DFB2C1BC83C3}"/>
                </a:ext>
              </a:extLst>
            </p:cNvPr>
            <p:cNvSpPr/>
            <p:nvPr/>
          </p:nvSpPr>
          <p:spPr>
            <a:xfrm>
              <a:off x="3981281" y="3617358"/>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latin typeface="Arial Black" panose="020B0A04020102020204" pitchFamily="34" charset="0"/>
                </a:rPr>
                <a:t>Lunch Break</a:t>
              </a:r>
              <a:endParaRPr lang="en-IE" dirty="0">
                <a:solidFill>
                  <a:schemeClr val="accent1"/>
                </a:solidFill>
                <a:latin typeface="Arial Black" panose="020B0A04020102020204" pitchFamily="34" charset="0"/>
              </a:endParaRPr>
            </a:p>
          </p:txBody>
        </p:sp>
        <p:sp>
          <p:nvSpPr>
            <p:cNvPr id="35" name="Rectangle 34">
              <a:extLst>
                <a:ext uri="{FF2B5EF4-FFF2-40B4-BE49-F238E27FC236}">
                  <a16:creationId xmlns:a16="http://schemas.microsoft.com/office/drawing/2014/main" id="{C1DD8BDD-7E61-22D9-A835-E6885F74BA41}"/>
                </a:ext>
              </a:extLst>
            </p:cNvPr>
            <p:cNvSpPr/>
            <p:nvPr/>
          </p:nvSpPr>
          <p:spPr>
            <a:xfrm>
              <a:off x="3981281" y="4600436"/>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SDP Initiatives, Part 2</a:t>
              </a:r>
              <a:endParaRPr lang="en-IE" dirty="0">
                <a:solidFill>
                  <a:schemeClr val="accent1">
                    <a:lumMod val="50000"/>
                  </a:schemeClr>
                </a:solidFill>
                <a:latin typeface="Arial Black" panose="020B0A04020102020204" pitchFamily="34" charset="0"/>
              </a:endParaRPr>
            </a:p>
          </p:txBody>
        </p:sp>
        <p:sp>
          <p:nvSpPr>
            <p:cNvPr id="36" name="Rectangle 35">
              <a:extLst>
                <a:ext uri="{FF2B5EF4-FFF2-40B4-BE49-F238E27FC236}">
                  <a16:creationId xmlns:a16="http://schemas.microsoft.com/office/drawing/2014/main" id="{D65DB6B9-95B6-BE47-71BF-612BC8DF5670}"/>
                </a:ext>
              </a:extLst>
            </p:cNvPr>
            <p:cNvSpPr/>
            <p:nvPr/>
          </p:nvSpPr>
          <p:spPr>
            <a:xfrm>
              <a:off x="3981281" y="5583513"/>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Closing</a:t>
              </a:r>
              <a:endParaRPr lang="en-IE" dirty="0">
                <a:solidFill>
                  <a:schemeClr val="accent1">
                    <a:lumMod val="50000"/>
                  </a:schemeClr>
                </a:solidFill>
                <a:latin typeface="Arial Black" panose="020B0A04020102020204" pitchFamily="34" charset="0"/>
              </a:endParaRPr>
            </a:p>
          </p:txBody>
        </p:sp>
        <p:sp>
          <p:nvSpPr>
            <p:cNvPr id="37" name="Rectangle 36">
              <a:extLst>
                <a:ext uri="{FF2B5EF4-FFF2-40B4-BE49-F238E27FC236}">
                  <a16:creationId xmlns:a16="http://schemas.microsoft.com/office/drawing/2014/main" id="{BD8AB62D-523F-758B-5064-D62D4C056C75}"/>
                </a:ext>
              </a:extLst>
            </p:cNvPr>
            <p:cNvSpPr/>
            <p:nvPr/>
          </p:nvSpPr>
          <p:spPr>
            <a:xfrm>
              <a:off x="1791190" y="1650727"/>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10:30 – 10:45</a:t>
              </a:r>
              <a:endParaRPr lang="en-IE" sz="1600" dirty="0">
                <a:solidFill>
                  <a:schemeClr val="accent1">
                    <a:lumMod val="50000"/>
                  </a:schemeClr>
                </a:solidFill>
                <a:latin typeface="Arial Black" panose="020B0A04020102020204" pitchFamily="34" charset="0"/>
              </a:endParaRPr>
            </a:p>
          </p:txBody>
        </p:sp>
        <p:sp>
          <p:nvSpPr>
            <p:cNvPr id="38" name="Rectangle 37">
              <a:extLst>
                <a:ext uri="{FF2B5EF4-FFF2-40B4-BE49-F238E27FC236}">
                  <a16:creationId xmlns:a16="http://schemas.microsoft.com/office/drawing/2014/main" id="{DB5752AA-81B9-788C-F534-0BE3023AEFB2}"/>
                </a:ext>
              </a:extLst>
            </p:cNvPr>
            <p:cNvSpPr/>
            <p:nvPr/>
          </p:nvSpPr>
          <p:spPr>
            <a:xfrm>
              <a:off x="1791190" y="2633805"/>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latin typeface="Arial Black" panose="020B0A04020102020204" pitchFamily="34" charset="0"/>
                </a:rPr>
                <a:t>10:45 – 12:30</a:t>
              </a:r>
              <a:endParaRPr lang="en-IE" sz="1600" dirty="0">
                <a:solidFill>
                  <a:schemeClr val="accent1">
                    <a:lumMod val="75000"/>
                  </a:schemeClr>
                </a:solidFill>
                <a:latin typeface="Arial Black" panose="020B0A04020102020204" pitchFamily="34" charset="0"/>
              </a:endParaRPr>
            </a:p>
          </p:txBody>
        </p:sp>
        <p:sp>
          <p:nvSpPr>
            <p:cNvPr id="39" name="Rectangle 38">
              <a:extLst>
                <a:ext uri="{FF2B5EF4-FFF2-40B4-BE49-F238E27FC236}">
                  <a16:creationId xmlns:a16="http://schemas.microsoft.com/office/drawing/2014/main" id="{4A9F32D4-D9B6-6D7A-92C2-D53F678490BB}"/>
                </a:ext>
              </a:extLst>
            </p:cNvPr>
            <p:cNvSpPr/>
            <p:nvPr/>
          </p:nvSpPr>
          <p:spPr>
            <a:xfrm>
              <a:off x="1791190" y="3616883"/>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Arial Black" panose="020B0A04020102020204" pitchFamily="34" charset="0"/>
                </a:rPr>
                <a:t>12:30 – 1:00</a:t>
              </a:r>
              <a:endParaRPr lang="en-IE" sz="1600" dirty="0">
                <a:solidFill>
                  <a:schemeClr val="accent1"/>
                </a:solidFill>
                <a:latin typeface="Arial Black" panose="020B0A04020102020204" pitchFamily="34" charset="0"/>
              </a:endParaRPr>
            </a:p>
          </p:txBody>
        </p:sp>
        <p:sp>
          <p:nvSpPr>
            <p:cNvPr id="40" name="Rectangle 39">
              <a:extLst>
                <a:ext uri="{FF2B5EF4-FFF2-40B4-BE49-F238E27FC236}">
                  <a16:creationId xmlns:a16="http://schemas.microsoft.com/office/drawing/2014/main" id="{4055D02C-E4F0-D958-B9CF-B45656F654B0}"/>
                </a:ext>
              </a:extLst>
            </p:cNvPr>
            <p:cNvSpPr/>
            <p:nvPr/>
          </p:nvSpPr>
          <p:spPr>
            <a:xfrm>
              <a:off x="1791190" y="4599961"/>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1:00 – 2:30</a:t>
              </a:r>
              <a:endParaRPr lang="en-IE" sz="1600" dirty="0">
                <a:solidFill>
                  <a:schemeClr val="accent1">
                    <a:lumMod val="50000"/>
                  </a:schemeClr>
                </a:solidFill>
                <a:latin typeface="Arial Black" panose="020B0A04020102020204" pitchFamily="34" charset="0"/>
              </a:endParaRPr>
            </a:p>
          </p:txBody>
        </p:sp>
        <p:sp>
          <p:nvSpPr>
            <p:cNvPr id="41" name="Rectangle 40">
              <a:extLst>
                <a:ext uri="{FF2B5EF4-FFF2-40B4-BE49-F238E27FC236}">
                  <a16:creationId xmlns:a16="http://schemas.microsoft.com/office/drawing/2014/main" id="{ECB91215-2971-A6CE-BA1A-93DB3B422C78}"/>
                </a:ext>
              </a:extLst>
            </p:cNvPr>
            <p:cNvSpPr/>
            <p:nvPr/>
          </p:nvSpPr>
          <p:spPr>
            <a:xfrm>
              <a:off x="1791190" y="5583038"/>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2:30 – 3:00</a:t>
              </a:r>
              <a:endParaRPr lang="en-IE" sz="1600" dirty="0">
                <a:solidFill>
                  <a:schemeClr val="accent1">
                    <a:lumMod val="50000"/>
                  </a:schemeClr>
                </a:solidFill>
                <a:latin typeface="Arial Black" panose="020B0A04020102020204" pitchFamily="34" charset="0"/>
              </a:endParaRPr>
            </a:p>
          </p:txBody>
        </p:sp>
        <p:pic>
          <p:nvPicPr>
            <p:cNvPr id="43" name="Graphic 42" descr="Run with solid fill">
              <a:extLst>
                <a:ext uri="{FF2B5EF4-FFF2-40B4-BE49-F238E27FC236}">
                  <a16:creationId xmlns:a16="http://schemas.microsoft.com/office/drawing/2014/main" id="{2589B695-5A4B-CCC1-39E4-A0474559932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99260" y="5583038"/>
              <a:ext cx="390928" cy="390928"/>
            </a:xfrm>
            <a:prstGeom prst="rect">
              <a:avLst/>
            </a:prstGeom>
          </p:spPr>
        </p:pic>
        <p:pic>
          <p:nvPicPr>
            <p:cNvPr id="47" name="Graphic 46" descr="Tea with solid fill">
              <a:extLst>
                <a:ext uri="{FF2B5EF4-FFF2-40B4-BE49-F238E27FC236}">
                  <a16:creationId xmlns:a16="http://schemas.microsoft.com/office/drawing/2014/main" id="{5CB848D9-11B9-9342-0F4F-FDCD9D81ED7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25483" y="3571014"/>
              <a:ext cx="390929" cy="390929"/>
            </a:xfrm>
            <a:prstGeom prst="rect">
              <a:avLst/>
            </a:prstGeom>
          </p:spPr>
        </p:pic>
        <p:pic>
          <p:nvPicPr>
            <p:cNvPr id="49" name="Graphic 48" descr="Handshake with solid fill">
              <a:extLst>
                <a:ext uri="{FF2B5EF4-FFF2-40B4-BE49-F238E27FC236}">
                  <a16:creationId xmlns:a16="http://schemas.microsoft.com/office/drawing/2014/main" id="{0F50D79E-035A-CE24-B858-F1BA7E034C5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9259" y="1650962"/>
              <a:ext cx="390929" cy="390929"/>
            </a:xfrm>
            <a:prstGeom prst="rect">
              <a:avLst/>
            </a:prstGeom>
          </p:spPr>
        </p:pic>
        <p:pic>
          <p:nvPicPr>
            <p:cNvPr id="50" name="Graphic 49" descr="Wind Turbines with solid fill">
              <a:extLst>
                <a:ext uri="{FF2B5EF4-FFF2-40B4-BE49-F238E27FC236}">
                  <a16:creationId xmlns:a16="http://schemas.microsoft.com/office/drawing/2014/main" id="{5E3CA127-9837-3CD4-7815-B1955C12BA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981" y="2634040"/>
              <a:ext cx="390929" cy="390929"/>
            </a:xfrm>
            <a:prstGeom prst="rect">
              <a:avLst/>
            </a:prstGeom>
            <a:effectLst>
              <a:outerShdw blurRad="50800" dist="38100" dir="2700000" algn="tl" rotWithShape="0">
                <a:prstClr val="black">
                  <a:alpha val="40000"/>
                </a:prstClr>
              </a:outerShdw>
            </a:effectLst>
          </p:spPr>
        </p:pic>
        <p:pic>
          <p:nvPicPr>
            <p:cNvPr id="51" name="Graphic 50" descr="Battery charging with solid fill">
              <a:extLst>
                <a:ext uri="{FF2B5EF4-FFF2-40B4-BE49-F238E27FC236}">
                  <a16:creationId xmlns:a16="http://schemas.microsoft.com/office/drawing/2014/main" id="{529AFC1C-9ED0-7F73-9623-EC39D2E7EA4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13248" y="4605222"/>
              <a:ext cx="386140" cy="386140"/>
            </a:xfrm>
            <a:prstGeom prst="rect">
              <a:avLst/>
            </a:prstGeom>
            <a:effectLst>
              <a:outerShdw blurRad="50800" dist="38100" dir="2700000" algn="tl" rotWithShape="0">
                <a:prstClr val="black">
                  <a:alpha val="40000"/>
                </a:prstClr>
              </a:outerShdw>
            </a:effectLst>
          </p:spPr>
        </p:pic>
      </p:grpSp>
      <p:sp>
        <p:nvSpPr>
          <p:cNvPr id="58" name="Rectangle 57">
            <a:extLst>
              <a:ext uri="{FF2B5EF4-FFF2-40B4-BE49-F238E27FC236}">
                <a16:creationId xmlns:a16="http://schemas.microsoft.com/office/drawing/2014/main" id="{76BCD961-6019-0492-CF88-4CAE7C673F0A}"/>
              </a:ext>
            </a:extLst>
          </p:cNvPr>
          <p:cNvSpPr/>
          <p:nvPr/>
        </p:nvSpPr>
        <p:spPr>
          <a:xfrm>
            <a:off x="3738520" y="1489064"/>
            <a:ext cx="3733960" cy="391401"/>
          </a:xfrm>
          <a:prstGeom prst="rect">
            <a:avLst/>
          </a:prstGeom>
          <a:solidFill>
            <a:schemeClr val="accent1">
              <a:lumMod val="5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Arial Black" panose="020B0A04020102020204" pitchFamily="34" charset="0"/>
              </a:rPr>
              <a:t>Introduction</a:t>
            </a:r>
            <a:endParaRPr lang="en-IE" dirty="0">
              <a:solidFill>
                <a:schemeClr val="bg1"/>
              </a:solidFill>
              <a:latin typeface="Arial Black" panose="020B0A04020102020204" pitchFamily="34" charset="0"/>
            </a:endParaRPr>
          </a:p>
        </p:txBody>
      </p:sp>
      <p:sp>
        <p:nvSpPr>
          <p:cNvPr id="57" name="Rectangle 56">
            <a:extLst>
              <a:ext uri="{FF2B5EF4-FFF2-40B4-BE49-F238E27FC236}">
                <a16:creationId xmlns:a16="http://schemas.microsoft.com/office/drawing/2014/main" id="{1B640781-9C42-2B59-FFBE-45A4EEFE204C}"/>
              </a:ext>
            </a:extLst>
          </p:cNvPr>
          <p:cNvSpPr/>
          <p:nvPr/>
        </p:nvSpPr>
        <p:spPr>
          <a:xfrm>
            <a:off x="7472480" y="1489064"/>
            <a:ext cx="3459182" cy="1854278"/>
          </a:xfrm>
          <a:prstGeom prst="rect">
            <a:avLst/>
          </a:prstGeom>
          <a:solidFill>
            <a:schemeClr val="accent1">
              <a:lumMod val="5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Meet the Speakers</a:t>
            </a:r>
          </a:p>
          <a:p>
            <a:pPr marL="285750" indent="-28575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Workshop Goals</a:t>
            </a:r>
          </a:p>
          <a:p>
            <a:pPr marL="285750" indent="-28575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Setting Expectations</a:t>
            </a:r>
          </a:p>
          <a:p>
            <a:pPr marL="285750" indent="-28575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This Workshop in Context</a:t>
            </a:r>
            <a:endParaRPr lang="en-I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Evolution of the SDP</a:t>
            </a:r>
            <a:endParaRPr lang="en-IE" dirty="0"/>
          </a:p>
        </p:txBody>
      </p:sp>
      <p:pic>
        <p:nvPicPr>
          <p:cNvPr id="21" name="Picture 20">
            <a:extLst>
              <a:ext uri="{FF2B5EF4-FFF2-40B4-BE49-F238E27FC236}">
                <a16:creationId xmlns:a16="http://schemas.microsoft.com/office/drawing/2014/main" id="{AED3291B-85FD-459D-A669-5224BB43F57E}"/>
              </a:ext>
            </a:extLst>
          </p:cNvPr>
          <p:cNvPicPr>
            <a:picLocks noChangeAspect="1"/>
          </p:cNvPicPr>
          <p:nvPr/>
        </p:nvPicPr>
        <p:blipFill>
          <a:blip r:embed="rId2"/>
          <a:stretch>
            <a:fillRect/>
          </a:stretch>
        </p:blipFill>
        <p:spPr>
          <a:xfrm>
            <a:off x="10241176" y="136461"/>
            <a:ext cx="1950824" cy="573228"/>
          </a:xfrm>
          <a:prstGeom prst="rect">
            <a:avLst/>
          </a:prstGeom>
        </p:spPr>
      </p:pic>
      <p:sp>
        <p:nvSpPr>
          <p:cNvPr id="6" name="Rectangle 5">
            <a:extLst>
              <a:ext uri="{FF2B5EF4-FFF2-40B4-BE49-F238E27FC236}">
                <a16:creationId xmlns:a16="http://schemas.microsoft.com/office/drawing/2014/main" id="{1198DCD0-158A-48AD-9F3C-48CC45B70BC2}"/>
              </a:ext>
            </a:extLst>
          </p:cNvPr>
          <p:cNvSpPr/>
          <p:nvPr/>
        </p:nvSpPr>
        <p:spPr>
          <a:xfrm>
            <a:off x="304800" y="1121086"/>
            <a:ext cx="1219200" cy="2307914"/>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2019 - Clean Energy Package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45F42C7-EBC4-42DA-9549-0AD5343D5F87}"/>
              </a:ext>
            </a:extLst>
          </p:cNvPr>
          <p:cNvSpPr/>
          <p:nvPr/>
        </p:nvSpPr>
        <p:spPr>
          <a:xfrm>
            <a:off x="1524000" y="1121086"/>
            <a:ext cx="4184386" cy="2307914"/>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Clean Energy Package published by EU in June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Wide ranging regulation covering many complex issues with respect to system and market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Article 12 removes priority dispatch from new renewable and HECHP generation above 400kW connecting after July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Existing renewable and HECHP generation could lose their priority dispatch status where there was a significant change to their installation;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Existing renewable and HECHP generation could also chose to forego priority dispatch for their own reasons;</a:t>
            </a:r>
          </a:p>
        </p:txBody>
      </p:sp>
      <p:sp>
        <p:nvSpPr>
          <p:cNvPr id="8" name="Rectangle 7">
            <a:extLst>
              <a:ext uri="{FF2B5EF4-FFF2-40B4-BE49-F238E27FC236}">
                <a16:creationId xmlns:a16="http://schemas.microsoft.com/office/drawing/2014/main" id="{92C4C24E-E914-4883-AFFD-F480949EED83}"/>
              </a:ext>
            </a:extLst>
          </p:cNvPr>
          <p:cNvSpPr/>
          <p:nvPr/>
        </p:nvSpPr>
        <p:spPr>
          <a:xfrm>
            <a:off x="326568" y="3744542"/>
            <a:ext cx="1219200" cy="2307914"/>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2021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SEM-21-026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SEM-21-027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3CECDF-01DC-4B70-A456-1D938BE50F82}"/>
              </a:ext>
            </a:extLst>
          </p:cNvPr>
          <p:cNvSpPr/>
          <p:nvPr/>
        </p:nvSpPr>
        <p:spPr>
          <a:xfrm>
            <a:off x="1545768" y="3744542"/>
            <a:ext cx="4184386" cy="2307914"/>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Two major SEMC papers in April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SEM-21-026 – a further consultation in relation to CEP, on interpretation of market and non-market based redispatch and levels of compensation;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SEM-21-027 – a proposed decision on treatment of new renewables in the SEM;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TSOs and SEMO host one or more workshops;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 paper to be prepared by the TSOs and SEMO within three months of publication of the Decision Paper;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Workshop held in July 2021, setting out the issues to be developed, including the proposal to deliver the solution as part of the Scheduling &amp; Dispatch package</a:t>
            </a:r>
          </a:p>
        </p:txBody>
      </p:sp>
      <p:sp>
        <p:nvSpPr>
          <p:cNvPr id="10" name="Rectangle 9">
            <a:extLst>
              <a:ext uri="{FF2B5EF4-FFF2-40B4-BE49-F238E27FC236}">
                <a16:creationId xmlns:a16="http://schemas.microsoft.com/office/drawing/2014/main" id="{6E869CDA-8FC1-4AD6-89B1-4F416E9B59F5}"/>
              </a:ext>
            </a:extLst>
          </p:cNvPr>
          <p:cNvSpPr/>
          <p:nvPr/>
        </p:nvSpPr>
        <p:spPr>
          <a:xfrm>
            <a:off x="6291937" y="1121082"/>
            <a:ext cx="1219200" cy="2307914"/>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2020 – Workshops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SEM-20-028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9B98DDF-74D3-42C4-BA79-D76FAB76D9C7}"/>
              </a:ext>
            </a:extLst>
          </p:cNvPr>
          <p:cNvSpPr/>
          <p:nvPr/>
        </p:nvSpPr>
        <p:spPr>
          <a:xfrm>
            <a:off x="7511137" y="1121081"/>
            <a:ext cx="4184386" cy="2307915"/>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Industry workshop held in January 2020 to discuss the issues relating to CEP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SEM RAs issued SEM-20-028 in April 2020 covering both Articles 12 &amp; 13 with key focus 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Eligibility for priority dispatch going forward;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Operation of non-priority dispatch renewables;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Compensation requirements for dispatch down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Second workshop held with industry in June 2020 while RA consultation was underway;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Considered that large system changes would be needed to facilitate what some of the solutions being discussed;</a:t>
            </a:r>
          </a:p>
        </p:txBody>
      </p:sp>
      <p:sp>
        <p:nvSpPr>
          <p:cNvPr id="16" name="Rectangle 15">
            <a:extLst>
              <a:ext uri="{FF2B5EF4-FFF2-40B4-BE49-F238E27FC236}">
                <a16:creationId xmlns:a16="http://schemas.microsoft.com/office/drawing/2014/main" id="{ED47639F-0AA3-45EC-8D59-1339190AE226}"/>
              </a:ext>
            </a:extLst>
          </p:cNvPr>
          <p:cNvSpPr/>
          <p:nvPr/>
        </p:nvSpPr>
        <p:spPr>
          <a:xfrm>
            <a:off x="6291371" y="3745864"/>
            <a:ext cx="1219200" cy="2307914"/>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2022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SEM-22-009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rPr>
              <a:t>the Scheduling &amp; Dispatch Programme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BAB7E58-ADD0-40DC-A793-0E365F463A3C}"/>
              </a:ext>
            </a:extLst>
          </p:cNvPr>
          <p:cNvSpPr/>
          <p:nvPr/>
        </p:nvSpPr>
        <p:spPr>
          <a:xfrm>
            <a:off x="7510571" y="3745864"/>
            <a:ext cx="4184386" cy="2307914"/>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After publication of SEM-21-027, the TSOs and SEMO began analysis of requirements to develop interim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on enduring implementation still to be considered;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Options for treatment of variable non-priority dispatch generation developed in this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SEM-22-009 published, providing decisions on market and non-market based redispatch;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Sets out proposals for treatment under enduring implementation while still supporting proposals set out in SEM-21-027 (including development of interim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After considerable analysis work by TSOs and SEMO, bilateral outreach started in August 2022</a:t>
            </a:r>
          </a:p>
        </p:txBody>
      </p:sp>
    </p:spTree>
    <p:extLst>
      <p:ext uri="{BB962C8B-B14F-4D97-AF65-F5344CB8AC3E}">
        <p14:creationId xmlns:p14="http://schemas.microsoft.com/office/powerpoint/2010/main" val="142006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a:xfrm>
            <a:off x="304800" y="266700"/>
            <a:ext cx="9180423" cy="353174"/>
          </a:xfrm>
        </p:spPr>
        <p:txBody>
          <a:bodyPr/>
          <a:lstStyle/>
          <a:p>
            <a:r>
              <a:rPr lang="en-US" dirty="0"/>
              <a:t>Scheduling &amp; Dispatch Programme–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a:xfrm>
            <a:off x="304800" y="619874"/>
            <a:ext cx="6411589" cy="270843"/>
          </a:xfrm>
        </p:spPr>
        <p:txBody>
          <a:bodyPr/>
          <a:lstStyle/>
          <a:p>
            <a:r>
              <a:rPr lang="en-US" dirty="0"/>
              <a:t>Meet the Speakers</a:t>
            </a:r>
            <a:endParaRPr lang="en-IE" dirty="0"/>
          </a:p>
        </p:txBody>
      </p:sp>
      <p:grpSp>
        <p:nvGrpSpPr>
          <p:cNvPr id="42" name="Group 41">
            <a:extLst>
              <a:ext uri="{FF2B5EF4-FFF2-40B4-BE49-F238E27FC236}">
                <a16:creationId xmlns:a16="http://schemas.microsoft.com/office/drawing/2014/main" id="{F581FFDC-3AD1-47F9-8BE8-9D3264924987}"/>
              </a:ext>
            </a:extLst>
          </p:cNvPr>
          <p:cNvGrpSpPr/>
          <p:nvPr/>
        </p:nvGrpSpPr>
        <p:grpSpPr>
          <a:xfrm>
            <a:off x="679307" y="3957279"/>
            <a:ext cx="8879196" cy="1969770"/>
            <a:chOff x="679307" y="3957279"/>
            <a:chExt cx="8879196" cy="1969770"/>
          </a:xfrm>
        </p:grpSpPr>
        <p:pic>
          <p:nvPicPr>
            <p:cNvPr id="10" name="Picture 9" descr="A person in a suit&#10;&#10;Description automatically generated with medium confidence">
              <a:extLst>
                <a:ext uri="{FF2B5EF4-FFF2-40B4-BE49-F238E27FC236}">
                  <a16:creationId xmlns:a16="http://schemas.microsoft.com/office/drawing/2014/main" id="{4F936AF4-6A99-A8BE-C36C-48CD10F23EAB}"/>
                </a:ext>
              </a:extLst>
            </p:cNvPr>
            <p:cNvPicPr>
              <a:picLocks noChangeAspect="1"/>
            </p:cNvPicPr>
            <p:nvPr/>
          </p:nvPicPr>
          <p:blipFill>
            <a:blip r:embed="rId3"/>
            <a:stretch>
              <a:fillRect/>
            </a:stretch>
          </p:blipFill>
          <p:spPr>
            <a:xfrm>
              <a:off x="679307" y="4031575"/>
              <a:ext cx="1895474" cy="1895474"/>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8" name="TextBox 17">
              <a:extLst>
                <a:ext uri="{FF2B5EF4-FFF2-40B4-BE49-F238E27FC236}">
                  <a16:creationId xmlns:a16="http://schemas.microsoft.com/office/drawing/2014/main" id="{CEC17762-2F64-7391-3BBE-E630C7DB18C6}"/>
                </a:ext>
              </a:extLst>
            </p:cNvPr>
            <p:cNvSpPr txBox="1"/>
            <p:nvPr/>
          </p:nvSpPr>
          <p:spPr>
            <a:xfrm>
              <a:off x="2899189" y="3957279"/>
              <a:ext cx="6659314" cy="1969770"/>
            </a:xfrm>
            <a:prstGeom prst="rect">
              <a:avLst/>
            </a:prstGeom>
            <a:noFill/>
          </p:spPr>
          <p:txBody>
            <a:bodyPr wrap="square" rtlCol="0">
              <a:spAutoFit/>
            </a:bodyPr>
            <a:lstStyle/>
            <a:p>
              <a:r>
                <a:rPr lang="en-US" b="1" dirty="0">
                  <a:solidFill>
                    <a:schemeClr val="accent1">
                      <a:lumMod val="75000"/>
                    </a:schemeClr>
                  </a:solidFill>
                </a:rPr>
                <a:t>Severin Garanzuay</a:t>
              </a:r>
            </a:p>
            <a:p>
              <a:r>
                <a:rPr lang="en-US" b="1" dirty="0">
                  <a:solidFill>
                    <a:schemeClr val="accent1">
                      <a:lumMod val="75000"/>
                    </a:schemeClr>
                  </a:solidFill>
                </a:rPr>
                <a:t>External Advisor</a:t>
              </a:r>
            </a:p>
            <a:p>
              <a:endParaRPr lang="en-US" sz="1400" dirty="0"/>
            </a:p>
            <a:p>
              <a:r>
                <a:rPr lang="en-US" sz="1200" dirty="0">
                  <a:latin typeface="Calibri" panose="020F0502020204030204" pitchFamily="34" charset="0"/>
                  <a:cs typeface="Calibri" panose="020F0502020204030204" pitchFamily="34" charset="0"/>
                </a:rPr>
                <a:t>Seve Garanzuay has 20+ years of experience in power markets and has worked in the all-island electricity market since 2014 since the I-SEM Programme.</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His experience in utilities and power markets covers N. America, Australia, Europe, and the Middle East.</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He is an external advisor to EirGrid/SONI for the Scheduling &amp; Dispatch Programme.</a:t>
              </a:r>
            </a:p>
          </p:txBody>
        </p:sp>
        <p:cxnSp>
          <p:nvCxnSpPr>
            <p:cNvPr id="19" name="Straight Connector 18">
              <a:extLst>
                <a:ext uri="{FF2B5EF4-FFF2-40B4-BE49-F238E27FC236}">
                  <a16:creationId xmlns:a16="http://schemas.microsoft.com/office/drawing/2014/main" id="{EA66CD7E-CAC9-AD5A-2883-B5FD73F30E16}"/>
                </a:ext>
              </a:extLst>
            </p:cNvPr>
            <p:cNvCxnSpPr/>
            <p:nvPr/>
          </p:nvCxnSpPr>
          <p:spPr>
            <a:xfrm>
              <a:off x="2902295" y="4656396"/>
              <a:ext cx="1895474" cy="0"/>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sp>
          <p:nvSpPr>
            <p:cNvPr id="20" name="Flowchart: Connector 19">
              <a:extLst>
                <a:ext uri="{FF2B5EF4-FFF2-40B4-BE49-F238E27FC236}">
                  <a16:creationId xmlns:a16="http://schemas.microsoft.com/office/drawing/2014/main" id="{9DDF64CE-5F52-03C5-B276-02ADC6663782}"/>
                </a:ext>
              </a:extLst>
            </p:cNvPr>
            <p:cNvSpPr/>
            <p:nvPr/>
          </p:nvSpPr>
          <p:spPr>
            <a:xfrm>
              <a:off x="2848295" y="4602396"/>
              <a:ext cx="108000" cy="108000"/>
            </a:xfrm>
            <a:prstGeom prst="flowChartConnector">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Flowchart: Connector 20">
              <a:extLst>
                <a:ext uri="{FF2B5EF4-FFF2-40B4-BE49-F238E27FC236}">
                  <a16:creationId xmlns:a16="http://schemas.microsoft.com/office/drawing/2014/main" id="{72E136C1-2ABB-8EC2-300C-717CE96C987E}"/>
                </a:ext>
              </a:extLst>
            </p:cNvPr>
            <p:cNvSpPr/>
            <p:nvPr/>
          </p:nvSpPr>
          <p:spPr>
            <a:xfrm>
              <a:off x="4740465" y="4607158"/>
              <a:ext cx="108000" cy="108000"/>
            </a:xfrm>
            <a:prstGeom prst="flowChartConnector">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2" name="Rectangle 1">
            <a:extLst>
              <a:ext uri="{FF2B5EF4-FFF2-40B4-BE49-F238E27FC236}">
                <a16:creationId xmlns:a16="http://schemas.microsoft.com/office/drawing/2014/main" id="{F0FBEB6B-23BB-0CE1-733F-05101BF9C1B7}"/>
              </a:ext>
            </a:extLst>
          </p:cNvPr>
          <p:cNvSpPr/>
          <p:nvPr/>
        </p:nvSpPr>
        <p:spPr>
          <a:xfrm>
            <a:off x="10982325" y="0"/>
            <a:ext cx="1209675" cy="6857999"/>
          </a:xfrm>
          <a:prstGeom prst="rect">
            <a:avLst/>
          </a:prstGeom>
          <a:solidFill>
            <a:schemeClr val="accent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3" name="Graphic 2" descr="Electric Tower with solid fill">
            <a:extLst>
              <a:ext uri="{FF2B5EF4-FFF2-40B4-BE49-F238E27FC236}">
                <a16:creationId xmlns:a16="http://schemas.microsoft.com/office/drawing/2014/main" id="{65FC9252-7DC6-DD30-C86B-BF1D84BD20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80980" y="1364052"/>
            <a:ext cx="700855" cy="700855"/>
          </a:xfrm>
          <a:prstGeom prst="rect">
            <a:avLst/>
          </a:prstGeom>
          <a:effectLst>
            <a:outerShdw blurRad="50800" dist="38100" dir="2700000" algn="tl" rotWithShape="0">
              <a:prstClr val="black">
                <a:alpha val="40000"/>
              </a:prstClr>
            </a:outerShdw>
          </a:effectLst>
        </p:spPr>
      </p:pic>
      <p:pic>
        <p:nvPicPr>
          <p:cNvPr id="6" name="Graphic 5" descr="Battery charging with solid fill">
            <a:extLst>
              <a:ext uri="{FF2B5EF4-FFF2-40B4-BE49-F238E27FC236}">
                <a16:creationId xmlns:a16="http://schemas.microsoft.com/office/drawing/2014/main" id="{341777F1-4B4A-6836-E78C-34C4DC1526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80980" y="3416052"/>
            <a:ext cx="700855" cy="700855"/>
          </a:xfrm>
          <a:prstGeom prst="rect">
            <a:avLst/>
          </a:prstGeom>
          <a:effectLst>
            <a:outerShdw blurRad="50800" dist="38100" dir="2700000" algn="tl" rotWithShape="0">
              <a:prstClr val="black">
                <a:alpha val="40000"/>
              </a:prstClr>
            </a:outerShdw>
          </a:effectLst>
        </p:spPr>
      </p:pic>
      <p:pic>
        <p:nvPicPr>
          <p:cNvPr id="7" name="Graphic 6" descr="Wind Turbines with solid fill">
            <a:extLst>
              <a:ext uri="{FF2B5EF4-FFF2-40B4-BE49-F238E27FC236}">
                <a16:creationId xmlns:a16="http://schemas.microsoft.com/office/drawing/2014/main" id="{C51A644B-4DD8-6997-DFBF-8F9C1B2F0C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80980" y="2390052"/>
            <a:ext cx="700855" cy="700855"/>
          </a:xfrm>
          <a:prstGeom prst="rect">
            <a:avLst/>
          </a:prstGeom>
          <a:effectLst>
            <a:outerShdw blurRad="50800" dist="38100" dir="2700000" algn="tl" rotWithShape="0">
              <a:prstClr val="black">
                <a:alpha val="40000"/>
              </a:prstClr>
            </a:outerShdw>
          </a:effectLst>
        </p:spPr>
      </p:pic>
      <p:pic>
        <p:nvPicPr>
          <p:cNvPr id="8" name="Graphic 7" descr="Cloud Computing with solid fill">
            <a:extLst>
              <a:ext uri="{FF2B5EF4-FFF2-40B4-BE49-F238E27FC236}">
                <a16:creationId xmlns:a16="http://schemas.microsoft.com/office/drawing/2014/main" id="{84B6BCF9-47A1-1B9B-AF67-AD6BE871BE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80980" y="4442052"/>
            <a:ext cx="700855" cy="700855"/>
          </a:xfrm>
          <a:prstGeom prst="rect">
            <a:avLst/>
          </a:prstGeom>
          <a:effectLst>
            <a:outerShdw blurRad="50800" dist="38100" dir="2700000" algn="tl" rotWithShape="0">
              <a:prstClr val="black">
                <a:alpha val="40000"/>
              </a:prstClr>
            </a:outerShdw>
          </a:effectLst>
        </p:spPr>
      </p:pic>
      <p:pic>
        <p:nvPicPr>
          <p:cNvPr id="9" name="Graphic 8" descr="Social network with solid fill">
            <a:extLst>
              <a:ext uri="{FF2B5EF4-FFF2-40B4-BE49-F238E27FC236}">
                <a16:creationId xmlns:a16="http://schemas.microsoft.com/office/drawing/2014/main" id="{53A6080C-51FE-3D2F-B259-8DD5274A29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280980" y="338052"/>
            <a:ext cx="700855" cy="700855"/>
          </a:xfrm>
          <a:prstGeom prst="rect">
            <a:avLst/>
          </a:prstGeom>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60A019B3-B52E-3E12-297C-B02905D9F1EE}"/>
              </a:ext>
            </a:extLst>
          </p:cNvPr>
          <p:cNvGrpSpPr/>
          <p:nvPr/>
        </p:nvGrpSpPr>
        <p:grpSpPr>
          <a:xfrm>
            <a:off x="11280980" y="5468052"/>
            <a:ext cx="700855" cy="1120501"/>
            <a:chOff x="11238732" y="5468052"/>
            <a:chExt cx="700855" cy="1120501"/>
          </a:xfrm>
        </p:grpSpPr>
        <p:pic>
          <p:nvPicPr>
            <p:cNvPr id="16" name="Graphic 15" descr="Chat with solid fill">
              <a:extLst>
                <a:ext uri="{FF2B5EF4-FFF2-40B4-BE49-F238E27FC236}">
                  <a16:creationId xmlns:a16="http://schemas.microsoft.com/office/drawing/2014/main" id="{7336ED58-1ED4-0774-F210-225B8AAD351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38732" y="5468052"/>
              <a:ext cx="700855" cy="700855"/>
            </a:xfrm>
            <a:prstGeom prst="rect">
              <a:avLst/>
            </a:prstGeom>
            <a:effectLst>
              <a:outerShdw blurRad="50800" dist="38100" dir="2700000" algn="tl" rotWithShape="0">
                <a:prstClr val="black">
                  <a:alpha val="40000"/>
                </a:prstClr>
              </a:outerShdw>
            </a:effectLst>
          </p:spPr>
        </p:pic>
        <p:pic>
          <p:nvPicPr>
            <p:cNvPr id="23" name="Graphic 22" descr="Boardroom with solid fill">
              <a:extLst>
                <a:ext uri="{FF2B5EF4-FFF2-40B4-BE49-F238E27FC236}">
                  <a16:creationId xmlns:a16="http://schemas.microsoft.com/office/drawing/2014/main" id="{14B50A84-8C10-1881-66D5-EA924F4BF06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238732" y="5887698"/>
              <a:ext cx="700855" cy="700855"/>
            </a:xfrm>
            <a:prstGeom prst="rect">
              <a:avLst/>
            </a:prstGeom>
            <a:effectLst>
              <a:outerShdw blurRad="50800" dist="38100" dir="2700000" algn="tl" rotWithShape="0">
                <a:prstClr val="black">
                  <a:alpha val="40000"/>
                </a:prstClr>
              </a:outerShdw>
            </a:effectLst>
          </p:spPr>
        </p:pic>
      </p:grpSp>
      <p:grpSp>
        <p:nvGrpSpPr>
          <p:cNvPr id="41" name="Group 40">
            <a:extLst>
              <a:ext uri="{FF2B5EF4-FFF2-40B4-BE49-F238E27FC236}">
                <a16:creationId xmlns:a16="http://schemas.microsoft.com/office/drawing/2014/main" id="{C9DDF237-C0A0-3467-87DA-134189055193}"/>
              </a:ext>
            </a:extLst>
          </p:cNvPr>
          <p:cNvGrpSpPr/>
          <p:nvPr/>
        </p:nvGrpSpPr>
        <p:grpSpPr>
          <a:xfrm>
            <a:off x="679307" y="1318991"/>
            <a:ext cx="8939497" cy="1911488"/>
            <a:chOff x="679307" y="1318991"/>
            <a:chExt cx="8939497" cy="1911488"/>
          </a:xfrm>
        </p:grpSpPr>
        <p:sp>
          <p:nvSpPr>
            <p:cNvPr id="12" name="TextBox 11">
              <a:extLst>
                <a:ext uri="{FF2B5EF4-FFF2-40B4-BE49-F238E27FC236}">
                  <a16:creationId xmlns:a16="http://schemas.microsoft.com/office/drawing/2014/main" id="{45371F05-FDB3-9838-B566-7B2B901F1E95}"/>
                </a:ext>
              </a:extLst>
            </p:cNvPr>
            <p:cNvSpPr txBox="1"/>
            <p:nvPr/>
          </p:nvSpPr>
          <p:spPr>
            <a:xfrm>
              <a:off x="2899189" y="1384798"/>
              <a:ext cx="6719615" cy="1661993"/>
            </a:xfrm>
            <a:prstGeom prst="rect">
              <a:avLst/>
            </a:prstGeom>
            <a:noFill/>
          </p:spPr>
          <p:txBody>
            <a:bodyPr wrap="square" rtlCol="0">
              <a:spAutoFit/>
            </a:bodyPr>
            <a:lstStyle/>
            <a:p>
              <a:r>
                <a:rPr lang="en-US" b="1" dirty="0">
                  <a:solidFill>
                    <a:schemeClr val="accent1">
                      <a:lumMod val="75000"/>
                    </a:schemeClr>
                  </a:solidFill>
                </a:rPr>
                <a:t>Brendan O’Sullivan</a:t>
              </a:r>
            </a:p>
            <a:p>
              <a:r>
                <a:rPr lang="en-US" b="1" dirty="0">
                  <a:solidFill>
                    <a:schemeClr val="accent1">
                      <a:lumMod val="75000"/>
                    </a:schemeClr>
                  </a:solidFill>
                </a:rPr>
                <a:t>Future Markets</a:t>
              </a:r>
            </a:p>
            <a:p>
              <a:endParaRPr lang="en-US" dirty="0"/>
            </a:p>
            <a:p>
              <a:r>
                <a:rPr lang="en-US" sz="1200" dirty="0">
                  <a:effectLst/>
                  <a:latin typeface="Calibri" panose="020F0502020204030204" pitchFamily="34" charset="0"/>
                  <a:ea typeface="Calibri" panose="020F0502020204030204" pitchFamily="34" charset="0"/>
                  <a:cs typeface="Calibri" panose="020F0502020204030204" pitchFamily="34" charset="0"/>
                </a:rPr>
                <a:t>Brendan O’Sullivan has over 30 years’ experience in the Irish electricity sector and has</a:t>
              </a:r>
              <a:r>
                <a:rPr lang="en-GB" sz="1200" dirty="0">
                  <a:effectLst/>
                  <a:latin typeface="Calibri" panose="020F0502020204030204" pitchFamily="34" charset="0"/>
                  <a:ea typeface="Calibri" panose="020F0502020204030204" pitchFamily="34" charset="0"/>
                  <a:cs typeface="Calibri" panose="020F0502020204030204" pitchFamily="34" charset="0"/>
                </a:rPr>
                <a:t> specialised</a:t>
              </a:r>
              <a:r>
                <a:rPr lang="en-US" sz="1200" dirty="0">
                  <a:effectLst/>
                  <a:latin typeface="Calibri" panose="020F0502020204030204" pitchFamily="34" charset="0"/>
                  <a:ea typeface="Calibri" panose="020F0502020204030204" pitchFamily="34" charset="0"/>
                  <a:cs typeface="Calibri" panose="020F0502020204030204" pitchFamily="34" charset="0"/>
                </a:rPr>
                <a:t> in wholesale power markets for the last 20 years. </a:t>
              </a:r>
            </a:p>
            <a:p>
              <a:endParaRPr lang="en-US"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He is a lead in the Future Markets Team and works on the Scheduling &amp; Dispatch Programme.</a:t>
              </a:r>
              <a:endParaRPr lang="en-IE" dirty="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EAE30CCE-13D1-03CE-B8CC-F29977DDAA7A}"/>
                </a:ext>
              </a:extLst>
            </p:cNvPr>
            <p:cNvCxnSpPr/>
            <p:nvPr/>
          </p:nvCxnSpPr>
          <p:spPr>
            <a:xfrm>
              <a:off x="2844991" y="2066857"/>
              <a:ext cx="1895474" cy="0"/>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sp>
          <p:nvSpPr>
            <p:cNvPr id="17" name="Flowchart: Connector 16">
              <a:extLst>
                <a:ext uri="{FF2B5EF4-FFF2-40B4-BE49-F238E27FC236}">
                  <a16:creationId xmlns:a16="http://schemas.microsoft.com/office/drawing/2014/main" id="{DAFF2910-2C53-8718-B964-73C15DCC4299}"/>
                </a:ext>
              </a:extLst>
            </p:cNvPr>
            <p:cNvSpPr/>
            <p:nvPr/>
          </p:nvSpPr>
          <p:spPr>
            <a:xfrm>
              <a:off x="4683161" y="2017619"/>
              <a:ext cx="108000" cy="108000"/>
            </a:xfrm>
            <a:prstGeom prst="flowChartConnector">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1" name="Picture 10" descr="A person in a suit&#10;&#10;Description automatically generated with medium confidence">
              <a:extLst>
                <a:ext uri="{FF2B5EF4-FFF2-40B4-BE49-F238E27FC236}">
                  <a16:creationId xmlns:a16="http://schemas.microsoft.com/office/drawing/2014/main" id="{1EB1ACB8-4129-BD5E-BB95-E23E692CDF62}"/>
                </a:ext>
              </a:extLst>
            </p:cNvPr>
            <p:cNvPicPr>
              <a:picLocks noChangeAspect="1"/>
            </p:cNvPicPr>
            <p:nvPr/>
          </p:nvPicPr>
          <p:blipFill>
            <a:blip r:embed="rId3"/>
            <a:stretch>
              <a:fillRect/>
            </a:stretch>
          </p:blipFill>
          <p:spPr>
            <a:xfrm>
              <a:off x="679309" y="1331451"/>
              <a:ext cx="1895474" cy="1895474"/>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5" name="Flowchart: Connector 14">
              <a:extLst>
                <a:ext uri="{FF2B5EF4-FFF2-40B4-BE49-F238E27FC236}">
                  <a16:creationId xmlns:a16="http://schemas.microsoft.com/office/drawing/2014/main" id="{92E80762-0396-346E-2840-913583D354DA}"/>
                </a:ext>
              </a:extLst>
            </p:cNvPr>
            <p:cNvSpPr/>
            <p:nvPr/>
          </p:nvSpPr>
          <p:spPr>
            <a:xfrm>
              <a:off x="2847187" y="2011920"/>
              <a:ext cx="108000" cy="108000"/>
            </a:xfrm>
            <a:prstGeom prst="flowChartConnector">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2" name="Flowchart: Connector 21">
              <a:extLst>
                <a:ext uri="{FF2B5EF4-FFF2-40B4-BE49-F238E27FC236}">
                  <a16:creationId xmlns:a16="http://schemas.microsoft.com/office/drawing/2014/main" id="{D38916B8-C9C8-8486-FC27-97430AD7EE2F}"/>
                </a:ext>
              </a:extLst>
            </p:cNvPr>
            <p:cNvSpPr/>
            <p:nvPr/>
          </p:nvSpPr>
          <p:spPr>
            <a:xfrm>
              <a:off x="679310" y="1331451"/>
              <a:ext cx="1895474" cy="188656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38" name="Picture 37">
              <a:extLst>
                <a:ext uri="{FF2B5EF4-FFF2-40B4-BE49-F238E27FC236}">
                  <a16:creationId xmlns:a16="http://schemas.microsoft.com/office/drawing/2014/main" id="{E3133764-5BC5-0008-116B-BA620AF2A402}"/>
                </a:ext>
              </a:extLst>
            </p:cNvPr>
            <p:cNvPicPr>
              <a:picLocks noChangeAspect="1"/>
            </p:cNvPicPr>
            <p:nvPr/>
          </p:nvPicPr>
          <p:blipFill rotWithShape="1">
            <a:blip r:embed="rId18"/>
            <a:srcRect l="16093" t="3876" r="20238" b="10289"/>
            <a:stretch/>
          </p:blipFill>
          <p:spPr>
            <a:xfrm>
              <a:off x="679307" y="1318991"/>
              <a:ext cx="1895473" cy="1911488"/>
            </a:xfrm>
            <a:prstGeom prst="ellipse">
              <a:avLst/>
            </a:prstGeom>
          </p:spPr>
        </p:pic>
      </p:grpSp>
    </p:spTree>
    <p:extLst>
      <p:ext uri="{BB962C8B-B14F-4D97-AF65-F5344CB8AC3E}">
        <p14:creationId xmlns:p14="http://schemas.microsoft.com/office/powerpoint/2010/main" val="393175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Why Are We Here?</a:t>
            </a:r>
            <a:endParaRPr lang="en-IE" dirty="0"/>
          </a:p>
        </p:txBody>
      </p:sp>
      <p:grpSp>
        <p:nvGrpSpPr>
          <p:cNvPr id="2" name="Group 1">
            <a:extLst>
              <a:ext uri="{FF2B5EF4-FFF2-40B4-BE49-F238E27FC236}">
                <a16:creationId xmlns:a16="http://schemas.microsoft.com/office/drawing/2014/main" id="{DD7D8DBF-F554-5838-DBE2-2E1E3A67B706}"/>
              </a:ext>
            </a:extLst>
          </p:cNvPr>
          <p:cNvGrpSpPr/>
          <p:nvPr/>
        </p:nvGrpSpPr>
        <p:grpSpPr>
          <a:xfrm>
            <a:off x="1359864" y="2383135"/>
            <a:ext cx="10298482" cy="904259"/>
            <a:chOff x="1359864" y="2524741"/>
            <a:chExt cx="10298482" cy="904259"/>
          </a:xfrm>
        </p:grpSpPr>
        <p:sp>
          <p:nvSpPr>
            <p:cNvPr id="3" name="Rectangle 2">
              <a:extLst>
                <a:ext uri="{FF2B5EF4-FFF2-40B4-BE49-F238E27FC236}">
                  <a16:creationId xmlns:a16="http://schemas.microsoft.com/office/drawing/2014/main" id="{22CD6436-9458-9F55-CC27-69A4EFA729CF}"/>
                </a:ext>
              </a:extLst>
            </p:cNvPr>
            <p:cNvSpPr/>
            <p:nvPr/>
          </p:nvSpPr>
          <p:spPr>
            <a:xfrm>
              <a:off x="1359864" y="2524741"/>
              <a:ext cx="1801446" cy="904259"/>
            </a:xfrm>
            <a:prstGeom prst="rect">
              <a:avLst/>
            </a:prstGeom>
            <a:solidFill>
              <a:srgbClr val="157C85">
                <a:lumMod val="75000"/>
              </a:srgbClr>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srgbClr val="FFFFFF"/>
                  </a:solidFill>
                  <a:effectLst/>
                  <a:uLnTx/>
                  <a:uFillTx/>
                  <a:latin typeface="Arial" panose="020B0604020202020204"/>
                  <a:ea typeface="+mn-ea"/>
                  <a:cs typeface="+mn-cs"/>
                </a:rPr>
                <a:t>Discuss</a:t>
              </a:r>
            </a:p>
          </p:txBody>
        </p:sp>
        <p:sp>
          <p:nvSpPr>
            <p:cNvPr id="9" name="Rectangle 8">
              <a:extLst>
                <a:ext uri="{FF2B5EF4-FFF2-40B4-BE49-F238E27FC236}">
                  <a16:creationId xmlns:a16="http://schemas.microsoft.com/office/drawing/2014/main" id="{F73D3BFE-21E1-A680-0195-7A4D24D352BA}"/>
                </a:ext>
              </a:extLst>
            </p:cNvPr>
            <p:cNvSpPr/>
            <p:nvPr/>
          </p:nvSpPr>
          <p:spPr>
            <a:xfrm>
              <a:off x="3170838" y="2524741"/>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srgbClr val="000000"/>
                  </a:solidFill>
                  <a:effectLst/>
                  <a:uLnTx/>
                  <a:uFillTx/>
                  <a:latin typeface="Arial" panose="020B0604020202020204"/>
                  <a:ea typeface="+mn-ea"/>
                  <a:cs typeface="+mn-cs"/>
                </a:rPr>
                <a:t>We will discuss the functional approach – the key principles, look at the functional changes, and how this impacts you and your portfolio. We will field all questions – and we may not be able to answer all of them today.</a:t>
              </a:r>
            </a:p>
          </p:txBody>
        </p:sp>
      </p:grpSp>
      <p:grpSp>
        <p:nvGrpSpPr>
          <p:cNvPr id="10" name="Group 9">
            <a:extLst>
              <a:ext uri="{FF2B5EF4-FFF2-40B4-BE49-F238E27FC236}">
                <a16:creationId xmlns:a16="http://schemas.microsoft.com/office/drawing/2014/main" id="{2755B630-7E12-D70D-E4B2-11F693970FE6}"/>
              </a:ext>
            </a:extLst>
          </p:cNvPr>
          <p:cNvGrpSpPr/>
          <p:nvPr/>
        </p:nvGrpSpPr>
        <p:grpSpPr>
          <a:xfrm>
            <a:off x="339681" y="1192686"/>
            <a:ext cx="11318665" cy="904259"/>
            <a:chOff x="339681" y="1311951"/>
            <a:chExt cx="11318665" cy="904259"/>
          </a:xfrm>
        </p:grpSpPr>
        <p:grpSp>
          <p:nvGrpSpPr>
            <p:cNvPr id="11" name="Group 10">
              <a:extLst>
                <a:ext uri="{FF2B5EF4-FFF2-40B4-BE49-F238E27FC236}">
                  <a16:creationId xmlns:a16="http://schemas.microsoft.com/office/drawing/2014/main" id="{FB174051-3E97-DB19-F88E-F17C1F844A91}"/>
                </a:ext>
              </a:extLst>
            </p:cNvPr>
            <p:cNvGrpSpPr/>
            <p:nvPr/>
          </p:nvGrpSpPr>
          <p:grpSpPr>
            <a:xfrm>
              <a:off x="1359864" y="1311951"/>
              <a:ext cx="10298482" cy="904259"/>
              <a:chOff x="1359864" y="1311951"/>
              <a:chExt cx="10298482" cy="904259"/>
            </a:xfrm>
          </p:grpSpPr>
          <p:sp>
            <p:nvSpPr>
              <p:cNvPr id="13" name="Rectangle 12">
                <a:extLst>
                  <a:ext uri="{FF2B5EF4-FFF2-40B4-BE49-F238E27FC236}">
                    <a16:creationId xmlns:a16="http://schemas.microsoft.com/office/drawing/2014/main" id="{D62645E1-8A91-1FE4-2578-EE33E17019C9}"/>
                  </a:ext>
                </a:extLst>
              </p:cNvPr>
              <p:cNvSpPr/>
              <p:nvPr/>
            </p:nvSpPr>
            <p:spPr>
              <a:xfrm>
                <a:off x="1359864" y="1311951"/>
                <a:ext cx="1801446" cy="904259"/>
              </a:xfrm>
              <a:prstGeom prst="rect">
                <a:avLst/>
              </a:prstGeom>
              <a:solidFill>
                <a:srgbClr val="157C85">
                  <a:lumMod val="50000"/>
                </a:srgbClr>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srgbClr val="FFFFFF"/>
                    </a:solidFill>
                    <a:effectLst/>
                    <a:uLnTx/>
                    <a:uFillTx/>
                    <a:latin typeface="Arial" panose="020B0604020202020204"/>
                    <a:ea typeface="+mn-ea"/>
                    <a:cs typeface="+mn-cs"/>
                  </a:rPr>
                  <a:t>Inform</a:t>
                </a:r>
              </a:p>
            </p:txBody>
          </p:sp>
          <p:sp>
            <p:nvSpPr>
              <p:cNvPr id="17" name="Rectangle 16">
                <a:extLst>
                  <a:ext uri="{FF2B5EF4-FFF2-40B4-BE49-F238E27FC236}">
                    <a16:creationId xmlns:a16="http://schemas.microsoft.com/office/drawing/2014/main" id="{C07D58C0-D6A2-ADB1-5A12-7E1CD650AE40}"/>
                  </a:ext>
                </a:extLst>
              </p:cNvPr>
              <p:cNvSpPr/>
              <p:nvPr/>
            </p:nvSpPr>
            <p:spPr>
              <a:xfrm>
                <a:off x="3170838" y="1311951"/>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srgbClr val="000000"/>
                    </a:solidFill>
                    <a:effectLst/>
                    <a:uLnTx/>
                    <a:uFillTx/>
                    <a:latin typeface="Arial" panose="020B0604020202020204"/>
                    <a:ea typeface="+mn-ea"/>
                    <a:cs typeface="+mn-cs"/>
                  </a:rPr>
                  <a:t>We are here is to provide information about the ongoing work with the SDP initiatives and the impact on the market participant community. We will provide a view of the programme’s drivers, scope &amp; objectives, structure, timelines, solution approach, and stakeholder engagement.</a:t>
                </a:r>
              </a:p>
            </p:txBody>
          </p:sp>
        </p:grpSp>
        <p:pic>
          <p:nvPicPr>
            <p:cNvPr id="12" name="Graphic 11" descr="Megaphone with solid fill">
              <a:extLst>
                <a:ext uri="{FF2B5EF4-FFF2-40B4-BE49-F238E27FC236}">
                  <a16:creationId xmlns:a16="http://schemas.microsoft.com/office/drawing/2014/main" id="{121E3160-C7A3-E56F-3C5A-C55A3571A6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681" y="1376676"/>
              <a:ext cx="774808" cy="774808"/>
            </a:xfrm>
            <a:prstGeom prst="rect">
              <a:avLst/>
            </a:prstGeom>
          </p:spPr>
        </p:pic>
      </p:grpSp>
      <p:pic>
        <p:nvPicPr>
          <p:cNvPr id="18" name="Picture 17">
            <a:extLst>
              <a:ext uri="{FF2B5EF4-FFF2-40B4-BE49-F238E27FC236}">
                <a16:creationId xmlns:a16="http://schemas.microsoft.com/office/drawing/2014/main" id="{45E177BD-44D3-578C-F5C5-0A6D622F8191}"/>
              </a:ext>
            </a:extLst>
          </p:cNvPr>
          <p:cNvPicPr>
            <a:picLocks noChangeAspect="1"/>
          </p:cNvPicPr>
          <p:nvPr/>
        </p:nvPicPr>
        <p:blipFill>
          <a:blip r:embed="rId5"/>
          <a:stretch>
            <a:fillRect/>
          </a:stretch>
        </p:blipFill>
        <p:spPr>
          <a:xfrm>
            <a:off x="435883" y="2397322"/>
            <a:ext cx="582404" cy="904259"/>
          </a:xfrm>
          <a:prstGeom prst="rect">
            <a:avLst/>
          </a:prstGeom>
        </p:spPr>
      </p:pic>
      <p:grpSp>
        <p:nvGrpSpPr>
          <p:cNvPr id="22" name="Group 21">
            <a:extLst>
              <a:ext uri="{FF2B5EF4-FFF2-40B4-BE49-F238E27FC236}">
                <a16:creationId xmlns:a16="http://schemas.microsoft.com/office/drawing/2014/main" id="{60DB2C3B-B0E4-A323-F0AB-D4BD28035BCD}"/>
              </a:ext>
            </a:extLst>
          </p:cNvPr>
          <p:cNvGrpSpPr/>
          <p:nvPr/>
        </p:nvGrpSpPr>
        <p:grpSpPr>
          <a:xfrm>
            <a:off x="269885" y="4830001"/>
            <a:ext cx="11400197" cy="914400"/>
            <a:chOff x="269885" y="4949266"/>
            <a:chExt cx="11400197" cy="914400"/>
          </a:xfrm>
        </p:grpSpPr>
        <p:grpSp>
          <p:nvGrpSpPr>
            <p:cNvPr id="23" name="Group 22">
              <a:extLst>
                <a:ext uri="{FF2B5EF4-FFF2-40B4-BE49-F238E27FC236}">
                  <a16:creationId xmlns:a16="http://schemas.microsoft.com/office/drawing/2014/main" id="{A2B44A63-BE91-B20A-3182-6BDBD5B038A0}"/>
                </a:ext>
              </a:extLst>
            </p:cNvPr>
            <p:cNvGrpSpPr/>
            <p:nvPr/>
          </p:nvGrpSpPr>
          <p:grpSpPr>
            <a:xfrm>
              <a:off x="1371600" y="4949266"/>
              <a:ext cx="10298482" cy="904259"/>
              <a:chOff x="1371600" y="3674396"/>
              <a:chExt cx="10298482" cy="904259"/>
            </a:xfrm>
          </p:grpSpPr>
          <p:sp>
            <p:nvSpPr>
              <p:cNvPr id="28" name="Rectangle 27">
                <a:extLst>
                  <a:ext uri="{FF2B5EF4-FFF2-40B4-BE49-F238E27FC236}">
                    <a16:creationId xmlns:a16="http://schemas.microsoft.com/office/drawing/2014/main" id="{09E12AF7-4332-B6CC-328A-865F3531B946}"/>
                  </a:ext>
                </a:extLst>
              </p:cNvPr>
              <p:cNvSpPr/>
              <p:nvPr/>
            </p:nvSpPr>
            <p:spPr>
              <a:xfrm>
                <a:off x="1371600" y="3674396"/>
                <a:ext cx="1801446" cy="904259"/>
              </a:xfrm>
              <a:prstGeom prst="rect">
                <a:avLst/>
              </a:prstGeom>
              <a:solidFill>
                <a:srgbClr val="0E5462">
                  <a:lumMod val="60000"/>
                  <a:lumOff val="40000"/>
                </a:srgbClr>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srgbClr val="FFFFFF"/>
                    </a:solidFill>
                    <a:effectLst/>
                    <a:uLnTx/>
                    <a:uFillTx/>
                    <a:latin typeface="Arial" panose="020B0604020202020204"/>
                    <a:ea typeface="+mn-ea"/>
                    <a:cs typeface="+mn-cs"/>
                  </a:rPr>
                  <a:t>Ask</a:t>
                </a:r>
              </a:p>
            </p:txBody>
          </p:sp>
          <p:sp>
            <p:nvSpPr>
              <p:cNvPr id="29" name="Rectangle 28">
                <a:extLst>
                  <a:ext uri="{FF2B5EF4-FFF2-40B4-BE49-F238E27FC236}">
                    <a16:creationId xmlns:a16="http://schemas.microsoft.com/office/drawing/2014/main" id="{BA94525A-54BB-3C6F-0909-CA498FB07BD6}"/>
                  </a:ext>
                </a:extLst>
              </p:cNvPr>
              <p:cNvSpPr/>
              <p:nvPr/>
            </p:nvSpPr>
            <p:spPr>
              <a:xfrm>
                <a:off x="3182574" y="3674396"/>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rPr>
                  <a:t>We will ask for your participation throughout – we are better together.</a:t>
                </a:r>
                <a:endParaRPr kumimoji="0" lang="en-IE" sz="14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pic>
          <p:nvPicPr>
            <p:cNvPr id="27" name="Graphic 26" descr="Handshake with solid fill">
              <a:extLst>
                <a:ext uri="{FF2B5EF4-FFF2-40B4-BE49-F238E27FC236}">
                  <a16:creationId xmlns:a16="http://schemas.microsoft.com/office/drawing/2014/main" id="{16E80D16-045E-92EC-5896-B6FE940BA1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9885" y="4949266"/>
              <a:ext cx="914400" cy="914400"/>
            </a:xfrm>
            <a:prstGeom prst="rect">
              <a:avLst/>
            </a:prstGeom>
          </p:spPr>
        </p:pic>
      </p:grpSp>
      <p:grpSp>
        <p:nvGrpSpPr>
          <p:cNvPr id="32" name="Group 31">
            <a:extLst>
              <a:ext uri="{FF2B5EF4-FFF2-40B4-BE49-F238E27FC236}">
                <a16:creationId xmlns:a16="http://schemas.microsoft.com/office/drawing/2014/main" id="{6142B61E-3F33-30B7-5D2E-174373496242}"/>
              </a:ext>
            </a:extLst>
          </p:cNvPr>
          <p:cNvGrpSpPr/>
          <p:nvPr/>
        </p:nvGrpSpPr>
        <p:grpSpPr>
          <a:xfrm>
            <a:off x="306293" y="3560639"/>
            <a:ext cx="11363789" cy="975330"/>
            <a:chOff x="306293" y="3679904"/>
            <a:chExt cx="11363789" cy="975330"/>
          </a:xfrm>
        </p:grpSpPr>
        <p:grpSp>
          <p:nvGrpSpPr>
            <p:cNvPr id="33" name="Group 32">
              <a:extLst>
                <a:ext uri="{FF2B5EF4-FFF2-40B4-BE49-F238E27FC236}">
                  <a16:creationId xmlns:a16="http://schemas.microsoft.com/office/drawing/2014/main" id="{BD840250-6368-061E-D049-21F85D45C201}"/>
                </a:ext>
              </a:extLst>
            </p:cNvPr>
            <p:cNvGrpSpPr/>
            <p:nvPr/>
          </p:nvGrpSpPr>
          <p:grpSpPr>
            <a:xfrm>
              <a:off x="1371600" y="3692849"/>
              <a:ext cx="10298482" cy="904259"/>
              <a:chOff x="1371600" y="3674396"/>
              <a:chExt cx="10298482" cy="904259"/>
            </a:xfrm>
          </p:grpSpPr>
          <p:sp>
            <p:nvSpPr>
              <p:cNvPr id="36" name="Rectangle 35">
                <a:extLst>
                  <a:ext uri="{FF2B5EF4-FFF2-40B4-BE49-F238E27FC236}">
                    <a16:creationId xmlns:a16="http://schemas.microsoft.com/office/drawing/2014/main" id="{102D72D6-A52C-B2D7-31B7-7D701AF7FE9C}"/>
                  </a:ext>
                </a:extLst>
              </p:cNvPr>
              <p:cNvSpPr/>
              <p:nvPr/>
            </p:nvSpPr>
            <p:spPr>
              <a:xfrm>
                <a:off x="1371600" y="3674396"/>
                <a:ext cx="1801446" cy="904259"/>
              </a:xfrm>
              <a:prstGeom prst="rect">
                <a:avLst/>
              </a:prstGeom>
              <a:solidFill>
                <a:srgbClr val="157C85"/>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srgbClr val="FFFFFF"/>
                    </a:solidFill>
                    <a:effectLst/>
                    <a:uLnTx/>
                    <a:uFillTx/>
                    <a:latin typeface="Arial" panose="020B0604020202020204"/>
                    <a:ea typeface="+mn-ea"/>
                    <a:cs typeface="+mn-cs"/>
                  </a:rPr>
                  <a:t>Listen</a:t>
                </a:r>
              </a:p>
            </p:txBody>
          </p:sp>
          <p:sp>
            <p:nvSpPr>
              <p:cNvPr id="38" name="Rectangle 37">
                <a:extLst>
                  <a:ext uri="{FF2B5EF4-FFF2-40B4-BE49-F238E27FC236}">
                    <a16:creationId xmlns:a16="http://schemas.microsoft.com/office/drawing/2014/main" id="{26B21C12-0FB1-130B-BBAB-721E46EF6C9D}"/>
                  </a:ext>
                </a:extLst>
              </p:cNvPr>
              <p:cNvSpPr/>
              <p:nvPr/>
            </p:nvSpPr>
            <p:spPr>
              <a:xfrm>
                <a:off x="3182574" y="3674396"/>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srgbClr val="000000"/>
                    </a:solidFill>
                    <a:effectLst/>
                    <a:uLnTx/>
                    <a:uFillTx/>
                    <a:latin typeface="Arial" panose="020B0604020202020204"/>
                    <a:ea typeface="+mn-ea"/>
                    <a:cs typeface="+mn-cs"/>
                  </a:rPr>
                  <a:t>We are here to listen. What are you thoughts on the SDP, the functional approach, and the impacts to your business? What questions do you need answers to? What clarity do you need?</a:t>
                </a:r>
              </a:p>
            </p:txBody>
          </p:sp>
        </p:grpSp>
        <p:pic>
          <p:nvPicPr>
            <p:cNvPr id="34" name="Graphic 33" descr="Chat bubble outline">
              <a:extLst>
                <a:ext uri="{FF2B5EF4-FFF2-40B4-BE49-F238E27FC236}">
                  <a16:creationId xmlns:a16="http://schemas.microsoft.com/office/drawing/2014/main" id="{356A79F6-F814-B51C-D4F1-AEAF7C7059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2956" y="3679904"/>
              <a:ext cx="381000" cy="381000"/>
            </a:xfrm>
            <a:prstGeom prst="rect">
              <a:avLst/>
            </a:prstGeom>
          </p:spPr>
        </p:pic>
        <p:pic>
          <p:nvPicPr>
            <p:cNvPr id="35" name="Graphic 34" descr="Boardroom with solid fill">
              <a:extLst>
                <a:ext uri="{FF2B5EF4-FFF2-40B4-BE49-F238E27FC236}">
                  <a16:creationId xmlns:a16="http://schemas.microsoft.com/office/drawing/2014/main" id="{B63E8167-16CA-D608-4F69-95FF81F3EE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6293" y="3840729"/>
              <a:ext cx="814505" cy="814505"/>
            </a:xfrm>
            <a:prstGeom prst="rect">
              <a:avLst/>
            </a:prstGeom>
          </p:spPr>
        </p:pic>
      </p:grpSp>
    </p:spTree>
    <p:extLst>
      <p:ext uri="{BB962C8B-B14F-4D97-AF65-F5344CB8AC3E}">
        <p14:creationId xmlns:p14="http://schemas.microsoft.com/office/powerpoint/2010/main" val="9135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EA23B57-990A-AB8F-7356-C28DE64943F1}"/>
              </a:ext>
            </a:extLst>
          </p:cNvPr>
          <p:cNvPicPr>
            <a:picLocks noChangeAspect="1"/>
          </p:cNvPicPr>
          <p:nvPr/>
        </p:nvPicPr>
        <p:blipFill>
          <a:blip r:embed="rId3"/>
          <a:stretch>
            <a:fillRect/>
          </a:stretch>
        </p:blipFill>
        <p:spPr>
          <a:xfrm>
            <a:off x="6624190" y="1392960"/>
            <a:ext cx="5567810" cy="4319372"/>
          </a:xfrm>
          <a:prstGeom prst="rect">
            <a:avLst/>
          </a:prstGeom>
        </p:spPr>
      </p:pic>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Setting Expectations</a:t>
            </a:r>
            <a:endParaRPr lang="en-IE" dirty="0"/>
          </a:p>
        </p:txBody>
      </p:sp>
      <p:sp>
        <p:nvSpPr>
          <p:cNvPr id="10" name="Rectangle 9">
            <a:extLst>
              <a:ext uri="{FF2B5EF4-FFF2-40B4-BE49-F238E27FC236}">
                <a16:creationId xmlns:a16="http://schemas.microsoft.com/office/drawing/2014/main" id="{D1F7330C-4774-8DE2-8991-E66FE14EC9AF}"/>
              </a:ext>
            </a:extLst>
          </p:cNvPr>
          <p:cNvSpPr/>
          <p:nvPr/>
        </p:nvSpPr>
        <p:spPr>
          <a:xfrm>
            <a:off x="671769" y="1312686"/>
            <a:ext cx="6133632" cy="391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Meeting Rules</a:t>
            </a:r>
            <a:endParaRPr lang="en-IE" dirty="0"/>
          </a:p>
        </p:txBody>
      </p:sp>
      <p:grpSp>
        <p:nvGrpSpPr>
          <p:cNvPr id="14" name="Group 13">
            <a:extLst>
              <a:ext uri="{FF2B5EF4-FFF2-40B4-BE49-F238E27FC236}">
                <a16:creationId xmlns:a16="http://schemas.microsoft.com/office/drawing/2014/main" id="{304E3813-0AD1-F8D9-7F32-995DCEB18E16}"/>
              </a:ext>
            </a:extLst>
          </p:cNvPr>
          <p:cNvGrpSpPr/>
          <p:nvPr/>
        </p:nvGrpSpPr>
        <p:grpSpPr>
          <a:xfrm>
            <a:off x="515337" y="1200570"/>
            <a:ext cx="623023" cy="615632"/>
            <a:chOff x="2629868" y="5201707"/>
            <a:chExt cx="1440000" cy="1440000"/>
          </a:xfrm>
        </p:grpSpPr>
        <p:sp>
          <p:nvSpPr>
            <p:cNvPr id="13" name="Flowchart: Connector 12">
              <a:extLst>
                <a:ext uri="{FF2B5EF4-FFF2-40B4-BE49-F238E27FC236}">
                  <a16:creationId xmlns:a16="http://schemas.microsoft.com/office/drawing/2014/main" id="{DF07F87D-C13A-557B-3AB8-0AD17DF2609B}"/>
                </a:ext>
              </a:extLst>
            </p:cNvPr>
            <p:cNvSpPr/>
            <p:nvPr/>
          </p:nvSpPr>
          <p:spPr>
            <a:xfrm>
              <a:off x="2629868" y="5201707"/>
              <a:ext cx="1440000" cy="1440000"/>
            </a:xfrm>
            <a:prstGeom prst="flowChartConnector">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2" name="Graphic 11" descr="Police female with solid fill">
              <a:extLst>
                <a:ext uri="{FF2B5EF4-FFF2-40B4-BE49-F238E27FC236}">
                  <a16:creationId xmlns:a16="http://schemas.microsoft.com/office/drawing/2014/main" id="{C400C84A-A088-821D-904C-9C26A3242D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2668" y="5464507"/>
              <a:ext cx="914400" cy="914400"/>
            </a:xfrm>
            <a:prstGeom prst="rect">
              <a:avLst/>
            </a:prstGeom>
          </p:spPr>
        </p:pic>
      </p:grpSp>
      <p:sp>
        <p:nvSpPr>
          <p:cNvPr id="15" name="Rectangle 14">
            <a:extLst>
              <a:ext uri="{FF2B5EF4-FFF2-40B4-BE49-F238E27FC236}">
                <a16:creationId xmlns:a16="http://schemas.microsoft.com/office/drawing/2014/main" id="{ADA271D9-96B9-2552-1C35-E4487E2767BC}"/>
              </a:ext>
            </a:extLst>
          </p:cNvPr>
          <p:cNvSpPr/>
          <p:nvPr/>
        </p:nvSpPr>
        <p:spPr>
          <a:xfrm>
            <a:off x="629038" y="1723656"/>
            <a:ext cx="6176363" cy="13172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180000" rtlCol="0" anchor="t"/>
          <a:lstStyle/>
          <a:p>
            <a:pPr marL="342900" indent="-342900">
              <a:spcAft>
                <a:spcPts val="600"/>
              </a:spcAft>
              <a:buFont typeface="+mj-lt"/>
              <a:buAutoNum type="arabicPeriod"/>
            </a:pPr>
            <a:r>
              <a:rPr lang="en-US" sz="1400" b="1" dirty="0">
                <a:solidFill>
                  <a:schemeClr val="tx1"/>
                </a:solidFill>
              </a:rPr>
              <a:t>Engage</a:t>
            </a:r>
            <a:r>
              <a:rPr lang="en-US" sz="1400" dirty="0">
                <a:solidFill>
                  <a:schemeClr val="tx1"/>
                </a:solidFill>
              </a:rPr>
              <a:t>: actively listen and ask questions. This session is for you.</a:t>
            </a:r>
          </a:p>
          <a:p>
            <a:pPr marL="342900" indent="-342900">
              <a:spcAft>
                <a:spcPts val="600"/>
              </a:spcAft>
              <a:buFont typeface="+mj-lt"/>
              <a:buAutoNum type="arabicPeriod"/>
            </a:pPr>
            <a:r>
              <a:rPr lang="en-IE" sz="1400" b="1" dirty="0">
                <a:solidFill>
                  <a:schemeClr val="tx1"/>
                </a:solidFill>
              </a:rPr>
              <a:t>Show Courtesy</a:t>
            </a:r>
            <a:r>
              <a:rPr lang="en-IE" sz="1400" dirty="0">
                <a:solidFill>
                  <a:schemeClr val="tx1"/>
                </a:solidFill>
              </a:rPr>
              <a:t>: </a:t>
            </a:r>
            <a:r>
              <a:rPr lang="en-US" sz="1400" dirty="0">
                <a:solidFill>
                  <a:schemeClr val="tx1"/>
                </a:solidFill>
              </a:rPr>
              <a:t>allow everyone the time and space to participate in the discussion. Don’t talk over another speaker.</a:t>
            </a:r>
            <a:endParaRPr lang="en-IE" sz="1400" dirty="0">
              <a:solidFill>
                <a:schemeClr val="tx1"/>
              </a:solidFill>
            </a:endParaRPr>
          </a:p>
          <a:p>
            <a:pPr marL="342900" indent="-342900">
              <a:spcAft>
                <a:spcPts val="600"/>
              </a:spcAft>
              <a:buFont typeface="+mj-lt"/>
              <a:buAutoNum type="arabicPeriod"/>
            </a:pPr>
            <a:r>
              <a:rPr lang="en-IE" sz="1400" b="1" dirty="0">
                <a:solidFill>
                  <a:schemeClr val="tx1"/>
                </a:solidFill>
              </a:rPr>
              <a:t>Scope Discipline</a:t>
            </a:r>
            <a:r>
              <a:rPr lang="en-IE" sz="1400" dirty="0">
                <a:solidFill>
                  <a:schemeClr val="tx1"/>
                </a:solidFill>
              </a:rPr>
              <a:t>: </a:t>
            </a:r>
            <a:r>
              <a:rPr lang="en-US" sz="1400" dirty="0">
                <a:solidFill>
                  <a:schemeClr val="tx1"/>
                </a:solidFill>
              </a:rPr>
              <a:t>maintain focus on SDP. No specific technology discussion today.</a:t>
            </a:r>
          </a:p>
        </p:txBody>
      </p:sp>
      <p:sp>
        <p:nvSpPr>
          <p:cNvPr id="16" name="Rectangle 15">
            <a:extLst>
              <a:ext uri="{FF2B5EF4-FFF2-40B4-BE49-F238E27FC236}">
                <a16:creationId xmlns:a16="http://schemas.microsoft.com/office/drawing/2014/main" id="{B8B08477-D343-780E-D9B8-920A4AEB48C8}"/>
              </a:ext>
            </a:extLst>
          </p:cNvPr>
          <p:cNvSpPr/>
          <p:nvPr/>
        </p:nvSpPr>
        <p:spPr>
          <a:xfrm>
            <a:off x="629038" y="3500311"/>
            <a:ext cx="6176362" cy="391401"/>
          </a:xfrm>
          <a:prstGeom prst="rect">
            <a:avLst/>
          </a:prstGeom>
          <a:solidFill>
            <a:srgbClr val="008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SDP Technology</a:t>
            </a:r>
            <a:endParaRPr lang="en-IE" dirty="0"/>
          </a:p>
        </p:txBody>
      </p:sp>
      <p:sp>
        <p:nvSpPr>
          <p:cNvPr id="20" name="Rectangle 19">
            <a:extLst>
              <a:ext uri="{FF2B5EF4-FFF2-40B4-BE49-F238E27FC236}">
                <a16:creationId xmlns:a16="http://schemas.microsoft.com/office/drawing/2014/main" id="{D25869EB-BC34-4067-C32B-21F90CD94C26}"/>
              </a:ext>
            </a:extLst>
          </p:cNvPr>
          <p:cNvSpPr/>
          <p:nvPr/>
        </p:nvSpPr>
        <p:spPr>
          <a:xfrm>
            <a:off x="586307" y="3911194"/>
            <a:ext cx="6227644" cy="11164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180000" rtlCol="0" anchor="t"/>
          <a:lstStyle/>
          <a:p>
            <a:pPr marL="342900" indent="-342900">
              <a:spcAft>
                <a:spcPts val="600"/>
              </a:spcAft>
              <a:buFont typeface="+mj-lt"/>
              <a:buAutoNum type="arabicPeriod"/>
            </a:pPr>
            <a:r>
              <a:rPr lang="en-US" sz="1400" dirty="0">
                <a:solidFill>
                  <a:schemeClr val="tx1"/>
                </a:solidFill>
              </a:rPr>
              <a:t>We are intentionally not discussing technology systems today.</a:t>
            </a:r>
          </a:p>
          <a:p>
            <a:pPr marL="342900" indent="-342900">
              <a:spcAft>
                <a:spcPts val="600"/>
              </a:spcAft>
              <a:buFont typeface="+mj-lt"/>
              <a:buAutoNum type="arabicPeriod"/>
            </a:pPr>
            <a:r>
              <a:rPr lang="en-US" sz="1400" dirty="0">
                <a:solidFill>
                  <a:schemeClr val="tx1"/>
                </a:solidFill>
              </a:rPr>
              <a:t>There is ongoing work to develop the Solution Pathways and determine the optimal solution and delivery methods.</a:t>
            </a:r>
          </a:p>
        </p:txBody>
      </p:sp>
      <p:grpSp>
        <p:nvGrpSpPr>
          <p:cNvPr id="23" name="Group 22">
            <a:extLst>
              <a:ext uri="{FF2B5EF4-FFF2-40B4-BE49-F238E27FC236}">
                <a16:creationId xmlns:a16="http://schemas.microsoft.com/office/drawing/2014/main" id="{BF116A66-7423-573D-549E-E63C99DD51DF}"/>
              </a:ext>
            </a:extLst>
          </p:cNvPr>
          <p:cNvGrpSpPr/>
          <p:nvPr/>
        </p:nvGrpSpPr>
        <p:grpSpPr>
          <a:xfrm>
            <a:off x="472606" y="3388195"/>
            <a:ext cx="623023" cy="615632"/>
            <a:chOff x="515338" y="4118793"/>
            <a:chExt cx="623023" cy="615632"/>
          </a:xfrm>
        </p:grpSpPr>
        <p:sp>
          <p:nvSpPr>
            <p:cNvPr id="18" name="Flowchart: Connector 17">
              <a:extLst>
                <a:ext uri="{FF2B5EF4-FFF2-40B4-BE49-F238E27FC236}">
                  <a16:creationId xmlns:a16="http://schemas.microsoft.com/office/drawing/2014/main" id="{5D577898-2597-6653-F6E7-33E6FE5D3D11}"/>
                </a:ext>
              </a:extLst>
            </p:cNvPr>
            <p:cNvSpPr/>
            <p:nvPr/>
          </p:nvSpPr>
          <p:spPr>
            <a:xfrm>
              <a:off x="515338" y="4118793"/>
              <a:ext cx="623023" cy="615632"/>
            </a:xfrm>
            <a:prstGeom prst="flowChartConnector">
              <a:avLst/>
            </a:prstGeom>
            <a:solidFill>
              <a:srgbClr val="008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2" name="Graphic 21" descr="Warning with solid fill">
              <a:extLst>
                <a:ext uri="{FF2B5EF4-FFF2-40B4-BE49-F238E27FC236}">
                  <a16:creationId xmlns:a16="http://schemas.microsoft.com/office/drawing/2014/main" id="{F775A6AC-533A-7DE9-1143-3FBC001E9E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39" y="4211339"/>
              <a:ext cx="384179" cy="384179"/>
            </a:xfrm>
            <a:prstGeom prst="rect">
              <a:avLst/>
            </a:prstGeom>
          </p:spPr>
        </p:pic>
      </p:grpSp>
      <p:sp>
        <p:nvSpPr>
          <p:cNvPr id="24" name="Rectangle 23">
            <a:extLst>
              <a:ext uri="{FF2B5EF4-FFF2-40B4-BE49-F238E27FC236}">
                <a16:creationId xmlns:a16="http://schemas.microsoft.com/office/drawing/2014/main" id="{584603AD-FB53-76E9-8B44-A3265C024AD7}"/>
              </a:ext>
            </a:extLst>
          </p:cNvPr>
          <p:cNvSpPr/>
          <p:nvPr/>
        </p:nvSpPr>
        <p:spPr>
          <a:xfrm>
            <a:off x="629038" y="5065183"/>
            <a:ext cx="6176362" cy="391401"/>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Notes on SDP’s Future</a:t>
            </a:r>
            <a:endParaRPr lang="en-IE" dirty="0"/>
          </a:p>
        </p:txBody>
      </p:sp>
      <p:sp>
        <p:nvSpPr>
          <p:cNvPr id="25" name="Rectangle 24">
            <a:extLst>
              <a:ext uri="{FF2B5EF4-FFF2-40B4-BE49-F238E27FC236}">
                <a16:creationId xmlns:a16="http://schemas.microsoft.com/office/drawing/2014/main" id="{F7B6A116-A0EB-5506-CFFA-80E28A68F547}"/>
              </a:ext>
            </a:extLst>
          </p:cNvPr>
          <p:cNvSpPr/>
          <p:nvPr/>
        </p:nvSpPr>
        <p:spPr>
          <a:xfrm>
            <a:off x="586307" y="5476065"/>
            <a:ext cx="6219093" cy="113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180000" rtlCol="0" anchor="t"/>
          <a:lstStyle/>
          <a:p>
            <a:pPr marL="342900" indent="-342900">
              <a:spcAft>
                <a:spcPts val="600"/>
              </a:spcAft>
              <a:buFont typeface="+mj-lt"/>
              <a:buAutoNum type="arabicPeriod"/>
            </a:pPr>
            <a:r>
              <a:rPr lang="en-US" sz="1400" dirty="0">
                <a:solidFill>
                  <a:schemeClr val="tx1"/>
                </a:solidFill>
              </a:rPr>
              <a:t>No SDP initiative has been approved beyond the current analysis phase. </a:t>
            </a:r>
          </a:p>
          <a:p>
            <a:pPr marL="342900" indent="-342900">
              <a:spcAft>
                <a:spcPts val="600"/>
              </a:spcAft>
              <a:buFont typeface="+mj-lt"/>
              <a:buAutoNum type="arabicPeriod"/>
            </a:pPr>
            <a:r>
              <a:rPr lang="en-US" sz="1400" dirty="0">
                <a:solidFill>
                  <a:schemeClr val="tx1"/>
                </a:solidFill>
              </a:rPr>
              <a:t>We will keep the community up-to-date as the SDP status changes and more phases are approved for delivery.</a:t>
            </a:r>
          </a:p>
          <a:p>
            <a:pPr marL="342900" indent="-342900">
              <a:buFont typeface="+mj-lt"/>
              <a:buAutoNum type="arabicPeriod"/>
            </a:pPr>
            <a:endParaRPr lang="en-US" sz="1400" dirty="0">
              <a:solidFill>
                <a:schemeClr val="tx1"/>
              </a:solidFill>
            </a:endParaRPr>
          </a:p>
        </p:txBody>
      </p:sp>
      <p:grpSp>
        <p:nvGrpSpPr>
          <p:cNvPr id="31" name="Group 30">
            <a:extLst>
              <a:ext uri="{FF2B5EF4-FFF2-40B4-BE49-F238E27FC236}">
                <a16:creationId xmlns:a16="http://schemas.microsoft.com/office/drawing/2014/main" id="{F80E30B5-37E3-6130-0C93-48F1F56E1744}"/>
              </a:ext>
            </a:extLst>
          </p:cNvPr>
          <p:cNvGrpSpPr/>
          <p:nvPr/>
        </p:nvGrpSpPr>
        <p:grpSpPr>
          <a:xfrm>
            <a:off x="472606" y="4953067"/>
            <a:ext cx="623023" cy="615632"/>
            <a:chOff x="6373213" y="1513154"/>
            <a:chExt cx="623023" cy="615632"/>
          </a:xfrm>
        </p:grpSpPr>
        <p:sp>
          <p:nvSpPr>
            <p:cNvPr id="27" name="Flowchart: Connector 26">
              <a:extLst>
                <a:ext uri="{FF2B5EF4-FFF2-40B4-BE49-F238E27FC236}">
                  <a16:creationId xmlns:a16="http://schemas.microsoft.com/office/drawing/2014/main" id="{DB30D97E-1A08-A2CB-C2D0-9FE9BFF6A9D3}"/>
                </a:ext>
              </a:extLst>
            </p:cNvPr>
            <p:cNvSpPr/>
            <p:nvPr/>
          </p:nvSpPr>
          <p:spPr>
            <a:xfrm>
              <a:off x="6373213" y="1513154"/>
              <a:ext cx="623023" cy="615632"/>
            </a:xfrm>
            <a:prstGeom prst="flowChartConnector">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30" name="Graphic 29" descr="Stopwatch with solid fill">
              <a:extLst>
                <a:ext uri="{FF2B5EF4-FFF2-40B4-BE49-F238E27FC236}">
                  <a16:creationId xmlns:a16="http://schemas.microsoft.com/office/drawing/2014/main" id="{5354C8D0-D1F8-F5CC-EEE6-2B9D31706E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4255" y="1585291"/>
              <a:ext cx="460938" cy="460938"/>
            </a:xfrm>
            <a:prstGeom prst="rect">
              <a:avLst/>
            </a:prstGeom>
          </p:spPr>
        </p:pic>
      </p:grpSp>
    </p:spTree>
    <p:extLst>
      <p:ext uri="{BB962C8B-B14F-4D97-AF65-F5344CB8AC3E}">
        <p14:creationId xmlns:p14="http://schemas.microsoft.com/office/powerpoint/2010/main" val="309213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4"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CF734B3-2941-325B-529A-B4E2A1485240}"/>
              </a:ext>
            </a:extLst>
          </p:cNvPr>
          <p:cNvSpPr/>
          <p:nvPr/>
        </p:nvSpPr>
        <p:spPr>
          <a:xfrm>
            <a:off x="4983141" y="1280229"/>
            <a:ext cx="5806966" cy="179274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lumMod val="50000"/>
                  </a:schemeClr>
                </a:solidFill>
                <a:latin typeface="Arial Black" panose="020B0A04020102020204" pitchFamily="34" charset="0"/>
              </a:rPr>
              <a:t>Shaping Our Electricity Future</a:t>
            </a:r>
            <a:endParaRPr lang="en-IE" dirty="0">
              <a:solidFill>
                <a:schemeClr val="bg1">
                  <a:lumMod val="50000"/>
                </a:schemeClr>
              </a:solidFill>
              <a:latin typeface="Arial Black" panose="020B0A04020102020204" pitchFamily="34" charset="0"/>
            </a:endParaRPr>
          </a:p>
        </p:txBody>
      </p:sp>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This workshop in context</a:t>
            </a:r>
            <a:endParaRPr lang="en-IE" dirty="0"/>
          </a:p>
        </p:txBody>
      </p:sp>
      <p:sp>
        <p:nvSpPr>
          <p:cNvPr id="2" name="Rectangle 1">
            <a:extLst>
              <a:ext uri="{FF2B5EF4-FFF2-40B4-BE49-F238E27FC236}">
                <a16:creationId xmlns:a16="http://schemas.microsoft.com/office/drawing/2014/main" id="{9AF99D7F-6A82-246C-01D8-7476BC3253EB}"/>
              </a:ext>
            </a:extLst>
          </p:cNvPr>
          <p:cNvSpPr/>
          <p:nvPr/>
        </p:nvSpPr>
        <p:spPr>
          <a:xfrm>
            <a:off x="901176" y="2970192"/>
            <a:ext cx="2847879" cy="101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6">
                    <a:lumMod val="75000"/>
                  </a:schemeClr>
                </a:solidFill>
              </a:rPr>
              <a:t>Focusing on the functional approach.</a:t>
            </a:r>
          </a:p>
        </p:txBody>
      </p:sp>
      <p:sp>
        <p:nvSpPr>
          <p:cNvPr id="3" name="Rectangle 2">
            <a:extLst>
              <a:ext uri="{FF2B5EF4-FFF2-40B4-BE49-F238E27FC236}">
                <a16:creationId xmlns:a16="http://schemas.microsoft.com/office/drawing/2014/main" id="{4FF9B1DE-58BF-6C46-6A8D-D348C29C5A8C}"/>
              </a:ext>
            </a:extLst>
          </p:cNvPr>
          <p:cNvSpPr/>
          <p:nvPr/>
        </p:nvSpPr>
        <p:spPr>
          <a:xfrm>
            <a:off x="901176" y="4423449"/>
            <a:ext cx="2847879" cy="101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Aligned with other SOEF Programmes and SEMO meetings</a:t>
            </a:r>
            <a:endParaRPr lang="en-IE" dirty="0">
              <a:solidFill>
                <a:schemeClr val="tx1">
                  <a:lumMod val="50000"/>
                  <a:lumOff val="50000"/>
                </a:schemeClr>
              </a:solidFill>
            </a:endParaRPr>
          </a:p>
        </p:txBody>
      </p:sp>
      <p:sp>
        <p:nvSpPr>
          <p:cNvPr id="6" name="Rectangle 5">
            <a:extLst>
              <a:ext uri="{FF2B5EF4-FFF2-40B4-BE49-F238E27FC236}">
                <a16:creationId xmlns:a16="http://schemas.microsoft.com/office/drawing/2014/main" id="{1E4BD721-75BE-D437-B161-D7A446BEFF9D}"/>
              </a:ext>
            </a:extLst>
          </p:cNvPr>
          <p:cNvSpPr/>
          <p:nvPr/>
        </p:nvSpPr>
        <p:spPr>
          <a:xfrm>
            <a:off x="901176" y="1427808"/>
            <a:ext cx="2847879" cy="10119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1"/>
                </a:solidFill>
              </a:rPr>
              <a:t>As a continuation of SDP bilateral meetings</a:t>
            </a:r>
            <a:endParaRPr lang="en-IE" dirty="0">
              <a:solidFill>
                <a:schemeClr val="accent1"/>
              </a:solidFill>
            </a:endParaRPr>
          </a:p>
        </p:txBody>
      </p:sp>
      <p:grpSp>
        <p:nvGrpSpPr>
          <p:cNvPr id="48" name="Group 47">
            <a:extLst>
              <a:ext uri="{FF2B5EF4-FFF2-40B4-BE49-F238E27FC236}">
                <a16:creationId xmlns:a16="http://schemas.microsoft.com/office/drawing/2014/main" id="{57A5C808-188D-2F1E-2924-E1CFEA0CA98E}"/>
              </a:ext>
            </a:extLst>
          </p:cNvPr>
          <p:cNvGrpSpPr/>
          <p:nvPr/>
        </p:nvGrpSpPr>
        <p:grpSpPr>
          <a:xfrm>
            <a:off x="800408" y="1525405"/>
            <a:ext cx="108793" cy="895627"/>
            <a:chOff x="801818" y="1677805"/>
            <a:chExt cx="108793" cy="895627"/>
          </a:xfrm>
        </p:grpSpPr>
        <p:sp>
          <p:nvSpPr>
            <p:cNvPr id="17" name="Rectangle 16">
              <a:extLst>
                <a:ext uri="{FF2B5EF4-FFF2-40B4-BE49-F238E27FC236}">
                  <a16:creationId xmlns:a16="http://schemas.microsoft.com/office/drawing/2014/main" id="{EEEA166E-5B24-3F9F-FFFF-308275F046DD}"/>
                </a:ext>
              </a:extLst>
            </p:cNvPr>
            <p:cNvSpPr/>
            <p:nvPr/>
          </p:nvSpPr>
          <p:spPr>
            <a:xfrm>
              <a:off x="801818" y="2029208"/>
              <a:ext cx="108793" cy="1057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cxnSp>
          <p:nvCxnSpPr>
            <p:cNvPr id="20" name="Straight Connector 19">
              <a:extLst>
                <a:ext uri="{FF2B5EF4-FFF2-40B4-BE49-F238E27FC236}">
                  <a16:creationId xmlns:a16="http://schemas.microsoft.com/office/drawing/2014/main" id="{2A21D740-C31B-57C1-EF9F-43151012D83B}"/>
                </a:ext>
              </a:extLst>
            </p:cNvPr>
            <p:cNvCxnSpPr>
              <a:cxnSpLocks/>
            </p:cNvCxnSpPr>
            <p:nvPr/>
          </p:nvCxnSpPr>
          <p:spPr>
            <a:xfrm>
              <a:off x="856214" y="1677805"/>
              <a:ext cx="0" cy="895627"/>
            </a:xfrm>
            <a:prstGeom prst="line">
              <a:avLst/>
            </a:prstGeom>
            <a:ln w="38100"/>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1429E87F-CA65-0D12-7D6A-E1BFD83F8F5F}"/>
              </a:ext>
            </a:extLst>
          </p:cNvPr>
          <p:cNvGrpSpPr/>
          <p:nvPr/>
        </p:nvGrpSpPr>
        <p:grpSpPr>
          <a:xfrm>
            <a:off x="800408" y="3036711"/>
            <a:ext cx="108793" cy="895627"/>
            <a:chOff x="801818" y="3189111"/>
            <a:chExt cx="108793" cy="895627"/>
          </a:xfrm>
          <a:solidFill>
            <a:schemeClr val="accent6">
              <a:lumMod val="75000"/>
            </a:schemeClr>
          </a:solidFill>
        </p:grpSpPr>
        <p:sp>
          <p:nvSpPr>
            <p:cNvPr id="24" name="Rectangle 23">
              <a:extLst>
                <a:ext uri="{FF2B5EF4-FFF2-40B4-BE49-F238E27FC236}">
                  <a16:creationId xmlns:a16="http://schemas.microsoft.com/office/drawing/2014/main" id="{BE8D46D6-4FF6-67A6-AD5F-5FE1BC56358E}"/>
                </a:ext>
              </a:extLst>
            </p:cNvPr>
            <p:cNvSpPr/>
            <p:nvPr/>
          </p:nvSpPr>
          <p:spPr>
            <a:xfrm>
              <a:off x="801818" y="3540514"/>
              <a:ext cx="108793" cy="105799"/>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accent6">
                    <a:lumMod val="75000"/>
                  </a:schemeClr>
                </a:solidFill>
              </a:endParaRPr>
            </a:p>
          </p:txBody>
        </p:sp>
        <p:cxnSp>
          <p:nvCxnSpPr>
            <p:cNvPr id="25" name="Straight Connector 24">
              <a:extLst>
                <a:ext uri="{FF2B5EF4-FFF2-40B4-BE49-F238E27FC236}">
                  <a16:creationId xmlns:a16="http://schemas.microsoft.com/office/drawing/2014/main" id="{99A87B65-5A17-D8E5-9873-8BF13CAE5AD4}"/>
                </a:ext>
              </a:extLst>
            </p:cNvPr>
            <p:cNvCxnSpPr>
              <a:cxnSpLocks/>
            </p:cNvCxnSpPr>
            <p:nvPr/>
          </p:nvCxnSpPr>
          <p:spPr>
            <a:xfrm>
              <a:off x="856214" y="3189111"/>
              <a:ext cx="0" cy="895627"/>
            </a:xfrm>
            <a:prstGeom prst="line">
              <a:avLst/>
            </a:prstGeom>
            <a:grpFill/>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BCA56F82-D4CE-F153-C548-87A6681995EF}"/>
              </a:ext>
            </a:extLst>
          </p:cNvPr>
          <p:cNvGrpSpPr/>
          <p:nvPr/>
        </p:nvGrpSpPr>
        <p:grpSpPr>
          <a:xfrm>
            <a:off x="800408" y="4489962"/>
            <a:ext cx="108793" cy="895627"/>
            <a:chOff x="801818" y="4731495"/>
            <a:chExt cx="108793" cy="895627"/>
          </a:xfrm>
          <a:solidFill>
            <a:schemeClr val="bg1">
              <a:lumMod val="85000"/>
            </a:schemeClr>
          </a:solidFill>
        </p:grpSpPr>
        <p:sp>
          <p:nvSpPr>
            <p:cNvPr id="26" name="Rectangle 25">
              <a:extLst>
                <a:ext uri="{FF2B5EF4-FFF2-40B4-BE49-F238E27FC236}">
                  <a16:creationId xmlns:a16="http://schemas.microsoft.com/office/drawing/2014/main" id="{5ADE201D-6A1A-0632-5A1F-66B7076CFD4F}"/>
                </a:ext>
              </a:extLst>
            </p:cNvPr>
            <p:cNvSpPr/>
            <p:nvPr/>
          </p:nvSpPr>
          <p:spPr>
            <a:xfrm>
              <a:off x="801818" y="5082898"/>
              <a:ext cx="108793" cy="10579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cxnSp>
          <p:nvCxnSpPr>
            <p:cNvPr id="27" name="Straight Connector 26">
              <a:extLst>
                <a:ext uri="{FF2B5EF4-FFF2-40B4-BE49-F238E27FC236}">
                  <a16:creationId xmlns:a16="http://schemas.microsoft.com/office/drawing/2014/main" id="{4748BEBA-085B-8908-AE6E-C683E56BCB4E}"/>
                </a:ext>
              </a:extLst>
            </p:cNvPr>
            <p:cNvCxnSpPr>
              <a:cxnSpLocks/>
            </p:cNvCxnSpPr>
            <p:nvPr/>
          </p:nvCxnSpPr>
          <p:spPr>
            <a:xfrm>
              <a:off x="856214" y="4731495"/>
              <a:ext cx="0" cy="895627"/>
            </a:xfrm>
            <a:prstGeom prst="line">
              <a:avLst/>
            </a:prstGeom>
            <a:grpFill/>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30" name="Rectangle: Rounded Corners 29">
            <a:extLst>
              <a:ext uri="{FF2B5EF4-FFF2-40B4-BE49-F238E27FC236}">
                <a16:creationId xmlns:a16="http://schemas.microsoft.com/office/drawing/2014/main" id="{B98B65E1-72A9-DB02-7906-FC0B4527D546}"/>
              </a:ext>
            </a:extLst>
          </p:cNvPr>
          <p:cNvSpPr/>
          <p:nvPr/>
        </p:nvSpPr>
        <p:spPr>
          <a:xfrm>
            <a:off x="4983141" y="3744009"/>
            <a:ext cx="5806966" cy="1977777"/>
          </a:xfrm>
          <a:prstGeom prst="round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accent1"/>
                </a:solidFill>
                <a:latin typeface="Arial Black" panose="020B0A04020102020204" pitchFamily="34" charset="0"/>
              </a:rPr>
              <a:t>SDP</a:t>
            </a:r>
            <a:endParaRPr lang="en-IE" sz="2000" dirty="0">
              <a:solidFill>
                <a:schemeClr val="accent1"/>
              </a:solidFill>
              <a:latin typeface="Arial Black" panose="020B0A04020102020204" pitchFamily="34" charset="0"/>
            </a:endParaRPr>
          </a:p>
        </p:txBody>
      </p:sp>
      <p:grpSp>
        <p:nvGrpSpPr>
          <p:cNvPr id="31" name="Group 30">
            <a:extLst>
              <a:ext uri="{FF2B5EF4-FFF2-40B4-BE49-F238E27FC236}">
                <a16:creationId xmlns:a16="http://schemas.microsoft.com/office/drawing/2014/main" id="{0308BF27-3200-08CB-67D5-245A39706E32}"/>
              </a:ext>
            </a:extLst>
          </p:cNvPr>
          <p:cNvGrpSpPr/>
          <p:nvPr/>
        </p:nvGrpSpPr>
        <p:grpSpPr>
          <a:xfrm>
            <a:off x="5558384" y="4113362"/>
            <a:ext cx="700855" cy="1120501"/>
            <a:chOff x="11238732" y="5468052"/>
            <a:chExt cx="700855" cy="1120501"/>
          </a:xfrm>
        </p:grpSpPr>
        <p:pic>
          <p:nvPicPr>
            <p:cNvPr id="32" name="Graphic 31" descr="Chat with solid fill">
              <a:extLst>
                <a:ext uri="{FF2B5EF4-FFF2-40B4-BE49-F238E27FC236}">
                  <a16:creationId xmlns:a16="http://schemas.microsoft.com/office/drawing/2014/main" id="{4365E4B9-EF1E-528B-FECB-399D1B3A98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8732" y="5468052"/>
              <a:ext cx="700855" cy="700855"/>
            </a:xfrm>
            <a:prstGeom prst="rect">
              <a:avLst/>
            </a:prstGeom>
            <a:effectLst>
              <a:outerShdw blurRad="50800" dist="38100" dir="2700000" algn="tl" rotWithShape="0">
                <a:prstClr val="black">
                  <a:alpha val="40000"/>
                </a:prstClr>
              </a:outerShdw>
            </a:effectLst>
          </p:spPr>
        </p:pic>
        <p:pic>
          <p:nvPicPr>
            <p:cNvPr id="33" name="Graphic 32" descr="Boardroom with solid fill">
              <a:extLst>
                <a:ext uri="{FF2B5EF4-FFF2-40B4-BE49-F238E27FC236}">
                  <a16:creationId xmlns:a16="http://schemas.microsoft.com/office/drawing/2014/main" id="{F8E96C9D-33CB-DAC4-DB9C-F27244E11D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38732" y="5887698"/>
              <a:ext cx="700855" cy="700855"/>
            </a:xfrm>
            <a:prstGeom prst="rect">
              <a:avLst/>
            </a:prstGeom>
            <a:effectLst>
              <a:outerShdw blurRad="50800" dist="38100" dir="2700000" algn="tl" rotWithShape="0">
                <a:prstClr val="black">
                  <a:alpha val="40000"/>
                </a:prstClr>
              </a:outerShdw>
            </a:effectLst>
          </p:spPr>
        </p:pic>
      </p:grpSp>
      <p:sp>
        <p:nvSpPr>
          <p:cNvPr id="34" name="TextBox 33">
            <a:extLst>
              <a:ext uri="{FF2B5EF4-FFF2-40B4-BE49-F238E27FC236}">
                <a16:creationId xmlns:a16="http://schemas.microsoft.com/office/drawing/2014/main" id="{2FCD610A-02FF-19CF-2447-9F1A62E1035C}"/>
              </a:ext>
            </a:extLst>
          </p:cNvPr>
          <p:cNvSpPr txBox="1"/>
          <p:nvPr/>
        </p:nvSpPr>
        <p:spPr>
          <a:xfrm>
            <a:off x="5348177" y="5158457"/>
            <a:ext cx="1166648" cy="523220"/>
          </a:xfrm>
          <a:prstGeom prst="rect">
            <a:avLst/>
          </a:prstGeom>
          <a:noFill/>
        </p:spPr>
        <p:txBody>
          <a:bodyPr wrap="square" rtlCol="0">
            <a:spAutoFit/>
          </a:bodyPr>
          <a:lstStyle/>
          <a:p>
            <a:pPr algn="ctr"/>
            <a:r>
              <a:rPr lang="en-US" sz="1400" dirty="0">
                <a:solidFill>
                  <a:schemeClr val="accent1"/>
                </a:solidFill>
              </a:rPr>
              <a:t>Stakeholder Forums</a:t>
            </a:r>
            <a:endParaRPr lang="en-IE" sz="1400" dirty="0">
              <a:solidFill>
                <a:schemeClr val="accent1"/>
              </a:solidFill>
            </a:endParaRPr>
          </a:p>
        </p:txBody>
      </p:sp>
      <p:sp>
        <p:nvSpPr>
          <p:cNvPr id="38" name="TextBox 37">
            <a:extLst>
              <a:ext uri="{FF2B5EF4-FFF2-40B4-BE49-F238E27FC236}">
                <a16:creationId xmlns:a16="http://schemas.microsoft.com/office/drawing/2014/main" id="{DEB55CD0-B800-38DD-9CB7-86439B751354}"/>
              </a:ext>
            </a:extLst>
          </p:cNvPr>
          <p:cNvSpPr txBox="1"/>
          <p:nvPr/>
        </p:nvSpPr>
        <p:spPr>
          <a:xfrm>
            <a:off x="9196902" y="5194978"/>
            <a:ext cx="1166648" cy="338554"/>
          </a:xfrm>
          <a:prstGeom prst="rect">
            <a:avLst/>
          </a:prstGeom>
          <a:noFill/>
        </p:spPr>
        <p:txBody>
          <a:bodyPr wrap="square" rtlCol="0">
            <a:spAutoFit/>
          </a:bodyPr>
          <a:lstStyle/>
          <a:p>
            <a:pPr algn="ctr"/>
            <a:r>
              <a:rPr lang="en-US" sz="1600" dirty="0">
                <a:solidFill>
                  <a:schemeClr val="accent6">
                    <a:lumMod val="75000"/>
                  </a:schemeClr>
                </a:solidFill>
              </a:rPr>
              <a:t>Scope</a:t>
            </a:r>
            <a:endParaRPr lang="en-IE" sz="1400" dirty="0">
              <a:solidFill>
                <a:schemeClr val="accent6">
                  <a:lumMod val="75000"/>
                </a:schemeClr>
              </a:solidFill>
            </a:endParaRPr>
          </a:p>
        </p:txBody>
      </p:sp>
      <p:pic>
        <p:nvPicPr>
          <p:cNvPr id="40" name="Graphic 39" descr="Bullseye with solid fill">
            <a:extLst>
              <a:ext uri="{FF2B5EF4-FFF2-40B4-BE49-F238E27FC236}">
                <a16:creationId xmlns:a16="http://schemas.microsoft.com/office/drawing/2014/main" id="{1418BA91-AF40-15CB-E5CD-094FD9D72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13830" y="4225665"/>
            <a:ext cx="932792" cy="932792"/>
          </a:xfrm>
          <a:prstGeom prst="rect">
            <a:avLst/>
          </a:prstGeom>
          <a:effectLst>
            <a:outerShdw blurRad="50800" dist="38100" dir="2700000" algn="tl" rotWithShape="0">
              <a:prstClr val="black">
                <a:alpha val="40000"/>
              </a:prstClr>
            </a:outerShdw>
          </a:effectLst>
        </p:spPr>
      </p:pic>
      <p:sp>
        <p:nvSpPr>
          <p:cNvPr id="41" name="Rectangle: Rounded Corners 40">
            <a:extLst>
              <a:ext uri="{FF2B5EF4-FFF2-40B4-BE49-F238E27FC236}">
                <a16:creationId xmlns:a16="http://schemas.microsoft.com/office/drawing/2014/main" id="{DAD72C0D-2513-7E4C-54A1-D1D5122F4CC2}"/>
              </a:ext>
            </a:extLst>
          </p:cNvPr>
          <p:cNvSpPr/>
          <p:nvPr/>
        </p:nvSpPr>
        <p:spPr>
          <a:xfrm>
            <a:off x="5819710" y="1758727"/>
            <a:ext cx="1166648" cy="468037"/>
          </a:xfrm>
          <a:prstGeom prst="roundRect">
            <a:avLst/>
          </a:prstGeom>
          <a:solidFill>
            <a:schemeClr val="bg1"/>
          </a:solidFill>
          <a:ln>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rial Black" panose="020B0A04020102020204" pitchFamily="34" charset="0"/>
              </a:rPr>
              <a:t>FASS</a:t>
            </a:r>
            <a:endParaRPr lang="en-IE" sz="2000" dirty="0">
              <a:solidFill>
                <a:schemeClr val="tx1">
                  <a:lumMod val="50000"/>
                  <a:lumOff val="50000"/>
                </a:schemeClr>
              </a:solidFill>
              <a:latin typeface="Arial Black" panose="020B0A04020102020204" pitchFamily="34" charset="0"/>
            </a:endParaRPr>
          </a:p>
        </p:txBody>
      </p:sp>
      <p:sp>
        <p:nvSpPr>
          <p:cNvPr id="42" name="Rectangle: Rounded Corners 41">
            <a:extLst>
              <a:ext uri="{FF2B5EF4-FFF2-40B4-BE49-F238E27FC236}">
                <a16:creationId xmlns:a16="http://schemas.microsoft.com/office/drawing/2014/main" id="{69D39C9C-4E3C-A667-D36D-24A44627AED7}"/>
              </a:ext>
            </a:extLst>
          </p:cNvPr>
          <p:cNvSpPr/>
          <p:nvPr/>
        </p:nvSpPr>
        <p:spPr>
          <a:xfrm>
            <a:off x="7523339" y="1766231"/>
            <a:ext cx="1166648" cy="468037"/>
          </a:xfrm>
          <a:prstGeom prst="roundRect">
            <a:avLst/>
          </a:prstGeom>
          <a:solidFill>
            <a:schemeClr val="bg1"/>
          </a:solidFill>
          <a:ln>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rial Black" panose="020B0A04020102020204" pitchFamily="34" charset="0"/>
              </a:rPr>
              <a:t>MSDP</a:t>
            </a:r>
            <a:endParaRPr lang="en-IE" sz="2000" dirty="0">
              <a:solidFill>
                <a:schemeClr val="tx1">
                  <a:lumMod val="50000"/>
                  <a:lumOff val="50000"/>
                </a:schemeClr>
              </a:solidFill>
              <a:latin typeface="Arial Black" panose="020B0A04020102020204" pitchFamily="34" charset="0"/>
            </a:endParaRPr>
          </a:p>
        </p:txBody>
      </p:sp>
      <p:sp>
        <p:nvSpPr>
          <p:cNvPr id="43" name="Rectangle: Rounded Corners 42">
            <a:extLst>
              <a:ext uri="{FF2B5EF4-FFF2-40B4-BE49-F238E27FC236}">
                <a16:creationId xmlns:a16="http://schemas.microsoft.com/office/drawing/2014/main" id="{0BA6DA0E-B0A0-809A-11CA-3C6661A962CB}"/>
              </a:ext>
            </a:extLst>
          </p:cNvPr>
          <p:cNvSpPr/>
          <p:nvPr/>
        </p:nvSpPr>
        <p:spPr>
          <a:xfrm>
            <a:off x="7526611" y="2300108"/>
            <a:ext cx="1166648" cy="468037"/>
          </a:xfrm>
          <a:prstGeom prst="roundRect">
            <a:avLst/>
          </a:prstGeom>
          <a:solidFill>
            <a:schemeClr val="bg1"/>
          </a:solidFill>
          <a:ln>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rial Black" panose="020B0A04020102020204" pitchFamily="34" charset="0"/>
              </a:rPr>
              <a:t>MODS</a:t>
            </a:r>
            <a:endParaRPr lang="en-IE" sz="2000" dirty="0">
              <a:solidFill>
                <a:schemeClr val="tx1">
                  <a:lumMod val="50000"/>
                  <a:lumOff val="50000"/>
                </a:schemeClr>
              </a:solidFill>
              <a:latin typeface="Arial Black" panose="020B0A04020102020204" pitchFamily="34" charset="0"/>
            </a:endParaRPr>
          </a:p>
        </p:txBody>
      </p:sp>
      <p:sp>
        <p:nvSpPr>
          <p:cNvPr id="44" name="TextBox 43">
            <a:extLst>
              <a:ext uri="{FF2B5EF4-FFF2-40B4-BE49-F238E27FC236}">
                <a16:creationId xmlns:a16="http://schemas.microsoft.com/office/drawing/2014/main" id="{26C586E6-C8DC-15D6-39BF-9171901C1E17}"/>
              </a:ext>
            </a:extLst>
          </p:cNvPr>
          <p:cNvSpPr txBox="1"/>
          <p:nvPr/>
        </p:nvSpPr>
        <p:spPr>
          <a:xfrm>
            <a:off x="7200378" y="4415050"/>
            <a:ext cx="1372492" cy="1200329"/>
          </a:xfrm>
          <a:prstGeom prst="rect">
            <a:avLst/>
          </a:prstGeom>
          <a:noFill/>
        </p:spPr>
        <p:txBody>
          <a:bodyPr wrap="none" rtlCol="0">
            <a:spAutoFit/>
          </a:bodyPr>
          <a:lstStyle/>
          <a:p>
            <a:pPr algn="ctr"/>
            <a:r>
              <a:rPr lang="en-US" dirty="0">
                <a:solidFill>
                  <a:schemeClr val="accent6">
                    <a:lumMod val="75000"/>
                  </a:schemeClr>
                </a:solidFill>
              </a:rPr>
              <a:t>Functional</a:t>
            </a:r>
          </a:p>
          <a:p>
            <a:pPr algn="ctr"/>
            <a:r>
              <a:rPr lang="en-US" dirty="0">
                <a:solidFill>
                  <a:schemeClr val="accent6">
                    <a:lumMod val="75000"/>
                  </a:schemeClr>
                </a:solidFill>
              </a:rPr>
              <a:t>Technical</a:t>
            </a:r>
          </a:p>
          <a:p>
            <a:pPr algn="ctr"/>
            <a:r>
              <a:rPr lang="en-US" dirty="0">
                <a:solidFill>
                  <a:schemeClr val="accent6">
                    <a:lumMod val="75000"/>
                  </a:schemeClr>
                </a:solidFill>
              </a:rPr>
              <a:t>Prog Mgmt</a:t>
            </a:r>
          </a:p>
          <a:p>
            <a:pPr algn="ctr"/>
            <a:r>
              <a:rPr lang="en-US" dirty="0">
                <a:solidFill>
                  <a:schemeClr val="accent6">
                    <a:lumMod val="75000"/>
                  </a:schemeClr>
                </a:solidFill>
              </a:rPr>
              <a:t>Rules, Codes</a:t>
            </a:r>
            <a:endParaRPr lang="en-IE" dirty="0">
              <a:solidFill>
                <a:schemeClr val="accent6">
                  <a:lumMod val="75000"/>
                </a:schemeClr>
              </a:solidFill>
            </a:endParaRPr>
          </a:p>
        </p:txBody>
      </p:sp>
      <p:sp>
        <p:nvSpPr>
          <p:cNvPr id="11" name="Rectangle: Rounded Corners 10">
            <a:extLst>
              <a:ext uri="{FF2B5EF4-FFF2-40B4-BE49-F238E27FC236}">
                <a16:creationId xmlns:a16="http://schemas.microsoft.com/office/drawing/2014/main" id="{ACBD4ED4-0895-955A-9B9F-EB6EC31A0703}"/>
              </a:ext>
            </a:extLst>
          </p:cNvPr>
          <p:cNvSpPr/>
          <p:nvPr/>
        </p:nvSpPr>
        <p:spPr>
          <a:xfrm>
            <a:off x="5819710" y="2292645"/>
            <a:ext cx="1166648" cy="468037"/>
          </a:xfrm>
          <a:prstGeom prst="roundRect">
            <a:avLst/>
          </a:prstGeom>
          <a:solidFill>
            <a:schemeClr val="bg1"/>
          </a:solid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latin typeface="Arial Black" panose="020B0A04020102020204" pitchFamily="34" charset="0"/>
              </a:rPr>
              <a:t>SDP</a:t>
            </a:r>
            <a:endParaRPr lang="en-IE" sz="2000" dirty="0">
              <a:solidFill>
                <a:schemeClr val="accent1"/>
              </a:solidFill>
              <a:latin typeface="Arial Black" panose="020B0A04020102020204" pitchFamily="34" charset="0"/>
            </a:endParaRPr>
          </a:p>
        </p:txBody>
      </p:sp>
      <p:cxnSp>
        <p:nvCxnSpPr>
          <p:cNvPr id="18" name="Straight Connector 17">
            <a:extLst>
              <a:ext uri="{FF2B5EF4-FFF2-40B4-BE49-F238E27FC236}">
                <a16:creationId xmlns:a16="http://schemas.microsoft.com/office/drawing/2014/main" id="{6C45F133-5CFB-CFF4-5A84-29652FE7B154}"/>
              </a:ext>
            </a:extLst>
          </p:cNvPr>
          <p:cNvCxnSpPr>
            <a:cxnSpLocks/>
            <a:stCxn id="11" idx="2"/>
          </p:cNvCxnSpPr>
          <p:nvPr/>
        </p:nvCxnSpPr>
        <p:spPr>
          <a:xfrm flipH="1">
            <a:off x="5195678" y="2760682"/>
            <a:ext cx="1207356" cy="1008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01468-8606-E294-297D-90C1CC86C8BE}"/>
              </a:ext>
            </a:extLst>
          </p:cNvPr>
          <p:cNvCxnSpPr>
            <a:cxnSpLocks/>
            <a:stCxn id="11" idx="2"/>
            <a:endCxn id="30" idx="0"/>
          </p:cNvCxnSpPr>
          <p:nvPr/>
        </p:nvCxnSpPr>
        <p:spPr>
          <a:xfrm>
            <a:off x="6403034" y="2760682"/>
            <a:ext cx="1483590" cy="983327"/>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7C1EC307-6C6B-F71E-5882-DBDA04155081}"/>
              </a:ext>
            </a:extLst>
          </p:cNvPr>
          <p:cNvSpPr/>
          <p:nvPr/>
        </p:nvSpPr>
        <p:spPr>
          <a:xfrm>
            <a:off x="8963573" y="1911392"/>
            <a:ext cx="1383715" cy="468037"/>
          </a:xfrm>
          <a:prstGeom prst="roundRect">
            <a:avLst/>
          </a:prstGeom>
          <a:solidFill>
            <a:schemeClr val="bg1"/>
          </a:solidFill>
          <a:ln>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rial Black" panose="020B0A04020102020204" pitchFamily="34" charset="0"/>
              </a:rPr>
              <a:t>Others</a:t>
            </a:r>
            <a:endParaRPr lang="en-IE" sz="2000" dirty="0">
              <a:solidFill>
                <a:schemeClr val="tx1">
                  <a:lumMod val="50000"/>
                  <a:lumOff val="50000"/>
                </a:schemeClr>
              </a:solidFill>
              <a:latin typeface="Arial Black" panose="020B0A04020102020204" pitchFamily="34" charset="0"/>
            </a:endParaRPr>
          </a:p>
        </p:txBody>
      </p:sp>
      <p:sp>
        <p:nvSpPr>
          <p:cNvPr id="9" name="Rectangle: Rounded Corners 8">
            <a:extLst>
              <a:ext uri="{FF2B5EF4-FFF2-40B4-BE49-F238E27FC236}">
                <a16:creationId xmlns:a16="http://schemas.microsoft.com/office/drawing/2014/main" id="{B9922DE6-1822-B7C7-A635-EBFB9A404276}"/>
              </a:ext>
            </a:extLst>
          </p:cNvPr>
          <p:cNvSpPr/>
          <p:nvPr/>
        </p:nvSpPr>
        <p:spPr>
          <a:xfrm>
            <a:off x="9105444" y="2012893"/>
            <a:ext cx="1383715" cy="468037"/>
          </a:xfrm>
          <a:prstGeom prst="roundRect">
            <a:avLst/>
          </a:prstGeom>
          <a:solidFill>
            <a:schemeClr val="bg1"/>
          </a:solidFill>
          <a:ln>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rial Black" panose="020B0A04020102020204" pitchFamily="34" charset="0"/>
              </a:rPr>
              <a:t>Others</a:t>
            </a:r>
            <a:endParaRPr lang="en-IE" sz="2000" dirty="0">
              <a:solidFill>
                <a:schemeClr val="tx1">
                  <a:lumMod val="50000"/>
                  <a:lumOff val="50000"/>
                </a:schemeClr>
              </a:solidFill>
              <a:latin typeface="Arial Black" panose="020B0A04020102020204" pitchFamily="34" charset="0"/>
            </a:endParaRPr>
          </a:p>
        </p:txBody>
      </p:sp>
      <p:sp>
        <p:nvSpPr>
          <p:cNvPr id="10" name="Rectangle: Rounded Corners 9">
            <a:extLst>
              <a:ext uri="{FF2B5EF4-FFF2-40B4-BE49-F238E27FC236}">
                <a16:creationId xmlns:a16="http://schemas.microsoft.com/office/drawing/2014/main" id="{27679028-75C5-55B7-D316-BBA1FA0E8D2C}"/>
              </a:ext>
            </a:extLst>
          </p:cNvPr>
          <p:cNvSpPr/>
          <p:nvPr/>
        </p:nvSpPr>
        <p:spPr>
          <a:xfrm>
            <a:off x="9210706" y="2096215"/>
            <a:ext cx="1383715" cy="468037"/>
          </a:xfrm>
          <a:prstGeom prst="roundRect">
            <a:avLst/>
          </a:prstGeom>
          <a:solidFill>
            <a:schemeClr val="bg1"/>
          </a:solidFill>
          <a:ln>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rial Black" panose="020B0A04020102020204" pitchFamily="34" charset="0"/>
              </a:rPr>
              <a:t>Others</a:t>
            </a:r>
            <a:endParaRPr lang="en-IE" sz="2000" dirty="0">
              <a:solidFill>
                <a:schemeClr val="tx1">
                  <a:lumMod val="50000"/>
                  <a:lumOff val="50000"/>
                </a:schemeClr>
              </a:solidFill>
              <a:latin typeface="Arial Black" panose="020B0A04020102020204" pitchFamily="34" charset="0"/>
            </a:endParaRPr>
          </a:p>
        </p:txBody>
      </p:sp>
      <p:sp>
        <p:nvSpPr>
          <p:cNvPr id="12" name="Rectangle: Rounded Corners 11">
            <a:extLst>
              <a:ext uri="{FF2B5EF4-FFF2-40B4-BE49-F238E27FC236}">
                <a16:creationId xmlns:a16="http://schemas.microsoft.com/office/drawing/2014/main" id="{A7E5F528-1E36-6C56-04F9-6AC36FB37D85}"/>
              </a:ext>
            </a:extLst>
          </p:cNvPr>
          <p:cNvSpPr/>
          <p:nvPr/>
        </p:nvSpPr>
        <p:spPr>
          <a:xfrm>
            <a:off x="9313830" y="2191736"/>
            <a:ext cx="1383715" cy="468037"/>
          </a:xfrm>
          <a:prstGeom prst="roundRect">
            <a:avLst/>
          </a:prstGeom>
          <a:solidFill>
            <a:schemeClr val="bg1"/>
          </a:solidFill>
          <a:ln>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rial Black" panose="020B0A04020102020204" pitchFamily="34" charset="0"/>
              </a:rPr>
              <a:t>Others</a:t>
            </a:r>
            <a:endParaRPr lang="en-IE" sz="2000" dirty="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3898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3" grpId="0" animBg="1"/>
      <p:bldP spid="6" grpId="0" animBg="1"/>
      <p:bldP spid="30" grpId="0" animBg="1"/>
      <p:bldP spid="34" grpId="0"/>
      <p:bldP spid="38" grpId="0"/>
      <p:bldP spid="41" grpId="0" animBg="1"/>
      <p:bldP spid="42" grpId="0" animBg="1"/>
      <p:bldP spid="43" grpId="0" animBg="1"/>
      <p:bldP spid="44" grpId="0"/>
      <p:bldP spid="11" grpId="0" animBg="1"/>
      <p:bldP spid="7"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Agenda</a:t>
            </a:r>
            <a:endParaRPr lang="en-IE" dirty="0"/>
          </a:p>
        </p:txBody>
      </p:sp>
      <p:sp>
        <p:nvSpPr>
          <p:cNvPr id="3" name="Rectangle 2">
            <a:extLst>
              <a:ext uri="{FF2B5EF4-FFF2-40B4-BE49-F238E27FC236}">
                <a16:creationId xmlns:a16="http://schemas.microsoft.com/office/drawing/2014/main" id="{18B3A0C3-EA05-42F6-BBA3-79795427D945}"/>
              </a:ext>
            </a:extLst>
          </p:cNvPr>
          <p:cNvSpPr/>
          <p:nvPr/>
        </p:nvSpPr>
        <p:spPr>
          <a:xfrm>
            <a:off x="10982325" y="0"/>
            <a:ext cx="1209675" cy="6857999"/>
          </a:xfrm>
          <a:prstGeom prst="rect">
            <a:avLst/>
          </a:prstGeom>
          <a:solidFill>
            <a:schemeClr val="accent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Graphic 5" descr="Electric Tower with solid fill">
            <a:extLst>
              <a:ext uri="{FF2B5EF4-FFF2-40B4-BE49-F238E27FC236}">
                <a16:creationId xmlns:a16="http://schemas.microsoft.com/office/drawing/2014/main" id="{36E2C1EC-1319-4B81-BBC1-20E685D5AB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80980" y="1364052"/>
            <a:ext cx="700855" cy="700855"/>
          </a:xfrm>
          <a:prstGeom prst="rect">
            <a:avLst/>
          </a:prstGeom>
          <a:effectLst>
            <a:outerShdw blurRad="50800" dist="38100" dir="2700000" algn="tl" rotWithShape="0">
              <a:prstClr val="black">
                <a:alpha val="40000"/>
              </a:prstClr>
            </a:outerShdw>
          </a:effectLst>
        </p:spPr>
      </p:pic>
      <p:pic>
        <p:nvPicPr>
          <p:cNvPr id="7" name="Graphic 6" descr="Battery charging with solid fill">
            <a:extLst>
              <a:ext uri="{FF2B5EF4-FFF2-40B4-BE49-F238E27FC236}">
                <a16:creationId xmlns:a16="http://schemas.microsoft.com/office/drawing/2014/main" id="{6FBA9E63-08AD-BCF1-8220-813F65C08D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80980" y="3416052"/>
            <a:ext cx="700855" cy="700855"/>
          </a:xfrm>
          <a:prstGeom prst="rect">
            <a:avLst/>
          </a:prstGeom>
          <a:effectLst>
            <a:outerShdw blurRad="50800" dist="38100" dir="2700000" algn="tl" rotWithShape="0">
              <a:prstClr val="black">
                <a:alpha val="40000"/>
              </a:prstClr>
            </a:outerShdw>
          </a:effectLst>
        </p:spPr>
      </p:pic>
      <p:pic>
        <p:nvPicPr>
          <p:cNvPr id="8" name="Graphic 7" descr="Wind Turbines with solid fill">
            <a:extLst>
              <a:ext uri="{FF2B5EF4-FFF2-40B4-BE49-F238E27FC236}">
                <a16:creationId xmlns:a16="http://schemas.microsoft.com/office/drawing/2014/main" id="{623B8AEC-4A06-71BE-0CB7-286969EE39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80980" y="2390052"/>
            <a:ext cx="700855" cy="700855"/>
          </a:xfrm>
          <a:prstGeom prst="rect">
            <a:avLst/>
          </a:prstGeom>
          <a:effectLst>
            <a:outerShdw blurRad="50800" dist="38100" dir="2700000" algn="tl" rotWithShape="0">
              <a:prstClr val="black">
                <a:alpha val="40000"/>
              </a:prstClr>
            </a:outerShdw>
          </a:effectLst>
        </p:spPr>
      </p:pic>
      <p:pic>
        <p:nvPicPr>
          <p:cNvPr id="9" name="Graphic 8" descr="Cloud Computing with solid fill">
            <a:extLst>
              <a:ext uri="{FF2B5EF4-FFF2-40B4-BE49-F238E27FC236}">
                <a16:creationId xmlns:a16="http://schemas.microsoft.com/office/drawing/2014/main" id="{E1C4A4B3-BD24-2938-FB76-DA5EEAAABE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80980" y="4442052"/>
            <a:ext cx="700855" cy="700855"/>
          </a:xfrm>
          <a:prstGeom prst="rect">
            <a:avLst/>
          </a:prstGeom>
          <a:effectLst>
            <a:outerShdw blurRad="50800" dist="38100" dir="2700000" algn="tl" rotWithShape="0">
              <a:prstClr val="black">
                <a:alpha val="40000"/>
              </a:prstClr>
            </a:outerShdw>
          </a:effectLst>
        </p:spPr>
      </p:pic>
      <p:pic>
        <p:nvPicPr>
          <p:cNvPr id="10" name="Graphic 9" descr="Social network with solid fill">
            <a:extLst>
              <a:ext uri="{FF2B5EF4-FFF2-40B4-BE49-F238E27FC236}">
                <a16:creationId xmlns:a16="http://schemas.microsoft.com/office/drawing/2014/main" id="{C4FD126F-E548-C533-0158-A2B54D83C9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80980" y="338052"/>
            <a:ext cx="700855" cy="700855"/>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A6070676-0005-C66D-C05F-339792B03BB2}"/>
              </a:ext>
            </a:extLst>
          </p:cNvPr>
          <p:cNvGrpSpPr/>
          <p:nvPr/>
        </p:nvGrpSpPr>
        <p:grpSpPr>
          <a:xfrm>
            <a:off x="11280980" y="5468052"/>
            <a:ext cx="700855" cy="1120501"/>
            <a:chOff x="11238732" y="5468052"/>
            <a:chExt cx="700855" cy="1120501"/>
          </a:xfrm>
        </p:grpSpPr>
        <p:pic>
          <p:nvPicPr>
            <p:cNvPr id="12" name="Graphic 11" descr="Chat with solid fill">
              <a:extLst>
                <a:ext uri="{FF2B5EF4-FFF2-40B4-BE49-F238E27FC236}">
                  <a16:creationId xmlns:a16="http://schemas.microsoft.com/office/drawing/2014/main" id="{DA3AD2B4-CD15-9C15-7B37-91ABDA4F14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38732" y="5468052"/>
              <a:ext cx="700855" cy="700855"/>
            </a:xfrm>
            <a:prstGeom prst="rect">
              <a:avLst/>
            </a:prstGeom>
            <a:effectLst>
              <a:outerShdw blurRad="50800" dist="38100" dir="2700000" algn="tl" rotWithShape="0">
                <a:prstClr val="black">
                  <a:alpha val="40000"/>
                </a:prstClr>
              </a:outerShdw>
            </a:effectLst>
          </p:spPr>
        </p:pic>
        <p:pic>
          <p:nvPicPr>
            <p:cNvPr id="13" name="Graphic 12" descr="Boardroom with solid fill">
              <a:extLst>
                <a:ext uri="{FF2B5EF4-FFF2-40B4-BE49-F238E27FC236}">
                  <a16:creationId xmlns:a16="http://schemas.microsoft.com/office/drawing/2014/main" id="{06F13489-632D-96F9-2803-F31FC3A7D2A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38732" y="5887698"/>
              <a:ext cx="700855" cy="700855"/>
            </a:xfrm>
            <a:prstGeom prst="rect">
              <a:avLst/>
            </a:prstGeom>
            <a:effectLst>
              <a:outerShdw blurRad="50800" dist="38100" dir="2700000" algn="tl" rotWithShape="0">
                <a:prstClr val="black">
                  <a:alpha val="40000"/>
                </a:prstClr>
              </a:outerShdw>
            </a:effectLst>
          </p:spPr>
        </p:pic>
      </p:grpSp>
      <p:grpSp>
        <p:nvGrpSpPr>
          <p:cNvPr id="52" name="Group 51">
            <a:extLst>
              <a:ext uri="{FF2B5EF4-FFF2-40B4-BE49-F238E27FC236}">
                <a16:creationId xmlns:a16="http://schemas.microsoft.com/office/drawing/2014/main" id="{B4FB82B3-F6DD-FE4D-5B7F-360BEC72A650}"/>
              </a:ext>
            </a:extLst>
          </p:cNvPr>
          <p:cNvGrpSpPr/>
          <p:nvPr/>
        </p:nvGrpSpPr>
        <p:grpSpPr>
          <a:xfrm>
            <a:off x="740452" y="1038907"/>
            <a:ext cx="6457250" cy="5224501"/>
            <a:chOff x="983213" y="1200570"/>
            <a:chExt cx="6457250" cy="5224501"/>
          </a:xfrm>
        </p:grpSpPr>
        <p:cxnSp>
          <p:nvCxnSpPr>
            <p:cNvPr id="15" name="Straight Connector 14">
              <a:extLst>
                <a:ext uri="{FF2B5EF4-FFF2-40B4-BE49-F238E27FC236}">
                  <a16:creationId xmlns:a16="http://schemas.microsoft.com/office/drawing/2014/main" id="{F735BA0B-E204-69B3-9713-4E45335881A9}"/>
                </a:ext>
              </a:extLst>
            </p:cNvPr>
            <p:cNvCxnSpPr>
              <a:cxnSpLocks/>
            </p:cNvCxnSpPr>
            <p:nvPr/>
          </p:nvCxnSpPr>
          <p:spPr>
            <a:xfrm>
              <a:off x="1294726" y="1200570"/>
              <a:ext cx="0" cy="5224501"/>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32" name="Rectangle 31">
              <a:extLst>
                <a:ext uri="{FF2B5EF4-FFF2-40B4-BE49-F238E27FC236}">
                  <a16:creationId xmlns:a16="http://schemas.microsoft.com/office/drawing/2014/main" id="{68A0216C-DB06-0F0B-7960-BBAEA41C700E}"/>
                </a:ext>
              </a:extLst>
            </p:cNvPr>
            <p:cNvSpPr/>
            <p:nvPr/>
          </p:nvSpPr>
          <p:spPr>
            <a:xfrm>
              <a:off x="3981281" y="1651202"/>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Introduction</a:t>
              </a:r>
              <a:endParaRPr lang="en-IE" dirty="0">
                <a:solidFill>
                  <a:schemeClr val="accent1">
                    <a:lumMod val="50000"/>
                  </a:schemeClr>
                </a:solidFill>
                <a:latin typeface="Arial Black" panose="020B0A04020102020204" pitchFamily="34" charset="0"/>
              </a:endParaRPr>
            </a:p>
          </p:txBody>
        </p:sp>
        <p:grpSp>
          <p:nvGrpSpPr>
            <p:cNvPr id="31" name="Group 30">
              <a:extLst>
                <a:ext uri="{FF2B5EF4-FFF2-40B4-BE49-F238E27FC236}">
                  <a16:creationId xmlns:a16="http://schemas.microsoft.com/office/drawing/2014/main" id="{C4C235D4-538F-8A6B-5D93-BE46799A72C6}"/>
                </a:ext>
              </a:extLst>
            </p:cNvPr>
            <p:cNvGrpSpPr/>
            <p:nvPr/>
          </p:nvGrpSpPr>
          <p:grpSpPr>
            <a:xfrm>
              <a:off x="983213" y="1538849"/>
              <a:ext cx="635130" cy="4547943"/>
              <a:chOff x="983213" y="1597079"/>
              <a:chExt cx="635130" cy="4547943"/>
            </a:xfrm>
          </p:grpSpPr>
          <p:sp>
            <p:nvSpPr>
              <p:cNvPr id="17" name="Flowchart: Connector 16">
                <a:extLst>
                  <a:ext uri="{FF2B5EF4-FFF2-40B4-BE49-F238E27FC236}">
                    <a16:creationId xmlns:a16="http://schemas.microsoft.com/office/drawing/2014/main" id="{1225F208-091A-9E7A-A5CB-042930F2601E}"/>
                  </a:ext>
                </a:extLst>
              </p:cNvPr>
              <p:cNvSpPr/>
              <p:nvPr/>
            </p:nvSpPr>
            <p:spPr>
              <a:xfrm>
                <a:off x="983214" y="1597079"/>
                <a:ext cx="623023" cy="615632"/>
              </a:xfrm>
              <a:prstGeom prst="flowChartConnector">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Flowchart: Connector 19">
                <a:extLst>
                  <a:ext uri="{FF2B5EF4-FFF2-40B4-BE49-F238E27FC236}">
                    <a16:creationId xmlns:a16="http://schemas.microsoft.com/office/drawing/2014/main" id="{6E3843AD-2D0C-4537-2F9C-57C23CCADAA5}"/>
                  </a:ext>
                </a:extLst>
              </p:cNvPr>
              <p:cNvSpPr/>
              <p:nvPr/>
            </p:nvSpPr>
            <p:spPr>
              <a:xfrm>
                <a:off x="983214" y="2580157"/>
                <a:ext cx="623023" cy="615632"/>
              </a:xfrm>
              <a:prstGeom prst="flowChartConnector">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3" name="Flowchart: Connector 22">
                <a:extLst>
                  <a:ext uri="{FF2B5EF4-FFF2-40B4-BE49-F238E27FC236}">
                    <a16:creationId xmlns:a16="http://schemas.microsoft.com/office/drawing/2014/main" id="{333AA920-2169-7CC8-A1C9-B2DB5F8945B0}"/>
                  </a:ext>
                </a:extLst>
              </p:cNvPr>
              <p:cNvSpPr/>
              <p:nvPr/>
            </p:nvSpPr>
            <p:spPr>
              <a:xfrm>
                <a:off x="995320" y="3563235"/>
                <a:ext cx="623023" cy="615632"/>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6" name="Flowchart: Connector 25">
                <a:extLst>
                  <a:ext uri="{FF2B5EF4-FFF2-40B4-BE49-F238E27FC236}">
                    <a16:creationId xmlns:a16="http://schemas.microsoft.com/office/drawing/2014/main" id="{32FE6E64-66D7-B15F-C600-DCD23D06BDBB}"/>
                  </a:ext>
                </a:extLst>
              </p:cNvPr>
              <p:cNvSpPr/>
              <p:nvPr/>
            </p:nvSpPr>
            <p:spPr>
              <a:xfrm>
                <a:off x="983213" y="4546313"/>
                <a:ext cx="623023" cy="615632"/>
              </a:xfrm>
              <a:prstGeom prst="flowChartConnector">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9" name="Flowchart: Connector 28">
                <a:extLst>
                  <a:ext uri="{FF2B5EF4-FFF2-40B4-BE49-F238E27FC236}">
                    <a16:creationId xmlns:a16="http://schemas.microsoft.com/office/drawing/2014/main" id="{81A535BC-159C-723A-854E-3F030077D2C5}"/>
                  </a:ext>
                </a:extLst>
              </p:cNvPr>
              <p:cNvSpPr/>
              <p:nvPr/>
            </p:nvSpPr>
            <p:spPr>
              <a:xfrm>
                <a:off x="995320" y="5529390"/>
                <a:ext cx="623023" cy="615632"/>
              </a:xfrm>
              <a:prstGeom prst="flowChartConnector">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33" name="Rectangle 32">
              <a:extLst>
                <a:ext uri="{FF2B5EF4-FFF2-40B4-BE49-F238E27FC236}">
                  <a16:creationId xmlns:a16="http://schemas.microsoft.com/office/drawing/2014/main" id="{EF667477-4B35-7117-60CA-354632ECCCA8}"/>
                </a:ext>
              </a:extLst>
            </p:cNvPr>
            <p:cNvSpPr/>
            <p:nvPr/>
          </p:nvSpPr>
          <p:spPr>
            <a:xfrm>
              <a:off x="3981281" y="2634280"/>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75000"/>
                    </a:schemeClr>
                  </a:solidFill>
                  <a:latin typeface="Arial Black" panose="020B0A04020102020204" pitchFamily="34" charset="0"/>
                </a:rPr>
                <a:t>SDP Initiatives Part 1</a:t>
              </a:r>
              <a:endParaRPr lang="en-IE" dirty="0">
                <a:solidFill>
                  <a:schemeClr val="accent1">
                    <a:lumMod val="75000"/>
                  </a:schemeClr>
                </a:solidFill>
                <a:latin typeface="Arial Black" panose="020B0A04020102020204" pitchFamily="34" charset="0"/>
              </a:endParaRPr>
            </a:p>
          </p:txBody>
        </p:sp>
        <p:sp>
          <p:nvSpPr>
            <p:cNvPr id="34" name="Rectangle 33">
              <a:extLst>
                <a:ext uri="{FF2B5EF4-FFF2-40B4-BE49-F238E27FC236}">
                  <a16:creationId xmlns:a16="http://schemas.microsoft.com/office/drawing/2014/main" id="{27C28CF7-7914-26FE-E818-DFB2C1BC83C3}"/>
                </a:ext>
              </a:extLst>
            </p:cNvPr>
            <p:cNvSpPr/>
            <p:nvPr/>
          </p:nvSpPr>
          <p:spPr>
            <a:xfrm>
              <a:off x="3981281" y="3617358"/>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latin typeface="Arial Black" panose="020B0A04020102020204" pitchFamily="34" charset="0"/>
                </a:rPr>
                <a:t>Lunch Break</a:t>
              </a:r>
              <a:endParaRPr lang="en-IE" dirty="0">
                <a:solidFill>
                  <a:schemeClr val="accent1"/>
                </a:solidFill>
                <a:latin typeface="Arial Black" panose="020B0A04020102020204" pitchFamily="34" charset="0"/>
              </a:endParaRPr>
            </a:p>
          </p:txBody>
        </p:sp>
        <p:sp>
          <p:nvSpPr>
            <p:cNvPr id="35" name="Rectangle 34">
              <a:extLst>
                <a:ext uri="{FF2B5EF4-FFF2-40B4-BE49-F238E27FC236}">
                  <a16:creationId xmlns:a16="http://schemas.microsoft.com/office/drawing/2014/main" id="{C1DD8BDD-7E61-22D9-A835-E6885F74BA41}"/>
                </a:ext>
              </a:extLst>
            </p:cNvPr>
            <p:cNvSpPr/>
            <p:nvPr/>
          </p:nvSpPr>
          <p:spPr>
            <a:xfrm>
              <a:off x="3981281" y="4600436"/>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SDP Initiatives, Part 2</a:t>
              </a:r>
              <a:endParaRPr lang="en-IE" dirty="0">
                <a:solidFill>
                  <a:schemeClr val="accent1">
                    <a:lumMod val="50000"/>
                  </a:schemeClr>
                </a:solidFill>
                <a:latin typeface="Arial Black" panose="020B0A04020102020204" pitchFamily="34" charset="0"/>
              </a:endParaRPr>
            </a:p>
          </p:txBody>
        </p:sp>
        <p:sp>
          <p:nvSpPr>
            <p:cNvPr id="36" name="Rectangle 35">
              <a:extLst>
                <a:ext uri="{FF2B5EF4-FFF2-40B4-BE49-F238E27FC236}">
                  <a16:creationId xmlns:a16="http://schemas.microsoft.com/office/drawing/2014/main" id="{D65DB6B9-95B6-BE47-71BF-612BC8DF5670}"/>
                </a:ext>
              </a:extLst>
            </p:cNvPr>
            <p:cNvSpPr/>
            <p:nvPr/>
          </p:nvSpPr>
          <p:spPr>
            <a:xfrm>
              <a:off x="3981281" y="5583513"/>
              <a:ext cx="3459182" cy="3914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latin typeface="Arial Black" panose="020B0A04020102020204" pitchFamily="34" charset="0"/>
                </a:rPr>
                <a:t>Closing</a:t>
              </a:r>
              <a:endParaRPr lang="en-IE" dirty="0">
                <a:solidFill>
                  <a:schemeClr val="accent1">
                    <a:lumMod val="50000"/>
                  </a:schemeClr>
                </a:solidFill>
                <a:latin typeface="Arial Black" panose="020B0A04020102020204" pitchFamily="34" charset="0"/>
              </a:endParaRPr>
            </a:p>
          </p:txBody>
        </p:sp>
        <p:sp>
          <p:nvSpPr>
            <p:cNvPr id="37" name="Rectangle 36">
              <a:extLst>
                <a:ext uri="{FF2B5EF4-FFF2-40B4-BE49-F238E27FC236}">
                  <a16:creationId xmlns:a16="http://schemas.microsoft.com/office/drawing/2014/main" id="{BD8AB62D-523F-758B-5064-D62D4C056C75}"/>
                </a:ext>
              </a:extLst>
            </p:cNvPr>
            <p:cNvSpPr/>
            <p:nvPr/>
          </p:nvSpPr>
          <p:spPr>
            <a:xfrm>
              <a:off x="1791190" y="1650727"/>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10:30 – 10:45</a:t>
              </a:r>
              <a:endParaRPr lang="en-IE" sz="1600" dirty="0">
                <a:solidFill>
                  <a:schemeClr val="accent1">
                    <a:lumMod val="50000"/>
                  </a:schemeClr>
                </a:solidFill>
                <a:latin typeface="Arial Black" panose="020B0A04020102020204" pitchFamily="34" charset="0"/>
              </a:endParaRPr>
            </a:p>
          </p:txBody>
        </p:sp>
        <p:sp>
          <p:nvSpPr>
            <p:cNvPr id="38" name="Rectangle 37">
              <a:extLst>
                <a:ext uri="{FF2B5EF4-FFF2-40B4-BE49-F238E27FC236}">
                  <a16:creationId xmlns:a16="http://schemas.microsoft.com/office/drawing/2014/main" id="{DB5752AA-81B9-788C-F534-0BE3023AEFB2}"/>
                </a:ext>
              </a:extLst>
            </p:cNvPr>
            <p:cNvSpPr/>
            <p:nvPr/>
          </p:nvSpPr>
          <p:spPr>
            <a:xfrm>
              <a:off x="1791190" y="2633805"/>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latin typeface="Arial Black" panose="020B0A04020102020204" pitchFamily="34" charset="0"/>
                </a:rPr>
                <a:t>10:45 – 12:30</a:t>
              </a:r>
              <a:endParaRPr lang="en-IE" sz="1600" dirty="0">
                <a:solidFill>
                  <a:schemeClr val="accent1">
                    <a:lumMod val="75000"/>
                  </a:schemeClr>
                </a:solidFill>
                <a:latin typeface="Arial Black" panose="020B0A04020102020204" pitchFamily="34" charset="0"/>
              </a:endParaRPr>
            </a:p>
          </p:txBody>
        </p:sp>
        <p:sp>
          <p:nvSpPr>
            <p:cNvPr id="39" name="Rectangle 38">
              <a:extLst>
                <a:ext uri="{FF2B5EF4-FFF2-40B4-BE49-F238E27FC236}">
                  <a16:creationId xmlns:a16="http://schemas.microsoft.com/office/drawing/2014/main" id="{4A9F32D4-D9B6-6D7A-92C2-D53F678490BB}"/>
                </a:ext>
              </a:extLst>
            </p:cNvPr>
            <p:cNvSpPr/>
            <p:nvPr/>
          </p:nvSpPr>
          <p:spPr>
            <a:xfrm>
              <a:off x="1791190" y="3616883"/>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Arial Black" panose="020B0A04020102020204" pitchFamily="34" charset="0"/>
                </a:rPr>
                <a:t>12:30 – 1:00</a:t>
              </a:r>
              <a:endParaRPr lang="en-IE" sz="1600" dirty="0">
                <a:solidFill>
                  <a:schemeClr val="accent1"/>
                </a:solidFill>
                <a:latin typeface="Arial Black" panose="020B0A04020102020204" pitchFamily="34" charset="0"/>
              </a:endParaRPr>
            </a:p>
          </p:txBody>
        </p:sp>
        <p:sp>
          <p:nvSpPr>
            <p:cNvPr id="40" name="Rectangle 39">
              <a:extLst>
                <a:ext uri="{FF2B5EF4-FFF2-40B4-BE49-F238E27FC236}">
                  <a16:creationId xmlns:a16="http://schemas.microsoft.com/office/drawing/2014/main" id="{4055D02C-E4F0-D958-B9CF-B45656F654B0}"/>
                </a:ext>
              </a:extLst>
            </p:cNvPr>
            <p:cNvSpPr/>
            <p:nvPr/>
          </p:nvSpPr>
          <p:spPr>
            <a:xfrm>
              <a:off x="1791190" y="4599961"/>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1:00 – 2:30</a:t>
              </a:r>
              <a:endParaRPr lang="en-IE" sz="1600" dirty="0">
                <a:solidFill>
                  <a:schemeClr val="accent1">
                    <a:lumMod val="50000"/>
                  </a:schemeClr>
                </a:solidFill>
                <a:latin typeface="Arial Black" panose="020B0A04020102020204" pitchFamily="34" charset="0"/>
              </a:endParaRPr>
            </a:p>
          </p:txBody>
        </p:sp>
        <p:sp>
          <p:nvSpPr>
            <p:cNvPr id="41" name="Rectangle 40">
              <a:extLst>
                <a:ext uri="{FF2B5EF4-FFF2-40B4-BE49-F238E27FC236}">
                  <a16:creationId xmlns:a16="http://schemas.microsoft.com/office/drawing/2014/main" id="{ECB91215-2971-A6CE-BA1A-93DB3B422C78}"/>
                </a:ext>
              </a:extLst>
            </p:cNvPr>
            <p:cNvSpPr/>
            <p:nvPr/>
          </p:nvSpPr>
          <p:spPr>
            <a:xfrm>
              <a:off x="1791190" y="5583038"/>
              <a:ext cx="1915313" cy="39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latin typeface="Arial Black" panose="020B0A04020102020204" pitchFamily="34" charset="0"/>
                </a:rPr>
                <a:t>2:30 – 3:00</a:t>
              </a:r>
              <a:endParaRPr lang="en-IE" sz="1600" dirty="0">
                <a:solidFill>
                  <a:schemeClr val="accent1">
                    <a:lumMod val="50000"/>
                  </a:schemeClr>
                </a:solidFill>
                <a:latin typeface="Arial Black" panose="020B0A04020102020204" pitchFamily="34" charset="0"/>
              </a:endParaRPr>
            </a:p>
          </p:txBody>
        </p:sp>
        <p:pic>
          <p:nvPicPr>
            <p:cNvPr id="43" name="Graphic 42" descr="Run with solid fill">
              <a:extLst>
                <a:ext uri="{FF2B5EF4-FFF2-40B4-BE49-F238E27FC236}">
                  <a16:creationId xmlns:a16="http://schemas.microsoft.com/office/drawing/2014/main" id="{2589B695-5A4B-CCC1-39E4-A0474559932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99260" y="5583038"/>
              <a:ext cx="390928" cy="390928"/>
            </a:xfrm>
            <a:prstGeom prst="rect">
              <a:avLst/>
            </a:prstGeom>
          </p:spPr>
        </p:pic>
        <p:pic>
          <p:nvPicPr>
            <p:cNvPr id="47" name="Graphic 46" descr="Tea with solid fill">
              <a:extLst>
                <a:ext uri="{FF2B5EF4-FFF2-40B4-BE49-F238E27FC236}">
                  <a16:creationId xmlns:a16="http://schemas.microsoft.com/office/drawing/2014/main" id="{5CB848D9-11B9-9342-0F4F-FDCD9D81ED7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25483" y="3571014"/>
              <a:ext cx="390929" cy="390929"/>
            </a:xfrm>
            <a:prstGeom prst="rect">
              <a:avLst/>
            </a:prstGeom>
          </p:spPr>
        </p:pic>
        <p:pic>
          <p:nvPicPr>
            <p:cNvPr id="49" name="Graphic 48" descr="Handshake with solid fill">
              <a:extLst>
                <a:ext uri="{FF2B5EF4-FFF2-40B4-BE49-F238E27FC236}">
                  <a16:creationId xmlns:a16="http://schemas.microsoft.com/office/drawing/2014/main" id="{0F50D79E-035A-CE24-B858-F1BA7E034C5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9259" y="1650962"/>
              <a:ext cx="390929" cy="390929"/>
            </a:xfrm>
            <a:prstGeom prst="rect">
              <a:avLst/>
            </a:prstGeom>
          </p:spPr>
        </p:pic>
        <p:pic>
          <p:nvPicPr>
            <p:cNvPr id="50" name="Graphic 49" descr="Wind Turbines with solid fill">
              <a:extLst>
                <a:ext uri="{FF2B5EF4-FFF2-40B4-BE49-F238E27FC236}">
                  <a16:creationId xmlns:a16="http://schemas.microsoft.com/office/drawing/2014/main" id="{5E3CA127-9837-3CD4-7815-B1955C12BA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981" y="2634040"/>
              <a:ext cx="390929" cy="390929"/>
            </a:xfrm>
            <a:prstGeom prst="rect">
              <a:avLst/>
            </a:prstGeom>
            <a:effectLst>
              <a:outerShdw blurRad="50800" dist="38100" dir="2700000" algn="tl" rotWithShape="0">
                <a:prstClr val="black">
                  <a:alpha val="40000"/>
                </a:prstClr>
              </a:outerShdw>
            </a:effectLst>
          </p:spPr>
        </p:pic>
        <p:pic>
          <p:nvPicPr>
            <p:cNvPr id="51" name="Graphic 50" descr="Battery charging with solid fill">
              <a:extLst>
                <a:ext uri="{FF2B5EF4-FFF2-40B4-BE49-F238E27FC236}">
                  <a16:creationId xmlns:a16="http://schemas.microsoft.com/office/drawing/2014/main" id="{529AFC1C-9ED0-7F73-9623-EC39D2E7EA4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13248" y="4605222"/>
              <a:ext cx="386140" cy="386140"/>
            </a:xfrm>
            <a:prstGeom prst="rect">
              <a:avLst/>
            </a:prstGeom>
            <a:effectLst>
              <a:outerShdw blurRad="50800" dist="38100" dir="2700000" algn="tl" rotWithShape="0">
                <a:prstClr val="black">
                  <a:alpha val="40000"/>
                </a:prstClr>
              </a:outerShdw>
            </a:effectLst>
          </p:spPr>
        </p:pic>
      </p:grpSp>
      <p:sp>
        <p:nvSpPr>
          <p:cNvPr id="58" name="Rectangle 57">
            <a:extLst>
              <a:ext uri="{FF2B5EF4-FFF2-40B4-BE49-F238E27FC236}">
                <a16:creationId xmlns:a16="http://schemas.microsoft.com/office/drawing/2014/main" id="{76BCD961-6019-0492-CF88-4CAE7C673F0A}"/>
              </a:ext>
            </a:extLst>
          </p:cNvPr>
          <p:cNvSpPr/>
          <p:nvPr/>
        </p:nvSpPr>
        <p:spPr>
          <a:xfrm>
            <a:off x="3738520" y="2468807"/>
            <a:ext cx="3733960" cy="410124"/>
          </a:xfrm>
          <a:prstGeom prst="rect">
            <a:avLst/>
          </a:prstGeom>
          <a:solidFill>
            <a:schemeClr val="accent1">
              <a:lumMod val="75000"/>
            </a:schemeClr>
          </a:solidFill>
          <a:ln w="31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Arial Black" panose="020B0A04020102020204" pitchFamily="34" charset="0"/>
              </a:rPr>
              <a:t>SDP Initiatives, Part 1</a:t>
            </a:r>
            <a:endParaRPr lang="en-IE" dirty="0">
              <a:solidFill>
                <a:schemeClr val="bg1"/>
              </a:solidFill>
              <a:latin typeface="Arial Black" panose="020B0A04020102020204" pitchFamily="34" charset="0"/>
            </a:endParaRPr>
          </a:p>
        </p:txBody>
      </p:sp>
      <p:sp>
        <p:nvSpPr>
          <p:cNvPr id="57" name="Rectangle 56">
            <a:extLst>
              <a:ext uri="{FF2B5EF4-FFF2-40B4-BE49-F238E27FC236}">
                <a16:creationId xmlns:a16="http://schemas.microsoft.com/office/drawing/2014/main" id="{1B640781-9C42-2B59-FFBE-45A4EEFE204C}"/>
              </a:ext>
            </a:extLst>
          </p:cNvPr>
          <p:cNvSpPr/>
          <p:nvPr/>
        </p:nvSpPr>
        <p:spPr>
          <a:xfrm>
            <a:off x="7472480" y="2468808"/>
            <a:ext cx="3459182" cy="1648100"/>
          </a:xfrm>
          <a:prstGeom prst="rect">
            <a:avLst/>
          </a:prstGeom>
          <a:solidFill>
            <a:schemeClr val="accent1">
              <a:lumMod val="75000"/>
            </a:schemeClr>
          </a:solidFill>
          <a:ln w="31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SDP Overview</a:t>
            </a:r>
          </a:p>
          <a:p>
            <a:pPr marL="285750" indent="-285750">
              <a:lnSpc>
                <a:spcPct val="15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Evolution of SDP</a:t>
            </a:r>
          </a:p>
          <a:p>
            <a:pPr marL="285750" indent="-285750">
              <a:lnSpc>
                <a:spcPct val="15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Non-Priority Dispatch Renewables</a:t>
            </a:r>
          </a:p>
          <a:p>
            <a:pPr marL="285750" indent="-285750">
              <a:lnSpc>
                <a:spcPct val="15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Wind Dispatch Improvements</a:t>
            </a:r>
            <a:endParaRPr lang="en-I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63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Why Are We Here :: Inform</a:t>
            </a:r>
            <a:endParaRPr lang="en-IE" dirty="0"/>
          </a:p>
        </p:txBody>
      </p:sp>
      <p:pic>
        <p:nvPicPr>
          <p:cNvPr id="2" name="Graphic 1" descr="Megaphone with solid fill">
            <a:extLst>
              <a:ext uri="{FF2B5EF4-FFF2-40B4-BE49-F238E27FC236}">
                <a16:creationId xmlns:a16="http://schemas.microsoft.com/office/drawing/2014/main" id="{0BAA0817-9314-9BB3-5502-4051159106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7192" y="0"/>
            <a:ext cx="774808" cy="774808"/>
          </a:xfrm>
          <a:prstGeom prst="rect">
            <a:avLst/>
          </a:prstGeom>
        </p:spPr>
      </p:pic>
      <p:sp>
        <p:nvSpPr>
          <p:cNvPr id="10" name="Rectangle 9">
            <a:extLst>
              <a:ext uri="{FF2B5EF4-FFF2-40B4-BE49-F238E27FC236}">
                <a16:creationId xmlns:a16="http://schemas.microsoft.com/office/drawing/2014/main" id="{666A3088-22D3-46E2-FD99-B752702FDFF8}"/>
              </a:ext>
            </a:extLst>
          </p:cNvPr>
          <p:cNvSpPr/>
          <p:nvPr/>
        </p:nvSpPr>
        <p:spPr>
          <a:xfrm>
            <a:off x="304800" y="1270171"/>
            <a:ext cx="4378516"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SDP Objective &amp; Drivers</a:t>
            </a:r>
          </a:p>
        </p:txBody>
      </p:sp>
      <p:sp>
        <p:nvSpPr>
          <p:cNvPr id="11" name="Rectangle 10">
            <a:extLst>
              <a:ext uri="{FF2B5EF4-FFF2-40B4-BE49-F238E27FC236}">
                <a16:creationId xmlns:a16="http://schemas.microsoft.com/office/drawing/2014/main" id="{BC07E7A3-B551-A091-C00A-210AEABDB85E}"/>
              </a:ext>
            </a:extLst>
          </p:cNvPr>
          <p:cNvSpPr/>
          <p:nvPr/>
        </p:nvSpPr>
        <p:spPr>
          <a:xfrm>
            <a:off x="304799" y="1722085"/>
            <a:ext cx="4378517" cy="207864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To enhance and improve the technology and capability of scheduling and dispatch in Ireland to meet some of the EU Clean Energy Package mandates and support the broader goals of renewables and SNSP penetration targets.</a:t>
            </a:r>
          </a:p>
          <a:p>
            <a:endParaRPr lang="en-US" sz="1100" dirty="0">
              <a:solidFill>
                <a:schemeClr val="tx1"/>
              </a:solidFill>
            </a:endParaRPr>
          </a:p>
          <a:p>
            <a:pPr marL="285750" indent="-285750">
              <a:spcAft>
                <a:spcPts val="600"/>
              </a:spcAft>
              <a:buFont typeface="Arial" panose="020B0604020202020204" pitchFamily="34" charset="0"/>
              <a:buChar char="•"/>
            </a:pPr>
            <a:r>
              <a:rPr lang="en-US" sz="1100" dirty="0">
                <a:solidFill>
                  <a:schemeClr val="tx1"/>
                </a:solidFill>
              </a:rPr>
              <a:t>Clean Energy Package requirements</a:t>
            </a:r>
          </a:p>
          <a:p>
            <a:pPr marL="285750" indent="-285750">
              <a:spcAft>
                <a:spcPts val="600"/>
              </a:spcAft>
              <a:buFont typeface="Arial" panose="020B0604020202020204" pitchFamily="34" charset="0"/>
              <a:buChar char="•"/>
            </a:pPr>
            <a:r>
              <a:rPr lang="en-US" sz="1100" dirty="0">
                <a:solidFill>
                  <a:schemeClr val="tx1"/>
                </a:solidFill>
              </a:rPr>
              <a:t>Ireland and Northern Ireland Government renewables targets for the 80%/70% total renewable energy and 95+% system non-synchronous penetration (SNSP) on an instantaneous basis. </a:t>
            </a:r>
          </a:p>
        </p:txBody>
      </p:sp>
      <p:sp>
        <p:nvSpPr>
          <p:cNvPr id="12" name="Content Placeholder 2">
            <a:extLst>
              <a:ext uri="{FF2B5EF4-FFF2-40B4-BE49-F238E27FC236}">
                <a16:creationId xmlns:a16="http://schemas.microsoft.com/office/drawing/2014/main" id="{75DF8DFF-B9F9-51D5-4DFA-72B0CBAD04BC}"/>
              </a:ext>
            </a:extLst>
          </p:cNvPr>
          <p:cNvSpPr txBox="1">
            <a:spLocks/>
          </p:cNvSpPr>
          <p:nvPr/>
        </p:nvSpPr>
        <p:spPr>
          <a:xfrm>
            <a:off x="4865876" y="1722082"/>
            <a:ext cx="3244453" cy="2078641"/>
          </a:xfrm>
          <a:prstGeom prst="rect">
            <a:avLst/>
          </a:prstGeom>
          <a:ln>
            <a:solidFill>
              <a:schemeClr val="bg1">
                <a:lumMod val="85000"/>
              </a:schemeClr>
            </a:solidFill>
            <a:prstDash val="solid"/>
          </a:ln>
        </p:spPr>
        <p:txBody>
          <a:bodyPr anchor="ctr"/>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0" lvl="1" indent="0">
              <a:lnSpc>
                <a:spcPct val="100000"/>
              </a:lnSpc>
              <a:spcBef>
                <a:spcPts val="0"/>
              </a:spcBef>
              <a:spcAft>
                <a:spcPts val="300"/>
              </a:spcAft>
              <a:buNone/>
            </a:pPr>
            <a:r>
              <a:rPr lang="en-US" sz="1050" dirty="0">
                <a:solidFill>
                  <a:schemeClr val="accent2"/>
                </a:solidFill>
              </a:rPr>
              <a:t>One component of the broader SOEF programme.</a:t>
            </a:r>
          </a:p>
          <a:p>
            <a:pPr marL="0" lvl="1" indent="0">
              <a:lnSpc>
                <a:spcPct val="100000"/>
              </a:lnSpc>
              <a:spcBef>
                <a:spcPts val="0"/>
              </a:spcBef>
              <a:spcAft>
                <a:spcPts val="300"/>
              </a:spcAft>
              <a:buNone/>
            </a:pPr>
            <a:r>
              <a:rPr lang="en-US" sz="300" b="0" dirty="0"/>
              <a:t> </a:t>
            </a:r>
            <a:endParaRPr lang="en-US" sz="1050" b="0" dirty="0"/>
          </a:p>
          <a:p>
            <a:pPr marL="174625" lvl="1" indent="-174625">
              <a:lnSpc>
                <a:spcPct val="100000"/>
              </a:lnSpc>
              <a:spcBef>
                <a:spcPts val="0"/>
              </a:spcBef>
              <a:spcAft>
                <a:spcPts val="600"/>
              </a:spcAft>
              <a:buFont typeface="+mj-lt"/>
              <a:buAutoNum type="arabicPeriod"/>
            </a:pPr>
            <a:r>
              <a:rPr lang="en-US" sz="1050" b="0" dirty="0"/>
              <a:t>Operation of non-priority dispatch of renewables </a:t>
            </a:r>
          </a:p>
          <a:p>
            <a:pPr marL="174625" lvl="1" indent="-174625">
              <a:lnSpc>
                <a:spcPct val="100000"/>
              </a:lnSpc>
              <a:spcBef>
                <a:spcPts val="0"/>
              </a:spcBef>
              <a:spcAft>
                <a:spcPts val="600"/>
              </a:spcAft>
              <a:buFont typeface="+mj-lt"/>
              <a:buAutoNum type="arabicPeriod"/>
            </a:pPr>
            <a:r>
              <a:rPr lang="en-US" sz="1050" b="0" dirty="0"/>
              <a:t>Energy Storage Power Station (ESPS) integration</a:t>
            </a:r>
          </a:p>
          <a:p>
            <a:pPr marL="174625" lvl="1" indent="-174625">
              <a:lnSpc>
                <a:spcPct val="100000"/>
              </a:lnSpc>
              <a:spcBef>
                <a:spcPts val="0"/>
              </a:spcBef>
              <a:spcAft>
                <a:spcPts val="600"/>
              </a:spcAft>
              <a:buFont typeface="+mj-lt"/>
              <a:buAutoNum type="arabicPeriod"/>
            </a:pPr>
            <a:r>
              <a:rPr lang="en-US" sz="1050" b="0" dirty="0"/>
              <a:t>Fast Frequency Response (FFR)</a:t>
            </a:r>
          </a:p>
          <a:p>
            <a:pPr marL="174625" lvl="1" indent="-174625">
              <a:lnSpc>
                <a:spcPct val="100000"/>
              </a:lnSpc>
              <a:spcBef>
                <a:spcPts val="0"/>
              </a:spcBef>
              <a:spcAft>
                <a:spcPts val="600"/>
              </a:spcAft>
              <a:buFont typeface="+mj-lt"/>
              <a:buAutoNum type="arabicPeriod"/>
            </a:pPr>
            <a:r>
              <a:rPr lang="en-US" sz="1050" b="0" dirty="0"/>
              <a:t>Wind dispatchability improvements</a:t>
            </a:r>
          </a:p>
          <a:p>
            <a:pPr marL="174625" lvl="1" indent="-174625">
              <a:lnSpc>
                <a:spcPct val="100000"/>
              </a:lnSpc>
              <a:spcBef>
                <a:spcPts val="0"/>
              </a:spcBef>
              <a:spcAft>
                <a:spcPts val="600"/>
              </a:spcAft>
              <a:buFont typeface="+mj-lt"/>
              <a:buAutoNum type="arabicPeriod"/>
            </a:pPr>
            <a:r>
              <a:rPr lang="en-US" sz="1050" b="0" dirty="0"/>
              <a:t>Reserve services scheduling and dispatch</a:t>
            </a:r>
          </a:p>
          <a:p>
            <a:pPr marL="174625" lvl="1" indent="-174625">
              <a:lnSpc>
                <a:spcPct val="100000"/>
              </a:lnSpc>
              <a:spcBef>
                <a:spcPts val="0"/>
              </a:spcBef>
              <a:spcAft>
                <a:spcPts val="600"/>
              </a:spcAft>
              <a:buFont typeface="+mj-lt"/>
              <a:buAutoNum type="arabicPeriod"/>
            </a:pPr>
            <a:r>
              <a:rPr lang="en-US" sz="1050" b="0" dirty="0"/>
              <a:t>Synchronous condenser scheduling and dispatch</a:t>
            </a:r>
          </a:p>
        </p:txBody>
      </p:sp>
      <p:sp>
        <p:nvSpPr>
          <p:cNvPr id="25" name="Content Placeholder 2">
            <a:extLst>
              <a:ext uri="{FF2B5EF4-FFF2-40B4-BE49-F238E27FC236}">
                <a16:creationId xmlns:a16="http://schemas.microsoft.com/office/drawing/2014/main" id="{F5B10BDD-583C-2902-3ECA-93C4C66350C7}"/>
              </a:ext>
            </a:extLst>
          </p:cNvPr>
          <p:cNvSpPr txBox="1">
            <a:spLocks/>
          </p:cNvSpPr>
          <p:nvPr/>
        </p:nvSpPr>
        <p:spPr>
          <a:xfrm>
            <a:off x="4849270" y="1270170"/>
            <a:ext cx="3244453"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Scope of SDP</a:t>
            </a:r>
          </a:p>
        </p:txBody>
      </p:sp>
      <p:sp>
        <p:nvSpPr>
          <p:cNvPr id="26" name="Content Placeholder 2">
            <a:extLst>
              <a:ext uri="{FF2B5EF4-FFF2-40B4-BE49-F238E27FC236}">
                <a16:creationId xmlns:a16="http://schemas.microsoft.com/office/drawing/2014/main" id="{548E0211-F009-0DC7-436E-9C25CDA041C7}"/>
              </a:ext>
            </a:extLst>
          </p:cNvPr>
          <p:cNvSpPr txBox="1">
            <a:spLocks/>
          </p:cNvSpPr>
          <p:nvPr/>
        </p:nvSpPr>
        <p:spPr>
          <a:xfrm>
            <a:off x="304800" y="4388012"/>
            <a:ext cx="4378518" cy="1850114"/>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102867" lvl="1" indent="0">
              <a:lnSpc>
                <a:spcPct val="100000"/>
              </a:lnSpc>
              <a:spcBef>
                <a:spcPts val="0"/>
              </a:spcBef>
              <a:spcAft>
                <a:spcPts val="600"/>
              </a:spcAft>
              <a:buNone/>
            </a:pPr>
            <a:endParaRPr lang="en-US" sz="1100" b="0" dirty="0"/>
          </a:p>
        </p:txBody>
      </p:sp>
      <p:sp>
        <p:nvSpPr>
          <p:cNvPr id="27" name="Content Placeholder 2">
            <a:extLst>
              <a:ext uri="{FF2B5EF4-FFF2-40B4-BE49-F238E27FC236}">
                <a16:creationId xmlns:a16="http://schemas.microsoft.com/office/drawing/2014/main" id="{DF33055C-1F99-08AA-85F9-DFF1E24F3214}"/>
              </a:ext>
            </a:extLst>
          </p:cNvPr>
          <p:cNvSpPr txBox="1">
            <a:spLocks/>
          </p:cNvSpPr>
          <p:nvPr/>
        </p:nvSpPr>
        <p:spPr>
          <a:xfrm>
            <a:off x="304800" y="3925250"/>
            <a:ext cx="4378518"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SDP Timelines</a:t>
            </a:r>
          </a:p>
        </p:txBody>
      </p:sp>
      <p:sp>
        <p:nvSpPr>
          <p:cNvPr id="28" name="Content Placeholder 2">
            <a:extLst>
              <a:ext uri="{FF2B5EF4-FFF2-40B4-BE49-F238E27FC236}">
                <a16:creationId xmlns:a16="http://schemas.microsoft.com/office/drawing/2014/main" id="{BD85D748-1CAD-A55D-8E9F-7FDF2E227293}"/>
              </a:ext>
            </a:extLst>
          </p:cNvPr>
          <p:cNvSpPr txBox="1">
            <a:spLocks/>
          </p:cNvSpPr>
          <p:nvPr/>
        </p:nvSpPr>
        <p:spPr>
          <a:xfrm>
            <a:off x="8225625" y="1722082"/>
            <a:ext cx="3782170" cy="4516043"/>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To enhance and improve the technology and capability of scheduling and dispatch in </a:t>
            </a:r>
            <a:r>
              <a:rPr lang="en-US" sz="1100" b="0" dirty="0">
                <a:solidFill>
                  <a:srgbClr val="000000"/>
                </a:solidFill>
                <a:latin typeface="Arial" panose="020B0604020202020204"/>
                <a:ea typeface="+mn-ea"/>
                <a:cs typeface="+mn-cs"/>
              </a:rPr>
              <a:t>the SEM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to meet some of the EU Clean Energy Package mandates and support the broader goals of renewables and SNSP penetration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lvl="1" indent="-171450">
              <a:lnSpc>
                <a:spcPct val="100000"/>
              </a:lnSpc>
              <a:spcBef>
                <a:spcPts val="0"/>
              </a:spcBef>
              <a:spcAft>
                <a:spcPts val="600"/>
              </a:spcAft>
              <a:buFont typeface="+mj-lt"/>
              <a:buAutoNum type="arabicPeriod"/>
            </a:pPr>
            <a:r>
              <a:rPr lang="en-US" sz="1100" dirty="0"/>
              <a:t>Be pragmatic</a:t>
            </a:r>
            <a:r>
              <a:rPr lang="en-US" sz="1100" b="0" dirty="0"/>
              <a:t> about solution pathways. </a:t>
            </a:r>
          </a:p>
          <a:p>
            <a:pPr marL="171450" lvl="1" indent="-171450">
              <a:lnSpc>
                <a:spcPct val="100000"/>
              </a:lnSpc>
              <a:spcBef>
                <a:spcPts val="0"/>
              </a:spcBef>
              <a:spcAft>
                <a:spcPts val="600"/>
              </a:spcAft>
              <a:buFont typeface="+mj-lt"/>
              <a:buAutoNum type="arabicPeriod"/>
            </a:pPr>
            <a:r>
              <a:rPr lang="en-US" sz="1100" dirty="0"/>
              <a:t>Solve the immediate and urgent problems at hand</a:t>
            </a:r>
            <a:r>
              <a:rPr lang="en-US" sz="1100" b="0" dirty="0"/>
              <a:t>. Don’t use the SDP to fulfill a wish list.</a:t>
            </a:r>
          </a:p>
          <a:p>
            <a:pPr marL="171450" lvl="1" indent="-171450">
              <a:lnSpc>
                <a:spcPct val="100000"/>
              </a:lnSpc>
              <a:spcBef>
                <a:spcPts val="0"/>
              </a:spcBef>
              <a:spcAft>
                <a:spcPts val="600"/>
              </a:spcAft>
              <a:buFont typeface="+mj-lt"/>
              <a:buAutoNum type="arabicPeriod"/>
            </a:pPr>
            <a:r>
              <a:rPr lang="en-US" sz="1100" dirty="0"/>
              <a:t>Be an honest broker.</a:t>
            </a:r>
            <a:r>
              <a:rPr lang="en-US" sz="1100" b="0" dirty="0"/>
              <a:t> Don’t allow perfect to be the enemy of good. </a:t>
            </a:r>
          </a:p>
          <a:p>
            <a:pPr marL="171450" lvl="1" indent="-171450">
              <a:lnSpc>
                <a:spcPct val="100000"/>
              </a:lnSpc>
              <a:spcBef>
                <a:spcPts val="0"/>
              </a:spcBef>
              <a:spcAft>
                <a:spcPts val="600"/>
              </a:spcAft>
              <a:buFont typeface="+mj-lt"/>
              <a:buAutoNum type="arabicPeriod"/>
            </a:pPr>
            <a:r>
              <a:rPr lang="en-US" sz="1100" dirty="0"/>
              <a:t>Communicate</a:t>
            </a:r>
            <a:r>
              <a:rPr lang="en-US" sz="1100" b="0" dirty="0"/>
              <a:t> early and often – to all stakeholders. Bring them along the journey.</a:t>
            </a:r>
          </a:p>
          <a:p>
            <a:pPr marL="171450" lvl="1" indent="-171450">
              <a:lnSpc>
                <a:spcPct val="100000"/>
              </a:lnSpc>
              <a:spcBef>
                <a:spcPts val="0"/>
              </a:spcBef>
              <a:spcAft>
                <a:spcPts val="600"/>
              </a:spcAft>
              <a:buFont typeface="+mj-lt"/>
              <a:buAutoNum type="arabicPeriod"/>
            </a:pPr>
            <a:r>
              <a:rPr lang="en-US" sz="1100" dirty="0"/>
              <a:t>Maintain support of industry</a:t>
            </a:r>
            <a:r>
              <a:rPr lang="en-US" sz="1100" b="0" dirty="0"/>
              <a:t>. Participant and industry support for and adoption of the SDP initiatives is critical.</a:t>
            </a:r>
          </a:p>
          <a:p>
            <a:pPr marL="171450" lvl="1" indent="-171450">
              <a:lnSpc>
                <a:spcPct val="100000"/>
              </a:lnSpc>
              <a:spcBef>
                <a:spcPts val="0"/>
              </a:spcBef>
              <a:spcAft>
                <a:spcPts val="600"/>
              </a:spcAft>
              <a:buFont typeface="+mj-lt"/>
              <a:buAutoNum type="arabicPeriod"/>
            </a:pPr>
            <a:r>
              <a:rPr lang="en-US" sz="1100" dirty="0"/>
              <a:t>Actively manage delivery partners</a:t>
            </a:r>
            <a:r>
              <a:rPr lang="en-US" sz="1100" b="0" dirty="0"/>
              <a:t>. Clearly set expectations and demand excellence in delivery schedule and quality. Work collaboratively.</a:t>
            </a:r>
          </a:p>
          <a:p>
            <a:pPr marL="171450" lvl="1" indent="-171450">
              <a:lnSpc>
                <a:spcPct val="100000"/>
              </a:lnSpc>
              <a:spcBef>
                <a:spcPts val="0"/>
              </a:spcBef>
              <a:spcAft>
                <a:spcPts val="600"/>
              </a:spcAft>
              <a:buFont typeface="+mj-lt"/>
              <a:buAutoNum type="arabicPeriod"/>
            </a:pPr>
            <a:endParaRPr lang="en-US" sz="1100" b="0" dirty="0"/>
          </a:p>
          <a:p>
            <a:pPr marL="0" lvl="1" indent="0" algn="ctr">
              <a:lnSpc>
                <a:spcPct val="100000"/>
              </a:lnSpc>
              <a:spcBef>
                <a:spcPts val="0"/>
              </a:spcBef>
              <a:spcAft>
                <a:spcPts val="600"/>
              </a:spcAft>
              <a:buNone/>
            </a:pPr>
            <a:endParaRPr lang="en-US" sz="1200" dirty="0">
              <a:solidFill>
                <a:schemeClr val="accent3"/>
              </a:solidFill>
            </a:endParaRPr>
          </a:p>
          <a:p>
            <a:pPr marL="0" lvl="1" indent="0" algn="ctr">
              <a:lnSpc>
                <a:spcPct val="100000"/>
              </a:lnSpc>
              <a:spcBef>
                <a:spcPts val="0"/>
              </a:spcBef>
              <a:spcAft>
                <a:spcPts val="600"/>
              </a:spcAft>
              <a:buNone/>
            </a:pPr>
            <a:r>
              <a:rPr lang="en-US" sz="1200" dirty="0">
                <a:solidFill>
                  <a:schemeClr val="accent3"/>
                </a:solidFill>
              </a:rPr>
              <a:t>Achievable – Valuable – “Simple”</a:t>
            </a:r>
          </a:p>
        </p:txBody>
      </p:sp>
      <p:sp>
        <p:nvSpPr>
          <p:cNvPr id="29" name="Content Placeholder 2">
            <a:extLst>
              <a:ext uri="{FF2B5EF4-FFF2-40B4-BE49-F238E27FC236}">
                <a16:creationId xmlns:a16="http://schemas.microsoft.com/office/drawing/2014/main" id="{6315C6BB-53B3-A72D-BFF4-9814BD3278AC}"/>
              </a:ext>
            </a:extLst>
          </p:cNvPr>
          <p:cNvSpPr txBox="1">
            <a:spLocks/>
          </p:cNvSpPr>
          <p:nvPr/>
        </p:nvSpPr>
        <p:spPr>
          <a:xfrm>
            <a:off x="8225625" y="1270170"/>
            <a:ext cx="3782170"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SDP Solution Approach</a:t>
            </a:r>
          </a:p>
        </p:txBody>
      </p:sp>
      <p:sp>
        <p:nvSpPr>
          <p:cNvPr id="30" name="Content Placeholder 2">
            <a:extLst>
              <a:ext uri="{FF2B5EF4-FFF2-40B4-BE49-F238E27FC236}">
                <a16:creationId xmlns:a16="http://schemas.microsoft.com/office/drawing/2014/main" id="{8A0CF6A3-3076-2BAD-BD79-7D9D07F8D62D}"/>
              </a:ext>
            </a:extLst>
          </p:cNvPr>
          <p:cNvSpPr txBox="1">
            <a:spLocks/>
          </p:cNvSpPr>
          <p:nvPr/>
        </p:nvSpPr>
        <p:spPr>
          <a:xfrm>
            <a:off x="4865876" y="4386847"/>
            <a:ext cx="3244453" cy="1833211"/>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445767" lvl="1" indent="-342900">
              <a:lnSpc>
                <a:spcPct val="100000"/>
              </a:lnSpc>
              <a:spcBef>
                <a:spcPts val="0"/>
              </a:spcBef>
              <a:spcAft>
                <a:spcPts val="600"/>
              </a:spcAft>
              <a:buFont typeface="+mj-lt"/>
              <a:buAutoNum type="arabicPeriod"/>
            </a:pPr>
            <a:endParaRPr lang="en-US" sz="1100" b="0" dirty="0"/>
          </a:p>
          <a:p>
            <a:pPr marL="174625" lvl="1" indent="-174625">
              <a:lnSpc>
                <a:spcPct val="100000"/>
              </a:lnSpc>
              <a:spcBef>
                <a:spcPts val="0"/>
              </a:spcBef>
              <a:spcAft>
                <a:spcPts val="600"/>
              </a:spcAft>
              <a:buFont typeface="+mj-lt"/>
              <a:buAutoNum type="arabicPeriod"/>
            </a:pPr>
            <a:r>
              <a:rPr lang="en-US" sz="1100" b="0" dirty="0"/>
              <a:t>Bilateral outreach</a:t>
            </a:r>
          </a:p>
          <a:p>
            <a:pPr marL="174625" lvl="1" indent="-174625">
              <a:lnSpc>
                <a:spcPct val="100000"/>
              </a:lnSpc>
              <a:spcBef>
                <a:spcPts val="0"/>
              </a:spcBef>
              <a:spcAft>
                <a:spcPts val="600"/>
              </a:spcAft>
              <a:buFont typeface="+mj-lt"/>
              <a:buAutoNum type="arabicPeriod"/>
            </a:pPr>
            <a:r>
              <a:rPr lang="en-US" sz="1100" b="0" dirty="0"/>
              <a:t>Industry workshops</a:t>
            </a:r>
          </a:p>
          <a:p>
            <a:pPr marL="174625" lvl="1" indent="-174625">
              <a:lnSpc>
                <a:spcPct val="100000"/>
              </a:lnSpc>
              <a:spcBef>
                <a:spcPts val="0"/>
              </a:spcBef>
              <a:spcAft>
                <a:spcPts val="600"/>
              </a:spcAft>
              <a:buFont typeface="+mj-lt"/>
              <a:buAutoNum type="arabicPeriod"/>
            </a:pPr>
            <a:r>
              <a:rPr lang="en-US" sz="1100" b="0" dirty="0"/>
              <a:t>Ongoing user groups (TBC) as part of broader SOEF – and will be optimized with other programmes (FASS, et al.)</a:t>
            </a:r>
          </a:p>
          <a:p>
            <a:pPr marL="174625" lvl="1" indent="-174625">
              <a:lnSpc>
                <a:spcPct val="100000"/>
              </a:lnSpc>
              <a:spcBef>
                <a:spcPts val="0"/>
              </a:spcBef>
              <a:spcAft>
                <a:spcPts val="600"/>
              </a:spcAft>
              <a:buFont typeface="+mj-lt"/>
              <a:buAutoNum type="arabicPeriod"/>
            </a:pPr>
            <a:r>
              <a:rPr lang="en-US" sz="1100" b="0" dirty="0"/>
              <a:t>Communicate early – and often.</a:t>
            </a:r>
          </a:p>
        </p:txBody>
      </p:sp>
      <p:sp>
        <p:nvSpPr>
          <p:cNvPr id="31" name="Content Placeholder 2">
            <a:extLst>
              <a:ext uri="{FF2B5EF4-FFF2-40B4-BE49-F238E27FC236}">
                <a16:creationId xmlns:a16="http://schemas.microsoft.com/office/drawing/2014/main" id="{65CC89C1-A3F6-F70E-D82F-9512718C7CCE}"/>
              </a:ext>
            </a:extLst>
          </p:cNvPr>
          <p:cNvSpPr txBox="1">
            <a:spLocks/>
          </p:cNvSpPr>
          <p:nvPr/>
        </p:nvSpPr>
        <p:spPr>
          <a:xfrm>
            <a:off x="4865876" y="3925248"/>
            <a:ext cx="3227263"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Industry Engagement</a:t>
            </a:r>
          </a:p>
        </p:txBody>
      </p:sp>
      <p:pic>
        <p:nvPicPr>
          <p:cNvPr id="32" name="Picture 31">
            <a:extLst>
              <a:ext uri="{FF2B5EF4-FFF2-40B4-BE49-F238E27FC236}">
                <a16:creationId xmlns:a16="http://schemas.microsoft.com/office/drawing/2014/main" id="{4AB3EAD9-E4BC-A77E-8F0A-561F03116531}"/>
              </a:ext>
            </a:extLst>
          </p:cNvPr>
          <p:cNvPicPr>
            <a:picLocks noChangeAspect="1"/>
          </p:cNvPicPr>
          <p:nvPr/>
        </p:nvPicPr>
        <p:blipFill>
          <a:blip r:embed="rId5"/>
          <a:stretch>
            <a:fillRect/>
          </a:stretch>
        </p:blipFill>
        <p:spPr>
          <a:xfrm>
            <a:off x="364434" y="4496332"/>
            <a:ext cx="4259249" cy="1723726"/>
          </a:xfrm>
          <a:prstGeom prst="rect">
            <a:avLst/>
          </a:prstGeom>
        </p:spPr>
      </p:pic>
      <p:pic>
        <p:nvPicPr>
          <p:cNvPr id="36" name="Graphic 35" descr="Solar Panels with solid fill">
            <a:extLst>
              <a:ext uri="{FF2B5EF4-FFF2-40B4-BE49-F238E27FC236}">
                <a16:creationId xmlns:a16="http://schemas.microsoft.com/office/drawing/2014/main" id="{64C4D92A-82DC-F36A-806D-5C9A5C48CC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42379" y="1269963"/>
            <a:ext cx="393737" cy="393737"/>
          </a:xfrm>
          <a:prstGeom prst="rect">
            <a:avLst/>
          </a:prstGeom>
        </p:spPr>
      </p:pic>
      <p:pic>
        <p:nvPicPr>
          <p:cNvPr id="38" name="Graphic 37" descr="Wind Turbines with solid fill">
            <a:extLst>
              <a:ext uri="{FF2B5EF4-FFF2-40B4-BE49-F238E27FC236}">
                <a16:creationId xmlns:a16="http://schemas.microsoft.com/office/drawing/2014/main" id="{26ACDC2A-060A-A6F2-1875-93A0913E50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1238" y="1321674"/>
            <a:ext cx="393737" cy="393737"/>
          </a:xfrm>
          <a:prstGeom prst="rect">
            <a:avLst/>
          </a:prstGeom>
        </p:spPr>
      </p:pic>
      <p:pic>
        <p:nvPicPr>
          <p:cNvPr id="40" name="Graphic 39" descr="Boardroom with solid fill">
            <a:extLst>
              <a:ext uri="{FF2B5EF4-FFF2-40B4-BE49-F238E27FC236}">
                <a16:creationId xmlns:a16="http://schemas.microsoft.com/office/drawing/2014/main" id="{52DA6CC7-0A3D-1CFE-44E9-43781719B5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39098" y="3925249"/>
            <a:ext cx="451912" cy="451912"/>
          </a:xfrm>
          <a:prstGeom prst="rect">
            <a:avLst/>
          </a:prstGeom>
        </p:spPr>
      </p:pic>
      <p:pic>
        <p:nvPicPr>
          <p:cNvPr id="42" name="Graphic 41" descr="Cloud Computing with solid fill">
            <a:extLst>
              <a:ext uri="{FF2B5EF4-FFF2-40B4-BE49-F238E27FC236}">
                <a16:creationId xmlns:a16="http://schemas.microsoft.com/office/drawing/2014/main" id="{E538CC43-2CCA-0900-D553-E68F42430B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51995" y="1264430"/>
            <a:ext cx="451912" cy="451912"/>
          </a:xfrm>
          <a:prstGeom prst="rect">
            <a:avLst/>
          </a:prstGeom>
        </p:spPr>
      </p:pic>
      <p:pic>
        <p:nvPicPr>
          <p:cNvPr id="44" name="Graphic 43" descr="Monthly calendar with solid fill">
            <a:extLst>
              <a:ext uri="{FF2B5EF4-FFF2-40B4-BE49-F238E27FC236}">
                <a16:creationId xmlns:a16="http://schemas.microsoft.com/office/drawing/2014/main" id="{076A1D30-0544-0F37-F6AE-253266C26B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4434" y="3915565"/>
            <a:ext cx="451912" cy="451912"/>
          </a:xfrm>
          <a:prstGeom prst="rect">
            <a:avLst/>
          </a:prstGeom>
        </p:spPr>
      </p:pic>
      <p:pic>
        <p:nvPicPr>
          <p:cNvPr id="46" name="Graphic 45" descr="Bullseye with solid fill">
            <a:extLst>
              <a:ext uri="{FF2B5EF4-FFF2-40B4-BE49-F238E27FC236}">
                <a16:creationId xmlns:a16="http://schemas.microsoft.com/office/drawing/2014/main" id="{555A26A6-EF38-D0A7-B8AA-448A0682485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4434" y="1263499"/>
            <a:ext cx="451912" cy="451912"/>
          </a:xfrm>
          <a:prstGeom prst="rect">
            <a:avLst/>
          </a:prstGeom>
        </p:spPr>
      </p:pic>
    </p:spTree>
    <p:extLst>
      <p:ext uri="{BB962C8B-B14F-4D97-AF65-F5344CB8AC3E}">
        <p14:creationId xmlns:p14="http://schemas.microsoft.com/office/powerpoint/2010/main" val="28906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anim calcmode="lin" valueType="num">
                                      <p:cBhvr>
                                        <p:cTn id="60" dur="1000" fill="hold"/>
                                        <p:tgtEl>
                                          <p:spTgt spid="40"/>
                                        </p:tgtEl>
                                        <p:attrNameLst>
                                          <p:attrName>ppt_x</p:attrName>
                                        </p:attrNameLst>
                                      </p:cBhvr>
                                      <p:tavLst>
                                        <p:tav tm="0">
                                          <p:val>
                                            <p:strVal val="#ppt_x"/>
                                          </p:val>
                                        </p:tav>
                                        <p:tav tm="100000">
                                          <p:val>
                                            <p:strVal val="#ppt_x"/>
                                          </p:val>
                                        </p:tav>
                                      </p:tavLst>
                                    </p:anim>
                                    <p:anim calcmode="lin" valueType="num">
                                      <p:cBhvr>
                                        <p:cTn id="61" dur="1000" fill="hold"/>
                                        <p:tgtEl>
                                          <p:spTgt spid="4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1000"/>
                                        <p:tgtEl>
                                          <p:spTgt spid="30"/>
                                        </p:tgtEl>
                                      </p:cBhvr>
                                    </p:animEffect>
                                    <p:anim calcmode="lin" valueType="num">
                                      <p:cBhvr>
                                        <p:cTn id="65" dur="1000" fill="hold"/>
                                        <p:tgtEl>
                                          <p:spTgt spid="30"/>
                                        </p:tgtEl>
                                        <p:attrNameLst>
                                          <p:attrName>ppt_x</p:attrName>
                                        </p:attrNameLst>
                                      </p:cBhvr>
                                      <p:tavLst>
                                        <p:tav tm="0">
                                          <p:val>
                                            <p:strVal val="#ppt_x"/>
                                          </p:val>
                                        </p:tav>
                                        <p:tav tm="100000">
                                          <p:val>
                                            <p:strVal val="#ppt_x"/>
                                          </p:val>
                                        </p:tav>
                                      </p:tavLst>
                                    </p:anim>
                                    <p:anim calcmode="lin" valueType="num">
                                      <p:cBhvr>
                                        <p:cTn id="6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1+#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1+#ppt_w/2"/>
                                          </p:val>
                                        </p:tav>
                                        <p:tav tm="100000">
                                          <p:val>
                                            <p:strVal val="#ppt_x"/>
                                          </p:val>
                                        </p:tav>
                                      </p:tavLst>
                                    </p:anim>
                                    <p:anim calcmode="lin" valueType="num">
                                      <p:cBhvr additive="base">
                                        <p:cTn id="80"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5" grpId="0" animBg="1"/>
      <p:bldP spid="26" grpId="0" animBg="1"/>
      <p:bldP spid="27" grpId="0" animBg="1"/>
      <p:bldP spid="28"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47BD8652-DC57-E1A7-BE0A-873AC7886D69}"/>
              </a:ext>
            </a:extLst>
          </p:cNvPr>
          <p:cNvSpPr/>
          <p:nvPr/>
        </p:nvSpPr>
        <p:spPr>
          <a:xfrm>
            <a:off x="4933950" y="6229351"/>
            <a:ext cx="2143125"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itle 3">
            <a:extLst>
              <a:ext uri="{FF2B5EF4-FFF2-40B4-BE49-F238E27FC236}">
                <a16:creationId xmlns:a16="http://schemas.microsoft.com/office/drawing/2014/main" id="{D2D1E65D-CE70-AC12-B72D-B0ACC9B83C08}"/>
              </a:ext>
            </a:extLst>
          </p:cNvPr>
          <p:cNvSpPr>
            <a:spLocks noGrp="1"/>
          </p:cNvSpPr>
          <p:nvPr>
            <p:ph type="title"/>
          </p:nvPr>
        </p:nvSpPr>
        <p:spPr/>
        <p:txBody>
          <a:bodyPr/>
          <a:lstStyle/>
          <a:p>
            <a:r>
              <a:rPr lang="en-US" dirty="0"/>
              <a:t>Scheduling &amp; Dispatch Programme –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type="body" sz="quarter" idx="13"/>
          </p:nvPr>
        </p:nvSpPr>
        <p:spPr/>
        <p:txBody>
          <a:bodyPr/>
          <a:lstStyle/>
          <a:p>
            <a:r>
              <a:rPr lang="en-US" dirty="0"/>
              <a:t>Evolution of the SDP</a:t>
            </a:r>
            <a:endParaRPr lang="en-IE" dirty="0"/>
          </a:p>
        </p:txBody>
      </p:sp>
      <p:pic>
        <p:nvPicPr>
          <p:cNvPr id="21" name="Picture 20">
            <a:extLst>
              <a:ext uri="{FF2B5EF4-FFF2-40B4-BE49-F238E27FC236}">
                <a16:creationId xmlns:a16="http://schemas.microsoft.com/office/drawing/2014/main" id="{AED3291B-85FD-459D-A669-5224BB43F57E}"/>
              </a:ext>
            </a:extLst>
          </p:cNvPr>
          <p:cNvPicPr>
            <a:picLocks noChangeAspect="1"/>
          </p:cNvPicPr>
          <p:nvPr/>
        </p:nvPicPr>
        <p:blipFill>
          <a:blip r:embed="rId2"/>
          <a:stretch>
            <a:fillRect/>
          </a:stretch>
        </p:blipFill>
        <p:spPr>
          <a:xfrm>
            <a:off x="10241176" y="136461"/>
            <a:ext cx="1950824" cy="573228"/>
          </a:xfrm>
          <a:prstGeom prst="rect">
            <a:avLst/>
          </a:prstGeom>
        </p:spPr>
      </p:pic>
      <p:sp>
        <p:nvSpPr>
          <p:cNvPr id="13" name="Freeform 13">
            <a:extLst>
              <a:ext uri="{FF2B5EF4-FFF2-40B4-BE49-F238E27FC236}">
                <a16:creationId xmlns:a16="http://schemas.microsoft.com/office/drawing/2014/main" id="{D72173C4-B8A6-F3F0-CC58-580133326983}"/>
              </a:ext>
            </a:extLst>
          </p:cNvPr>
          <p:cNvSpPr>
            <a:spLocks/>
          </p:cNvSpPr>
          <p:nvPr/>
        </p:nvSpPr>
        <p:spPr bwMode="auto">
          <a:xfrm>
            <a:off x="9302916" y="1019871"/>
            <a:ext cx="2762052" cy="387740"/>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80"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80" y="295"/>
                  <a:pt x="992" y="282"/>
                </a:cubicBezTo>
                <a:lnTo>
                  <a:pt x="1021" y="254"/>
                </a:lnTo>
                <a:close/>
              </a:path>
            </a:pathLst>
          </a:custGeom>
          <a:gradFill>
            <a:gsLst>
              <a:gs pos="0">
                <a:srgbClr val="0BD0D9"/>
              </a:gs>
              <a:gs pos="100000">
                <a:srgbClr val="10CF9B"/>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2022</a:t>
            </a:r>
          </a:p>
        </p:txBody>
      </p:sp>
      <p:sp>
        <p:nvSpPr>
          <p:cNvPr id="14" name="Freeform 14">
            <a:extLst>
              <a:ext uri="{FF2B5EF4-FFF2-40B4-BE49-F238E27FC236}">
                <a16:creationId xmlns:a16="http://schemas.microsoft.com/office/drawing/2014/main" id="{41085DBC-1436-037D-3D52-BDE6CF2F5BB5}"/>
              </a:ext>
            </a:extLst>
          </p:cNvPr>
          <p:cNvSpPr>
            <a:spLocks/>
          </p:cNvSpPr>
          <p:nvPr/>
        </p:nvSpPr>
        <p:spPr bwMode="auto">
          <a:xfrm>
            <a:off x="6681126" y="1019871"/>
            <a:ext cx="2762052" cy="387740"/>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80"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80" y="295"/>
                  <a:pt x="992" y="282"/>
                </a:cubicBezTo>
                <a:lnTo>
                  <a:pt x="1021" y="254"/>
                </a:lnTo>
                <a:close/>
              </a:path>
            </a:pathLst>
          </a:custGeom>
          <a:gradFill>
            <a:gsLst>
              <a:gs pos="0">
                <a:srgbClr val="009DD9"/>
              </a:gs>
              <a:gs pos="100000">
                <a:srgbClr val="0BD0D9"/>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2021</a:t>
            </a:r>
          </a:p>
        </p:txBody>
      </p:sp>
      <p:sp>
        <p:nvSpPr>
          <p:cNvPr id="15" name="Freeform 15">
            <a:extLst>
              <a:ext uri="{FF2B5EF4-FFF2-40B4-BE49-F238E27FC236}">
                <a16:creationId xmlns:a16="http://schemas.microsoft.com/office/drawing/2014/main" id="{643CB175-10C2-4BCF-A3DF-6FC94BFCC1CA}"/>
              </a:ext>
            </a:extLst>
          </p:cNvPr>
          <p:cNvSpPr>
            <a:spLocks/>
          </p:cNvSpPr>
          <p:nvPr/>
        </p:nvSpPr>
        <p:spPr bwMode="auto">
          <a:xfrm>
            <a:off x="1437544" y="1019871"/>
            <a:ext cx="2762052" cy="387740"/>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gradFill flip="none" rotWithShape="1">
            <a:gsLst>
              <a:gs pos="0">
                <a:srgbClr val="17406D"/>
              </a:gs>
              <a:gs pos="100000">
                <a:srgbClr val="0F6FC6"/>
              </a:gs>
            </a:gsLst>
            <a:lin ang="0" scaled="1"/>
            <a:tileRect/>
          </a:gra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2019</a:t>
            </a:r>
          </a:p>
        </p:txBody>
      </p:sp>
      <p:sp>
        <p:nvSpPr>
          <p:cNvPr id="18" name="Freeform 16">
            <a:extLst>
              <a:ext uri="{FF2B5EF4-FFF2-40B4-BE49-F238E27FC236}">
                <a16:creationId xmlns:a16="http://schemas.microsoft.com/office/drawing/2014/main" id="{AF049B58-5E4A-D973-5814-BABE6AB74DB3}"/>
              </a:ext>
            </a:extLst>
          </p:cNvPr>
          <p:cNvSpPr>
            <a:spLocks/>
          </p:cNvSpPr>
          <p:nvPr/>
        </p:nvSpPr>
        <p:spPr bwMode="auto">
          <a:xfrm>
            <a:off x="4059335" y="1019871"/>
            <a:ext cx="2762052" cy="387740"/>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gradFill>
            <a:gsLst>
              <a:gs pos="0">
                <a:srgbClr val="0F6FC6"/>
              </a:gs>
              <a:gs pos="100000">
                <a:srgbClr val="009DD9"/>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2020</a:t>
            </a:r>
          </a:p>
        </p:txBody>
      </p:sp>
      <p:sp>
        <p:nvSpPr>
          <p:cNvPr id="28" name="TextBox 27">
            <a:extLst>
              <a:ext uri="{FF2B5EF4-FFF2-40B4-BE49-F238E27FC236}">
                <a16:creationId xmlns:a16="http://schemas.microsoft.com/office/drawing/2014/main" id="{84EA56AA-9417-8144-4FC9-8BF2ED3402AD}"/>
              </a:ext>
            </a:extLst>
          </p:cNvPr>
          <p:cNvSpPr txBox="1"/>
          <p:nvPr/>
        </p:nvSpPr>
        <p:spPr>
          <a:xfrm>
            <a:off x="1250253" y="1788877"/>
            <a:ext cx="2740722" cy="1538883"/>
          </a:xfrm>
          <a:prstGeom prst="rect">
            <a:avLst/>
          </a:prstGeom>
          <a:noFill/>
        </p:spPr>
        <p:txBody>
          <a:bodyPr wrap="square" lIns="0" rIns="0" rtlCol="0" anchor="t">
            <a:spAutoFit/>
          </a:bodyPr>
          <a:lstStyle/>
          <a:p>
            <a:pPr marL="180975" indent="-180975" defTabSz="1218987">
              <a:spcAft>
                <a:spcPts val="600"/>
              </a:spcAft>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Wide ranging regulation covering many complex issues with respect to system and market operations;</a:t>
            </a:r>
          </a:p>
          <a:p>
            <a:pPr marL="180975" indent="-180975" defTabSz="1218987">
              <a:spcAft>
                <a:spcPts val="600"/>
              </a:spcAft>
              <a:buFont typeface="Arial" panose="020B0604020202020204" pitchFamily="34" charset="0"/>
              <a:buChar char="•"/>
              <a:defRPr/>
            </a:pPr>
            <a:r>
              <a:rPr kumimoji="0" lang="en-US" sz="1200" b="0" i="0" u="none" strike="noStrike" kern="0" cap="none" spc="0" normalizeH="0" baseline="0" noProof="0" dirty="0">
                <a:ln>
                  <a:noFill/>
                </a:ln>
                <a:effectLst/>
                <a:uLnTx/>
                <a:uFillTx/>
                <a:cs typeface="Arial" panose="020B0604020202020204" pitchFamily="34" charset="0"/>
              </a:rPr>
              <a:t>Article 12 removes priority dispatch from new renewable and HECHP generation &gt; 400kW connecting after July 2019;</a:t>
            </a:r>
          </a:p>
          <a:p>
            <a:pPr marL="180975" indent="-180975" defTabSz="1218987">
              <a:spcAft>
                <a:spcPts val="600"/>
              </a:spcAft>
              <a:buFont typeface="Arial" panose="020B0604020202020204" pitchFamily="34" charset="0"/>
              <a:buChar char="•"/>
              <a:defRPr/>
            </a:pPr>
            <a:r>
              <a:rPr lang="en-US" sz="1200" dirty="0">
                <a:solidFill>
                  <a:prstClr val="black"/>
                </a:solidFill>
                <a:latin typeface="Calibri" panose="020F0502020204030204"/>
              </a:rPr>
              <a:t>Article 13 addresses compensation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8DC9C01-8D86-CFE9-717F-490F1875B544}"/>
              </a:ext>
            </a:extLst>
          </p:cNvPr>
          <p:cNvSpPr txBox="1"/>
          <p:nvPr/>
        </p:nvSpPr>
        <p:spPr>
          <a:xfrm>
            <a:off x="1393296" y="1402224"/>
            <a:ext cx="2553430" cy="338554"/>
          </a:xfrm>
          <a:prstGeom prst="rect">
            <a:avLst/>
          </a:prstGeom>
          <a:noFill/>
        </p:spPr>
        <p:txBody>
          <a:bodyPr wrap="square" lIns="0" rIns="0" rtlCol="0" anchor="b">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F6FC6"/>
                </a:solidFill>
                <a:effectLst/>
                <a:uLnTx/>
                <a:uFillTx/>
                <a:latin typeface="Arial" panose="020B0604020202020204" pitchFamily="34" charset="0"/>
                <a:cs typeface="Arial" panose="020B0604020202020204" pitchFamily="34" charset="0"/>
              </a:rPr>
              <a:t>Clean Energy Package</a:t>
            </a:r>
          </a:p>
        </p:txBody>
      </p:sp>
      <p:sp>
        <p:nvSpPr>
          <p:cNvPr id="31" name="TextBox 30">
            <a:extLst>
              <a:ext uri="{FF2B5EF4-FFF2-40B4-BE49-F238E27FC236}">
                <a16:creationId xmlns:a16="http://schemas.microsoft.com/office/drawing/2014/main" id="{C2DC2068-3715-3DD9-2501-3F7E9926AE9E}"/>
              </a:ext>
            </a:extLst>
          </p:cNvPr>
          <p:cNvSpPr txBox="1"/>
          <p:nvPr/>
        </p:nvSpPr>
        <p:spPr>
          <a:xfrm>
            <a:off x="4109877" y="1402224"/>
            <a:ext cx="2437174" cy="338554"/>
          </a:xfrm>
          <a:prstGeom prst="rect">
            <a:avLst/>
          </a:prstGeom>
          <a:noFill/>
        </p:spPr>
        <p:txBody>
          <a:bodyPr wrap="square" lIns="0" rIns="0" rtlCol="0" anchor="b">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9DD9"/>
                </a:solidFill>
                <a:effectLst/>
                <a:uLnTx/>
                <a:uFillTx/>
                <a:latin typeface="Arial" panose="020B0604020202020204" pitchFamily="34" charset="0"/>
                <a:cs typeface="Arial" panose="020B0604020202020204" pitchFamily="34" charset="0"/>
              </a:rPr>
              <a:t>SEMC 20-028</a:t>
            </a:r>
          </a:p>
        </p:txBody>
      </p:sp>
      <p:sp>
        <p:nvSpPr>
          <p:cNvPr id="33" name="TextBox 32">
            <a:extLst>
              <a:ext uri="{FF2B5EF4-FFF2-40B4-BE49-F238E27FC236}">
                <a16:creationId xmlns:a16="http://schemas.microsoft.com/office/drawing/2014/main" id="{7C4B2D71-1029-1B3F-D122-5BDE1AB03274}"/>
              </a:ext>
            </a:extLst>
          </p:cNvPr>
          <p:cNvSpPr txBox="1"/>
          <p:nvPr/>
        </p:nvSpPr>
        <p:spPr>
          <a:xfrm>
            <a:off x="6636878" y="1402224"/>
            <a:ext cx="2553429" cy="338554"/>
          </a:xfrm>
          <a:prstGeom prst="rect">
            <a:avLst/>
          </a:prstGeom>
          <a:noFill/>
        </p:spPr>
        <p:txBody>
          <a:bodyPr wrap="square" lIns="0" rIns="0" rtlCol="0" anchor="b">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9DD9"/>
                </a:solidFill>
                <a:effectLst/>
                <a:uLnTx/>
                <a:uFillTx/>
                <a:latin typeface="Arial" panose="020B0604020202020204" pitchFamily="34" charset="0"/>
                <a:cs typeface="Arial" panose="020B0604020202020204" pitchFamily="34" charset="0"/>
              </a:rPr>
              <a:t>SEMC 21-026 &amp; </a:t>
            </a:r>
            <a:r>
              <a:rPr lang="en-US" sz="1600" b="1" kern="0" dirty="0">
                <a:solidFill>
                  <a:srgbClr val="009DD9"/>
                </a:solidFill>
                <a:latin typeface="Arial" panose="020B0604020202020204" pitchFamily="34" charset="0"/>
                <a:cs typeface="Arial" panose="020B0604020202020204" pitchFamily="34" charset="0"/>
              </a:rPr>
              <a:t>21-027</a:t>
            </a:r>
            <a:endParaRPr kumimoji="0" lang="en-US" sz="1600" b="1" i="0" u="none" strike="noStrike" kern="0" cap="none" spc="0" normalizeH="0" baseline="0" noProof="0" dirty="0">
              <a:ln>
                <a:noFill/>
              </a:ln>
              <a:solidFill>
                <a:srgbClr val="009DD9"/>
              </a:solidFill>
              <a:effectLst/>
              <a:uLnTx/>
              <a:uFillTx/>
              <a:latin typeface="Arial" panose="020B0604020202020204" pitchFamily="34" charset="0"/>
              <a:cs typeface="Arial" panose="020B0604020202020204" pitchFamily="34" charset="0"/>
            </a:endParaRPr>
          </a:p>
        </p:txBody>
      </p:sp>
      <p:pic>
        <p:nvPicPr>
          <p:cNvPr id="67" name="Graphic 66" descr="Document with solid fill">
            <a:extLst>
              <a:ext uri="{FF2B5EF4-FFF2-40B4-BE49-F238E27FC236}">
                <a16:creationId xmlns:a16="http://schemas.microsoft.com/office/drawing/2014/main" id="{131DB7C5-A8FE-B1C9-2FA9-990B4FE9D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095" y="1924674"/>
            <a:ext cx="538500" cy="538500"/>
          </a:xfrm>
          <a:prstGeom prst="rect">
            <a:avLst/>
          </a:prstGeom>
        </p:spPr>
      </p:pic>
      <p:pic>
        <p:nvPicPr>
          <p:cNvPr id="69" name="Graphic 68" descr="Boardroom with solid fill">
            <a:extLst>
              <a:ext uri="{FF2B5EF4-FFF2-40B4-BE49-F238E27FC236}">
                <a16:creationId xmlns:a16="http://schemas.microsoft.com/office/drawing/2014/main" id="{51A31592-04F8-E170-C1A0-6CFA75C091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095" y="4056514"/>
            <a:ext cx="604091" cy="604091"/>
          </a:xfrm>
          <a:prstGeom prst="rect">
            <a:avLst/>
          </a:prstGeom>
        </p:spPr>
      </p:pic>
      <p:sp>
        <p:nvSpPr>
          <p:cNvPr id="72" name="TextBox 71">
            <a:extLst>
              <a:ext uri="{FF2B5EF4-FFF2-40B4-BE49-F238E27FC236}">
                <a16:creationId xmlns:a16="http://schemas.microsoft.com/office/drawing/2014/main" id="{AAB250D1-A4CF-E5E0-2A09-40C7B46C63B3}"/>
              </a:ext>
            </a:extLst>
          </p:cNvPr>
          <p:cNvSpPr txBox="1"/>
          <p:nvPr/>
        </p:nvSpPr>
        <p:spPr>
          <a:xfrm>
            <a:off x="4154126" y="1788877"/>
            <a:ext cx="2393034" cy="1800493"/>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ea typeface="+mn-ea"/>
                <a:cs typeface="+mn-cs"/>
              </a:rPr>
              <a:t>Covers Articles 12 &amp; 13 with key focus on -</a:t>
            </a:r>
          </a:p>
          <a:p>
            <a:pPr marL="361950" marR="0" lvl="1"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1" u="none" strike="noStrike" kern="1200" cap="none" spc="0" normalizeH="0" baseline="0" noProof="0" dirty="0">
                <a:ln>
                  <a:noFill/>
                </a:ln>
                <a:effectLst/>
                <a:uLnTx/>
                <a:uFillTx/>
                <a:ea typeface="+mn-ea"/>
                <a:cs typeface="+mn-cs"/>
              </a:rPr>
              <a:t>Eligibility for priority dispatch going forward;</a:t>
            </a:r>
          </a:p>
          <a:p>
            <a:pPr marL="361950" marR="0" lvl="1"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1" u="none" strike="noStrike" kern="1200" cap="none" spc="0" normalizeH="0" baseline="0" noProof="0" dirty="0">
                <a:ln>
                  <a:noFill/>
                </a:ln>
                <a:effectLst/>
                <a:uLnTx/>
                <a:uFillTx/>
                <a:ea typeface="+mn-ea"/>
                <a:cs typeface="+mn-cs"/>
              </a:rPr>
              <a:t>Operation of non-priority dispatch renewables;</a:t>
            </a:r>
          </a:p>
          <a:p>
            <a:pPr marL="361950" marR="0" lvl="1"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1" u="none" strike="noStrike" kern="1200" cap="none" spc="0" normalizeH="0" baseline="0" noProof="0" dirty="0">
                <a:ln>
                  <a:noFill/>
                </a:ln>
                <a:effectLst/>
                <a:uLnTx/>
                <a:uFillTx/>
                <a:ea typeface="+mn-ea"/>
                <a:cs typeface="+mn-cs"/>
              </a:rPr>
              <a:t>Compensation requirements for dispatch down</a:t>
            </a:r>
            <a:r>
              <a:rPr kumimoji="0" lang="en-US" sz="1200" b="0" i="0" u="none" strike="noStrike" kern="1200" cap="none" spc="0" normalizeH="0" baseline="0" noProof="0" dirty="0">
                <a:ln>
                  <a:noFill/>
                </a:ln>
                <a:effectLst/>
                <a:uLnTx/>
                <a:uFillTx/>
                <a:ea typeface="+mn-ea"/>
                <a:cs typeface="+mn-cs"/>
              </a:rPr>
              <a:t>;</a:t>
            </a:r>
          </a:p>
        </p:txBody>
      </p:sp>
      <p:sp>
        <p:nvSpPr>
          <p:cNvPr id="74" name="TextBox 73">
            <a:extLst>
              <a:ext uri="{FF2B5EF4-FFF2-40B4-BE49-F238E27FC236}">
                <a16:creationId xmlns:a16="http://schemas.microsoft.com/office/drawing/2014/main" id="{B419B364-D49F-9FA4-37B5-4345E18AB466}"/>
              </a:ext>
            </a:extLst>
          </p:cNvPr>
          <p:cNvSpPr txBox="1"/>
          <p:nvPr/>
        </p:nvSpPr>
        <p:spPr>
          <a:xfrm>
            <a:off x="6681126" y="1740778"/>
            <a:ext cx="2553429" cy="2354491"/>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ea typeface="+mn-ea"/>
                <a:cs typeface="+mn-cs"/>
              </a:rPr>
              <a:t>SEM-21-026 – a further consultation on CEP, on market and non-market based redispatch and levels of compensation;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ea typeface="+mn-ea"/>
                <a:cs typeface="+mn-cs"/>
              </a:rPr>
              <a:t>SEM-21-027 – a proposed decision on treatment of new renewables in the SEM;</a:t>
            </a:r>
          </a:p>
          <a:p>
            <a:pPr marL="447675" lvl="1" indent="-180975">
              <a:spcAft>
                <a:spcPts val="600"/>
              </a:spcAft>
              <a:buFont typeface="Arial" panose="020B0604020202020204" pitchFamily="34" charset="0"/>
              <a:buChar char="•"/>
              <a:defRPr/>
            </a:pPr>
            <a:r>
              <a:rPr kumimoji="0" lang="en-US" sz="1200" b="0" i="1" u="none" strike="noStrike" kern="1200" cap="none" spc="0" normalizeH="0" baseline="0" noProof="0" dirty="0">
                <a:ln>
                  <a:noFill/>
                </a:ln>
                <a:effectLst/>
                <a:uLnTx/>
                <a:uFillTx/>
                <a:ea typeface="+mn-ea"/>
                <a:cs typeface="+mn-cs"/>
              </a:rPr>
              <a:t>the TSOs and SEMO host one or more workshops;</a:t>
            </a:r>
          </a:p>
          <a:p>
            <a:pPr marL="447675" lvl="1" indent="-180975">
              <a:spcAft>
                <a:spcPts val="600"/>
              </a:spcAft>
              <a:buFont typeface="Arial" panose="020B0604020202020204" pitchFamily="34" charset="0"/>
              <a:buChar char="•"/>
              <a:defRPr/>
            </a:pPr>
            <a:r>
              <a:rPr kumimoji="0" lang="en-US" sz="1200" b="0" i="1" u="none" strike="noStrike" kern="1200" cap="none" spc="0" normalizeH="0" baseline="0" noProof="0" dirty="0">
                <a:ln>
                  <a:noFill/>
                </a:ln>
                <a:effectLst/>
                <a:uLnTx/>
                <a:uFillTx/>
                <a:ea typeface="+mn-ea"/>
                <a:cs typeface="+mn-cs"/>
              </a:rPr>
              <a:t>a TSO/SEMO paper within three months of Decision Paper;</a:t>
            </a:r>
          </a:p>
        </p:txBody>
      </p:sp>
      <p:sp>
        <p:nvSpPr>
          <p:cNvPr id="77" name="TextBox 76">
            <a:extLst>
              <a:ext uri="{FF2B5EF4-FFF2-40B4-BE49-F238E27FC236}">
                <a16:creationId xmlns:a16="http://schemas.microsoft.com/office/drawing/2014/main" id="{DA6DF847-CD1D-301C-EFFE-DDD21569AE89}"/>
              </a:ext>
            </a:extLst>
          </p:cNvPr>
          <p:cNvSpPr txBox="1"/>
          <p:nvPr/>
        </p:nvSpPr>
        <p:spPr>
          <a:xfrm>
            <a:off x="-93518" y="2404429"/>
            <a:ext cx="1179726" cy="307777"/>
          </a:xfrm>
          <a:prstGeom prst="rect">
            <a:avLst/>
          </a:prstGeom>
          <a:noFill/>
        </p:spPr>
        <p:txBody>
          <a:bodyPr wrap="square" rtlCol="0">
            <a:spAutoFit/>
          </a:bodyPr>
          <a:lstStyle/>
          <a:p>
            <a:pPr algn="ctr"/>
            <a:r>
              <a:rPr lang="en-US" sz="1400" dirty="0">
                <a:solidFill>
                  <a:schemeClr val="tx1">
                    <a:lumMod val="50000"/>
                    <a:lumOff val="50000"/>
                  </a:schemeClr>
                </a:solidFill>
              </a:rPr>
              <a:t>Regulation</a:t>
            </a:r>
            <a:endParaRPr lang="en-IE" sz="1400" dirty="0">
              <a:solidFill>
                <a:schemeClr val="tx1">
                  <a:lumMod val="50000"/>
                  <a:lumOff val="50000"/>
                </a:schemeClr>
              </a:solidFill>
            </a:endParaRPr>
          </a:p>
        </p:txBody>
      </p:sp>
      <p:sp>
        <p:nvSpPr>
          <p:cNvPr id="78" name="TextBox 77">
            <a:extLst>
              <a:ext uri="{FF2B5EF4-FFF2-40B4-BE49-F238E27FC236}">
                <a16:creationId xmlns:a16="http://schemas.microsoft.com/office/drawing/2014/main" id="{CCE2083A-4348-8C59-BE94-26E5550D239B}"/>
              </a:ext>
            </a:extLst>
          </p:cNvPr>
          <p:cNvSpPr txBox="1"/>
          <p:nvPr/>
        </p:nvSpPr>
        <p:spPr>
          <a:xfrm>
            <a:off x="33738" y="4543672"/>
            <a:ext cx="1158346" cy="523220"/>
          </a:xfrm>
          <a:prstGeom prst="rect">
            <a:avLst/>
          </a:prstGeom>
          <a:noFill/>
        </p:spPr>
        <p:txBody>
          <a:bodyPr wrap="square" rtlCol="0">
            <a:spAutoFit/>
          </a:bodyPr>
          <a:lstStyle/>
          <a:p>
            <a:r>
              <a:rPr lang="en-US" sz="1400" dirty="0">
                <a:solidFill>
                  <a:schemeClr val="tx1">
                    <a:lumMod val="50000"/>
                    <a:lumOff val="50000"/>
                  </a:schemeClr>
                </a:solidFill>
              </a:rPr>
              <a:t>Stakeholder</a:t>
            </a:r>
          </a:p>
          <a:p>
            <a:r>
              <a:rPr lang="en-US" sz="1400" dirty="0">
                <a:solidFill>
                  <a:schemeClr val="tx1">
                    <a:lumMod val="50000"/>
                    <a:lumOff val="50000"/>
                  </a:schemeClr>
                </a:solidFill>
              </a:rPr>
              <a:t>Engagement</a:t>
            </a:r>
            <a:endParaRPr lang="en-IE" sz="1400" dirty="0">
              <a:solidFill>
                <a:schemeClr val="tx1">
                  <a:lumMod val="50000"/>
                  <a:lumOff val="50000"/>
                </a:schemeClr>
              </a:solidFill>
            </a:endParaRPr>
          </a:p>
        </p:txBody>
      </p:sp>
      <p:sp>
        <p:nvSpPr>
          <p:cNvPr id="81" name="TextBox 80">
            <a:extLst>
              <a:ext uri="{FF2B5EF4-FFF2-40B4-BE49-F238E27FC236}">
                <a16:creationId xmlns:a16="http://schemas.microsoft.com/office/drawing/2014/main" id="{6BBD1654-FF51-DF4C-FE63-8CF08AF4C006}"/>
              </a:ext>
            </a:extLst>
          </p:cNvPr>
          <p:cNvSpPr txBox="1"/>
          <p:nvPr/>
        </p:nvSpPr>
        <p:spPr>
          <a:xfrm>
            <a:off x="4167083" y="4279937"/>
            <a:ext cx="2393034" cy="461665"/>
          </a:xfrm>
          <a:prstGeom prst="rect">
            <a:avLst/>
          </a:prstGeom>
          <a:noFill/>
        </p:spPr>
        <p:txBody>
          <a:bodyPr wrap="square" lIns="0" rIns="0" rtlCol="0" anchor="t">
            <a:spAutoFit/>
          </a:bodyPr>
          <a:lstStyle/>
          <a:p>
            <a:pPr marL="180975" marR="0" lvl="0" indent="-180975" defTabSz="121898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cs typeface="Arial" panose="020B0604020202020204" pitchFamily="34" charset="0"/>
              </a:rPr>
              <a:t>Industry workshops conducted in January and June 2020.</a:t>
            </a:r>
          </a:p>
        </p:txBody>
      </p:sp>
      <p:sp>
        <p:nvSpPr>
          <p:cNvPr id="83" name="TextBox 82">
            <a:extLst>
              <a:ext uri="{FF2B5EF4-FFF2-40B4-BE49-F238E27FC236}">
                <a16:creationId xmlns:a16="http://schemas.microsoft.com/office/drawing/2014/main" id="{99CBC00F-4095-BB89-5B10-5ECDF3A48E25}"/>
              </a:ext>
            </a:extLst>
          </p:cNvPr>
          <p:cNvSpPr txBox="1"/>
          <p:nvPr/>
        </p:nvSpPr>
        <p:spPr>
          <a:xfrm>
            <a:off x="9330118" y="4279937"/>
            <a:ext cx="2531092" cy="907941"/>
          </a:xfrm>
          <a:prstGeom prst="rect">
            <a:avLst/>
          </a:prstGeom>
          <a:noFill/>
        </p:spPr>
        <p:txBody>
          <a:bodyPr wrap="square" lIns="0" rIns="0" rtlCol="0" anchor="t">
            <a:spAutoFit/>
          </a:bodyPr>
          <a:lstStyle/>
          <a:p>
            <a:pPr marL="180975" marR="0" lvl="0" indent="-180975" defTabSz="1218987"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cs typeface="Arial" panose="020B0604020202020204" pitchFamily="34" charset="0"/>
              </a:rPr>
              <a:t>Bilateral outreach to industry starting August 2022</a:t>
            </a:r>
          </a:p>
          <a:p>
            <a:pPr marL="180975" marR="0" lvl="0" indent="-180975" defTabSz="1218987"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cs typeface="Arial" panose="020B0604020202020204" pitchFamily="34" charset="0"/>
              </a:rPr>
              <a:t>Industry-wide workshop on approach in November 2022</a:t>
            </a:r>
          </a:p>
        </p:txBody>
      </p:sp>
      <p:sp>
        <p:nvSpPr>
          <p:cNvPr id="87" name="TextBox 86">
            <a:extLst>
              <a:ext uri="{FF2B5EF4-FFF2-40B4-BE49-F238E27FC236}">
                <a16:creationId xmlns:a16="http://schemas.microsoft.com/office/drawing/2014/main" id="{966A375B-81F1-5E6D-7FAE-E77965503B6F}"/>
              </a:ext>
            </a:extLst>
          </p:cNvPr>
          <p:cNvSpPr txBox="1"/>
          <p:nvPr/>
        </p:nvSpPr>
        <p:spPr>
          <a:xfrm>
            <a:off x="6708676" y="4279937"/>
            <a:ext cx="2553429" cy="1015663"/>
          </a:xfrm>
          <a:prstGeom prst="rect">
            <a:avLst/>
          </a:prstGeom>
          <a:noFill/>
        </p:spPr>
        <p:txBody>
          <a:bodyPr wrap="square" lIns="0" rIns="0" rtlCol="0" anchor="t">
            <a:spAutoFit/>
          </a:bodyPr>
          <a:lstStyle/>
          <a:p>
            <a:pPr marL="180975" marR="0" lvl="0" indent="-180975" defTabSz="121898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cs typeface="Arial" panose="020B0604020202020204" pitchFamily="34" charset="0"/>
              </a:rPr>
              <a:t>Workshop held in July 2021, setting out the issues to be developed, including the proposal to deliver the solution as part of the Scheduling &amp; Dispatch package</a:t>
            </a:r>
          </a:p>
        </p:txBody>
      </p:sp>
      <p:sp>
        <p:nvSpPr>
          <p:cNvPr id="90" name="TextBox 89">
            <a:extLst>
              <a:ext uri="{FF2B5EF4-FFF2-40B4-BE49-F238E27FC236}">
                <a16:creationId xmlns:a16="http://schemas.microsoft.com/office/drawing/2014/main" id="{8067290D-4552-7887-F507-EB19280363C2}"/>
              </a:ext>
            </a:extLst>
          </p:cNvPr>
          <p:cNvSpPr txBox="1"/>
          <p:nvPr/>
        </p:nvSpPr>
        <p:spPr>
          <a:xfrm>
            <a:off x="9371277" y="1740778"/>
            <a:ext cx="2553429" cy="1461939"/>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P</a:t>
            </a:r>
            <a:r>
              <a:rPr kumimoji="0" lang="en-US" sz="1200" b="0" i="0" u="none" strike="noStrike" kern="1200" cap="none" spc="0" normalizeH="0" baseline="0" noProof="0" dirty="0">
                <a:ln>
                  <a:noFill/>
                </a:ln>
                <a:effectLst/>
                <a:uLnTx/>
                <a:uFillTx/>
                <a:ea typeface="+mn-ea"/>
                <a:cs typeface="+mn-cs"/>
              </a:rPr>
              <a:t>rovided decisions on market and non-market based redispatch;</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ea typeface="+mn-ea"/>
                <a:cs typeface="+mn-cs"/>
              </a:rPr>
              <a:t>Set out proposals for treatment under enduring implementation while still supporting proposals set out in SEM-21-027 (including development of interim options);</a:t>
            </a:r>
          </a:p>
        </p:txBody>
      </p:sp>
      <p:sp>
        <p:nvSpPr>
          <p:cNvPr id="91" name="TextBox 90">
            <a:extLst>
              <a:ext uri="{FF2B5EF4-FFF2-40B4-BE49-F238E27FC236}">
                <a16:creationId xmlns:a16="http://schemas.microsoft.com/office/drawing/2014/main" id="{CBA1DF40-B7DB-251B-185A-84CAB9D53EC8}"/>
              </a:ext>
            </a:extLst>
          </p:cNvPr>
          <p:cNvSpPr txBox="1"/>
          <p:nvPr/>
        </p:nvSpPr>
        <p:spPr>
          <a:xfrm>
            <a:off x="9302046" y="1402224"/>
            <a:ext cx="2553429" cy="338554"/>
          </a:xfrm>
          <a:prstGeom prst="rect">
            <a:avLst/>
          </a:prstGeom>
          <a:noFill/>
        </p:spPr>
        <p:txBody>
          <a:bodyPr wrap="square" lIns="0" rIns="0" rtlCol="0" anchor="b">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0CFA7"/>
                </a:solidFill>
                <a:effectLst/>
                <a:uLnTx/>
                <a:uFillTx/>
                <a:latin typeface="Arial" panose="020B0604020202020204" pitchFamily="34" charset="0"/>
                <a:cs typeface="Arial" panose="020B0604020202020204" pitchFamily="34" charset="0"/>
              </a:rPr>
              <a:t>SEMC 22-009</a:t>
            </a:r>
          </a:p>
        </p:txBody>
      </p:sp>
      <p:sp>
        <p:nvSpPr>
          <p:cNvPr id="94" name="TextBox 93">
            <a:extLst>
              <a:ext uri="{FF2B5EF4-FFF2-40B4-BE49-F238E27FC236}">
                <a16:creationId xmlns:a16="http://schemas.microsoft.com/office/drawing/2014/main" id="{9DFF0C27-6ACC-7C55-C988-55AB662891A2}"/>
              </a:ext>
            </a:extLst>
          </p:cNvPr>
          <p:cNvSpPr txBox="1"/>
          <p:nvPr/>
        </p:nvSpPr>
        <p:spPr>
          <a:xfrm>
            <a:off x="8234" y="5931297"/>
            <a:ext cx="1158346" cy="738664"/>
          </a:xfrm>
          <a:prstGeom prst="rect">
            <a:avLst/>
          </a:prstGeom>
          <a:noFill/>
        </p:spPr>
        <p:txBody>
          <a:bodyPr wrap="square" rtlCol="0">
            <a:spAutoFit/>
          </a:bodyPr>
          <a:lstStyle/>
          <a:p>
            <a:pPr algn="ctr"/>
            <a:r>
              <a:rPr lang="en-US" sz="1400" dirty="0">
                <a:solidFill>
                  <a:schemeClr val="tx1">
                    <a:lumMod val="50000"/>
                    <a:lumOff val="50000"/>
                  </a:schemeClr>
                </a:solidFill>
              </a:rPr>
              <a:t>Scheduling &amp; Dispatch Programme</a:t>
            </a:r>
          </a:p>
        </p:txBody>
      </p:sp>
      <p:sp>
        <p:nvSpPr>
          <p:cNvPr id="95" name="TextBox 94">
            <a:extLst>
              <a:ext uri="{FF2B5EF4-FFF2-40B4-BE49-F238E27FC236}">
                <a16:creationId xmlns:a16="http://schemas.microsoft.com/office/drawing/2014/main" id="{4D8D8FE0-1610-77F7-3B80-E020BB810871}"/>
              </a:ext>
            </a:extLst>
          </p:cNvPr>
          <p:cNvSpPr txBox="1"/>
          <p:nvPr/>
        </p:nvSpPr>
        <p:spPr>
          <a:xfrm>
            <a:off x="4199596" y="5540659"/>
            <a:ext cx="2393034" cy="276999"/>
          </a:xfrm>
          <a:prstGeom prst="rect">
            <a:avLst/>
          </a:prstGeom>
          <a:noFill/>
        </p:spPr>
        <p:txBody>
          <a:bodyPr wrap="square" lIns="0" rIns="0" rtlCol="0" anchor="t">
            <a:spAutoFit/>
          </a:bodyPr>
          <a:lstStyle/>
          <a:p>
            <a:pPr marL="180975" marR="0" lvl="0" indent="-180975" defTabSz="121898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cs typeface="Arial" panose="020B0604020202020204" pitchFamily="34" charset="0"/>
              </a:rPr>
              <a:t>Initial analysis for meeting 20-028</a:t>
            </a:r>
          </a:p>
        </p:txBody>
      </p:sp>
      <p:sp>
        <p:nvSpPr>
          <p:cNvPr id="96" name="TextBox 95">
            <a:extLst>
              <a:ext uri="{FF2B5EF4-FFF2-40B4-BE49-F238E27FC236}">
                <a16:creationId xmlns:a16="http://schemas.microsoft.com/office/drawing/2014/main" id="{9327F51C-A79D-FBDD-1E3C-E781EE5C3322}"/>
              </a:ext>
            </a:extLst>
          </p:cNvPr>
          <p:cNvSpPr txBox="1"/>
          <p:nvPr/>
        </p:nvSpPr>
        <p:spPr>
          <a:xfrm>
            <a:off x="9362630" y="5540659"/>
            <a:ext cx="2762051" cy="1354217"/>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SDP launched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Started analysis of requirements to develop interim options;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Treatment of variable non-priority dispatch generation developed in this context;</a:t>
            </a:r>
          </a:p>
        </p:txBody>
      </p:sp>
      <p:sp>
        <p:nvSpPr>
          <p:cNvPr id="97" name="TextBox 96">
            <a:extLst>
              <a:ext uri="{FF2B5EF4-FFF2-40B4-BE49-F238E27FC236}">
                <a16:creationId xmlns:a16="http://schemas.microsoft.com/office/drawing/2014/main" id="{55A24B5B-EA44-F364-B683-F95FB783D769}"/>
              </a:ext>
            </a:extLst>
          </p:cNvPr>
          <p:cNvSpPr txBox="1"/>
          <p:nvPr/>
        </p:nvSpPr>
        <p:spPr>
          <a:xfrm>
            <a:off x="6741189" y="5540659"/>
            <a:ext cx="2553429" cy="461665"/>
          </a:xfrm>
          <a:prstGeom prst="rect">
            <a:avLst/>
          </a:prstGeom>
          <a:noFill/>
        </p:spPr>
        <p:txBody>
          <a:bodyPr wrap="square" lIns="0" rIns="0" rtlCol="0" anchor="t">
            <a:spAutoFit/>
          </a:bodyPr>
          <a:lstStyle/>
          <a:p>
            <a:pPr marL="180975" marR="0" lvl="0" indent="-180975" defTabSz="121898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cs typeface="Arial" panose="020B0604020202020204" pitchFamily="34" charset="0"/>
              </a:rPr>
              <a:t>Planning for scheduling &amp; dispatch programme</a:t>
            </a:r>
          </a:p>
        </p:txBody>
      </p:sp>
      <p:pic>
        <p:nvPicPr>
          <p:cNvPr id="100" name="Graphic 99" descr="Electric Tower with solid fill">
            <a:extLst>
              <a:ext uri="{FF2B5EF4-FFF2-40B4-BE49-F238E27FC236}">
                <a16:creationId xmlns:a16="http://schemas.microsoft.com/office/drawing/2014/main" id="{E18B4630-E544-75F8-89C1-3EFF9EA6BE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095" y="5347254"/>
            <a:ext cx="604091" cy="604091"/>
          </a:xfrm>
          <a:prstGeom prst="rect">
            <a:avLst/>
          </a:prstGeom>
        </p:spPr>
      </p:pic>
    </p:spTree>
    <p:extLst>
      <p:ext uri="{BB962C8B-B14F-4D97-AF65-F5344CB8AC3E}">
        <p14:creationId xmlns:p14="http://schemas.microsoft.com/office/powerpoint/2010/main" val="268336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500" fill="hold"/>
                                        <p:tgtEl>
                                          <p:spTgt spid="72"/>
                                        </p:tgtEl>
                                        <p:attrNameLst>
                                          <p:attrName>ppt_x</p:attrName>
                                        </p:attrNameLst>
                                      </p:cBhvr>
                                      <p:tavLst>
                                        <p:tav tm="0">
                                          <p:val>
                                            <p:strVal val="#ppt_x"/>
                                          </p:val>
                                        </p:tav>
                                        <p:tav tm="100000">
                                          <p:val>
                                            <p:strVal val="#ppt_x"/>
                                          </p:val>
                                        </p:tav>
                                      </p:tavLst>
                                    </p:anim>
                                    <p:anim calcmode="lin" valueType="num">
                                      <p:cBhvr additive="base">
                                        <p:cTn id="2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ppt_x"/>
                                          </p:val>
                                        </p:tav>
                                        <p:tav tm="100000">
                                          <p:val>
                                            <p:strVal val="#ppt_x"/>
                                          </p:val>
                                        </p:tav>
                                      </p:tavLst>
                                    </p:anim>
                                    <p:anim calcmode="lin" valueType="num">
                                      <p:cBhvr additive="base">
                                        <p:cTn id="2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additive="base">
                                        <p:cTn id="33" dur="500" fill="hold"/>
                                        <p:tgtEl>
                                          <p:spTgt spid="95"/>
                                        </p:tgtEl>
                                        <p:attrNameLst>
                                          <p:attrName>ppt_x</p:attrName>
                                        </p:attrNameLst>
                                      </p:cBhvr>
                                      <p:tavLst>
                                        <p:tav tm="0">
                                          <p:val>
                                            <p:strVal val="#ppt_x"/>
                                          </p:val>
                                        </p:tav>
                                        <p:tav tm="100000">
                                          <p:val>
                                            <p:strVal val="#ppt_x"/>
                                          </p:val>
                                        </p:tav>
                                      </p:tavLst>
                                    </p:anim>
                                    <p:anim calcmode="lin" valueType="num">
                                      <p:cBhvr additive="base">
                                        <p:cTn id="3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ppt_x"/>
                                          </p:val>
                                        </p:tav>
                                        <p:tav tm="100000">
                                          <p:val>
                                            <p:strVal val="#ppt_x"/>
                                          </p:val>
                                        </p:tav>
                                      </p:tavLst>
                                    </p:anim>
                                    <p:anim calcmode="lin" valueType="num">
                                      <p:cBhvr additive="base">
                                        <p:cTn id="40" dur="500" fill="hold"/>
                                        <p:tgtEl>
                                          <p:spTgt spid="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additive="base">
                                        <p:cTn id="49" dur="500" fill="hold"/>
                                        <p:tgtEl>
                                          <p:spTgt spid="87"/>
                                        </p:tgtEl>
                                        <p:attrNameLst>
                                          <p:attrName>ppt_x</p:attrName>
                                        </p:attrNameLst>
                                      </p:cBhvr>
                                      <p:tavLst>
                                        <p:tav tm="0">
                                          <p:val>
                                            <p:strVal val="#ppt_x"/>
                                          </p:val>
                                        </p:tav>
                                        <p:tav tm="100000">
                                          <p:val>
                                            <p:strVal val="#ppt_x"/>
                                          </p:val>
                                        </p:tav>
                                      </p:tavLst>
                                    </p:anim>
                                    <p:anim calcmode="lin" valueType="num">
                                      <p:cBhvr additive="base">
                                        <p:cTn id="5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500" fill="hold"/>
                                        <p:tgtEl>
                                          <p:spTgt spid="97"/>
                                        </p:tgtEl>
                                        <p:attrNameLst>
                                          <p:attrName>ppt_x</p:attrName>
                                        </p:attrNameLst>
                                      </p:cBhvr>
                                      <p:tavLst>
                                        <p:tav tm="0">
                                          <p:val>
                                            <p:strVal val="#ppt_x"/>
                                          </p:val>
                                        </p:tav>
                                        <p:tav tm="100000">
                                          <p:val>
                                            <p:strVal val="#ppt_x"/>
                                          </p:val>
                                        </p:tav>
                                      </p:tavLst>
                                    </p:anim>
                                    <p:anim calcmode="lin" valueType="num">
                                      <p:cBhvr additive="base">
                                        <p:cTn id="56"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500" fill="hold"/>
                                        <p:tgtEl>
                                          <p:spTgt spid="90"/>
                                        </p:tgtEl>
                                        <p:attrNameLst>
                                          <p:attrName>ppt_x</p:attrName>
                                        </p:attrNameLst>
                                      </p:cBhvr>
                                      <p:tavLst>
                                        <p:tav tm="0">
                                          <p:val>
                                            <p:strVal val="#ppt_x"/>
                                          </p:val>
                                        </p:tav>
                                        <p:tav tm="100000">
                                          <p:val>
                                            <p:strVal val="#ppt_x"/>
                                          </p:val>
                                        </p:tav>
                                      </p:tavLst>
                                    </p:anim>
                                    <p:anim calcmode="lin" valueType="num">
                                      <p:cBhvr additive="base">
                                        <p:cTn id="62" dur="500" fill="hold"/>
                                        <p:tgtEl>
                                          <p:spTgt spid="9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500" fill="hold"/>
                                        <p:tgtEl>
                                          <p:spTgt spid="91"/>
                                        </p:tgtEl>
                                        <p:attrNameLst>
                                          <p:attrName>ppt_x</p:attrName>
                                        </p:attrNameLst>
                                      </p:cBhvr>
                                      <p:tavLst>
                                        <p:tav tm="0">
                                          <p:val>
                                            <p:strVal val="#ppt_x"/>
                                          </p:val>
                                        </p:tav>
                                        <p:tav tm="100000">
                                          <p:val>
                                            <p:strVal val="#ppt_x"/>
                                          </p:val>
                                        </p:tav>
                                      </p:tavLst>
                                    </p:anim>
                                    <p:anim calcmode="lin" valueType="num">
                                      <p:cBhvr additive="base">
                                        <p:cTn id="66"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fill="hold"/>
                                        <p:tgtEl>
                                          <p:spTgt spid="83"/>
                                        </p:tgtEl>
                                        <p:attrNameLst>
                                          <p:attrName>ppt_x</p:attrName>
                                        </p:attrNameLst>
                                      </p:cBhvr>
                                      <p:tavLst>
                                        <p:tav tm="0">
                                          <p:val>
                                            <p:strVal val="#ppt_x"/>
                                          </p:val>
                                        </p:tav>
                                        <p:tav tm="100000">
                                          <p:val>
                                            <p:strVal val="#ppt_x"/>
                                          </p:val>
                                        </p:tav>
                                      </p:tavLst>
                                    </p:anim>
                                    <p:anim calcmode="lin" valueType="num">
                                      <p:cBhvr additive="base">
                                        <p:cTn id="7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96"/>
                                        </p:tgtEl>
                                        <p:attrNameLst>
                                          <p:attrName>style.visibility</p:attrName>
                                        </p:attrNameLst>
                                      </p:cBhvr>
                                      <p:to>
                                        <p:strVal val="visible"/>
                                      </p:to>
                                    </p:set>
                                    <p:anim calcmode="lin" valueType="num">
                                      <p:cBhvr additive="base">
                                        <p:cTn id="77" dur="500" fill="hold"/>
                                        <p:tgtEl>
                                          <p:spTgt spid="96"/>
                                        </p:tgtEl>
                                        <p:attrNameLst>
                                          <p:attrName>ppt_x</p:attrName>
                                        </p:attrNameLst>
                                      </p:cBhvr>
                                      <p:tavLst>
                                        <p:tav tm="0">
                                          <p:val>
                                            <p:strVal val="#ppt_x"/>
                                          </p:val>
                                        </p:tav>
                                        <p:tav tm="100000">
                                          <p:val>
                                            <p:strVal val="#ppt_x"/>
                                          </p:val>
                                        </p:tav>
                                      </p:tavLst>
                                    </p:anim>
                                    <p:anim calcmode="lin" valueType="num">
                                      <p:cBhvr additive="base">
                                        <p:cTn id="7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3" grpId="0"/>
      <p:bldP spid="72" grpId="0"/>
      <p:bldP spid="74" grpId="0"/>
      <p:bldP spid="81" grpId="0"/>
      <p:bldP spid="83" grpId="0"/>
      <p:bldP spid="87" grpId="0"/>
      <p:bldP spid="90" grpId="0"/>
      <p:bldP spid="91" grpId="0"/>
      <p:bldP spid="95" grpId="0"/>
      <p:bldP spid="96" grpId="0"/>
      <p:bldP spid="9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67&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4.66451390548373456824E+00&quot;&gt;&lt;m_msothmcolidx val=&quot;0&quot;/&gt;&lt;m_rgb r=&quot;B9&quot; g=&quot;51&quot; b=&quot;FF&quot;/&gt;&lt;m_nBrightness val=&quot;0&quot;/&gt;&lt;/elem&gt;&lt;elem m_fUsage=&quot;3.80959513310002462205E+00&quot;&gt;&lt;m_msothmcolidx val=&quot;0&quot;/&gt;&lt;m_rgb r=&quot;CD&quot; g=&quot;79&quot; b=&quot;FF&quot;/&gt;&lt;m_nBrightness val=&quot;0&quot;/&gt;&lt;/elem&gt;&lt;elem m_fUsage=&quot;9.99993274970157663972E-01&quot;&gt;&lt;m_msothmcolidx val=&quot;0&quot;/&gt;&lt;m_rgb r=&quot;D1&quot; g=&quot;76&quot; b=&quot;76&quot;/&gt;&lt;m_nBrightness val=&quot;0&quot;/&gt;&lt;/elem&gt;&lt;elem m_fUsage=&quot;1.44377261969139303321E-01&quot;&gt;&lt;m_msothmcolidx val=&quot;0&quot;/&gt;&lt;m_rgb r=&quot;FF&quot; g=&quot;8C&quot; b=&quot;66&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irGrid Strategic Development Template">
  <a:themeElements>
    <a:clrScheme name="Custom 9">
      <a:dk1>
        <a:srgbClr val="000000"/>
      </a:dk1>
      <a:lt1>
        <a:srgbClr val="FFFFFF"/>
      </a:lt1>
      <a:dk2>
        <a:srgbClr val="919191"/>
      </a:dk2>
      <a:lt2>
        <a:srgbClr val="6C6C6C"/>
      </a:lt2>
      <a:accent1>
        <a:srgbClr val="C8B474"/>
      </a:accent1>
      <a:accent2>
        <a:srgbClr val="0E5462"/>
      </a:accent2>
      <a:accent3>
        <a:srgbClr val="157C85"/>
      </a:accent3>
      <a:accent4>
        <a:srgbClr val="B4122D"/>
      </a:accent4>
      <a:accent5>
        <a:srgbClr val="C54D1C"/>
      </a:accent5>
      <a:accent6>
        <a:srgbClr val="F6A902"/>
      </a:accent6>
      <a:hlink>
        <a:srgbClr val="0E5462"/>
      </a:hlink>
      <a:folHlink>
        <a:srgbClr val="157C8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bodyPr vert="horz" lIns="0" tIns="0" rIns="0" bIns="0" rtlCol="0">
        <a:noAutofit/>
      </a:bodyPr>
      <a:lstStyle>
        <a:defPPr>
          <a:defRPr dirty="0" err="1"/>
        </a:defPPr>
      </a:lstStyle>
    </a:txDef>
  </a:objectDefaults>
  <a:extraClrSchemeLst/>
  <a:extLst>
    <a:ext uri="{05A4C25C-085E-4340-85A3-A5531E510DB2}">
      <thm15:themeFamily xmlns:thm15="http://schemas.microsoft.com/office/thememl/2012/main" name="Acc_NewAppliedNow_16x9_template_281011.potx" id="{040539B9-AB91-4C38-84F5-DE29A0EE8134}" vid="{59607894-E4EB-43B0-BEEB-4A7BB2E8D29B}"/>
    </a:ext>
  </a:extLst>
</a:theme>
</file>

<file path=ppt/theme/theme3.xml><?xml version="1.0" encoding="utf-8"?>
<a:theme xmlns:a="http://schemas.openxmlformats.org/drawingml/2006/main" name="1_EirGrid Strategic Development Template">
  <a:themeElements>
    <a:clrScheme name="Custom 9">
      <a:dk1>
        <a:srgbClr val="000000"/>
      </a:dk1>
      <a:lt1>
        <a:srgbClr val="FFFFFF"/>
      </a:lt1>
      <a:dk2>
        <a:srgbClr val="919191"/>
      </a:dk2>
      <a:lt2>
        <a:srgbClr val="6C6C6C"/>
      </a:lt2>
      <a:accent1>
        <a:srgbClr val="C8B474"/>
      </a:accent1>
      <a:accent2>
        <a:srgbClr val="0E5462"/>
      </a:accent2>
      <a:accent3>
        <a:srgbClr val="157C85"/>
      </a:accent3>
      <a:accent4>
        <a:srgbClr val="B4122D"/>
      </a:accent4>
      <a:accent5>
        <a:srgbClr val="C54D1C"/>
      </a:accent5>
      <a:accent6>
        <a:srgbClr val="F6A902"/>
      </a:accent6>
      <a:hlink>
        <a:srgbClr val="0E5462"/>
      </a:hlink>
      <a:folHlink>
        <a:srgbClr val="157C8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bodyPr vert="horz" lIns="0" tIns="0" rIns="0" bIns="0" rtlCol="0">
        <a:noAutofit/>
      </a:bodyPr>
      <a:lstStyle>
        <a:defPPr>
          <a:defRPr dirty="0" err="1"/>
        </a:defPPr>
      </a:lstStyle>
    </a:txDef>
  </a:objectDefaults>
  <a:extraClrSchemeLst/>
  <a:extLst>
    <a:ext uri="{05A4C25C-085E-4340-85A3-A5531E510DB2}">
      <thm15:themeFamily xmlns:thm15="http://schemas.microsoft.com/office/thememl/2012/main" name="Acc_NewAppliedNow_16x9_template_281011.potx" id="{040539B9-AB91-4C38-84F5-DE29A0EE8134}" vid="{59607894-E4EB-43B0-BEEB-4A7BB2E8D2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138390A349104EB6B701A61613A46C" ma:contentTypeVersion="0" ma:contentTypeDescription="Create a new document." ma:contentTypeScope="" ma:versionID="fa7b81548b0e3fded66bfc5d78520da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CC5E59-17B3-4707-975A-C7D5DEEE8DBE}">
  <ds:schemaRefs>
    <ds:schemaRef ds:uri="http://schemas.microsoft.com/sharepoint/v3/contenttype/forms"/>
  </ds:schemaRefs>
</ds:datastoreItem>
</file>

<file path=customXml/itemProps2.xml><?xml version="1.0" encoding="utf-8"?>
<ds:datastoreItem xmlns:ds="http://schemas.openxmlformats.org/officeDocument/2006/customXml" ds:itemID="{2461FE4E-AA6D-4A81-8651-73ED8562D9B8}">
  <ds:schemaRefs>
    <ds:schemaRef ds:uri="http://schemas.microsoft.com/office/2006/metadata/properties"/>
    <ds:schemaRef ds:uri="http://schemas.microsoft.com/office/infopath/2007/PartnerControls"/>
    <ds:schemaRef ds:uri="http://purl.org/dc/dcmitype/"/>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3cada6dc-2705-46ed-bab2-0b2cd6d935ca"/>
  </ds:schemaRefs>
</ds:datastoreItem>
</file>

<file path=customXml/itemProps3.xml><?xml version="1.0" encoding="utf-8"?>
<ds:datastoreItem xmlns:ds="http://schemas.openxmlformats.org/officeDocument/2006/customXml" ds:itemID="{70DE1407-505B-4DD1-A44D-87B984D011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32619</TotalTime>
  <Words>3330</Words>
  <Application>Microsoft Office PowerPoint</Application>
  <PresentationFormat>Widescreen</PresentationFormat>
  <Paragraphs>549</Paragraphs>
  <Slides>20</Slides>
  <Notes>17</Notes>
  <HiddenSlides>1</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0" baseType="lpstr">
      <vt:lpstr>Arial</vt:lpstr>
      <vt:lpstr>Arial Black</vt:lpstr>
      <vt:lpstr>Arial Bold</vt:lpstr>
      <vt:lpstr>Calibri</vt:lpstr>
      <vt:lpstr>Calibri Light</vt:lpstr>
      <vt:lpstr>Open Sans</vt:lpstr>
      <vt:lpstr>Office Theme</vt:lpstr>
      <vt:lpstr>EirGrid Strategic Development Template</vt:lpstr>
      <vt:lpstr>1_EirGrid Strategic Development Template</vt:lpstr>
      <vt:lpstr>think-cell Slide</vt:lpstr>
      <vt:lpstr>Scheduling &amp; Dispatch Programme (SDP)  Industry Workshop</vt:lpstr>
      <vt:lpstr>Scheduling &amp; Dispatch Programme  – Industry Outreach</vt:lpstr>
      <vt:lpstr>Scheduling &amp; Dispatch Programme– Industry Outreach</vt:lpstr>
      <vt:lpstr>Scheduling &amp; Dispatch Programme– Industry Outreach</vt:lpstr>
      <vt:lpstr>Scheduling &amp; Dispatch Programme – Industry Outreach</vt:lpstr>
      <vt:lpstr>Scheduling &amp; Dispatch Programme – Industry Outreach</vt:lpstr>
      <vt:lpstr>Scheduling &amp; Dispatch Programme – Industry Outreach</vt:lpstr>
      <vt:lpstr>Scheduling &amp; Dispatch Programme – Industry Outreach</vt:lpstr>
      <vt:lpstr>Scheduling &amp; Dispatch Programme – Industry Outreach</vt:lpstr>
      <vt:lpstr>Scheduling &amp; Dispatch Programme</vt:lpstr>
      <vt:lpstr>Scheduling &amp; Dispatch Programme</vt:lpstr>
      <vt:lpstr>Scheduling &amp; Dispatch Programme – Industry Outreach</vt:lpstr>
      <vt:lpstr>Scheduling &amp; Dispatch Programme</vt:lpstr>
      <vt:lpstr>Scheduling &amp; Dispatch Programme</vt:lpstr>
      <vt:lpstr>Scheduling &amp; Dispatch Programme</vt:lpstr>
      <vt:lpstr>Scheduling &amp; Dispatch Programme</vt:lpstr>
      <vt:lpstr>Scheduling &amp; Dispatch Programme – Industry Outreach</vt:lpstr>
      <vt:lpstr>Scheduling &amp; Dispatch Programme – Industry Outreach</vt:lpstr>
      <vt:lpstr>Scheduling &amp; Dispatch Programme – Industry Outreach</vt:lpstr>
      <vt:lpstr>Scheduling &amp; Dispatch Programme – Industry Outreach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Scheduling &amp; Dispatch Programme Industry Workshop 001</dc:title>
  <dc:creator>Calderon, Chinon L. U.;severin.garanzuay@marketreform.com</dc:creator>
  <cp:lastModifiedBy>Byrne, David</cp:lastModifiedBy>
  <cp:revision>634</cp:revision>
  <dcterms:created xsi:type="dcterms:W3CDTF">2017-02-16T15:25:01Z</dcterms:created>
  <dcterms:modified xsi:type="dcterms:W3CDTF">2023-05-08T09:37:29Z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13220960</vt:lpwstr>
  </property>
  <property fmtid="{D5CDD505-2E9C-101B-9397-08002B2CF9AE}" pid="3" name="NXPowerLiteSettings">
    <vt:lpwstr>B74006B004C800</vt:lpwstr>
  </property>
  <property fmtid="{D5CDD505-2E9C-101B-9397-08002B2CF9AE}" pid="4" name="NXPowerLiteVersion">
    <vt:lpwstr>D7.1.1</vt:lpwstr>
  </property>
  <property fmtid="{D5CDD505-2E9C-101B-9397-08002B2CF9AE}" pid="5" name="ContentTypeId">
    <vt:lpwstr>0x01010078138390A349104EB6B701A61613A46C</vt:lpwstr>
  </property>
  <property fmtid="{D5CDD505-2E9C-101B-9397-08002B2CF9AE}" pid="6" name="File Category">
    <vt:lpwstr/>
  </property>
  <property fmtid="{D5CDD505-2E9C-101B-9397-08002B2CF9AE}" pid="7" name="MSIP_Label_4c99bc9a-9772-4b7e-bcf5-e39ce86bfb30_Enabled">
    <vt:lpwstr>true</vt:lpwstr>
  </property>
  <property fmtid="{D5CDD505-2E9C-101B-9397-08002B2CF9AE}" pid="8" name="MSIP_Label_4c99bc9a-9772-4b7e-bcf5-e39ce86bfb30_SetDate">
    <vt:lpwstr>2023-05-08T09:37:28Z</vt:lpwstr>
  </property>
  <property fmtid="{D5CDD505-2E9C-101B-9397-08002B2CF9AE}" pid="9" name="MSIP_Label_4c99bc9a-9772-4b7e-bcf5-e39ce86bfb30_Method">
    <vt:lpwstr>Standard</vt:lpwstr>
  </property>
  <property fmtid="{D5CDD505-2E9C-101B-9397-08002B2CF9AE}" pid="10" name="MSIP_Label_4c99bc9a-9772-4b7e-bcf5-e39ce86bfb30_Name">
    <vt:lpwstr>Internal</vt:lpwstr>
  </property>
  <property fmtid="{D5CDD505-2E9C-101B-9397-08002B2CF9AE}" pid="11" name="MSIP_Label_4c99bc9a-9772-4b7e-bcf5-e39ce86bfb30_SiteId">
    <vt:lpwstr>c1528ebb-73e5-4ac2-9d93-677ac4834cc5</vt:lpwstr>
  </property>
  <property fmtid="{D5CDD505-2E9C-101B-9397-08002B2CF9AE}" pid="12" name="MSIP_Label_4c99bc9a-9772-4b7e-bcf5-e39ce86bfb30_ActionId">
    <vt:lpwstr>7b546ffc-548d-42d3-9ca9-269ea6b9f84e</vt:lpwstr>
  </property>
  <property fmtid="{D5CDD505-2E9C-101B-9397-08002B2CF9AE}" pid="13" name="MSIP_Label_4c99bc9a-9772-4b7e-bcf5-e39ce86bfb30_ContentBits">
    <vt:lpwstr>0</vt:lpwstr>
  </property>
</Properties>
</file>