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  <p:sldMasterId id="2147483733" r:id="rId5"/>
    <p:sldMasterId id="2147483762" r:id="rId6"/>
  </p:sldMasterIdLst>
  <p:notesMasterIdLst>
    <p:notesMasterId r:id="rId24"/>
  </p:notesMasterIdLst>
  <p:sldIdLst>
    <p:sldId id="256" r:id="rId7"/>
    <p:sldId id="257" r:id="rId8"/>
    <p:sldId id="258" r:id="rId9"/>
    <p:sldId id="259" r:id="rId10"/>
    <p:sldId id="260" r:id="rId11"/>
    <p:sldId id="314" r:id="rId12"/>
    <p:sldId id="261" r:id="rId13"/>
    <p:sldId id="2076137802" r:id="rId14"/>
    <p:sldId id="2076137801" r:id="rId15"/>
    <p:sldId id="2076137783" r:id="rId16"/>
    <p:sldId id="2076137803" r:id="rId17"/>
    <p:sldId id="262" r:id="rId18"/>
    <p:sldId id="325" r:id="rId19"/>
    <p:sldId id="326" r:id="rId20"/>
    <p:sldId id="327" r:id="rId21"/>
    <p:sldId id="263" r:id="rId22"/>
    <p:sldId id="264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57C85"/>
    <a:srgbClr val="F6A902"/>
    <a:srgbClr val="7D1651"/>
    <a:srgbClr val="C8B474"/>
    <a:srgbClr val="76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630" autoAdjust="0"/>
    <p:restoredTop sz="94771" autoAdjust="0"/>
  </p:normalViewPr>
  <p:slideViewPr>
    <p:cSldViewPr snapToObjects="1">
      <p:cViewPr varScale="1">
        <p:scale>
          <a:sx n="138" d="100"/>
          <a:sy n="138" d="100"/>
        </p:scale>
        <p:origin x="432" y="10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AE625-84DE-46D0-B244-E5DD1B4F2C6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B39EF04-E66C-4271-B92C-07485DFB33C7}">
      <dgm:prSet phldrT="[Text]"/>
      <dgm:spPr>
        <a:solidFill>
          <a:srgbClr val="157C85"/>
        </a:solidFill>
      </dgm:spPr>
      <dgm:t>
        <a:bodyPr/>
        <a:lstStyle/>
        <a:p>
          <a:r>
            <a:rPr lang="en-IE" dirty="0"/>
            <a:t>2023</a:t>
          </a:r>
        </a:p>
      </dgm:t>
    </dgm:pt>
    <dgm:pt modelId="{2A4CCF4B-CAF8-4A57-AC6E-7526FE5EAA05}" type="parTrans" cxnId="{F0E127B6-0564-47D2-A0E5-5AC72F298D6C}">
      <dgm:prSet/>
      <dgm:spPr/>
      <dgm:t>
        <a:bodyPr/>
        <a:lstStyle/>
        <a:p>
          <a:endParaRPr lang="en-IE"/>
        </a:p>
      </dgm:t>
    </dgm:pt>
    <dgm:pt modelId="{2632538D-0A3D-40A5-9F01-13BCCC120D8E}" type="sibTrans" cxnId="{F0E127B6-0564-47D2-A0E5-5AC72F298D6C}">
      <dgm:prSet/>
      <dgm:spPr/>
      <dgm:t>
        <a:bodyPr/>
        <a:lstStyle/>
        <a:p>
          <a:endParaRPr lang="en-IE"/>
        </a:p>
      </dgm:t>
    </dgm:pt>
    <dgm:pt modelId="{C82A5D58-DB4D-45FF-AFA3-ED50C2F616E0}">
      <dgm:prSet phldrT="[Text]"/>
      <dgm:spPr>
        <a:solidFill>
          <a:srgbClr val="C8B474"/>
        </a:solidFill>
      </dgm:spPr>
      <dgm:t>
        <a:bodyPr/>
        <a:lstStyle/>
        <a:p>
          <a:r>
            <a:rPr lang="en-IE" dirty="0"/>
            <a:t>2024</a:t>
          </a:r>
        </a:p>
      </dgm:t>
    </dgm:pt>
    <dgm:pt modelId="{419FA4C9-A1CE-4E31-A84D-5A0F22EDB6BC}" type="parTrans" cxnId="{1AE5DD57-47A3-4546-8BB9-DF87FBFBE2FB}">
      <dgm:prSet/>
      <dgm:spPr/>
      <dgm:t>
        <a:bodyPr/>
        <a:lstStyle/>
        <a:p>
          <a:endParaRPr lang="en-IE"/>
        </a:p>
      </dgm:t>
    </dgm:pt>
    <dgm:pt modelId="{3F6B0FBF-9867-41FF-A584-A69B67E73768}" type="sibTrans" cxnId="{1AE5DD57-47A3-4546-8BB9-DF87FBFBE2FB}">
      <dgm:prSet/>
      <dgm:spPr/>
      <dgm:t>
        <a:bodyPr/>
        <a:lstStyle/>
        <a:p>
          <a:endParaRPr lang="en-IE"/>
        </a:p>
      </dgm:t>
    </dgm:pt>
    <dgm:pt modelId="{45F7BE3A-F259-45A7-B7B5-5D6E883B21A7}">
      <dgm:prSet phldrT="[Text]"/>
      <dgm:spPr>
        <a:solidFill>
          <a:srgbClr val="7D1651"/>
        </a:solidFill>
      </dgm:spPr>
      <dgm:t>
        <a:bodyPr/>
        <a:lstStyle/>
        <a:p>
          <a:r>
            <a:rPr lang="en-IE" dirty="0"/>
            <a:t>2025</a:t>
          </a:r>
        </a:p>
      </dgm:t>
    </dgm:pt>
    <dgm:pt modelId="{83D310DF-EF53-4018-97F0-65F91C34631C}" type="parTrans" cxnId="{D493A265-2078-4D98-A03C-3D5382C63219}">
      <dgm:prSet/>
      <dgm:spPr/>
      <dgm:t>
        <a:bodyPr/>
        <a:lstStyle/>
        <a:p>
          <a:endParaRPr lang="en-IE"/>
        </a:p>
      </dgm:t>
    </dgm:pt>
    <dgm:pt modelId="{F8D69CD5-7BFE-4997-9210-962D6E914EC3}" type="sibTrans" cxnId="{D493A265-2078-4D98-A03C-3D5382C63219}">
      <dgm:prSet/>
      <dgm:spPr/>
      <dgm:t>
        <a:bodyPr/>
        <a:lstStyle/>
        <a:p>
          <a:endParaRPr lang="en-IE"/>
        </a:p>
      </dgm:t>
    </dgm:pt>
    <dgm:pt modelId="{68E50544-12EE-47A1-BE12-3A1AA5BA6CE9}">
      <dgm:prSet phldrT="[Text]"/>
      <dgm:spPr>
        <a:solidFill>
          <a:srgbClr val="F6A902"/>
        </a:solidFill>
      </dgm:spPr>
      <dgm:t>
        <a:bodyPr/>
        <a:lstStyle/>
        <a:p>
          <a:r>
            <a:rPr lang="en-IE" dirty="0"/>
            <a:t>2026</a:t>
          </a:r>
        </a:p>
      </dgm:t>
    </dgm:pt>
    <dgm:pt modelId="{0B9ED0DD-E8CD-44F5-9E30-5DBE524ACBF2}" type="parTrans" cxnId="{871320BC-F857-4B3A-829D-D1008A31FF6A}">
      <dgm:prSet/>
      <dgm:spPr/>
      <dgm:t>
        <a:bodyPr/>
        <a:lstStyle/>
        <a:p>
          <a:endParaRPr lang="en-IE"/>
        </a:p>
      </dgm:t>
    </dgm:pt>
    <dgm:pt modelId="{3E87429C-654E-4E5C-B9D4-98381B1D6D9E}" type="sibTrans" cxnId="{871320BC-F857-4B3A-829D-D1008A31FF6A}">
      <dgm:prSet/>
      <dgm:spPr/>
      <dgm:t>
        <a:bodyPr/>
        <a:lstStyle/>
        <a:p>
          <a:endParaRPr lang="en-IE"/>
        </a:p>
      </dgm:t>
    </dgm:pt>
    <dgm:pt modelId="{088F561A-2AC6-4A12-BCE8-F50D09527F28}" type="pres">
      <dgm:prSet presAssocID="{6CDAE625-84DE-46D0-B244-E5DD1B4F2C63}" presName="Name0" presStyleCnt="0">
        <dgm:presLayoutVars>
          <dgm:dir/>
          <dgm:animLvl val="lvl"/>
          <dgm:resizeHandles val="exact"/>
        </dgm:presLayoutVars>
      </dgm:prSet>
      <dgm:spPr/>
    </dgm:pt>
    <dgm:pt modelId="{4FEFA46D-75E3-4EDB-990C-3CFD427EC417}" type="pres">
      <dgm:prSet presAssocID="{0B39EF04-E66C-4271-B92C-07485DFB33C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C0D0609-C966-42B9-9ED3-FAC838522D29}" type="pres">
      <dgm:prSet presAssocID="{2632538D-0A3D-40A5-9F01-13BCCC120D8E}" presName="parTxOnlySpace" presStyleCnt="0"/>
      <dgm:spPr/>
    </dgm:pt>
    <dgm:pt modelId="{C2DC1DA4-9562-4980-AB00-1FC0196D9A90}" type="pres">
      <dgm:prSet presAssocID="{C82A5D58-DB4D-45FF-AFA3-ED50C2F616E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CCBCFF5-A7E4-4BB4-ACFB-2B19730CE9B7}" type="pres">
      <dgm:prSet presAssocID="{3F6B0FBF-9867-41FF-A584-A69B67E73768}" presName="parTxOnlySpace" presStyleCnt="0"/>
      <dgm:spPr/>
    </dgm:pt>
    <dgm:pt modelId="{AC569B76-0BC9-43FD-A004-647AAD2A8DD4}" type="pres">
      <dgm:prSet presAssocID="{45F7BE3A-F259-45A7-B7B5-5D6E883B21A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7EE61C4-DF38-4673-A34D-AD4F013BCEE5}" type="pres">
      <dgm:prSet presAssocID="{F8D69CD5-7BFE-4997-9210-962D6E914EC3}" presName="parTxOnlySpace" presStyleCnt="0"/>
      <dgm:spPr/>
    </dgm:pt>
    <dgm:pt modelId="{72E98923-3061-47B8-879C-E04E9338D96A}" type="pres">
      <dgm:prSet presAssocID="{68E50544-12EE-47A1-BE12-3A1AA5BA6CE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92D2E2C-46CD-4CEF-B648-39AB6F378C2D}" type="presOf" srcId="{0B39EF04-E66C-4271-B92C-07485DFB33C7}" destId="{4FEFA46D-75E3-4EDB-990C-3CFD427EC417}" srcOrd="0" destOrd="0" presId="urn:microsoft.com/office/officeart/2005/8/layout/chevron1"/>
    <dgm:cxn modelId="{D493A265-2078-4D98-A03C-3D5382C63219}" srcId="{6CDAE625-84DE-46D0-B244-E5DD1B4F2C63}" destId="{45F7BE3A-F259-45A7-B7B5-5D6E883B21A7}" srcOrd="2" destOrd="0" parTransId="{83D310DF-EF53-4018-97F0-65F91C34631C}" sibTransId="{F8D69CD5-7BFE-4997-9210-962D6E914EC3}"/>
    <dgm:cxn modelId="{1AE5DD57-47A3-4546-8BB9-DF87FBFBE2FB}" srcId="{6CDAE625-84DE-46D0-B244-E5DD1B4F2C63}" destId="{C82A5D58-DB4D-45FF-AFA3-ED50C2F616E0}" srcOrd="1" destOrd="0" parTransId="{419FA4C9-A1CE-4E31-A84D-5A0F22EDB6BC}" sibTransId="{3F6B0FBF-9867-41FF-A584-A69B67E73768}"/>
    <dgm:cxn modelId="{BBAEF091-9546-46FD-986A-DB0EBF2E77F2}" type="presOf" srcId="{45F7BE3A-F259-45A7-B7B5-5D6E883B21A7}" destId="{AC569B76-0BC9-43FD-A004-647AAD2A8DD4}" srcOrd="0" destOrd="0" presId="urn:microsoft.com/office/officeart/2005/8/layout/chevron1"/>
    <dgm:cxn modelId="{BEFE13AF-F022-4A5E-87F7-302313BA706E}" type="presOf" srcId="{68E50544-12EE-47A1-BE12-3A1AA5BA6CE9}" destId="{72E98923-3061-47B8-879C-E04E9338D96A}" srcOrd="0" destOrd="0" presId="urn:microsoft.com/office/officeart/2005/8/layout/chevron1"/>
    <dgm:cxn modelId="{F0E127B6-0564-47D2-A0E5-5AC72F298D6C}" srcId="{6CDAE625-84DE-46D0-B244-E5DD1B4F2C63}" destId="{0B39EF04-E66C-4271-B92C-07485DFB33C7}" srcOrd="0" destOrd="0" parTransId="{2A4CCF4B-CAF8-4A57-AC6E-7526FE5EAA05}" sibTransId="{2632538D-0A3D-40A5-9F01-13BCCC120D8E}"/>
    <dgm:cxn modelId="{BEC1F8B6-CAAA-4FF0-9B93-1409A9D992EC}" type="presOf" srcId="{C82A5D58-DB4D-45FF-AFA3-ED50C2F616E0}" destId="{C2DC1DA4-9562-4980-AB00-1FC0196D9A90}" srcOrd="0" destOrd="0" presId="urn:microsoft.com/office/officeart/2005/8/layout/chevron1"/>
    <dgm:cxn modelId="{871320BC-F857-4B3A-829D-D1008A31FF6A}" srcId="{6CDAE625-84DE-46D0-B244-E5DD1B4F2C63}" destId="{68E50544-12EE-47A1-BE12-3A1AA5BA6CE9}" srcOrd="3" destOrd="0" parTransId="{0B9ED0DD-E8CD-44F5-9E30-5DBE524ACBF2}" sibTransId="{3E87429C-654E-4E5C-B9D4-98381B1D6D9E}"/>
    <dgm:cxn modelId="{C357D2CE-49C0-49B3-9A7F-5542901B3371}" type="presOf" srcId="{6CDAE625-84DE-46D0-B244-E5DD1B4F2C63}" destId="{088F561A-2AC6-4A12-BCE8-F50D09527F28}" srcOrd="0" destOrd="0" presId="urn:microsoft.com/office/officeart/2005/8/layout/chevron1"/>
    <dgm:cxn modelId="{1D48DED7-9598-4BF6-AD5F-3AE025A65506}" type="presParOf" srcId="{088F561A-2AC6-4A12-BCE8-F50D09527F28}" destId="{4FEFA46D-75E3-4EDB-990C-3CFD427EC417}" srcOrd="0" destOrd="0" presId="urn:microsoft.com/office/officeart/2005/8/layout/chevron1"/>
    <dgm:cxn modelId="{778ABD8D-402D-4806-B0EC-37C00072BE52}" type="presParOf" srcId="{088F561A-2AC6-4A12-BCE8-F50D09527F28}" destId="{4C0D0609-C966-42B9-9ED3-FAC838522D29}" srcOrd="1" destOrd="0" presId="urn:microsoft.com/office/officeart/2005/8/layout/chevron1"/>
    <dgm:cxn modelId="{C6A114DA-0EC2-4F70-AA97-D94A9E3AB192}" type="presParOf" srcId="{088F561A-2AC6-4A12-BCE8-F50D09527F28}" destId="{C2DC1DA4-9562-4980-AB00-1FC0196D9A90}" srcOrd="2" destOrd="0" presId="urn:microsoft.com/office/officeart/2005/8/layout/chevron1"/>
    <dgm:cxn modelId="{E38B192A-DA2B-4058-9FB4-38401A22B0C9}" type="presParOf" srcId="{088F561A-2AC6-4A12-BCE8-F50D09527F28}" destId="{0CCBCFF5-A7E4-4BB4-ACFB-2B19730CE9B7}" srcOrd="3" destOrd="0" presId="urn:microsoft.com/office/officeart/2005/8/layout/chevron1"/>
    <dgm:cxn modelId="{0105FA78-2C9D-497F-9C2B-1BC21398D5EF}" type="presParOf" srcId="{088F561A-2AC6-4A12-BCE8-F50D09527F28}" destId="{AC569B76-0BC9-43FD-A004-647AAD2A8DD4}" srcOrd="4" destOrd="0" presId="urn:microsoft.com/office/officeart/2005/8/layout/chevron1"/>
    <dgm:cxn modelId="{90EF6EDE-BB16-4D7F-8A69-E3D1507A014B}" type="presParOf" srcId="{088F561A-2AC6-4A12-BCE8-F50D09527F28}" destId="{47EE61C4-DF38-4673-A34D-AD4F013BCEE5}" srcOrd="5" destOrd="0" presId="urn:microsoft.com/office/officeart/2005/8/layout/chevron1"/>
    <dgm:cxn modelId="{A687A956-5D2C-4922-BB14-B7D58473C858}" type="presParOf" srcId="{088F561A-2AC6-4A12-BCE8-F50D09527F28}" destId="{72E98923-3061-47B8-879C-E04E9338D96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F5B3C8-27F4-4DA6-9027-6C3207BC324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8E369C-8D61-40DC-8462-BF4E0AC464A5}">
      <dgm:prSet/>
      <dgm:spPr/>
      <dgm:t>
        <a:bodyPr/>
        <a:lstStyle/>
        <a:p>
          <a:r>
            <a:rPr lang="en-GB" b="1" dirty="0"/>
            <a:t>Online Survey issued:</a:t>
          </a:r>
          <a:endParaRPr lang="en-US" dirty="0"/>
        </a:p>
      </dgm:t>
    </dgm:pt>
    <dgm:pt modelId="{B8647F91-6902-4D80-AB4F-595AA42030CA}" type="parTrans" cxnId="{A453BDAF-693F-4C0B-A0E4-3128505D5C8D}">
      <dgm:prSet/>
      <dgm:spPr/>
      <dgm:t>
        <a:bodyPr/>
        <a:lstStyle/>
        <a:p>
          <a:endParaRPr lang="en-US"/>
        </a:p>
      </dgm:t>
    </dgm:pt>
    <dgm:pt modelId="{C8A307A4-6172-4D12-B697-3AD47B56DD46}" type="sibTrans" cxnId="{A453BDAF-693F-4C0B-A0E4-3128505D5C8D}">
      <dgm:prSet/>
      <dgm:spPr/>
      <dgm:t>
        <a:bodyPr/>
        <a:lstStyle/>
        <a:p>
          <a:endParaRPr lang="en-US"/>
        </a:p>
      </dgm:t>
    </dgm:pt>
    <dgm:pt modelId="{AE43093F-C462-4368-A12F-FF9D6B7F048C}">
      <dgm:prSet/>
      <dgm:spPr/>
      <dgm:t>
        <a:bodyPr/>
        <a:lstStyle/>
        <a:p>
          <a:r>
            <a:rPr lang="en-GB" dirty="0"/>
            <a:t>- Via Forum members</a:t>
          </a:r>
          <a:endParaRPr lang="en-US" dirty="0"/>
        </a:p>
      </dgm:t>
    </dgm:pt>
    <dgm:pt modelId="{B40087ED-D595-4C8C-96BB-6469A323C2C1}" type="parTrans" cxnId="{946F352A-F7CF-427B-A111-18253FD8C449}">
      <dgm:prSet/>
      <dgm:spPr/>
      <dgm:t>
        <a:bodyPr/>
        <a:lstStyle/>
        <a:p>
          <a:endParaRPr lang="en-US"/>
        </a:p>
      </dgm:t>
    </dgm:pt>
    <dgm:pt modelId="{A145E052-34AE-40D3-9787-87F51A8EB83D}" type="sibTrans" cxnId="{946F352A-F7CF-427B-A111-18253FD8C449}">
      <dgm:prSet/>
      <dgm:spPr/>
      <dgm:t>
        <a:bodyPr/>
        <a:lstStyle/>
        <a:p>
          <a:endParaRPr lang="en-US"/>
        </a:p>
      </dgm:t>
    </dgm:pt>
    <dgm:pt modelId="{0F06B996-E920-4920-BE87-105E61FE7AEE}">
      <dgm:prSet/>
      <dgm:spPr/>
      <dgm:t>
        <a:bodyPr/>
        <a:lstStyle/>
        <a:p>
          <a:r>
            <a:rPr lang="en-GB" dirty="0"/>
            <a:t>- Via PPN</a:t>
          </a:r>
          <a:endParaRPr lang="en-US" dirty="0"/>
        </a:p>
      </dgm:t>
    </dgm:pt>
    <dgm:pt modelId="{7CA4DAE3-1B1B-4732-A685-DA095205B4E2}" type="parTrans" cxnId="{5B513FEE-6AC8-4273-A0FB-7CC3E3692E44}">
      <dgm:prSet/>
      <dgm:spPr/>
      <dgm:t>
        <a:bodyPr/>
        <a:lstStyle/>
        <a:p>
          <a:endParaRPr lang="en-US"/>
        </a:p>
      </dgm:t>
    </dgm:pt>
    <dgm:pt modelId="{AE4AD7EF-C57F-4101-98B4-E652E095387B}" type="sibTrans" cxnId="{5B513FEE-6AC8-4273-A0FB-7CC3E3692E44}">
      <dgm:prSet/>
      <dgm:spPr/>
      <dgm:t>
        <a:bodyPr/>
        <a:lstStyle/>
        <a:p>
          <a:endParaRPr lang="en-US"/>
        </a:p>
      </dgm:t>
    </dgm:pt>
    <dgm:pt modelId="{071F71DB-7565-41F8-A63C-4961C5751008}">
      <dgm:prSet/>
      <dgm:spPr/>
      <dgm:t>
        <a:bodyPr/>
        <a:lstStyle/>
        <a:p>
          <a:r>
            <a:rPr lang="en-GB" dirty="0"/>
            <a:t>- Via email to SECAD community contacts</a:t>
          </a:r>
          <a:endParaRPr lang="en-US" dirty="0"/>
        </a:p>
      </dgm:t>
    </dgm:pt>
    <dgm:pt modelId="{2A80C3A3-FA6A-43E5-9F28-C8233D804245}" type="parTrans" cxnId="{DEE10DC0-82C7-4FC3-91E7-319DB5E5AB2E}">
      <dgm:prSet/>
      <dgm:spPr/>
      <dgm:t>
        <a:bodyPr/>
        <a:lstStyle/>
        <a:p>
          <a:endParaRPr lang="en-US"/>
        </a:p>
      </dgm:t>
    </dgm:pt>
    <dgm:pt modelId="{3E4E101E-F54D-4A1F-9140-553576F02DFE}" type="sibTrans" cxnId="{DEE10DC0-82C7-4FC3-91E7-319DB5E5AB2E}">
      <dgm:prSet/>
      <dgm:spPr/>
      <dgm:t>
        <a:bodyPr/>
        <a:lstStyle/>
        <a:p>
          <a:endParaRPr lang="en-US"/>
        </a:p>
      </dgm:t>
    </dgm:pt>
    <dgm:pt modelId="{5188CB3A-DE54-41A0-B44A-8A11628668CD}">
      <dgm:prSet/>
      <dgm:spPr/>
      <dgm:t>
        <a:bodyPr/>
        <a:lstStyle/>
        <a:p>
          <a:r>
            <a:rPr lang="en-GB" dirty="0"/>
            <a:t>- Via SECAD social media</a:t>
          </a:r>
          <a:endParaRPr lang="en-US" dirty="0"/>
        </a:p>
      </dgm:t>
    </dgm:pt>
    <dgm:pt modelId="{89D12C12-4683-418F-BCFE-49E18DAA34CF}" type="parTrans" cxnId="{2CD9C2D1-AFF4-4F7B-8083-40A10849FC4A}">
      <dgm:prSet/>
      <dgm:spPr/>
      <dgm:t>
        <a:bodyPr/>
        <a:lstStyle/>
        <a:p>
          <a:endParaRPr lang="en-US"/>
        </a:p>
      </dgm:t>
    </dgm:pt>
    <dgm:pt modelId="{44C99347-1A99-4F9D-B139-0F64B03F764C}" type="sibTrans" cxnId="{2CD9C2D1-AFF4-4F7B-8083-40A10849FC4A}">
      <dgm:prSet/>
      <dgm:spPr/>
      <dgm:t>
        <a:bodyPr/>
        <a:lstStyle/>
        <a:p>
          <a:endParaRPr lang="en-US"/>
        </a:p>
      </dgm:t>
    </dgm:pt>
    <dgm:pt modelId="{F1A3366A-779F-433A-87AA-E555C76432AD}">
      <dgm:prSet/>
      <dgm:spPr/>
      <dgm:t>
        <a:bodyPr/>
        <a:lstStyle/>
        <a:p>
          <a:r>
            <a:rPr lang="en-GB" dirty="0"/>
            <a:t>- To local public representatives, Municipal Officers and senior Local Authority staff</a:t>
          </a:r>
          <a:endParaRPr lang="en-US" dirty="0"/>
        </a:p>
      </dgm:t>
    </dgm:pt>
    <dgm:pt modelId="{C05507D0-D65E-4922-9A23-F06B41A8F4EE}" type="parTrans" cxnId="{29B55072-F15F-431C-BC4D-D45354C4F446}">
      <dgm:prSet/>
      <dgm:spPr/>
      <dgm:t>
        <a:bodyPr/>
        <a:lstStyle/>
        <a:p>
          <a:endParaRPr lang="en-US"/>
        </a:p>
      </dgm:t>
    </dgm:pt>
    <dgm:pt modelId="{2BB058F3-EADA-4758-81AE-C1B50926E80E}" type="sibTrans" cxnId="{29B55072-F15F-431C-BC4D-D45354C4F446}">
      <dgm:prSet/>
      <dgm:spPr/>
      <dgm:t>
        <a:bodyPr/>
        <a:lstStyle/>
        <a:p>
          <a:endParaRPr lang="en-US"/>
        </a:p>
      </dgm:t>
    </dgm:pt>
    <dgm:pt modelId="{13CC8FA3-C3BE-4BA7-BBCB-3917B2BF1DFF}">
      <dgm:prSet/>
      <dgm:spPr/>
      <dgm:t>
        <a:bodyPr/>
        <a:lstStyle/>
        <a:p>
          <a:r>
            <a:rPr lang="en-GB" dirty="0"/>
            <a:t>- To primary and secondary schools</a:t>
          </a:r>
          <a:endParaRPr lang="en-US" dirty="0"/>
        </a:p>
      </dgm:t>
    </dgm:pt>
    <dgm:pt modelId="{3B4248DB-3BA8-4F57-ABA4-392B3B150115}" type="parTrans" cxnId="{AEDDCF8D-92F1-40E6-8011-0F4E29A25269}">
      <dgm:prSet/>
      <dgm:spPr/>
      <dgm:t>
        <a:bodyPr/>
        <a:lstStyle/>
        <a:p>
          <a:endParaRPr lang="en-US"/>
        </a:p>
      </dgm:t>
    </dgm:pt>
    <dgm:pt modelId="{0A40CB57-C540-40D8-B5BE-ABE6A3F7BD70}" type="sibTrans" cxnId="{AEDDCF8D-92F1-40E6-8011-0F4E29A25269}">
      <dgm:prSet/>
      <dgm:spPr/>
      <dgm:t>
        <a:bodyPr/>
        <a:lstStyle/>
        <a:p>
          <a:endParaRPr lang="en-US"/>
        </a:p>
      </dgm:t>
    </dgm:pt>
    <dgm:pt modelId="{3D5B16A1-F4D7-4B84-B21E-3F7B8AE0058E}">
      <dgm:prSet/>
      <dgm:spPr/>
      <dgm:t>
        <a:bodyPr/>
        <a:lstStyle/>
        <a:p>
          <a:r>
            <a:rPr lang="en-GB" dirty="0"/>
            <a:t>- 6 x drop-in sessions conducted</a:t>
          </a:r>
          <a:endParaRPr lang="en-US" dirty="0"/>
        </a:p>
      </dgm:t>
    </dgm:pt>
    <dgm:pt modelId="{B8C1E906-8946-4D90-8C8B-59CDC254C384}" type="parTrans" cxnId="{7C6E6095-2B41-49CE-99E7-3923650C456A}">
      <dgm:prSet/>
      <dgm:spPr/>
      <dgm:t>
        <a:bodyPr/>
        <a:lstStyle/>
        <a:p>
          <a:endParaRPr lang="en-US"/>
        </a:p>
      </dgm:t>
    </dgm:pt>
    <dgm:pt modelId="{F637A258-2C6B-42A9-8DA5-28B3D67577D6}" type="sibTrans" cxnId="{7C6E6095-2B41-49CE-99E7-3923650C456A}">
      <dgm:prSet/>
      <dgm:spPr/>
      <dgm:t>
        <a:bodyPr/>
        <a:lstStyle/>
        <a:p>
          <a:endParaRPr lang="en-US"/>
        </a:p>
      </dgm:t>
    </dgm:pt>
    <dgm:pt modelId="{87AFA775-E12E-4F82-B49A-BA2A81607BBB}">
      <dgm:prSet/>
      <dgm:spPr/>
      <dgm:t>
        <a:bodyPr/>
        <a:lstStyle/>
        <a:p>
          <a:r>
            <a:rPr lang="en-GB" dirty="0"/>
            <a:t>- To SEAI</a:t>
          </a:r>
          <a:endParaRPr lang="en-US" dirty="0"/>
        </a:p>
      </dgm:t>
    </dgm:pt>
    <dgm:pt modelId="{BA06F5E6-8471-4FB6-A9B7-074C9250FC12}" type="parTrans" cxnId="{C65637B7-9DC1-4543-B1D7-71BD5EDDC10D}">
      <dgm:prSet/>
      <dgm:spPr/>
      <dgm:t>
        <a:bodyPr/>
        <a:lstStyle/>
        <a:p>
          <a:endParaRPr lang="en-IE"/>
        </a:p>
      </dgm:t>
    </dgm:pt>
    <dgm:pt modelId="{0ED22865-170A-4EF0-838E-3D566A59F275}" type="sibTrans" cxnId="{C65637B7-9DC1-4543-B1D7-71BD5EDDC10D}">
      <dgm:prSet/>
      <dgm:spPr/>
      <dgm:t>
        <a:bodyPr/>
        <a:lstStyle/>
        <a:p>
          <a:endParaRPr lang="en-IE"/>
        </a:p>
      </dgm:t>
    </dgm:pt>
    <dgm:pt modelId="{E1D02EF1-F206-43C1-B9FB-5B2F6E93A552}" type="pres">
      <dgm:prSet presAssocID="{61F5B3C8-27F4-4DA6-9027-6C3207BC3245}" presName="vert0" presStyleCnt="0">
        <dgm:presLayoutVars>
          <dgm:dir/>
          <dgm:animOne val="branch"/>
          <dgm:animLvl val="lvl"/>
        </dgm:presLayoutVars>
      </dgm:prSet>
      <dgm:spPr/>
    </dgm:pt>
    <dgm:pt modelId="{94B8E459-602C-421A-8BDC-1C40158F3264}" type="pres">
      <dgm:prSet presAssocID="{AE8E369C-8D61-40DC-8462-BF4E0AC464A5}" presName="thickLine" presStyleLbl="alignNode1" presStyleIdx="0" presStyleCnt="9"/>
      <dgm:spPr/>
    </dgm:pt>
    <dgm:pt modelId="{7B352B02-C8C8-4F0E-95D2-52ADD8309C8F}" type="pres">
      <dgm:prSet presAssocID="{AE8E369C-8D61-40DC-8462-BF4E0AC464A5}" presName="horz1" presStyleCnt="0"/>
      <dgm:spPr/>
    </dgm:pt>
    <dgm:pt modelId="{99DF3130-A14C-4A3A-A128-A86659E1FB0C}" type="pres">
      <dgm:prSet presAssocID="{AE8E369C-8D61-40DC-8462-BF4E0AC464A5}" presName="tx1" presStyleLbl="revTx" presStyleIdx="0" presStyleCnt="9"/>
      <dgm:spPr/>
    </dgm:pt>
    <dgm:pt modelId="{6ED0FE81-D342-494E-8035-4A97635F79DE}" type="pres">
      <dgm:prSet presAssocID="{AE8E369C-8D61-40DC-8462-BF4E0AC464A5}" presName="vert1" presStyleCnt="0"/>
      <dgm:spPr/>
    </dgm:pt>
    <dgm:pt modelId="{EB6297CA-3100-4CE7-BCF3-51551DFE5870}" type="pres">
      <dgm:prSet presAssocID="{AE43093F-C462-4368-A12F-FF9D6B7F048C}" presName="thickLine" presStyleLbl="alignNode1" presStyleIdx="1" presStyleCnt="9"/>
      <dgm:spPr/>
    </dgm:pt>
    <dgm:pt modelId="{B3A03BBD-12D1-488C-B7BE-2A6B867D7365}" type="pres">
      <dgm:prSet presAssocID="{AE43093F-C462-4368-A12F-FF9D6B7F048C}" presName="horz1" presStyleCnt="0"/>
      <dgm:spPr/>
    </dgm:pt>
    <dgm:pt modelId="{C608968E-DCC7-4882-930C-8A5F924CF1A1}" type="pres">
      <dgm:prSet presAssocID="{AE43093F-C462-4368-A12F-FF9D6B7F048C}" presName="tx1" presStyleLbl="revTx" presStyleIdx="1" presStyleCnt="9"/>
      <dgm:spPr/>
    </dgm:pt>
    <dgm:pt modelId="{8129A8BE-041A-449F-8D53-980907B08969}" type="pres">
      <dgm:prSet presAssocID="{AE43093F-C462-4368-A12F-FF9D6B7F048C}" presName="vert1" presStyleCnt="0"/>
      <dgm:spPr/>
    </dgm:pt>
    <dgm:pt modelId="{71654F39-8D71-420B-91E9-CE68D0349158}" type="pres">
      <dgm:prSet presAssocID="{0F06B996-E920-4920-BE87-105E61FE7AEE}" presName="thickLine" presStyleLbl="alignNode1" presStyleIdx="2" presStyleCnt="9"/>
      <dgm:spPr/>
    </dgm:pt>
    <dgm:pt modelId="{026DA03A-C5B3-45B6-83C3-DB678D7900A6}" type="pres">
      <dgm:prSet presAssocID="{0F06B996-E920-4920-BE87-105E61FE7AEE}" presName="horz1" presStyleCnt="0"/>
      <dgm:spPr/>
    </dgm:pt>
    <dgm:pt modelId="{DE1CD872-C364-44F7-95DC-9ED24C848B6C}" type="pres">
      <dgm:prSet presAssocID="{0F06B996-E920-4920-BE87-105E61FE7AEE}" presName="tx1" presStyleLbl="revTx" presStyleIdx="2" presStyleCnt="9"/>
      <dgm:spPr/>
    </dgm:pt>
    <dgm:pt modelId="{0EBD78B9-97E7-4360-A249-BA933B6337DB}" type="pres">
      <dgm:prSet presAssocID="{0F06B996-E920-4920-BE87-105E61FE7AEE}" presName="vert1" presStyleCnt="0"/>
      <dgm:spPr/>
    </dgm:pt>
    <dgm:pt modelId="{47DE355F-EC0F-417E-882F-05B29F5BAA47}" type="pres">
      <dgm:prSet presAssocID="{071F71DB-7565-41F8-A63C-4961C5751008}" presName="thickLine" presStyleLbl="alignNode1" presStyleIdx="3" presStyleCnt="9"/>
      <dgm:spPr/>
    </dgm:pt>
    <dgm:pt modelId="{D4FDA198-D639-42FE-8525-C32E953A111E}" type="pres">
      <dgm:prSet presAssocID="{071F71DB-7565-41F8-A63C-4961C5751008}" presName="horz1" presStyleCnt="0"/>
      <dgm:spPr/>
    </dgm:pt>
    <dgm:pt modelId="{EE91D473-5223-4A9C-A561-5E1AB896403F}" type="pres">
      <dgm:prSet presAssocID="{071F71DB-7565-41F8-A63C-4961C5751008}" presName="tx1" presStyleLbl="revTx" presStyleIdx="3" presStyleCnt="9"/>
      <dgm:spPr/>
    </dgm:pt>
    <dgm:pt modelId="{DA05052C-5A64-4C50-90DA-2193240211F0}" type="pres">
      <dgm:prSet presAssocID="{071F71DB-7565-41F8-A63C-4961C5751008}" presName="vert1" presStyleCnt="0"/>
      <dgm:spPr/>
    </dgm:pt>
    <dgm:pt modelId="{8B359284-5E1D-4CAC-B026-FBA01690793B}" type="pres">
      <dgm:prSet presAssocID="{5188CB3A-DE54-41A0-B44A-8A11628668CD}" presName="thickLine" presStyleLbl="alignNode1" presStyleIdx="4" presStyleCnt="9"/>
      <dgm:spPr/>
    </dgm:pt>
    <dgm:pt modelId="{13807FB0-B210-490C-AD69-5441FD0F6AB2}" type="pres">
      <dgm:prSet presAssocID="{5188CB3A-DE54-41A0-B44A-8A11628668CD}" presName="horz1" presStyleCnt="0"/>
      <dgm:spPr/>
    </dgm:pt>
    <dgm:pt modelId="{44656040-8A33-4325-9C59-6F014122244B}" type="pres">
      <dgm:prSet presAssocID="{5188CB3A-DE54-41A0-B44A-8A11628668CD}" presName="tx1" presStyleLbl="revTx" presStyleIdx="4" presStyleCnt="9"/>
      <dgm:spPr/>
    </dgm:pt>
    <dgm:pt modelId="{95FAB572-C586-4B68-A963-6EBDDD1C2B72}" type="pres">
      <dgm:prSet presAssocID="{5188CB3A-DE54-41A0-B44A-8A11628668CD}" presName="vert1" presStyleCnt="0"/>
      <dgm:spPr/>
    </dgm:pt>
    <dgm:pt modelId="{44AD2C75-7166-4DB0-B329-A0E7689DC4BD}" type="pres">
      <dgm:prSet presAssocID="{F1A3366A-779F-433A-87AA-E555C76432AD}" presName="thickLine" presStyleLbl="alignNode1" presStyleIdx="5" presStyleCnt="9"/>
      <dgm:spPr/>
    </dgm:pt>
    <dgm:pt modelId="{D13AAF87-5E5D-49CB-94C1-63EB75C0CA3D}" type="pres">
      <dgm:prSet presAssocID="{F1A3366A-779F-433A-87AA-E555C76432AD}" presName="horz1" presStyleCnt="0"/>
      <dgm:spPr/>
    </dgm:pt>
    <dgm:pt modelId="{2A9FB75F-A9F2-4AE4-ABEF-06D3CF9CF6C6}" type="pres">
      <dgm:prSet presAssocID="{F1A3366A-779F-433A-87AA-E555C76432AD}" presName="tx1" presStyleLbl="revTx" presStyleIdx="5" presStyleCnt="9"/>
      <dgm:spPr/>
    </dgm:pt>
    <dgm:pt modelId="{576D7771-FBB5-4990-AD85-B93F3F510134}" type="pres">
      <dgm:prSet presAssocID="{F1A3366A-779F-433A-87AA-E555C76432AD}" presName="vert1" presStyleCnt="0"/>
      <dgm:spPr/>
    </dgm:pt>
    <dgm:pt modelId="{C450BEDE-4CCF-446F-B079-A19165628426}" type="pres">
      <dgm:prSet presAssocID="{87AFA775-E12E-4F82-B49A-BA2A81607BBB}" presName="thickLine" presStyleLbl="alignNode1" presStyleIdx="6" presStyleCnt="9"/>
      <dgm:spPr/>
    </dgm:pt>
    <dgm:pt modelId="{7DDE7295-AE30-423B-A0A9-FB672DDA1068}" type="pres">
      <dgm:prSet presAssocID="{87AFA775-E12E-4F82-B49A-BA2A81607BBB}" presName="horz1" presStyleCnt="0"/>
      <dgm:spPr/>
    </dgm:pt>
    <dgm:pt modelId="{F826DA3A-91C6-4E90-85AF-78153A886586}" type="pres">
      <dgm:prSet presAssocID="{87AFA775-E12E-4F82-B49A-BA2A81607BBB}" presName="tx1" presStyleLbl="revTx" presStyleIdx="6" presStyleCnt="9"/>
      <dgm:spPr/>
    </dgm:pt>
    <dgm:pt modelId="{8D565E6B-131A-4B0E-9B2C-4D45FD3B842F}" type="pres">
      <dgm:prSet presAssocID="{87AFA775-E12E-4F82-B49A-BA2A81607BBB}" presName="vert1" presStyleCnt="0"/>
      <dgm:spPr/>
    </dgm:pt>
    <dgm:pt modelId="{3B60229E-8520-47CB-BC30-7DEB01A11616}" type="pres">
      <dgm:prSet presAssocID="{13CC8FA3-C3BE-4BA7-BBCB-3917B2BF1DFF}" presName="thickLine" presStyleLbl="alignNode1" presStyleIdx="7" presStyleCnt="9"/>
      <dgm:spPr/>
    </dgm:pt>
    <dgm:pt modelId="{6DD7D0B7-44F3-4FF8-9DBC-E3C5F04C0CB0}" type="pres">
      <dgm:prSet presAssocID="{13CC8FA3-C3BE-4BA7-BBCB-3917B2BF1DFF}" presName="horz1" presStyleCnt="0"/>
      <dgm:spPr/>
    </dgm:pt>
    <dgm:pt modelId="{57C3A72D-C2E8-4ADF-80A1-CAC891EEEA99}" type="pres">
      <dgm:prSet presAssocID="{13CC8FA3-C3BE-4BA7-BBCB-3917B2BF1DFF}" presName="tx1" presStyleLbl="revTx" presStyleIdx="7" presStyleCnt="9"/>
      <dgm:spPr/>
    </dgm:pt>
    <dgm:pt modelId="{2F53A030-0FEE-4313-B417-C86FFC0590B0}" type="pres">
      <dgm:prSet presAssocID="{13CC8FA3-C3BE-4BA7-BBCB-3917B2BF1DFF}" presName="vert1" presStyleCnt="0"/>
      <dgm:spPr/>
    </dgm:pt>
    <dgm:pt modelId="{5A16AC9F-BCB0-4CA7-984F-E4785058059B}" type="pres">
      <dgm:prSet presAssocID="{3D5B16A1-F4D7-4B84-B21E-3F7B8AE0058E}" presName="thickLine" presStyleLbl="alignNode1" presStyleIdx="8" presStyleCnt="9"/>
      <dgm:spPr/>
    </dgm:pt>
    <dgm:pt modelId="{0B4BAA80-1171-412F-BBFB-9811D73DD2D3}" type="pres">
      <dgm:prSet presAssocID="{3D5B16A1-F4D7-4B84-B21E-3F7B8AE0058E}" presName="horz1" presStyleCnt="0"/>
      <dgm:spPr/>
    </dgm:pt>
    <dgm:pt modelId="{405BFD13-8E48-4FAF-8170-D1173407F5E1}" type="pres">
      <dgm:prSet presAssocID="{3D5B16A1-F4D7-4B84-B21E-3F7B8AE0058E}" presName="tx1" presStyleLbl="revTx" presStyleIdx="8" presStyleCnt="9"/>
      <dgm:spPr/>
    </dgm:pt>
    <dgm:pt modelId="{632ADE6D-368B-4BB5-AEFB-3E7E9E51CA1C}" type="pres">
      <dgm:prSet presAssocID="{3D5B16A1-F4D7-4B84-B21E-3F7B8AE0058E}" presName="vert1" presStyleCnt="0"/>
      <dgm:spPr/>
    </dgm:pt>
  </dgm:ptLst>
  <dgm:cxnLst>
    <dgm:cxn modelId="{9210F31C-A737-48FD-9742-132958A684B3}" type="presOf" srcId="{87AFA775-E12E-4F82-B49A-BA2A81607BBB}" destId="{F826DA3A-91C6-4E90-85AF-78153A886586}" srcOrd="0" destOrd="0" presId="urn:microsoft.com/office/officeart/2008/layout/LinedList"/>
    <dgm:cxn modelId="{B03B5522-0F3F-443B-A483-CB72CCD2154F}" type="presOf" srcId="{61F5B3C8-27F4-4DA6-9027-6C3207BC3245}" destId="{E1D02EF1-F206-43C1-B9FB-5B2F6E93A552}" srcOrd="0" destOrd="0" presId="urn:microsoft.com/office/officeart/2008/layout/LinedList"/>
    <dgm:cxn modelId="{5651D124-7167-4E7A-BE0A-A97DE3539556}" type="presOf" srcId="{0F06B996-E920-4920-BE87-105E61FE7AEE}" destId="{DE1CD872-C364-44F7-95DC-9ED24C848B6C}" srcOrd="0" destOrd="0" presId="urn:microsoft.com/office/officeart/2008/layout/LinedList"/>
    <dgm:cxn modelId="{946F352A-F7CF-427B-A111-18253FD8C449}" srcId="{61F5B3C8-27F4-4DA6-9027-6C3207BC3245}" destId="{AE43093F-C462-4368-A12F-FF9D6B7F048C}" srcOrd="1" destOrd="0" parTransId="{B40087ED-D595-4C8C-96BB-6469A323C2C1}" sibTransId="{A145E052-34AE-40D3-9787-87F51A8EB83D}"/>
    <dgm:cxn modelId="{DA13152E-5B12-4437-9774-FB757F592CDB}" type="presOf" srcId="{F1A3366A-779F-433A-87AA-E555C76432AD}" destId="{2A9FB75F-A9F2-4AE4-ABEF-06D3CF9CF6C6}" srcOrd="0" destOrd="0" presId="urn:microsoft.com/office/officeart/2008/layout/LinedList"/>
    <dgm:cxn modelId="{BCCFC339-D13D-411E-880F-B77096D3CADB}" type="presOf" srcId="{AE8E369C-8D61-40DC-8462-BF4E0AC464A5}" destId="{99DF3130-A14C-4A3A-A128-A86659E1FB0C}" srcOrd="0" destOrd="0" presId="urn:microsoft.com/office/officeart/2008/layout/LinedList"/>
    <dgm:cxn modelId="{D51E5264-9F6C-4584-AC5B-363F2023ACFE}" type="presOf" srcId="{071F71DB-7565-41F8-A63C-4961C5751008}" destId="{EE91D473-5223-4A9C-A561-5E1AB896403F}" srcOrd="0" destOrd="0" presId="urn:microsoft.com/office/officeart/2008/layout/LinedList"/>
    <dgm:cxn modelId="{29B55072-F15F-431C-BC4D-D45354C4F446}" srcId="{61F5B3C8-27F4-4DA6-9027-6C3207BC3245}" destId="{F1A3366A-779F-433A-87AA-E555C76432AD}" srcOrd="5" destOrd="0" parTransId="{C05507D0-D65E-4922-9A23-F06B41A8F4EE}" sibTransId="{2BB058F3-EADA-4758-81AE-C1B50926E80E}"/>
    <dgm:cxn modelId="{06618755-BC31-4A7C-9747-813B64F6C47C}" type="presOf" srcId="{3D5B16A1-F4D7-4B84-B21E-3F7B8AE0058E}" destId="{405BFD13-8E48-4FAF-8170-D1173407F5E1}" srcOrd="0" destOrd="0" presId="urn:microsoft.com/office/officeart/2008/layout/LinedList"/>
    <dgm:cxn modelId="{24894782-6720-4286-876B-46E895A3C513}" type="presOf" srcId="{13CC8FA3-C3BE-4BA7-BBCB-3917B2BF1DFF}" destId="{57C3A72D-C2E8-4ADF-80A1-CAC891EEEA99}" srcOrd="0" destOrd="0" presId="urn:microsoft.com/office/officeart/2008/layout/LinedList"/>
    <dgm:cxn modelId="{AEDDCF8D-92F1-40E6-8011-0F4E29A25269}" srcId="{61F5B3C8-27F4-4DA6-9027-6C3207BC3245}" destId="{13CC8FA3-C3BE-4BA7-BBCB-3917B2BF1DFF}" srcOrd="7" destOrd="0" parTransId="{3B4248DB-3BA8-4F57-ABA4-392B3B150115}" sibTransId="{0A40CB57-C540-40D8-B5BE-ABE6A3F7BD70}"/>
    <dgm:cxn modelId="{7C6E6095-2B41-49CE-99E7-3923650C456A}" srcId="{61F5B3C8-27F4-4DA6-9027-6C3207BC3245}" destId="{3D5B16A1-F4D7-4B84-B21E-3F7B8AE0058E}" srcOrd="8" destOrd="0" parTransId="{B8C1E906-8946-4D90-8C8B-59CDC254C384}" sibTransId="{F637A258-2C6B-42A9-8DA5-28B3D67577D6}"/>
    <dgm:cxn modelId="{A453BDAF-693F-4C0B-A0E4-3128505D5C8D}" srcId="{61F5B3C8-27F4-4DA6-9027-6C3207BC3245}" destId="{AE8E369C-8D61-40DC-8462-BF4E0AC464A5}" srcOrd="0" destOrd="0" parTransId="{B8647F91-6902-4D80-AB4F-595AA42030CA}" sibTransId="{C8A307A4-6172-4D12-B697-3AD47B56DD46}"/>
    <dgm:cxn modelId="{C65637B7-9DC1-4543-B1D7-71BD5EDDC10D}" srcId="{61F5B3C8-27F4-4DA6-9027-6C3207BC3245}" destId="{87AFA775-E12E-4F82-B49A-BA2A81607BBB}" srcOrd="6" destOrd="0" parTransId="{BA06F5E6-8471-4FB6-A9B7-074C9250FC12}" sibTransId="{0ED22865-170A-4EF0-838E-3D566A59F275}"/>
    <dgm:cxn modelId="{DEE10DC0-82C7-4FC3-91E7-319DB5E5AB2E}" srcId="{61F5B3C8-27F4-4DA6-9027-6C3207BC3245}" destId="{071F71DB-7565-41F8-A63C-4961C5751008}" srcOrd="3" destOrd="0" parTransId="{2A80C3A3-FA6A-43E5-9F28-C8233D804245}" sibTransId="{3E4E101E-F54D-4A1F-9140-553576F02DFE}"/>
    <dgm:cxn modelId="{EB7B2AC6-17B7-4153-BC46-1746CA1780D8}" type="presOf" srcId="{5188CB3A-DE54-41A0-B44A-8A11628668CD}" destId="{44656040-8A33-4325-9C59-6F014122244B}" srcOrd="0" destOrd="0" presId="urn:microsoft.com/office/officeart/2008/layout/LinedList"/>
    <dgm:cxn modelId="{2CD9C2D1-AFF4-4F7B-8083-40A10849FC4A}" srcId="{61F5B3C8-27F4-4DA6-9027-6C3207BC3245}" destId="{5188CB3A-DE54-41A0-B44A-8A11628668CD}" srcOrd="4" destOrd="0" parTransId="{89D12C12-4683-418F-BCFE-49E18DAA34CF}" sibTransId="{44C99347-1A99-4F9D-B139-0F64B03F764C}"/>
    <dgm:cxn modelId="{7099EFD7-1929-4994-91A7-4DB735139747}" type="presOf" srcId="{AE43093F-C462-4368-A12F-FF9D6B7F048C}" destId="{C608968E-DCC7-4882-930C-8A5F924CF1A1}" srcOrd="0" destOrd="0" presId="urn:microsoft.com/office/officeart/2008/layout/LinedList"/>
    <dgm:cxn modelId="{5B513FEE-6AC8-4273-A0FB-7CC3E3692E44}" srcId="{61F5B3C8-27F4-4DA6-9027-6C3207BC3245}" destId="{0F06B996-E920-4920-BE87-105E61FE7AEE}" srcOrd="2" destOrd="0" parTransId="{7CA4DAE3-1B1B-4732-A685-DA095205B4E2}" sibTransId="{AE4AD7EF-C57F-4101-98B4-E652E095387B}"/>
    <dgm:cxn modelId="{E970FBC9-BFC8-4681-8A8B-323AD79E58FB}" type="presParOf" srcId="{E1D02EF1-F206-43C1-B9FB-5B2F6E93A552}" destId="{94B8E459-602C-421A-8BDC-1C40158F3264}" srcOrd="0" destOrd="0" presId="urn:microsoft.com/office/officeart/2008/layout/LinedList"/>
    <dgm:cxn modelId="{C4265A64-2243-428A-8D32-055DEC703002}" type="presParOf" srcId="{E1D02EF1-F206-43C1-B9FB-5B2F6E93A552}" destId="{7B352B02-C8C8-4F0E-95D2-52ADD8309C8F}" srcOrd="1" destOrd="0" presId="urn:microsoft.com/office/officeart/2008/layout/LinedList"/>
    <dgm:cxn modelId="{8559E7B2-50D7-466F-80F5-57A23CFAC91B}" type="presParOf" srcId="{7B352B02-C8C8-4F0E-95D2-52ADD8309C8F}" destId="{99DF3130-A14C-4A3A-A128-A86659E1FB0C}" srcOrd="0" destOrd="0" presId="urn:microsoft.com/office/officeart/2008/layout/LinedList"/>
    <dgm:cxn modelId="{2A40C192-0E65-4B2C-BDEC-B00908D48785}" type="presParOf" srcId="{7B352B02-C8C8-4F0E-95D2-52ADD8309C8F}" destId="{6ED0FE81-D342-494E-8035-4A97635F79DE}" srcOrd="1" destOrd="0" presId="urn:microsoft.com/office/officeart/2008/layout/LinedList"/>
    <dgm:cxn modelId="{6A946886-0E25-4708-9A59-FD44A4712E6D}" type="presParOf" srcId="{E1D02EF1-F206-43C1-B9FB-5B2F6E93A552}" destId="{EB6297CA-3100-4CE7-BCF3-51551DFE5870}" srcOrd="2" destOrd="0" presId="urn:microsoft.com/office/officeart/2008/layout/LinedList"/>
    <dgm:cxn modelId="{95800811-7784-4FCE-8D59-96D82BCF55C8}" type="presParOf" srcId="{E1D02EF1-F206-43C1-B9FB-5B2F6E93A552}" destId="{B3A03BBD-12D1-488C-B7BE-2A6B867D7365}" srcOrd="3" destOrd="0" presId="urn:microsoft.com/office/officeart/2008/layout/LinedList"/>
    <dgm:cxn modelId="{87B33ECC-B141-420A-BA4C-8FFA9A664AD9}" type="presParOf" srcId="{B3A03BBD-12D1-488C-B7BE-2A6B867D7365}" destId="{C608968E-DCC7-4882-930C-8A5F924CF1A1}" srcOrd="0" destOrd="0" presId="urn:microsoft.com/office/officeart/2008/layout/LinedList"/>
    <dgm:cxn modelId="{EFF8D34F-CC19-43DE-A424-EBAB94A040E4}" type="presParOf" srcId="{B3A03BBD-12D1-488C-B7BE-2A6B867D7365}" destId="{8129A8BE-041A-449F-8D53-980907B08969}" srcOrd="1" destOrd="0" presId="urn:microsoft.com/office/officeart/2008/layout/LinedList"/>
    <dgm:cxn modelId="{03B2B715-C841-4B7B-AC5A-311F7BBECC62}" type="presParOf" srcId="{E1D02EF1-F206-43C1-B9FB-5B2F6E93A552}" destId="{71654F39-8D71-420B-91E9-CE68D0349158}" srcOrd="4" destOrd="0" presId="urn:microsoft.com/office/officeart/2008/layout/LinedList"/>
    <dgm:cxn modelId="{9225EAC0-2B3B-410E-B93B-F36FF37CA8BF}" type="presParOf" srcId="{E1D02EF1-F206-43C1-B9FB-5B2F6E93A552}" destId="{026DA03A-C5B3-45B6-83C3-DB678D7900A6}" srcOrd="5" destOrd="0" presId="urn:microsoft.com/office/officeart/2008/layout/LinedList"/>
    <dgm:cxn modelId="{1153388D-D36C-4995-9C09-5CB18E85DC08}" type="presParOf" srcId="{026DA03A-C5B3-45B6-83C3-DB678D7900A6}" destId="{DE1CD872-C364-44F7-95DC-9ED24C848B6C}" srcOrd="0" destOrd="0" presId="urn:microsoft.com/office/officeart/2008/layout/LinedList"/>
    <dgm:cxn modelId="{F6E4055F-79B7-4387-B787-AE441B74DD1D}" type="presParOf" srcId="{026DA03A-C5B3-45B6-83C3-DB678D7900A6}" destId="{0EBD78B9-97E7-4360-A249-BA933B6337DB}" srcOrd="1" destOrd="0" presId="urn:microsoft.com/office/officeart/2008/layout/LinedList"/>
    <dgm:cxn modelId="{FC56BF8C-A76D-449C-BC9A-E10F6B301A15}" type="presParOf" srcId="{E1D02EF1-F206-43C1-B9FB-5B2F6E93A552}" destId="{47DE355F-EC0F-417E-882F-05B29F5BAA47}" srcOrd="6" destOrd="0" presId="urn:microsoft.com/office/officeart/2008/layout/LinedList"/>
    <dgm:cxn modelId="{CA3FFF23-6ECF-4F8B-AF6E-EF986E43B312}" type="presParOf" srcId="{E1D02EF1-F206-43C1-B9FB-5B2F6E93A552}" destId="{D4FDA198-D639-42FE-8525-C32E953A111E}" srcOrd="7" destOrd="0" presId="urn:microsoft.com/office/officeart/2008/layout/LinedList"/>
    <dgm:cxn modelId="{F6A5A8C9-0944-4FE1-8C62-D4DA476C01D3}" type="presParOf" srcId="{D4FDA198-D639-42FE-8525-C32E953A111E}" destId="{EE91D473-5223-4A9C-A561-5E1AB896403F}" srcOrd="0" destOrd="0" presId="urn:microsoft.com/office/officeart/2008/layout/LinedList"/>
    <dgm:cxn modelId="{F78E5F51-7576-42C7-9DAA-74EDF23705A4}" type="presParOf" srcId="{D4FDA198-D639-42FE-8525-C32E953A111E}" destId="{DA05052C-5A64-4C50-90DA-2193240211F0}" srcOrd="1" destOrd="0" presId="urn:microsoft.com/office/officeart/2008/layout/LinedList"/>
    <dgm:cxn modelId="{1AD680CF-EDF6-4BAB-B6A5-64EF79020D6A}" type="presParOf" srcId="{E1D02EF1-F206-43C1-B9FB-5B2F6E93A552}" destId="{8B359284-5E1D-4CAC-B026-FBA01690793B}" srcOrd="8" destOrd="0" presId="urn:microsoft.com/office/officeart/2008/layout/LinedList"/>
    <dgm:cxn modelId="{F89EC2A2-B694-4D1B-BD6C-FB8AD453BB00}" type="presParOf" srcId="{E1D02EF1-F206-43C1-B9FB-5B2F6E93A552}" destId="{13807FB0-B210-490C-AD69-5441FD0F6AB2}" srcOrd="9" destOrd="0" presId="urn:microsoft.com/office/officeart/2008/layout/LinedList"/>
    <dgm:cxn modelId="{E4409C35-5BAD-48D4-BF60-41ED4A12567D}" type="presParOf" srcId="{13807FB0-B210-490C-AD69-5441FD0F6AB2}" destId="{44656040-8A33-4325-9C59-6F014122244B}" srcOrd="0" destOrd="0" presId="urn:microsoft.com/office/officeart/2008/layout/LinedList"/>
    <dgm:cxn modelId="{8A6F0FF3-7191-42C4-A18A-DEDC7ED3B172}" type="presParOf" srcId="{13807FB0-B210-490C-AD69-5441FD0F6AB2}" destId="{95FAB572-C586-4B68-A963-6EBDDD1C2B72}" srcOrd="1" destOrd="0" presId="urn:microsoft.com/office/officeart/2008/layout/LinedList"/>
    <dgm:cxn modelId="{9443812D-5443-4218-A46A-394DEC03EA7D}" type="presParOf" srcId="{E1D02EF1-F206-43C1-B9FB-5B2F6E93A552}" destId="{44AD2C75-7166-4DB0-B329-A0E7689DC4BD}" srcOrd="10" destOrd="0" presId="urn:microsoft.com/office/officeart/2008/layout/LinedList"/>
    <dgm:cxn modelId="{4E9AF28A-1266-47C8-878B-392ED6063B4E}" type="presParOf" srcId="{E1D02EF1-F206-43C1-B9FB-5B2F6E93A552}" destId="{D13AAF87-5E5D-49CB-94C1-63EB75C0CA3D}" srcOrd="11" destOrd="0" presId="urn:microsoft.com/office/officeart/2008/layout/LinedList"/>
    <dgm:cxn modelId="{12B197AD-88C6-451B-8C53-14EF470AEBC3}" type="presParOf" srcId="{D13AAF87-5E5D-49CB-94C1-63EB75C0CA3D}" destId="{2A9FB75F-A9F2-4AE4-ABEF-06D3CF9CF6C6}" srcOrd="0" destOrd="0" presId="urn:microsoft.com/office/officeart/2008/layout/LinedList"/>
    <dgm:cxn modelId="{32D5208D-7454-453E-8C36-93F185C1AAA8}" type="presParOf" srcId="{D13AAF87-5E5D-49CB-94C1-63EB75C0CA3D}" destId="{576D7771-FBB5-4990-AD85-B93F3F510134}" srcOrd="1" destOrd="0" presId="urn:microsoft.com/office/officeart/2008/layout/LinedList"/>
    <dgm:cxn modelId="{EE7C1480-3B4E-4FCE-98EA-1A9D21BC11AC}" type="presParOf" srcId="{E1D02EF1-F206-43C1-B9FB-5B2F6E93A552}" destId="{C450BEDE-4CCF-446F-B079-A19165628426}" srcOrd="12" destOrd="0" presId="urn:microsoft.com/office/officeart/2008/layout/LinedList"/>
    <dgm:cxn modelId="{1C4704C9-466F-4DDF-8C63-092F6C0316F4}" type="presParOf" srcId="{E1D02EF1-F206-43C1-B9FB-5B2F6E93A552}" destId="{7DDE7295-AE30-423B-A0A9-FB672DDA1068}" srcOrd="13" destOrd="0" presId="urn:microsoft.com/office/officeart/2008/layout/LinedList"/>
    <dgm:cxn modelId="{427D1691-4BED-44D7-9001-ADC6A3153239}" type="presParOf" srcId="{7DDE7295-AE30-423B-A0A9-FB672DDA1068}" destId="{F826DA3A-91C6-4E90-85AF-78153A886586}" srcOrd="0" destOrd="0" presId="urn:microsoft.com/office/officeart/2008/layout/LinedList"/>
    <dgm:cxn modelId="{51A0604B-B6D2-478C-ABFD-0FC4F18538F4}" type="presParOf" srcId="{7DDE7295-AE30-423B-A0A9-FB672DDA1068}" destId="{8D565E6B-131A-4B0E-9B2C-4D45FD3B842F}" srcOrd="1" destOrd="0" presId="urn:microsoft.com/office/officeart/2008/layout/LinedList"/>
    <dgm:cxn modelId="{5A314D8E-8389-47FA-B584-3D4075921A20}" type="presParOf" srcId="{E1D02EF1-F206-43C1-B9FB-5B2F6E93A552}" destId="{3B60229E-8520-47CB-BC30-7DEB01A11616}" srcOrd="14" destOrd="0" presId="urn:microsoft.com/office/officeart/2008/layout/LinedList"/>
    <dgm:cxn modelId="{E306F1D3-7181-4F93-930D-0C011478EE80}" type="presParOf" srcId="{E1D02EF1-F206-43C1-B9FB-5B2F6E93A552}" destId="{6DD7D0B7-44F3-4FF8-9DBC-E3C5F04C0CB0}" srcOrd="15" destOrd="0" presId="urn:microsoft.com/office/officeart/2008/layout/LinedList"/>
    <dgm:cxn modelId="{930650EB-C825-45CE-80E4-97BE7EB151DF}" type="presParOf" srcId="{6DD7D0B7-44F3-4FF8-9DBC-E3C5F04C0CB0}" destId="{57C3A72D-C2E8-4ADF-80A1-CAC891EEEA99}" srcOrd="0" destOrd="0" presId="urn:microsoft.com/office/officeart/2008/layout/LinedList"/>
    <dgm:cxn modelId="{6DB00A0C-66CB-4720-9830-807F8DED3C46}" type="presParOf" srcId="{6DD7D0B7-44F3-4FF8-9DBC-E3C5F04C0CB0}" destId="{2F53A030-0FEE-4313-B417-C86FFC0590B0}" srcOrd="1" destOrd="0" presId="urn:microsoft.com/office/officeart/2008/layout/LinedList"/>
    <dgm:cxn modelId="{4FC0FF0D-755E-43E2-BBC5-8CFEE8F9E7CA}" type="presParOf" srcId="{E1D02EF1-F206-43C1-B9FB-5B2F6E93A552}" destId="{5A16AC9F-BCB0-4CA7-984F-E4785058059B}" srcOrd="16" destOrd="0" presId="urn:microsoft.com/office/officeart/2008/layout/LinedList"/>
    <dgm:cxn modelId="{1FA9867E-6974-4446-9716-E270FDD89F79}" type="presParOf" srcId="{E1D02EF1-F206-43C1-B9FB-5B2F6E93A552}" destId="{0B4BAA80-1171-412F-BBFB-9811D73DD2D3}" srcOrd="17" destOrd="0" presId="urn:microsoft.com/office/officeart/2008/layout/LinedList"/>
    <dgm:cxn modelId="{0C96A017-F0E6-4695-9D26-865EBEB4B9F5}" type="presParOf" srcId="{0B4BAA80-1171-412F-BBFB-9811D73DD2D3}" destId="{405BFD13-8E48-4FAF-8170-D1173407F5E1}" srcOrd="0" destOrd="0" presId="urn:microsoft.com/office/officeart/2008/layout/LinedList"/>
    <dgm:cxn modelId="{024F691B-56DE-47EC-81C2-0CC30BE94734}" type="presParOf" srcId="{0B4BAA80-1171-412F-BBFB-9811D73DD2D3}" destId="{632ADE6D-368B-4BB5-AEFB-3E7E9E51CA1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FA46D-75E3-4EDB-990C-3CFD427EC417}">
      <dsp:nvSpPr>
        <dsp:cNvPr id="0" name=""/>
        <dsp:cNvSpPr/>
      </dsp:nvSpPr>
      <dsp:spPr>
        <a:xfrm>
          <a:off x="3206" y="0"/>
          <a:ext cx="1866582" cy="597835"/>
        </a:xfrm>
        <a:prstGeom prst="chevron">
          <a:avLst/>
        </a:prstGeom>
        <a:solidFill>
          <a:srgbClr val="157C8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500" kern="1200" dirty="0"/>
            <a:t>2023</a:t>
          </a:r>
        </a:p>
      </dsp:txBody>
      <dsp:txXfrm>
        <a:off x="302124" y="0"/>
        <a:ext cx="1268747" cy="597835"/>
      </dsp:txXfrm>
    </dsp:sp>
    <dsp:sp modelId="{C2DC1DA4-9562-4980-AB00-1FC0196D9A90}">
      <dsp:nvSpPr>
        <dsp:cNvPr id="0" name=""/>
        <dsp:cNvSpPr/>
      </dsp:nvSpPr>
      <dsp:spPr>
        <a:xfrm>
          <a:off x="1683130" y="0"/>
          <a:ext cx="1866582" cy="597835"/>
        </a:xfrm>
        <a:prstGeom prst="chevron">
          <a:avLst/>
        </a:prstGeom>
        <a:solidFill>
          <a:srgbClr val="C8B4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500" kern="1200" dirty="0"/>
            <a:t>2024</a:t>
          </a:r>
        </a:p>
      </dsp:txBody>
      <dsp:txXfrm>
        <a:off x="1982048" y="0"/>
        <a:ext cx="1268747" cy="597835"/>
      </dsp:txXfrm>
    </dsp:sp>
    <dsp:sp modelId="{AC569B76-0BC9-43FD-A004-647AAD2A8DD4}">
      <dsp:nvSpPr>
        <dsp:cNvPr id="0" name=""/>
        <dsp:cNvSpPr/>
      </dsp:nvSpPr>
      <dsp:spPr>
        <a:xfrm>
          <a:off x="3363054" y="0"/>
          <a:ext cx="1866582" cy="597835"/>
        </a:xfrm>
        <a:prstGeom prst="chevron">
          <a:avLst/>
        </a:prstGeom>
        <a:solidFill>
          <a:srgbClr val="7D16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500" kern="1200" dirty="0"/>
            <a:t>2025</a:t>
          </a:r>
        </a:p>
      </dsp:txBody>
      <dsp:txXfrm>
        <a:off x="3661972" y="0"/>
        <a:ext cx="1268747" cy="597835"/>
      </dsp:txXfrm>
    </dsp:sp>
    <dsp:sp modelId="{72E98923-3061-47B8-879C-E04E9338D96A}">
      <dsp:nvSpPr>
        <dsp:cNvPr id="0" name=""/>
        <dsp:cNvSpPr/>
      </dsp:nvSpPr>
      <dsp:spPr>
        <a:xfrm>
          <a:off x="5042979" y="0"/>
          <a:ext cx="1866582" cy="597835"/>
        </a:xfrm>
        <a:prstGeom prst="chevron">
          <a:avLst/>
        </a:prstGeom>
        <a:solidFill>
          <a:srgbClr val="F6A90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500" kern="1200" dirty="0"/>
            <a:t>2026</a:t>
          </a:r>
        </a:p>
      </dsp:txBody>
      <dsp:txXfrm>
        <a:off x="5341897" y="0"/>
        <a:ext cx="1268747" cy="5978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8E459-602C-421A-8BDC-1C40158F3264}">
      <dsp:nvSpPr>
        <dsp:cNvPr id="0" name=""/>
        <dsp:cNvSpPr/>
      </dsp:nvSpPr>
      <dsp:spPr>
        <a:xfrm>
          <a:off x="0" y="336"/>
          <a:ext cx="70038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F3130-A14C-4A3A-A128-A86659E1FB0C}">
      <dsp:nvSpPr>
        <dsp:cNvPr id="0" name=""/>
        <dsp:cNvSpPr/>
      </dsp:nvSpPr>
      <dsp:spPr>
        <a:xfrm>
          <a:off x="0" y="336"/>
          <a:ext cx="7003878" cy="306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Online Survey issued:</a:t>
          </a:r>
          <a:endParaRPr lang="en-US" sz="1400" kern="1200" dirty="0"/>
        </a:p>
      </dsp:txBody>
      <dsp:txXfrm>
        <a:off x="0" y="336"/>
        <a:ext cx="7003878" cy="306060"/>
      </dsp:txXfrm>
    </dsp:sp>
    <dsp:sp modelId="{EB6297CA-3100-4CE7-BCF3-51551DFE5870}">
      <dsp:nvSpPr>
        <dsp:cNvPr id="0" name=""/>
        <dsp:cNvSpPr/>
      </dsp:nvSpPr>
      <dsp:spPr>
        <a:xfrm>
          <a:off x="0" y="306397"/>
          <a:ext cx="70038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8968E-DCC7-4882-930C-8A5F924CF1A1}">
      <dsp:nvSpPr>
        <dsp:cNvPr id="0" name=""/>
        <dsp:cNvSpPr/>
      </dsp:nvSpPr>
      <dsp:spPr>
        <a:xfrm>
          <a:off x="0" y="306397"/>
          <a:ext cx="7003878" cy="306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 Via Forum members</a:t>
          </a:r>
          <a:endParaRPr lang="en-US" sz="1400" kern="1200" dirty="0"/>
        </a:p>
      </dsp:txBody>
      <dsp:txXfrm>
        <a:off x="0" y="306397"/>
        <a:ext cx="7003878" cy="306060"/>
      </dsp:txXfrm>
    </dsp:sp>
    <dsp:sp modelId="{71654F39-8D71-420B-91E9-CE68D0349158}">
      <dsp:nvSpPr>
        <dsp:cNvPr id="0" name=""/>
        <dsp:cNvSpPr/>
      </dsp:nvSpPr>
      <dsp:spPr>
        <a:xfrm>
          <a:off x="0" y="612457"/>
          <a:ext cx="70038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CD872-C364-44F7-95DC-9ED24C848B6C}">
      <dsp:nvSpPr>
        <dsp:cNvPr id="0" name=""/>
        <dsp:cNvSpPr/>
      </dsp:nvSpPr>
      <dsp:spPr>
        <a:xfrm>
          <a:off x="0" y="612457"/>
          <a:ext cx="7003878" cy="306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 Via PPN</a:t>
          </a:r>
          <a:endParaRPr lang="en-US" sz="1400" kern="1200" dirty="0"/>
        </a:p>
      </dsp:txBody>
      <dsp:txXfrm>
        <a:off x="0" y="612457"/>
        <a:ext cx="7003878" cy="306060"/>
      </dsp:txXfrm>
    </dsp:sp>
    <dsp:sp modelId="{47DE355F-EC0F-417E-882F-05B29F5BAA47}">
      <dsp:nvSpPr>
        <dsp:cNvPr id="0" name=""/>
        <dsp:cNvSpPr/>
      </dsp:nvSpPr>
      <dsp:spPr>
        <a:xfrm>
          <a:off x="0" y="918518"/>
          <a:ext cx="70038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1D473-5223-4A9C-A561-5E1AB896403F}">
      <dsp:nvSpPr>
        <dsp:cNvPr id="0" name=""/>
        <dsp:cNvSpPr/>
      </dsp:nvSpPr>
      <dsp:spPr>
        <a:xfrm>
          <a:off x="0" y="918518"/>
          <a:ext cx="7003878" cy="306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 Via email to SECAD community contacts</a:t>
          </a:r>
          <a:endParaRPr lang="en-US" sz="1400" kern="1200" dirty="0"/>
        </a:p>
      </dsp:txBody>
      <dsp:txXfrm>
        <a:off x="0" y="918518"/>
        <a:ext cx="7003878" cy="306060"/>
      </dsp:txXfrm>
    </dsp:sp>
    <dsp:sp modelId="{8B359284-5E1D-4CAC-B026-FBA01690793B}">
      <dsp:nvSpPr>
        <dsp:cNvPr id="0" name=""/>
        <dsp:cNvSpPr/>
      </dsp:nvSpPr>
      <dsp:spPr>
        <a:xfrm>
          <a:off x="0" y="1224579"/>
          <a:ext cx="70038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56040-8A33-4325-9C59-6F014122244B}">
      <dsp:nvSpPr>
        <dsp:cNvPr id="0" name=""/>
        <dsp:cNvSpPr/>
      </dsp:nvSpPr>
      <dsp:spPr>
        <a:xfrm>
          <a:off x="0" y="1224579"/>
          <a:ext cx="7003878" cy="306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 Via SECAD social media</a:t>
          </a:r>
          <a:endParaRPr lang="en-US" sz="1400" kern="1200" dirty="0"/>
        </a:p>
      </dsp:txBody>
      <dsp:txXfrm>
        <a:off x="0" y="1224579"/>
        <a:ext cx="7003878" cy="306060"/>
      </dsp:txXfrm>
    </dsp:sp>
    <dsp:sp modelId="{44AD2C75-7166-4DB0-B329-A0E7689DC4BD}">
      <dsp:nvSpPr>
        <dsp:cNvPr id="0" name=""/>
        <dsp:cNvSpPr/>
      </dsp:nvSpPr>
      <dsp:spPr>
        <a:xfrm>
          <a:off x="0" y="1530639"/>
          <a:ext cx="70038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FB75F-A9F2-4AE4-ABEF-06D3CF9CF6C6}">
      <dsp:nvSpPr>
        <dsp:cNvPr id="0" name=""/>
        <dsp:cNvSpPr/>
      </dsp:nvSpPr>
      <dsp:spPr>
        <a:xfrm>
          <a:off x="0" y="1530639"/>
          <a:ext cx="7003878" cy="306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 To local public representatives, Municipal Officers and senior Local Authority staff</a:t>
          </a:r>
          <a:endParaRPr lang="en-US" sz="1400" kern="1200" dirty="0"/>
        </a:p>
      </dsp:txBody>
      <dsp:txXfrm>
        <a:off x="0" y="1530639"/>
        <a:ext cx="7003878" cy="306060"/>
      </dsp:txXfrm>
    </dsp:sp>
    <dsp:sp modelId="{C450BEDE-4CCF-446F-B079-A19165628426}">
      <dsp:nvSpPr>
        <dsp:cNvPr id="0" name=""/>
        <dsp:cNvSpPr/>
      </dsp:nvSpPr>
      <dsp:spPr>
        <a:xfrm>
          <a:off x="0" y="1836700"/>
          <a:ext cx="70038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6DA3A-91C6-4E90-85AF-78153A886586}">
      <dsp:nvSpPr>
        <dsp:cNvPr id="0" name=""/>
        <dsp:cNvSpPr/>
      </dsp:nvSpPr>
      <dsp:spPr>
        <a:xfrm>
          <a:off x="0" y="1836700"/>
          <a:ext cx="7003878" cy="306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 To SEAI</a:t>
          </a:r>
          <a:endParaRPr lang="en-US" sz="1400" kern="1200" dirty="0"/>
        </a:p>
      </dsp:txBody>
      <dsp:txXfrm>
        <a:off x="0" y="1836700"/>
        <a:ext cx="7003878" cy="306060"/>
      </dsp:txXfrm>
    </dsp:sp>
    <dsp:sp modelId="{3B60229E-8520-47CB-BC30-7DEB01A11616}">
      <dsp:nvSpPr>
        <dsp:cNvPr id="0" name=""/>
        <dsp:cNvSpPr/>
      </dsp:nvSpPr>
      <dsp:spPr>
        <a:xfrm>
          <a:off x="0" y="2142761"/>
          <a:ext cx="70038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3A72D-C2E8-4ADF-80A1-CAC891EEEA99}">
      <dsp:nvSpPr>
        <dsp:cNvPr id="0" name=""/>
        <dsp:cNvSpPr/>
      </dsp:nvSpPr>
      <dsp:spPr>
        <a:xfrm>
          <a:off x="0" y="2142761"/>
          <a:ext cx="7003878" cy="306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 To primary and secondary schools</a:t>
          </a:r>
          <a:endParaRPr lang="en-US" sz="1400" kern="1200" dirty="0"/>
        </a:p>
      </dsp:txBody>
      <dsp:txXfrm>
        <a:off x="0" y="2142761"/>
        <a:ext cx="7003878" cy="306060"/>
      </dsp:txXfrm>
    </dsp:sp>
    <dsp:sp modelId="{5A16AC9F-BCB0-4CA7-984F-E4785058059B}">
      <dsp:nvSpPr>
        <dsp:cNvPr id="0" name=""/>
        <dsp:cNvSpPr/>
      </dsp:nvSpPr>
      <dsp:spPr>
        <a:xfrm>
          <a:off x="0" y="2448821"/>
          <a:ext cx="70038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BFD13-8E48-4FAF-8170-D1173407F5E1}">
      <dsp:nvSpPr>
        <dsp:cNvPr id="0" name=""/>
        <dsp:cNvSpPr/>
      </dsp:nvSpPr>
      <dsp:spPr>
        <a:xfrm>
          <a:off x="0" y="2448821"/>
          <a:ext cx="7003878" cy="306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- 6 x drop-in sessions conducted</a:t>
          </a:r>
          <a:endParaRPr lang="en-US" sz="1400" kern="1200" dirty="0"/>
        </a:p>
      </dsp:txBody>
      <dsp:txXfrm>
        <a:off x="0" y="2448821"/>
        <a:ext cx="7003878" cy="306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44268-9502-460C-9D1E-7BF17939D17D}" type="datetimeFigureOut">
              <a:rPr lang="en-IE" smtClean="0"/>
              <a:t>13/01/2023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B63AE-01B2-464F-A90B-5F6044AEC7E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411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September key date – when Final Investment Decision is due to be made. Will be a major milestone for the project partners.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B63AE-01B2-464F-A90B-5F6044AEC7E5}" type="slidenum">
              <a:rPr lang="en-IE" smtClean="0"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1203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Process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B63AE-01B2-464F-A90B-5F6044AEC7E5}" type="slidenum">
              <a:rPr lang="en-IE" smtClean="0"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71380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B63AE-01B2-464F-A90B-5F6044AEC7E5}" type="slidenum">
              <a:rPr lang="en-IE" smtClean="0"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4120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9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8F96-7736-D949-B0A8-EE51B7E1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48E5D-188A-5440-8BBF-3CE0468C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514350"/>
              <a:t>13/01/2023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7EF8B-69B8-E442-9703-07E95876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E6F58-4EC0-9248-BE76-9C145E7E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9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B3432-E118-714B-9778-6FB3C550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514350"/>
              <a:t>13/01/2023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C0D2A-5D47-5845-99E6-6F068780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4187C-78A2-E14C-9110-2CB474C5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4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DDAA-1A7E-C247-9B31-A2E3A5A4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BE4A3-90D6-7946-BCCE-AD461F4F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F50B6-746A-BB4F-B429-E6488C97D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17054-5F76-D445-8B30-938515C8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514350"/>
              <a:t>13/01/2023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0B974-4B91-4F42-A562-F4BFE479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5694B-13BB-614F-B34D-8C5B3984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68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9B62-5073-844B-B152-FFDE3764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E4E9B8-F97F-EC4A-AD49-6A063A083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361FE-2D71-BB46-AE2F-B43E10912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47FAB-9F0F-B841-AAF1-9D724397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514350"/>
              <a:t>13/01/2023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CC2DF-C1FB-FF48-942F-995978D6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FC620-2159-A745-9F2F-0779073A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89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7624-5B40-274C-A13B-4DD10990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3FA7F-C76D-F54F-AFAD-22B6D24E2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D1490-AD43-B94B-9932-1BCAADCD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514350"/>
              <a:t>13/01/2023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B6DB4-4123-1943-93DA-87151667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B4E02-047D-944F-9ADC-1C065420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95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A4E0CA-A192-1A41-82FD-26F2C7CED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739F3-A792-7C49-A312-BCE9F3CDA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BD3DD-DA0E-6040-98C4-10D855C5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514350"/>
              <a:t>13/01/2023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53F9-976D-CD46-99ED-45252800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EB514-D283-2546-8869-EAB7E9C0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98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" y="3980"/>
            <a:ext cx="9141748" cy="51355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1/13/2023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3069206"/>
            <a:ext cx="7772400" cy="897650"/>
          </a:xfrm>
        </p:spPr>
        <p:txBody>
          <a:bodyPr anchor="t"/>
          <a:lstStyle>
            <a:lvl1pPr marL="0" indent="0">
              <a:buNone/>
              <a:defRPr sz="1519" b="1" i="0">
                <a:solidFill>
                  <a:srgbClr val="C8B4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69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69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069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069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69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0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167079"/>
            <a:ext cx="7772400" cy="897650"/>
          </a:xfrm>
        </p:spPr>
        <p:txBody>
          <a:bodyPr anchor="b">
            <a:normAutofit/>
          </a:bodyPr>
          <a:lstStyle>
            <a:lvl1pPr marL="0" indent="0">
              <a:buNone/>
              <a:defRPr sz="2531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69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69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069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069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69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0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3" y="3962035"/>
            <a:ext cx="9167645" cy="11814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53440F-CE54-EB49-88C9-EBB06CA75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31" r="-3604"/>
          <a:stretch/>
        </p:blipFill>
        <p:spPr>
          <a:xfrm>
            <a:off x="3835830" y="4338079"/>
            <a:ext cx="1836550" cy="71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57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-288178"/>
            <a:ext cx="9288533" cy="5224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1/13/2023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4" y="3069205"/>
            <a:ext cx="6283682" cy="897650"/>
          </a:xfrm>
        </p:spPr>
        <p:txBody>
          <a:bodyPr anchor="t"/>
          <a:lstStyle>
            <a:lvl1pPr marL="0" indent="0">
              <a:buNone/>
              <a:defRPr sz="1519" b="1" i="0">
                <a:solidFill>
                  <a:srgbClr val="C8B474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4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69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69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69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69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69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4" y="2167079"/>
            <a:ext cx="6283682" cy="897650"/>
          </a:xfrm>
        </p:spPr>
        <p:txBody>
          <a:bodyPr anchor="b">
            <a:normAutofit/>
          </a:bodyPr>
          <a:lstStyle>
            <a:lvl1pPr marL="0" indent="0">
              <a:buNone/>
              <a:defRPr sz="2419" b="1" i="0">
                <a:solidFill>
                  <a:schemeClr val="bg1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4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69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69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69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69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69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2" y="3962035"/>
            <a:ext cx="9167645" cy="11814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121B21-9198-474C-86C9-49A46940CA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346" y="4297952"/>
            <a:ext cx="2025203" cy="7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43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993" y="1774209"/>
            <a:ext cx="4640239" cy="2238232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9496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B3432-E118-714B-9778-6FB3C550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514350"/>
              <a:t>13/01/2023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C0D2A-5D47-5845-99E6-6F068780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4187C-78A2-E14C-9110-2CB474C5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0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F49D-CCE0-40AC-93D3-59A0D388D362}" type="datetimeFigureOut">
              <a:rPr lang="en-IE" smtClean="0"/>
              <a:t>13/01/2023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63B0-BB48-493F-B78D-974E2B08F4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099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07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5A07-C6C7-194F-9C5B-74FD1B5C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A350D-0A41-0C44-AE53-13C1CEF87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60EAB-E3F6-AC48-B9AE-33B04E9A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514350"/>
              <a:t>13/01/2023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B6E44-0937-D049-BB72-D40BA875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F8238-4D91-374D-A9F6-CAC0C98C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44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iled wall&#10;&#10;Description automatically generated">
            <a:extLst>
              <a:ext uri="{FF2B5EF4-FFF2-40B4-BE49-F238E27FC236}">
                <a16:creationId xmlns:a16="http://schemas.microsoft.com/office/drawing/2014/main" id="{D3F03E35-7C50-2149-8C15-84BC13F304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6"/>
            <a:ext cx="9144000" cy="51422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506983-7588-3B44-AA24-06C27F02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B7C25-571D-0D4B-82A2-6EBE7D7F3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6836D-3021-AF46-85BE-F7E1483F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514350"/>
              <a:t>13/01/2023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A8C9A-3F43-8244-99FE-6638035A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9A635-2E53-B346-AEFC-32821DCA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5A7419-55C3-1247-8402-E91BC7E301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94" y="4359706"/>
            <a:ext cx="1518902" cy="54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5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27B2-DFC1-004F-A101-E020EA6B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3D4AA-31AA-0F42-B8FE-D5A77CB0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6FBF5-B83A-934C-91DF-0F8AAFF57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514350"/>
              <a:t>13/01/2023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C1C80-E42E-B943-A5CA-89A69569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7668C-46E1-9148-BFA0-57B84AF5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2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00A8D-58C5-D24E-B3B4-AA12B040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ABF66-15A3-6A4D-91E0-720DB6DA9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1BC86-9154-EB43-9A79-FAC836B5F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33481-9487-C64B-966E-95749157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514350"/>
              <a:t>13/01/2023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B546-29FA-144B-997A-7ED87E56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D8A68-9F48-C24D-9440-ECCFB59C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4C6A-A96E-0442-9E3E-2D5238E2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F1F60-F97B-CC4A-9782-9709B9A3E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E8653-97DD-A44E-B9FB-5FA6DB164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53C5F-8FB7-F94F-A6E8-86BA9142F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45017-18DA-6A4B-A8E5-481671325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8783C-7160-0647-A91F-30B6C6FA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514350"/>
              <a:t>13/01/2023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CFFCE-BFCF-444F-B5CA-2E47DC8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24927-F306-C24E-94FF-ECAE6E4F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5A7419-55C3-1247-8402-E91BC7E301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320" y="4205692"/>
            <a:ext cx="2025203" cy="72804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721" y="247568"/>
            <a:ext cx="8579889" cy="721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721" y="1130466"/>
            <a:ext cx="8579889" cy="3078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5653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46BB3-3D07-4744-813D-FEF8B2081F77}" type="datetimeFigureOut">
              <a:rPr lang="en-US" smtClean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6531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5653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634F2-7C8A-A843-B2D8-85ABE5DF50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02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61" r:id="rId2"/>
    <p:sldLayoutId id="214748377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3400" b="1" kern="1200">
          <a:solidFill>
            <a:srgbClr val="76767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8B474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C8B474"/>
        </a:buClr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C8B474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C8B474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C8B474"/>
        </a:buClr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49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ctr" defTabSz="682028" rtl="0" eaLnBrk="1" latinLnBrk="0" hangingPunct="1">
        <a:spcBef>
          <a:spcPct val="0"/>
        </a:spcBef>
        <a:buNone/>
        <a:defRPr sz="32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5761" indent="-255761" algn="l" defTabSz="682028" rtl="0" eaLnBrk="1" latinLnBrk="0" hangingPunct="1">
        <a:spcBef>
          <a:spcPct val="20000"/>
        </a:spcBef>
        <a:buFont typeface="Arial" pitchFamily="34" charset="0"/>
        <a:buChar char="•"/>
        <a:defRPr sz="2387" kern="1200">
          <a:solidFill>
            <a:schemeClr val="tx1"/>
          </a:solidFill>
          <a:latin typeface="+mn-lt"/>
          <a:ea typeface="+mn-ea"/>
          <a:cs typeface="+mn-cs"/>
        </a:defRPr>
      </a:lvl1pPr>
      <a:lvl2pPr marL="554148" indent="-213134" algn="l" defTabSz="682028" rtl="0" eaLnBrk="1" latinLnBrk="0" hangingPunct="1">
        <a:spcBef>
          <a:spcPct val="20000"/>
        </a:spcBef>
        <a:buFont typeface="Arial" pitchFamily="34" charset="0"/>
        <a:buChar char="–"/>
        <a:defRPr sz="2089" kern="1200">
          <a:solidFill>
            <a:schemeClr val="tx1"/>
          </a:solidFill>
          <a:latin typeface="+mn-lt"/>
          <a:ea typeface="+mn-ea"/>
          <a:cs typeface="+mn-cs"/>
        </a:defRPr>
      </a:lvl2pPr>
      <a:lvl3pPr marL="852536" indent="-170507" algn="l" defTabSz="682028" rtl="0" eaLnBrk="1" latinLnBrk="0" hangingPunct="1">
        <a:spcBef>
          <a:spcPct val="20000"/>
        </a:spcBef>
        <a:buFont typeface="Arial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3pPr>
      <a:lvl4pPr marL="1193549" indent="-170507" algn="l" defTabSz="682028" rtl="0" eaLnBrk="1" latinLnBrk="0" hangingPunct="1">
        <a:spcBef>
          <a:spcPct val="20000"/>
        </a:spcBef>
        <a:buFont typeface="Arial" pitchFamily="34" charset="0"/>
        <a:buChar char="–"/>
        <a:defRPr sz="1492" kern="1200">
          <a:solidFill>
            <a:schemeClr val="tx1"/>
          </a:solidFill>
          <a:latin typeface="+mn-lt"/>
          <a:ea typeface="+mn-ea"/>
          <a:cs typeface="+mn-cs"/>
        </a:defRPr>
      </a:lvl4pPr>
      <a:lvl5pPr marL="1534563" indent="-170507" algn="l" defTabSz="682028" rtl="0" eaLnBrk="1" latinLnBrk="0" hangingPunct="1">
        <a:spcBef>
          <a:spcPct val="20000"/>
        </a:spcBef>
        <a:buFont typeface="Arial" pitchFamily="34" charset="0"/>
        <a:buChar char="»"/>
        <a:defRPr sz="1492" kern="1200">
          <a:solidFill>
            <a:schemeClr val="tx1"/>
          </a:solidFill>
          <a:latin typeface="+mn-lt"/>
          <a:ea typeface="+mn-ea"/>
          <a:cs typeface="+mn-cs"/>
        </a:defRPr>
      </a:lvl5pPr>
      <a:lvl6pPr marL="1875578" indent="-170507" algn="l" defTabSz="682028" rtl="0" eaLnBrk="1" latinLnBrk="0" hangingPunct="1">
        <a:spcBef>
          <a:spcPct val="20000"/>
        </a:spcBef>
        <a:buFont typeface="Arial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6pPr>
      <a:lvl7pPr marL="2216591" indent="-170507" algn="l" defTabSz="682028" rtl="0" eaLnBrk="1" latinLnBrk="0" hangingPunct="1">
        <a:spcBef>
          <a:spcPct val="20000"/>
        </a:spcBef>
        <a:buFont typeface="Arial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7pPr>
      <a:lvl8pPr marL="2557606" indent="-170507" algn="l" defTabSz="682028" rtl="0" eaLnBrk="1" latinLnBrk="0" hangingPunct="1">
        <a:spcBef>
          <a:spcPct val="20000"/>
        </a:spcBef>
        <a:buFont typeface="Arial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8pPr>
      <a:lvl9pPr marL="2898620" indent="-170507" algn="l" defTabSz="682028" rtl="0" eaLnBrk="1" latinLnBrk="0" hangingPunct="1">
        <a:spcBef>
          <a:spcPct val="20000"/>
        </a:spcBef>
        <a:buFont typeface="Arial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2028" rtl="0" eaLnBrk="1" latinLnBrk="0" hangingPunct="1">
        <a:defRPr sz="1343" kern="1200">
          <a:solidFill>
            <a:schemeClr val="tx1"/>
          </a:solidFill>
          <a:latin typeface="+mn-lt"/>
          <a:ea typeface="+mn-ea"/>
          <a:cs typeface="+mn-cs"/>
        </a:defRPr>
      </a:lvl1pPr>
      <a:lvl2pPr marL="341014" algn="l" defTabSz="682028" rtl="0" eaLnBrk="1" latinLnBrk="0" hangingPunct="1">
        <a:defRPr sz="1343" kern="1200">
          <a:solidFill>
            <a:schemeClr val="tx1"/>
          </a:solidFill>
          <a:latin typeface="+mn-lt"/>
          <a:ea typeface="+mn-ea"/>
          <a:cs typeface="+mn-cs"/>
        </a:defRPr>
      </a:lvl2pPr>
      <a:lvl3pPr marL="682028" algn="l" defTabSz="682028" rtl="0" eaLnBrk="1" latinLnBrk="0" hangingPunct="1">
        <a:defRPr sz="1343" kern="1200">
          <a:solidFill>
            <a:schemeClr val="tx1"/>
          </a:solidFill>
          <a:latin typeface="+mn-lt"/>
          <a:ea typeface="+mn-ea"/>
          <a:cs typeface="+mn-cs"/>
        </a:defRPr>
      </a:lvl3pPr>
      <a:lvl4pPr marL="1023042" algn="l" defTabSz="682028" rtl="0" eaLnBrk="1" latinLnBrk="0" hangingPunct="1">
        <a:defRPr sz="1343" kern="1200">
          <a:solidFill>
            <a:schemeClr val="tx1"/>
          </a:solidFill>
          <a:latin typeface="+mn-lt"/>
          <a:ea typeface="+mn-ea"/>
          <a:cs typeface="+mn-cs"/>
        </a:defRPr>
      </a:lvl4pPr>
      <a:lvl5pPr marL="1364057" algn="l" defTabSz="682028" rtl="0" eaLnBrk="1" latinLnBrk="0" hangingPunct="1">
        <a:defRPr sz="1343" kern="1200">
          <a:solidFill>
            <a:schemeClr val="tx1"/>
          </a:solidFill>
          <a:latin typeface="+mn-lt"/>
          <a:ea typeface="+mn-ea"/>
          <a:cs typeface="+mn-cs"/>
        </a:defRPr>
      </a:lvl5pPr>
      <a:lvl6pPr marL="1705070" algn="l" defTabSz="682028" rtl="0" eaLnBrk="1" latinLnBrk="0" hangingPunct="1">
        <a:defRPr sz="1343" kern="1200">
          <a:solidFill>
            <a:schemeClr val="tx1"/>
          </a:solidFill>
          <a:latin typeface="+mn-lt"/>
          <a:ea typeface="+mn-ea"/>
          <a:cs typeface="+mn-cs"/>
        </a:defRPr>
      </a:lvl6pPr>
      <a:lvl7pPr marL="2046084" algn="l" defTabSz="682028" rtl="0" eaLnBrk="1" latinLnBrk="0" hangingPunct="1">
        <a:defRPr sz="1343" kern="1200">
          <a:solidFill>
            <a:schemeClr val="tx1"/>
          </a:solidFill>
          <a:latin typeface="+mn-lt"/>
          <a:ea typeface="+mn-ea"/>
          <a:cs typeface="+mn-cs"/>
        </a:defRPr>
      </a:lvl7pPr>
      <a:lvl8pPr marL="2387099" algn="l" defTabSz="682028" rtl="0" eaLnBrk="1" latinLnBrk="0" hangingPunct="1">
        <a:defRPr sz="1343" kern="1200">
          <a:solidFill>
            <a:schemeClr val="tx1"/>
          </a:solidFill>
          <a:latin typeface="+mn-lt"/>
          <a:ea typeface="+mn-ea"/>
          <a:cs typeface="+mn-cs"/>
        </a:defRPr>
      </a:lvl8pPr>
      <a:lvl9pPr marL="2728112" algn="l" defTabSz="682028" rtl="0" eaLnBrk="1" latinLnBrk="0" hangingPunct="1">
        <a:defRPr sz="13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18DC23-A392-B947-AABC-EE9D3143B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AC953-D00D-5448-9C61-E4B04FBBD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F7AC1-249C-C54D-9CF3-1BA955D10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514350"/>
              <a:t>13/01/2023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2B85-0314-4B47-B0AC-5D1970158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A2045-55DA-9545-9650-E31BF3C06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5A7419-55C3-1247-8402-E91BC7E3012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94" y="4359706"/>
            <a:ext cx="1518902" cy="54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7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018" y="3220414"/>
            <a:ext cx="7403315" cy="1234727"/>
          </a:xfrm>
        </p:spPr>
        <p:txBody>
          <a:bodyPr/>
          <a:lstStyle/>
          <a:p>
            <a:r>
              <a:rPr lang="en-IE" dirty="0" err="1">
                <a:solidFill>
                  <a:srgbClr val="002060"/>
                </a:solidFill>
              </a:rPr>
              <a:t>EirGrid</a:t>
            </a:r>
            <a:r>
              <a:rPr lang="en-IE" dirty="0">
                <a:solidFill>
                  <a:srgbClr val="002060"/>
                </a:solidFill>
              </a:rPr>
              <a:t> Celtic Interconnector Community Forum Meeting</a:t>
            </a:r>
            <a:br>
              <a:rPr lang="en-IE" dirty="0"/>
            </a:b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018" y="4240043"/>
            <a:ext cx="5825202" cy="822674"/>
          </a:xfrm>
        </p:spPr>
        <p:txBody>
          <a:bodyPr>
            <a:normAutofit/>
          </a:bodyPr>
          <a:lstStyle/>
          <a:p>
            <a:r>
              <a:rPr lang="en-IE" sz="2400" dirty="0">
                <a:solidFill>
                  <a:srgbClr val="002060"/>
                </a:solidFill>
              </a:rPr>
              <a:t>6th December 2022</a:t>
            </a:r>
          </a:p>
        </p:txBody>
      </p:sp>
      <p:pic>
        <p:nvPicPr>
          <p:cNvPr id="1026" name="Picture 2" descr="https://tse4.mm.bing.net/th?id=OIP.uJ03xuADyxS0GzQ_ySozAQHaDl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04"/>
            <a:ext cx="3386138" cy="163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se4.mm.bing.net/th?id=OIP.ovnj9fFayCUPNQl6dCIpOgAAAA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82" y="0"/>
            <a:ext cx="285750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16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2ADCC-F89A-4662-B5FF-56E108392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58" y="140572"/>
            <a:ext cx="7533017" cy="658297"/>
          </a:xfrm>
        </p:spPr>
        <p:txBody>
          <a:bodyPr anchor="ctr">
            <a:normAutofit/>
          </a:bodyPr>
          <a:lstStyle/>
          <a:p>
            <a:pPr algn="l"/>
            <a:r>
              <a:rPr lang="en-IE" sz="3000" dirty="0">
                <a:solidFill>
                  <a:schemeClr val="bg1">
                    <a:lumMod val="50000"/>
                  </a:schemeClr>
                </a:solidFill>
              </a:rPr>
              <a:t>Next Steps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81CD395-B4B4-B603-0101-3F392F09C2FC}"/>
              </a:ext>
            </a:extLst>
          </p:cNvPr>
          <p:cNvGrpSpPr/>
          <p:nvPr/>
        </p:nvGrpSpPr>
        <p:grpSpPr>
          <a:xfrm>
            <a:off x="2071956" y="1162592"/>
            <a:ext cx="5734906" cy="1275238"/>
            <a:chOff x="2182852" y="1660804"/>
            <a:chExt cx="5734906" cy="1275238"/>
          </a:xfrm>
        </p:grpSpPr>
        <p:sp>
          <p:nvSpPr>
            <p:cNvPr id="21" name="Rectangle 20" descr="Crane">
              <a:extLst>
                <a:ext uri="{FF2B5EF4-FFF2-40B4-BE49-F238E27FC236}">
                  <a16:creationId xmlns:a16="http://schemas.microsoft.com/office/drawing/2014/main" id="{CF436035-BEFA-A232-81B6-AD723C068853}"/>
                </a:ext>
              </a:extLst>
            </p:cNvPr>
            <p:cNvSpPr/>
            <p:nvPr/>
          </p:nvSpPr>
          <p:spPr>
            <a:xfrm>
              <a:off x="2531382" y="1668577"/>
              <a:ext cx="570322" cy="570322"/>
            </a:xfrm>
            <a:prstGeom prst="rect">
              <a:avLst/>
            </a:prstGeom>
            <a:blipFill>
              <a:blip r:embed="rId3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FC265D3-201F-5D94-46E3-11850DB3AC22}"/>
                </a:ext>
              </a:extLst>
            </p:cNvPr>
            <p:cNvSpPr/>
            <p:nvPr/>
          </p:nvSpPr>
          <p:spPr>
            <a:xfrm>
              <a:off x="2182852" y="2429089"/>
              <a:ext cx="1267382" cy="506953"/>
            </a:xfrm>
            <a:custGeom>
              <a:avLst/>
              <a:gdLst>
                <a:gd name="connsiteX0" fmla="*/ 0 w 1267382"/>
                <a:gd name="connsiteY0" fmla="*/ 0 h 506953"/>
                <a:gd name="connsiteX1" fmla="*/ 1267382 w 1267382"/>
                <a:gd name="connsiteY1" fmla="*/ 0 h 506953"/>
                <a:gd name="connsiteX2" fmla="*/ 1267382 w 1267382"/>
                <a:gd name="connsiteY2" fmla="*/ 506953 h 506953"/>
                <a:gd name="connsiteX3" fmla="*/ 0 w 1267382"/>
                <a:gd name="connsiteY3" fmla="*/ 506953 h 506953"/>
                <a:gd name="connsiteX4" fmla="*/ 0 w 1267382"/>
                <a:gd name="connsiteY4" fmla="*/ 0 h 50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382" h="506953">
                  <a:moveTo>
                    <a:pt x="0" y="0"/>
                  </a:moveTo>
                  <a:lnTo>
                    <a:pt x="1267382" y="0"/>
                  </a:lnTo>
                  <a:lnTo>
                    <a:pt x="1267382" y="506953"/>
                  </a:lnTo>
                  <a:lnTo>
                    <a:pt x="0" y="5069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1600" kern="1200" dirty="0"/>
                <a:t>Build</a:t>
              </a:r>
              <a:endParaRPr lang="en-US" sz="1600" kern="1200" dirty="0"/>
            </a:p>
          </p:txBody>
        </p:sp>
        <p:sp>
          <p:nvSpPr>
            <p:cNvPr id="23" name="Rectangle 22" descr="Cruise ship">
              <a:extLst>
                <a:ext uri="{FF2B5EF4-FFF2-40B4-BE49-F238E27FC236}">
                  <a16:creationId xmlns:a16="http://schemas.microsoft.com/office/drawing/2014/main" id="{5FD87518-2B7E-19E0-F675-203A50BD6551}"/>
                </a:ext>
              </a:extLst>
            </p:cNvPr>
            <p:cNvSpPr/>
            <p:nvPr/>
          </p:nvSpPr>
          <p:spPr>
            <a:xfrm>
              <a:off x="4020557" y="1660804"/>
              <a:ext cx="570322" cy="570322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F182134-2AE0-0DE7-5749-CC619354E847}"/>
                </a:ext>
              </a:extLst>
            </p:cNvPr>
            <p:cNvSpPr/>
            <p:nvPr/>
          </p:nvSpPr>
          <p:spPr>
            <a:xfrm>
              <a:off x="3672027" y="2429089"/>
              <a:ext cx="1267382" cy="506953"/>
            </a:xfrm>
            <a:custGeom>
              <a:avLst/>
              <a:gdLst>
                <a:gd name="connsiteX0" fmla="*/ 0 w 1267382"/>
                <a:gd name="connsiteY0" fmla="*/ 0 h 506953"/>
                <a:gd name="connsiteX1" fmla="*/ 1267382 w 1267382"/>
                <a:gd name="connsiteY1" fmla="*/ 0 h 506953"/>
                <a:gd name="connsiteX2" fmla="*/ 1267382 w 1267382"/>
                <a:gd name="connsiteY2" fmla="*/ 506953 h 506953"/>
                <a:gd name="connsiteX3" fmla="*/ 0 w 1267382"/>
                <a:gd name="connsiteY3" fmla="*/ 506953 h 506953"/>
                <a:gd name="connsiteX4" fmla="*/ 0 w 1267382"/>
                <a:gd name="connsiteY4" fmla="*/ 0 h 50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382" h="506953">
                  <a:moveTo>
                    <a:pt x="0" y="0"/>
                  </a:moveTo>
                  <a:lnTo>
                    <a:pt x="1267382" y="0"/>
                  </a:lnTo>
                  <a:lnTo>
                    <a:pt x="1267382" y="506953"/>
                  </a:lnTo>
                  <a:lnTo>
                    <a:pt x="0" y="5069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Cable Installation</a:t>
              </a:r>
            </a:p>
          </p:txBody>
        </p:sp>
        <p:sp>
          <p:nvSpPr>
            <p:cNvPr id="25" name="Rectangle 24" descr="Gears">
              <a:extLst>
                <a:ext uri="{FF2B5EF4-FFF2-40B4-BE49-F238E27FC236}">
                  <a16:creationId xmlns:a16="http://schemas.microsoft.com/office/drawing/2014/main" id="{3FA33790-5432-9D28-CD79-8F0F3416E5C8}"/>
                </a:ext>
              </a:extLst>
            </p:cNvPr>
            <p:cNvSpPr/>
            <p:nvPr/>
          </p:nvSpPr>
          <p:spPr>
            <a:xfrm>
              <a:off x="5598052" y="1660804"/>
              <a:ext cx="570322" cy="570322"/>
            </a:xfrm>
            <a:prstGeom prst="rect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EF62CEF-99B4-ADCE-BB93-4AC0C548BFDF}"/>
                </a:ext>
              </a:extLst>
            </p:cNvPr>
            <p:cNvSpPr/>
            <p:nvPr/>
          </p:nvSpPr>
          <p:spPr>
            <a:xfrm>
              <a:off x="5161201" y="2429089"/>
              <a:ext cx="1267382" cy="506953"/>
            </a:xfrm>
            <a:custGeom>
              <a:avLst/>
              <a:gdLst>
                <a:gd name="connsiteX0" fmla="*/ 0 w 1267382"/>
                <a:gd name="connsiteY0" fmla="*/ 0 h 506953"/>
                <a:gd name="connsiteX1" fmla="*/ 1267382 w 1267382"/>
                <a:gd name="connsiteY1" fmla="*/ 0 h 506953"/>
                <a:gd name="connsiteX2" fmla="*/ 1267382 w 1267382"/>
                <a:gd name="connsiteY2" fmla="*/ 506953 h 506953"/>
                <a:gd name="connsiteX3" fmla="*/ 0 w 1267382"/>
                <a:gd name="connsiteY3" fmla="*/ 506953 h 506953"/>
                <a:gd name="connsiteX4" fmla="*/ 0 w 1267382"/>
                <a:gd name="connsiteY4" fmla="*/ 0 h 50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382" h="506953">
                  <a:moveTo>
                    <a:pt x="0" y="0"/>
                  </a:moveTo>
                  <a:lnTo>
                    <a:pt x="1267382" y="0"/>
                  </a:lnTo>
                  <a:lnTo>
                    <a:pt x="1267382" y="506953"/>
                  </a:lnTo>
                  <a:lnTo>
                    <a:pt x="0" y="5069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1600" kern="1200" dirty="0"/>
                <a:t>Operational Readiness </a:t>
              </a:r>
              <a:endParaRPr lang="en-US" sz="1600" kern="1200" dirty="0"/>
            </a:p>
          </p:txBody>
        </p:sp>
        <p:sp>
          <p:nvSpPr>
            <p:cNvPr id="27" name="Rectangle 26" descr="Power">
              <a:extLst>
                <a:ext uri="{FF2B5EF4-FFF2-40B4-BE49-F238E27FC236}">
                  <a16:creationId xmlns:a16="http://schemas.microsoft.com/office/drawing/2014/main" id="{9FBF25F9-2259-6FDD-49F0-5CFEEDEE5EB0}"/>
                </a:ext>
              </a:extLst>
            </p:cNvPr>
            <p:cNvSpPr/>
            <p:nvPr/>
          </p:nvSpPr>
          <p:spPr>
            <a:xfrm>
              <a:off x="6998907" y="1668577"/>
              <a:ext cx="570322" cy="570322"/>
            </a:xfrm>
            <a:prstGeom prst="rect">
              <a:avLst/>
            </a:prstGeom>
            <a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824275A-DDA0-CF7F-3FD9-B6A0E9E0CBF0}"/>
                </a:ext>
              </a:extLst>
            </p:cNvPr>
            <p:cNvSpPr/>
            <p:nvPr/>
          </p:nvSpPr>
          <p:spPr>
            <a:xfrm>
              <a:off x="6650376" y="2429089"/>
              <a:ext cx="1267382" cy="506953"/>
            </a:xfrm>
            <a:custGeom>
              <a:avLst/>
              <a:gdLst>
                <a:gd name="connsiteX0" fmla="*/ 0 w 1267382"/>
                <a:gd name="connsiteY0" fmla="*/ 0 h 506953"/>
                <a:gd name="connsiteX1" fmla="*/ 1267382 w 1267382"/>
                <a:gd name="connsiteY1" fmla="*/ 0 h 506953"/>
                <a:gd name="connsiteX2" fmla="*/ 1267382 w 1267382"/>
                <a:gd name="connsiteY2" fmla="*/ 506953 h 506953"/>
                <a:gd name="connsiteX3" fmla="*/ 0 w 1267382"/>
                <a:gd name="connsiteY3" fmla="*/ 506953 h 506953"/>
                <a:gd name="connsiteX4" fmla="*/ 0 w 1267382"/>
                <a:gd name="connsiteY4" fmla="*/ 0 h 50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382" h="506953">
                  <a:moveTo>
                    <a:pt x="0" y="0"/>
                  </a:moveTo>
                  <a:lnTo>
                    <a:pt x="1267382" y="0"/>
                  </a:lnTo>
                  <a:lnTo>
                    <a:pt x="1267382" y="506953"/>
                  </a:lnTo>
                  <a:lnTo>
                    <a:pt x="0" y="5069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Commission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D4281B0-E9E6-479A-8D5A-50D46963D3EC}"/>
              </a:ext>
            </a:extLst>
          </p:cNvPr>
          <p:cNvSpPr txBox="1"/>
          <p:nvPr/>
        </p:nvSpPr>
        <p:spPr>
          <a:xfrm>
            <a:off x="1111307" y="1275606"/>
            <a:ext cx="13287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100" b="1" dirty="0"/>
              <a:t>Next Phase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9BB52F-88F1-4CC5-B2F4-DFD16E953C80}"/>
              </a:ext>
            </a:extLst>
          </p:cNvPr>
          <p:cNvSpPr/>
          <p:nvPr/>
        </p:nvSpPr>
        <p:spPr>
          <a:xfrm>
            <a:off x="970428" y="997682"/>
            <a:ext cx="6946786" cy="15387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37B8C-4F96-4567-A038-7DA7379E8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94BC-75D8-4B01-8792-E2AA63605FCA}" type="slidenum">
              <a:rPr lang="en-IE" b="1"/>
              <a:t>10</a:t>
            </a:fld>
            <a:endParaRPr lang="en-IE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48B61ED-B273-8AD5-46BD-9A19444E6D0E}"/>
              </a:ext>
            </a:extLst>
          </p:cNvPr>
          <p:cNvSpPr txBox="1"/>
          <p:nvPr/>
        </p:nvSpPr>
        <p:spPr>
          <a:xfrm>
            <a:off x="1259632" y="2715766"/>
            <a:ext cx="6547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Q1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Main and sub contractor appointments for land cable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Completion of community benefit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Construction programme development.</a:t>
            </a:r>
          </a:p>
        </p:txBody>
      </p:sp>
    </p:spTree>
    <p:extLst>
      <p:ext uri="{BB962C8B-B14F-4D97-AF65-F5344CB8AC3E}">
        <p14:creationId xmlns:p14="http://schemas.microsoft.com/office/powerpoint/2010/main" val="112457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665" y="2085131"/>
            <a:ext cx="6447501" cy="990600"/>
          </a:xfrm>
        </p:spPr>
        <p:txBody>
          <a:bodyPr>
            <a:normAutofit/>
          </a:bodyPr>
          <a:lstStyle/>
          <a:p>
            <a:pPr lvl="0"/>
            <a:r>
              <a:rPr lang="en-IE" dirty="0">
                <a:solidFill>
                  <a:srgbClr val="002060"/>
                </a:solidFill>
              </a:rPr>
              <a:t>Questions on project progress</a:t>
            </a:r>
          </a:p>
        </p:txBody>
      </p:sp>
      <p:pic>
        <p:nvPicPr>
          <p:cNvPr id="4" name="Picture 2" descr="https://tse4.mm.bing.net/th?id=OIP.uJ03xuADyxS0GzQ_ySozAQHaDl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3" y="0"/>
            <a:ext cx="3386138" cy="163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tse4.mm.bing.net/th?id=OIP.ovnj9fFayCUPNQl6dCIpOgAAAA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529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852" y="1927782"/>
            <a:ext cx="6447501" cy="990600"/>
          </a:xfrm>
        </p:spPr>
        <p:txBody>
          <a:bodyPr>
            <a:normAutofit/>
          </a:bodyPr>
          <a:lstStyle/>
          <a:p>
            <a:pPr lvl="0"/>
            <a:r>
              <a:rPr lang="en-IE" dirty="0">
                <a:solidFill>
                  <a:srgbClr val="002060"/>
                </a:solidFill>
              </a:rPr>
              <a:t>Update on Community Benefit Progress</a:t>
            </a:r>
          </a:p>
        </p:txBody>
      </p:sp>
      <p:pic>
        <p:nvPicPr>
          <p:cNvPr id="5" name="Picture 2" descr="https://tse4.mm.bing.net/th?id=OIP.uJ03xuADyxS0GzQ_ySozAQHaDl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86138" cy="163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tse4.mm.bing.net/th?id=OIP.ovnj9fFayCUPNQl6dCIpOgAAAA&amp;pid=Api&amp;P=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793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693AB-B99F-FCDD-265B-39EF16302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074" y="184481"/>
            <a:ext cx="5909882" cy="584345"/>
          </a:xfrm>
        </p:spPr>
        <p:txBody>
          <a:bodyPr anchor="b">
            <a:normAutofit/>
          </a:bodyPr>
          <a:lstStyle/>
          <a:p>
            <a:r>
              <a:rPr lang="en-GB" sz="1500" dirty="0"/>
              <a:t>Strategy Community Consultation – Update</a:t>
            </a:r>
            <a:endParaRPr lang="en-IE" sz="15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20C52F-5758-267C-C858-23E49595F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836" y="245519"/>
            <a:ext cx="2078184" cy="457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8CE51E-3BC1-9AEC-9A9B-7425C0018A88}"/>
              </a:ext>
            </a:extLst>
          </p:cNvPr>
          <p:cNvSpPr txBox="1"/>
          <p:nvPr/>
        </p:nvSpPr>
        <p:spPr>
          <a:xfrm>
            <a:off x="808482" y="1273629"/>
            <a:ext cx="770686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100" dirty="0"/>
              <a:t>Survey launched 23</a:t>
            </a:r>
            <a:r>
              <a:rPr lang="en-GB" sz="2100" baseline="30000" dirty="0"/>
              <a:t>rd</a:t>
            </a:r>
            <a:r>
              <a:rPr lang="en-GB" sz="2100" dirty="0"/>
              <a:t> November 2022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100" dirty="0"/>
              <a:t>Open for submissions until 20</a:t>
            </a:r>
            <a:r>
              <a:rPr lang="en-GB" sz="2100" baseline="30000" dirty="0"/>
              <a:t>th</a:t>
            </a:r>
            <a:r>
              <a:rPr lang="en-GB" sz="2100" dirty="0"/>
              <a:t> December 2022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100" dirty="0"/>
              <a:t>Over 140 submissions on the online survey @ 6</a:t>
            </a:r>
            <a:r>
              <a:rPr lang="en-GB" sz="2100" baseline="30000" dirty="0"/>
              <a:t>th</a:t>
            </a:r>
            <a:r>
              <a:rPr lang="en-GB" sz="2100" dirty="0"/>
              <a:t> December 2022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100" dirty="0"/>
              <a:t>Approximately one third of responses are voluntary/community/ school/stakeholder submissions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100" dirty="0"/>
              <a:t>Approximately two thirds of responses are individual resident submissions</a:t>
            </a:r>
            <a:endParaRPr lang="en-IE" sz="2100" dirty="0"/>
          </a:p>
        </p:txBody>
      </p:sp>
    </p:spTree>
    <p:extLst>
      <p:ext uri="{BB962C8B-B14F-4D97-AF65-F5344CB8AC3E}">
        <p14:creationId xmlns:p14="http://schemas.microsoft.com/office/powerpoint/2010/main" val="1361410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693AB-B99F-FCDD-265B-39EF16302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074" y="184481"/>
            <a:ext cx="5909882" cy="584345"/>
          </a:xfrm>
        </p:spPr>
        <p:txBody>
          <a:bodyPr anchor="b">
            <a:normAutofit/>
          </a:bodyPr>
          <a:lstStyle/>
          <a:p>
            <a:r>
              <a:rPr lang="en-GB" sz="1500" dirty="0"/>
              <a:t>Strategy Community Consultation – Activity to Date</a:t>
            </a:r>
            <a:endParaRPr lang="en-IE" sz="15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20C52F-5758-267C-C858-23E49595F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836" y="245519"/>
            <a:ext cx="2078184" cy="457200"/>
          </a:xfrm>
          <a:prstGeom prst="rect">
            <a:avLst/>
          </a:prstGeom>
        </p:spPr>
      </p:pic>
      <p:graphicFrame>
        <p:nvGraphicFramePr>
          <p:cNvPr id="17" name="Content Placeholder 4">
            <a:extLst>
              <a:ext uri="{FF2B5EF4-FFF2-40B4-BE49-F238E27FC236}">
                <a16:creationId xmlns:a16="http://schemas.microsoft.com/office/drawing/2014/main" id="{2B288436-97F7-51BF-D0EE-0AEDF67092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270091"/>
              </p:ext>
            </p:extLst>
          </p:nvPr>
        </p:nvGraphicFramePr>
        <p:xfrm>
          <a:off x="808482" y="1112675"/>
          <a:ext cx="7003878" cy="2755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7545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693AB-B99F-FCDD-265B-39EF16302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074" y="184481"/>
            <a:ext cx="5909882" cy="584345"/>
          </a:xfrm>
        </p:spPr>
        <p:txBody>
          <a:bodyPr anchor="b">
            <a:normAutofit/>
          </a:bodyPr>
          <a:lstStyle/>
          <a:p>
            <a:r>
              <a:rPr lang="en-GB" sz="1500"/>
              <a:t>Strategy Community Consultation – Further Actions</a:t>
            </a:r>
            <a:endParaRPr lang="en-IE" sz="15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20C52F-5758-267C-C858-23E49595F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836" y="245519"/>
            <a:ext cx="2078184" cy="4572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BD1EE5-A9E4-DB6D-4C02-88B3E6A34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482" y="1112675"/>
            <a:ext cx="7706868" cy="3520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dirty="0"/>
              <a:t>Between 06.12.22 – 20.12.22: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1400" dirty="0"/>
              <a:t>Press release </a:t>
            </a:r>
          </a:p>
          <a:p>
            <a:r>
              <a:rPr lang="en-GB" sz="1400" dirty="0"/>
              <a:t>On-line information session Tuesday, 13</a:t>
            </a:r>
            <a:r>
              <a:rPr lang="en-GB" sz="1400" baseline="30000" dirty="0"/>
              <a:t>th</a:t>
            </a:r>
            <a:r>
              <a:rPr lang="en-GB" sz="1400" dirty="0"/>
              <a:t> December @ 7pm</a:t>
            </a:r>
          </a:p>
          <a:p>
            <a:r>
              <a:rPr lang="en-GB" sz="1400" dirty="0"/>
              <a:t>Dedicated SECAD webpage</a:t>
            </a:r>
          </a:p>
          <a:p>
            <a:r>
              <a:rPr lang="en-GB" sz="1400" dirty="0"/>
              <a:t>Forum member support </a:t>
            </a:r>
          </a:p>
          <a:p>
            <a:r>
              <a:rPr lang="en-GB" sz="1400" dirty="0"/>
              <a:t>On-going social media campaign</a:t>
            </a:r>
          </a:p>
          <a:p>
            <a:r>
              <a:rPr lang="en-GB" sz="1400" dirty="0"/>
              <a:t>Issue reminders of closing date</a:t>
            </a:r>
          </a:p>
          <a:p>
            <a:endParaRPr lang="en-GB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69155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7827" y="2368604"/>
            <a:ext cx="6447501" cy="990600"/>
          </a:xfrm>
        </p:spPr>
        <p:txBody>
          <a:bodyPr>
            <a:normAutofit/>
          </a:bodyPr>
          <a:lstStyle/>
          <a:p>
            <a:pPr lvl="0"/>
            <a:r>
              <a:rPr lang="en-IE" sz="3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AOB</a:t>
            </a:r>
            <a:br>
              <a:rPr lang="en-IE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IE" sz="3000" dirty="0">
              <a:solidFill>
                <a:srgbClr val="002060"/>
              </a:solidFill>
            </a:endParaRPr>
          </a:p>
        </p:txBody>
      </p:sp>
      <p:pic>
        <p:nvPicPr>
          <p:cNvPr id="4" name="Picture 2" descr="https://tse4.mm.bing.net/th?id=OIP.uJ03xuADyxS0GzQ_ySozAQHaDl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86138" cy="163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tse4.mm.bing.net/th?id=OIP.ovnj9fFayCUPNQl6dCIpOgAAAA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598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852" y="1927782"/>
            <a:ext cx="6447501" cy="990600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002060"/>
                </a:solidFill>
              </a:rPr>
              <a:t>Meeting Dates for 2023</a:t>
            </a:r>
          </a:p>
        </p:txBody>
      </p:sp>
      <p:pic>
        <p:nvPicPr>
          <p:cNvPr id="5" name="Picture 2" descr="https://tse4.mm.bing.net/th?id=OIP.uJ03xuADyxS0GzQ_ySozAQHaDl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86138" cy="163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tse4.mm.bing.net/th?id=OIP.ovnj9fFayCUPNQl6dCIpOgAAAA&amp;pid=Api&amp;P=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321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71" y="2614598"/>
            <a:ext cx="6447501" cy="990600"/>
          </a:xfrm>
        </p:spPr>
        <p:txBody>
          <a:bodyPr/>
          <a:lstStyle/>
          <a:p>
            <a:pPr algn="ctr"/>
            <a:r>
              <a:rPr lang="en-IE" dirty="0">
                <a:solidFill>
                  <a:srgbClr val="002060"/>
                </a:solidFill>
              </a:rPr>
              <a:t>Welcome &amp; Introductions</a:t>
            </a:r>
          </a:p>
        </p:txBody>
      </p:sp>
      <p:pic>
        <p:nvPicPr>
          <p:cNvPr id="2050" name="Picture 2" descr="https://tse4.mm.bing.net/th?id=OIP.uJ03xuADyxS0GzQ_ySozAQHaDl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36"/>
            <a:ext cx="3386138" cy="163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se4.mm.bing.net/th?id=OIP.ovnj9fFayCUPNQl6dCIpOgAAAA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-15364"/>
            <a:ext cx="285750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495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19" y="2489279"/>
            <a:ext cx="6447501" cy="990600"/>
          </a:xfrm>
        </p:spPr>
        <p:txBody>
          <a:bodyPr>
            <a:normAutofit fontScale="90000"/>
          </a:bodyPr>
          <a:lstStyle/>
          <a:p>
            <a:r>
              <a:rPr lang="en-IE" dirty="0">
                <a:solidFill>
                  <a:srgbClr val="002060"/>
                </a:solidFill>
              </a:rPr>
              <a:t>Minutes from 29th September meeting proposed for sign off</a:t>
            </a:r>
            <a:br>
              <a:rPr lang="en-IE" dirty="0"/>
            </a:br>
            <a:br>
              <a:rPr lang="en-IE" dirty="0"/>
            </a:br>
            <a:endParaRPr lang="en-IE" dirty="0"/>
          </a:p>
        </p:txBody>
      </p:sp>
      <p:pic>
        <p:nvPicPr>
          <p:cNvPr id="3074" name="Picture 2" descr="https://tse4.mm.bing.net/th?id=OIP.uJ03xuADyxS0GzQ_ySozAQHaDl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86138" cy="163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se4.mm.bing.net/th?id=OIP.ovnj9fFayCUPNQl6dCIpOgAAAA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573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933" y="2397368"/>
            <a:ext cx="6447501" cy="990600"/>
          </a:xfrm>
        </p:spPr>
        <p:txBody>
          <a:bodyPr/>
          <a:lstStyle/>
          <a:p>
            <a:pPr marL="257175" indent="-257175">
              <a:lnSpc>
                <a:spcPct val="107000"/>
              </a:lnSpc>
            </a:pPr>
            <a:r>
              <a:rPr lang="en-IE" dirty="0">
                <a:solidFill>
                  <a:srgbClr val="002060"/>
                </a:solidFill>
              </a:rPr>
              <a:t>Recap on the year’s activity</a:t>
            </a:r>
            <a:endParaRPr lang="en-IE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tse4.mm.bing.net/th?id=OIP.uJ03xuADyxS0GzQ_ySozAQHaDl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86138" cy="163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tse4.mm.bing.net/th?id=OIP.ovnj9fFayCUPNQl6dCIpOgAAAA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113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347" y="1977272"/>
            <a:ext cx="6447501" cy="990600"/>
          </a:xfrm>
        </p:spPr>
        <p:txBody>
          <a:bodyPr>
            <a:normAutofit/>
          </a:bodyPr>
          <a:lstStyle/>
          <a:p>
            <a:pPr lvl="0"/>
            <a:r>
              <a:rPr lang="en-IE" dirty="0">
                <a:solidFill>
                  <a:srgbClr val="002060"/>
                </a:solidFill>
              </a:rPr>
              <a:t>Update on project progress</a:t>
            </a:r>
          </a:p>
        </p:txBody>
      </p:sp>
      <p:pic>
        <p:nvPicPr>
          <p:cNvPr id="6" name="Picture 2" descr="https://tse4.mm.bing.net/th?id=OIP.uJ03xuADyxS0GzQ_ySozAQHaDl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86138" cy="163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tse4.mm.bing.net/th?id=OIP.ovnj9fFayCUPNQl6dCIpOgAAAA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-15299"/>
            <a:ext cx="285750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445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CB55AF-CF78-771C-3F43-3937F519B2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35" y="813412"/>
            <a:ext cx="5010396" cy="33684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5C0607-A6FE-9E20-59BC-23001BC5FC23}"/>
              </a:ext>
            </a:extLst>
          </p:cNvPr>
          <p:cNvSpPr txBox="1"/>
          <p:nvPr/>
        </p:nvSpPr>
        <p:spPr>
          <a:xfrm>
            <a:off x="144627" y="100070"/>
            <a:ext cx="85499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400" b="1" i="0" u="none" strike="noStrike" kern="1200" cap="none" spc="0" normalizeH="0" baseline="0" noProof="0" dirty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Contract Signature 25 November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F624D4-9AE0-E0FE-640F-528EAC0B2C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835" y="3603580"/>
            <a:ext cx="2996952" cy="1156533"/>
          </a:xfrm>
          <a:prstGeom prst="rect">
            <a:avLst/>
          </a:prstGeom>
        </p:spPr>
      </p:pic>
      <p:sp>
        <p:nvSpPr>
          <p:cNvPr id="5" name="AutoShape 4" descr="Image">
            <a:extLst>
              <a:ext uri="{FF2B5EF4-FFF2-40B4-BE49-F238E27FC236}">
                <a16:creationId xmlns:a16="http://schemas.microsoft.com/office/drawing/2014/main" id="{960811FB-8A77-29F1-47AC-1AACED4545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54C702-D550-FAC9-2EF0-89677CA978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155" y="709170"/>
            <a:ext cx="2409538" cy="12035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479C8C-2EF9-08D5-DEFE-343EE04A161C}"/>
              </a:ext>
            </a:extLst>
          </p:cNvPr>
          <p:cNvSpPr txBox="1"/>
          <p:nvPr/>
        </p:nvSpPr>
        <p:spPr>
          <a:xfrm>
            <a:off x="5732505" y="2046620"/>
            <a:ext cx="29969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Helvetica Neue LT Pro"/>
                <a:ea typeface="+mn-ea"/>
                <a:cs typeface="+mn-cs"/>
              </a:rPr>
              <a:t>“We already have a Joint Plan of Action between our two Governments which identifies how we can </a:t>
            </a: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Helvetica Neue LT Pro"/>
                <a:ea typeface="+mn-ea"/>
                <a:cs typeface="+mn-cs"/>
              </a:rPr>
              <a:t>deepen our cooperation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Helvetica Neue LT Pro"/>
                <a:ea typeface="+mn-ea"/>
                <a:cs typeface="+mn-cs"/>
              </a:rPr>
              <a:t>in areas such as </a:t>
            </a: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Helvetica Neue LT Pro"/>
                <a:ea typeface="+mn-ea"/>
                <a:cs typeface="+mn-cs"/>
              </a:rPr>
              <a:t>offshore wind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Helvetica Neue LT Pro"/>
                <a:ea typeface="+mn-ea"/>
                <a:cs typeface="+mn-cs"/>
              </a:rPr>
              <a:t>, </a:t>
            </a: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Helvetica Neue LT Pro"/>
                <a:ea typeface="+mn-ea"/>
                <a:cs typeface="+mn-cs"/>
              </a:rPr>
              <a:t>the development of renewable energies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Helvetica Neue LT Pro"/>
                <a:ea typeface="+mn-ea"/>
                <a:cs typeface="+mn-cs"/>
              </a:rPr>
              <a:t>, and the development of smart and sustainable cities.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Helvetica Neue LT Pro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Helvetica Neue LT Pro"/>
                <a:ea typeface="+mn-ea"/>
                <a:cs typeface="+mn-cs"/>
              </a:rPr>
              <a:t>There is much that we can learn together – how to </a:t>
            </a: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Helvetica Neue LT Pro"/>
                <a:ea typeface="+mn-ea"/>
                <a:cs typeface="+mn-cs"/>
              </a:rPr>
              <a:t>protect our coastlines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Helvetica Neue LT Pro"/>
                <a:ea typeface="+mn-ea"/>
                <a:cs typeface="+mn-cs"/>
              </a:rPr>
              <a:t>, how to </a:t>
            </a: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Helvetica Neue LT Pro"/>
                <a:ea typeface="+mn-ea"/>
                <a:cs typeface="+mn-cs"/>
              </a:rPr>
              <a:t>engage with local communities and fisherman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Helvetica Neue LT Pro"/>
                <a:ea typeface="+mn-ea"/>
                <a:cs typeface="+mn-cs"/>
              </a:rPr>
              <a:t>, and how to </a:t>
            </a: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Helvetica Neue LT Pro"/>
                <a:ea typeface="+mn-ea"/>
                <a:cs typeface="+mn-cs"/>
              </a:rPr>
              <a:t>reinvigorate economic development in coastal communities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Helvetica Neue LT Pro"/>
                <a:ea typeface="+mn-ea"/>
                <a:cs typeface="+mn-cs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61294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61" y="165127"/>
            <a:ext cx="8579889" cy="721099"/>
          </a:xfrm>
        </p:spPr>
        <p:txBody>
          <a:bodyPr/>
          <a:lstStyle/>
          <a:p>
            <a:r>
              <a:rPr lang="en-IE" dirty="0"/>
              <a:t>Project Schedule</a:t>
            </a:r>
          </a:p>
        </p:txBody>
      </p:sp>
      <p:sp>
        <p:nvSpPr>
          <p:cNvPr id="5" name="Chevron 4"/>
          <p:cNvSpPr/>
          <p:nvPr/>
        </p:nvSpPr>
        <p:spPr>
          <a:xfrm>
            <a:off x="1133428" y="1893623"/>
            <a:ext cx="1041531" cy="327681"/>
          </a:xfrm>
          <a:prstGeom prst="chevron">
            <a:avLst>
              <a:gd name="adj" fmla="val 0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2011 - 2014</a:t>
            </a:r>
          </a:p>
        </p:txBody>
      </p:sp>
      <p:sp>
        <p:nvSpPr>
          <p:cNvPr id="7" name="Chevron 6"/>
          <p:cNvSpPr/>
          <p:nvPr/>
        </p:nvSpPr>
        <p:spPr>
          <a:xfrm>
            <a:off x="1133427" y="1157637"/>
            <a:ext cx="1040878" cy="573002"/>
          </a:xfrm>
          <a:prstGeom prst="chevron">
            <a:avLst>
              <a:gd name="adj" fmla="val 0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3427" y="1267533"/>
            <a:ext cx="102896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algn="ctr">
              <a:defRPr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extLst/>
          </a:lstStyle>
          <a:p>
            <a:r>
              <a:rPr lang="en-IE" sz="800" dirty="0">
                <a:latin typeface="Arial" panose="020B0604020202020204" pitchFamily="34" charset="0"/>
                <a:cs typeface="Arial" panose="020B0604020202020204" pitchFamily="34" charset="0"/>
              </a:rPr>
              <a:t>Preliminary </a:t>
            </a:r>
          </a:p>
          <a:p>
            <a:r>
              <a:rPr lang="en-IE" sz="800" dirty="0">
                <a:latin typeface="Arial" panose="020B0604020202020204" pitchFamily="34" charset="0"/>
                <a:cs typeface="Arial" panose="020B0604020202020204" pitchFamily="34" charset="0"/>
              </a:rPr>
              <a:t>Feasibility</a:t>
            </a:r>
          </a:p>
        </p:txBody>
      </p:sp>
      <p:sp>
        <p:nvSpPr>
          <p:cNvPr id="11" name="Chevron 10"/>
          <p:cNvSpPr/>
          <p:nvPr/>
        </p:nvSpPr>
        <p:spPr>
          <a:xfrm>
            <a:off x="1154206" y="2348404"/>
            <a:ext cx="1024988" cy="989729"/>
          </a:xfrm>
          <a:prstGeom prst="chevron">
            <a:avLst>
              <a:gd name="adj" fmla="val 0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Benefits</a:t>
            </a:r>
          </a:p>
          <a:p>
            <a:pPr algn="ctr"/>
            <a:endParaRPr lang="en-IE" sz="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IE" sz="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Technology</a:t>
            </a:r>
          </a:p>
          <a:p>
            <a:pPr algn="ctr"/>
            <a:endParaRPr lang="en-IE" sz="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IE" sz="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Costs </a:t>
            </a:r>
          </a:p>
        </p:txBody>
      </p:sp>
      <p:sp>
        <p:nvSpPr>
          <p:cNvPr id="12" name="Chevron 11"/>
          <p:cNvSpPr/>
          <p:nvPr/>
        </p:nvSpPr>
        <p:spPr>
          <a:xfrm>
            <a:off x="273977" y="1893624"/>
            <a:ext cx="831067" cy="327680"/>
          </a:xfrm>
          <a:prstGeom prst="chevron">
            <a:avLst>
              <a:gd name="adj" fmla="val 0"/>
            </a:avLst>
          </a:prstGeom>
          <a:solidFill>
            <a:srgbClr val="C8B47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Timetable</a:t>
            </a:r>
          </a:p>
        </p:txBody>
      </p:sp>
      <p:sp>
        <p:nvSpPr>
          <p:cNvPr id="13" name="Chevron 12"/>
          <p:cNvSpPr/>
          <p:nvPr/>
        </p:nvSpPr>
        <p:spPr>
          <a:xfrm>
            <a:off x="273977" y="2348403"/>
            <a:ext cx="845753" cy="989729"/>
          </a:xfrm>
          <a:prstGeom prst="chevron">
            <a:avLst>
              <a:gd name="adj" fmla="val 0"/>
            </a:avLst>
          </a:prstGeom>
          <a:solidFill>
            <a:srgbClr val="C8B47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EirGrid / RTE Project Work</a:t>
            </a:r>
          </a:p>
          <a:p>
            <a:pPr algn="ctr"/>
            <a:r>
              <a:rPr lang="en-IE" sz="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Streams</a:t>
            </a:r>
          </a:p>
        </p:txBody>
      </p:sp>
      <p:sp>
        <p:nvSpPr>
          <p:cNvPr id="14" name="Chevron 13"/>
          <p:cNvSpPr/>
          <p:nvPr/>
        </p:nvSpPr>
        <p:spPr>
          <a:xfrm>
            <a:off x="278561" y="1164117"/>
            <a:ext cx="825282" cy="578715"/>
          </a:xfrm>
          <a:prstGeom prst="chevron">
            <a:avLst>
              <a:gd name="adj" fmla="val 0"/>
            </a:avLst>
          </a:prstGeom>
          <a:solidFill>
            <a:srgbClr val="C8B47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Phase Description</a:t>
            </a:r>
          </a:p>
        </p:txBody>
      </p:sp>
      <p:sp>
        <p:nvSpPr>
          <p:cNvPr id="16" name="Chevron 15"/>
          <p:cNvSpPr/>
          <p:nvPr/>
        </p:nvSpPr>
        <p:spPr>
          <a:xfrm>
            <a:off x="2217905" y="2345398"/>
            <a:ext cx="1023638" cy="989728"/>
          </a:xfrm>
          <a:prstGeom prst="chevron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IE" sz="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Marine survey</a:t>
            </a:r>
          </a:p>
          <a:p>
            <a:pPr algn="ctr"/>
            <a:endParaRPr lang="en-IE" sz="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IE" sz="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Project Parameters</a:t>
            </a:r>
          </a:p>
          <a:p>
            <a:pPr algn="ctr"/>
            <a:endParaRPr lang="en-IE" sz="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IE" sz="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Economic &amp; Financial Analysis</a:t>
            </a:r>
          </a:p>
          <a:p>
            <a:pPr algn="ctr"/>
            <a:endParaRPr lang="en-IE" sz="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2195736" y="1890619"/>
            <a:ext cx="1037326" cy="330686"/>
          </a:xfrm>
          <a:prstGeom prst="chevron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2014 - 2016</a:t>
            </a:r>
          </a:p>
        </p:txBody>
      </p:sp>
      <p:sp>
        <p:nvSpPr>
          <p:cNvPr id="18" name="Chevron 17"/>
          <p:cNvSpPr/>
          <p:nvPr/>
        </p:nvSpPr>
        <p:spPr>
          <a:xfrm>
            <a:off x="2205348" y="1161110"/>
            <a:ext cx="1033241" cy="566524"/>
          </a:xfrm>
          <a:prstGeom prst="chevron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Feasibility</a:t>
            </a:r>
          </a:p>
        </p:txBody>
      </p:sp>
      <p:sp>
        <p:nvSpPr>
          <p:cNvPr id="19" name="Chevron 18"/>
          <p:cNvSpPr/>
          <p:nvPr/>
        </p:nvSpPr>
        <p:spPr>
          <a:xfrm>
            <a:off x="3275856" y="2343666"/>
            <a:ext cx="1177985" cy="989728"/>
          </a:xfrm>
          <a:prstGeom prst="chevron">
            <a:avLst>
              <a:gd name="adj" fmla="val 0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IE" sz="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Initial Design</a:t>
            </a:r>
          </a:p>
          <a:p>
            <a:pPr algn="ctr"/>
            <a:endParaRPr lang="en-IE" sz="8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IE" sz="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Pre-Consultation</a:t>
            </a:r>
          </a:p>
          <a:p>
            <a:pPr algn="ctr"/>
            <a:endParaRPr lang="en-IE" sz="8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IE" sz="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Investment Request</a:t>
            </a:r>
          </a:p>
          <a:p>
            <a:pPr algn="ctr"/>
            <a:endParaRPr lang="en-IE" sz="8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IE" sz="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Grant Application</a:t>
            </a:r>
          </a:p>
          <a:p>
            <a:pPr algn="ctr"/>
            <a:endParaRPr lang="en-IE" sz="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3275858" y="1893978"/>
            <a:ext cx="1177984" cy="332419"/>
          </a:xfrm>
          <a:prstGeom prst="chevron">
            <a:avLst>
              <a:gd name="adj" fmla="val 0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2016 - 2019</a:t>
            </a:r>
          </a:p>
        </p:txBody>
      </p:sp>
      <p:sp>
        <p:nvSpPr>
          <p:cNvPr id="21" name="Chevron 20"/>
          <p:cNvSpPr/>
          <p:nvPr/>
        </p:nvSpPr>
        <p:spPr>
          <a:xfrm>
            <a:off x="3275857" y="1159378"/>
            <a:ext cx="1177984" cy="566524"/>
          </a:xfrm>
          <a:prstGeom prst="chevron">
            <a:avLst>
              <a:gd name="adj" fmla="val 0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Initial Design &amp;  Pre-Consultation</a:t>
            </a:r>
          </a:p>
        </p:txBody>
      </p:sp>
      <p:sp>
        <p:nvSpPr>
          <p:cNvPr id="22" name="Chevron 21"/>
          <p:cNvSpPr/>
          <p:nvPr/>
        </p:nvSpPr>
        <p:spPr>
          <a:xfrm>
            <a:off x="4499993" y="2348758"/>
            <a:ext cx="1165398" cy="989728"/>
          </a:xfrm>
          <a:prstGeom prst="chevron">
            <a:avLst>
              <a:gd name="adj" fmla="val 0"/>
            </a:avLst>
          </a:prstGeom>
          <a:solidFill>
            <a:srgbClr val="7D1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IE" sz="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Detailed Design</a:t>
            </a:r>
          </a:p>
          <a:p>
            <a:pPr algn="ctr"/>
            <a:endParaRPr lang="en-IE" sz="8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IE" sz="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EPC Procurement </a:t>
            </a:r>
          </a:p>
          <a:p>
            <a:pPr algn="ctr"/>
            <a:endParaRPr lang="en-IE" sz="8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IE" sz="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Consenting</a:t>
            </a:r>
          </a:p>
          <a:p>
            <a:pPr algn="ctr"/>
            <a:endParaRPr lang="en-IE" sz="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4499993" y="1893978"/>
            <a:ext cx="1165397" cy="327327"/>
          </a:xfrm>
          <a:prstGeom prst="chevron">
            <a:avLst>
              <a:gd name="adj" fmla="val 0"/>
            </a:avLst>
          </a:prstGeom>
          <a:solidFill>
            <a:srgbClr val="7D1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 – 2022</a:t>
            </a:r>
          </a:p>
        </p:txBody>
      </p:sp>
      <p:sp>
        <p:nvSpPr>
          <p:cNvPr id="24" name="Chevron 23"/>
          <p:cNvSpPr/>
          <p:nvPr/>
        </p:nvSpPr>
        <p:spPr>
          <a:xfrm>
            <a:off x="4499994" y="1164470"/>
            <a:ext cx="1165396" cy="566524"/>
          </a:xfrm>
          <a:prstGeom prst="chevron">
            <a:avLst>
              <a:gd name="adj" fmla="val 0"/>
            </a:avLst>
          </a:prstGeom>
          <a:solidFill>
            <a:srgbClr val="7D1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Detailed Design </a:t>
            </a:r>
          </a:p>
          <a:p>
            <a:pPr algn="ctr"/>
            <a:r>
              <a:rPr lang="en-IE" sz="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&amp; Consents</a:t>
            </a:r>
          </a:p>
        </p:txBody>
      </p:sp>
      <p:sp>
        <p:nvSpPr>
          <p:cNvPr id="25" name="Chevron 24"/>
          <p:cNvSpPr/>
          <p:nvPr/>
        </p:nvSpPr>
        <p:spPr>
          <a:xfrm>
            <a:off x="1154205" y="3541448"/>
            <a:ext cx="1041531" cy="327681"/>
          </a:xfrm>
          <a:prstGeom prst="chevron">
            <a:avLst>
              <a:gd name="adj" fmla="val 0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Complete</a:t>
            </a:r>
          </a:p>
        </p:txBody>
      </p:sp>
      <p:sp>
        <p:nvSpPr>
          <p:cNvPr id="26" name="Chevron 25"/>
          <p:cNvSpPr/>
          <p:nvPr/>
        </p:nvSpPr>
        <p:spPr>
          <a:xfrm>
            <a:off x="294754" y="3541449"/>
            <a:ext cx="831067" cy="327680"/>
          </a:xfrm>
          <a:prstGeom prst="chevron">
            <a:avLst>
              <a:gd name="adj" fmla="val 0"/>
            </a:avLst>
          </a:prstGeom>
          <a:solidFill>
            <a:srgbClr val="C8B47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Status</a:t>
            </a:r>
          </a:p>
        </p:txBody>
      </p:sp>
      <p:sp>
        <p:nvSpPr>
          <p:cNvPr id="28" name="Chevron 27"/>
          <p:cNvSpPr/>
          <p:nvPr/>
        </p:nvSpPr>
        <p:spPr>
          <a:xfrm>
            <a:off x="2216513" y="3538444"/>
            <a:ext cx="1037326" cy="330686"/>
          </a:xfrm>
          <a:prstGeom prst="chevron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Complete</a:t>
            </a:r>
          </a:p>
        </p:txBody>
      </p:sp>
      <p:sp>
        <p:nvSpPr>
          <p:cNvPr id="29" name="Chevron 28"/>
          <p:cNvSpPr/>
          <p:nvPr/>
        </p:nvSpPr>
        <p:spPr>
          <a:xfrm>
            <a:off x="3296635" y="3541803"/>
            <a:ext cx="1177984" cy="332419"/>
          </a:xfrm>
          <a:prstGeom prst="chevron">
            <a:avLst>
              <a:gd name="adj" fmla="val 0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Complete</a:t>
            </a:r>
          </a:p>
        </p:txBody>
      </p:sp>
      <p:sp>
        <p:nvSpPr>
          <p:cNvPr id="30" name="Chevron 29"/>
          <p:cNvSpPr/>
          <p:nvPr/>
        </p:nvSpPr>
        <p:spPr>
          <a:xfrm>
            <a:off x="4499992" y="3546895"/>
            <a:ext cx="1165397" cy="327327"/>
          </a:xfrm>
          <a:prstGeom prst="chevron">
            <a:avLst>
              <a:gd name="adj" fmla="val 0"/>
            </a:avLst>
          </a:prstGeom>
          <a:solidFill>
            <a:srgbClr val="7D1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Complete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9A376E3-BDF8-51DF-8DD5-D849347B4FEA}"/>
              </a:ext>
            </a:extLst>
          </p:cNvPr>
          <p:cNvSpPr/>
          <p:nvPr/>
        </p:nvSpPr>
        <p:spPr>
          <a:xfrm>
            <a:off x="5718978" y="1988208"/>
            <a:ext cx="465630" cy="7210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35E535E-5199-1334-E4D9-A810D2011BC7}"/>
              </a:ext>
            </a:extLst>
          </p:cNvPr>
          <p:cNvGrpSpPr/>
          <p:nvPr/>
        </p:nvGrpSpPr>
        <p:grpSpPr>
          <a:xfrm>
            <a:off x="6333208" y="1005596"/>
            <a:ext cx="1665226" cy="2980267"/>
            <a:chOff x="6660232" y="1005596"/>
            <a:chExt cx="1665226" cy="2980267"/>
          </a:xfrm>
        </p:grpSpPr>
        <p:sp>
          <p:nvSpPr>
            <p:cNvPr id="6" name="Chevron 5"/>
            <p:cNvSpPr/>
            <p:nvPr/>
          </p:nvSpPr>
          <p:spPr>
            <a:xfrm>
              <a:off x="6780582" y="2348402"/>
              <a:ext cx="1203941" cy="989730"/>
            </a:xfrm>
            <a:prstGeom prst="chevron">
              <a:avLst>
                <a:gd name="adj" fmla="val 0"/>
              </a:avLst>
            </a:prstGeom>
            <a:solidFill>
              <a:srgbClr val="F6A90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000" b="1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Contract Award</a:t>
              </a:r>
            </a:p>
            <a:p>
              <a:pPr algn="ctr"/>
              <a:endParaRPr lang="en-IE" sz="1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IE" sz="1000" b="1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Manufacturing</a:t>
              </a:r>
            </a:p>
            <a:p>
              <a:pPr algn="ctr"/>
              <a:endParaRPr lang="en-IE" sz="1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IE" sz="1000" b="1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Energisation</a:t>
              </a:r>
            </a:p>
          </p:txBody>
        </p:sp>
        <p:sp>
          <p:nvSpPr>
            <p:cNvPr id="9" name="Chevron 8"/>
            <p:cNvSpPr/>
            <p:nvPr/>
          </p:nvSpPr>
          <p:spPr>
            <a:xfrm>
              <a:off x="6780583" y="1157637"/>
              <a:ext cx="1197890" cy="573002"/>
            </a:xfrm>
            <a:prstGeom prst="chevron">
              <a:avLst>
                <a:gd name="adj" fmla="val 0"/>
              </a:avLst>
            </a:prstGeom>
            <a:solidFill>
              <a:srgbClr val="F6A90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60232" y="1327224"/>
              <a:ext cx="1318241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lvl1pPr algn="ctr">
                <a:defRPr sz="10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extLst/>
            </a:lstStyle>
            <a:p>
              <a:r>
                <a:rPr lang="en-IE" dirty="0">
                  <a:latin typeface="Arial" panose="020B0604020202020204" pitchFamily="34" charset="0"/>
                  <a:cs typeface="Arial" panose="020B0604020202020204" pitchFamily="34" charset="0"/>
                </a:rPr>
                <a:t>Construction</a:t>
              </a:r>
            </a:p>
          </p:txBody>
        </p:sp>
        <p:sp>
          <p:nvSpPr>
            <p:cNvPr id="15" name="Chevron 14"/>
            <p:cNvSpPr/>
            <p:nvPr/>
          </p:nvSpPr>
          <p:spPr>
            <a:xfrm>
              <a:off x="6780582" y="1893624"/>
              <a:ext cx="1203941" cy="327680"/>
            </a:xfrm>
            <a:prstGeom prst="chevron">
              <a:avLst>
                <a:gd name="adj" fmla="val 0"/>
              </a:avLst>
            </a:prstGeom>
            <a:solidFill>
              <a:srgbClr val="F6A90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000" b="1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2022 – 2026</a:t>
              </a:r>
            </a:p>
          </p:txBody>
        </p:sp>
        <p:sp>
          <p:nvSpPr>
            <p:cNvPr id="27" name="Chevron 26"/>
            <p:cNvSpPr/>
            <p:nvPr/>
          </p:nvSpPr>
          <p:spPr>
            <a:xfrm>
              <a:off x="6780583" y="3541449"/>
              <a:ext cx="1224718" cy="327680"/>
            </a:xfrm>
            <a:prstGeom prst="chevron">
              <a:avLst>
                <a:gd name="adj" fmla="val 0"/>
              </a:avLst>
            </a:prstGeom>
            <a:solidFill>
              <a:srgbClr val="F6A90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000" b="1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Commenced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660232" y="1005596"/>
              <a:ext cx="1665226" cy="298026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AA03182-C323-B22F-2578-C36ED0A6F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8111" y="2427734"/>
              <a:ext cx="186839" cy="204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67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B0ADEFC-8756-BB6F-FEAF-497F3109F0D4}"/>
              </a:ext>
            </a:extLst>
          </p:cNvPr>
          <p:cNvGrpSpPr/>
          <p:nvPr/>
        </p:nvGrpSpPr>
        <p:grpSpPr>
          <a:xfrm>
            <a:off x="467544" y="915566"/>
            <a:ext cx="5760640" cy="3793713"/>
            <a:chOff x="971600" y="457453"/>
            <a:chExt cx="5760640" cy="3793713"/>
          </a:xfrm>
        </p:grpSpPr>
        <p:pic>
          <p:nvPicPr>
            <p:cNvPr id="2" name="Picture 2" descr="Siemens Energy AG - Wikipedia">
              <a:extLst>
                <a:ext uri="{FF2B5EF4-FFF2-40B4-BE49-F238E27FC236}">
                  <a16:creationId xmlns:a16="http://schemas.microsoft.com/office/drawing/2014/main" id="{78AA07E2-8067-807F-7680-186A87C7BD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771550"/>
              <a:ext cx="1608013" cy="54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Nexans">
              <a:extLst>
                <a:ext uri="{FF2B5EF4-FFF2-40B4-BE49-F238E27FC236}">
                  <a16:creationId xmlns:a16="http://schemas.microsoft.com/office/drawing/2014/main" id="{A62151EE-3C25-417C-F462-2A85B305E5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6480" b="33200"/>
            <a:stretch/>
          </p:blipFill>
          <p:spPr bwMode="auto">
            <a:xfrm>
              <a:off x="4283968" y="457453"/>
              <a:ext cx="2143125" cy="86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6DED8A0-6BE1-AC69-E351-F72235E921EF}"/>
                </a:ext>
              </a:extLst>
            </p:cNvPr>
            <p:cNvSpPr txBox="1"/>
            <p:nvPr/>
          </p:nvSpPr>
          <p:spPr>
            <a:xfrm>
              <a:off x="1043608" y="1491630"/>
              <a:ext cx="208823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600" dirty="0"/>
                <a:t>Ballyadam Converter Station (Ireland)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600" dirty="0"/>
                <a:t>SAC Cable Sealing End Compound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600" dirty="0" err="1"/>
                <a:t>Ar</a:t>
              </a:r>
              <a:r>
                <a:rPr lang="en-IE" sz="1600" dirty="0"/>
                <a:t> </a:t>
              </a:r>
              <a:r>
                <a:rPr lang="en-IE" sz="1600" dirty="0" err="1"/>
                <a:t>Merzher</a:t>
              </a:r>
              <a:r>
                <a:rPr lang="en-IE" sz="1600" dirty="0"/>
                <a:t> Converter Station (France)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589C87-EB5F-D71B-AECB-DE17DEB9E5C2}"/>
                </a:ext>
              </a:extLst>
            </p:cNvPr>
            <p:cNvSpPr txBox="1"/>
            <p:nvPr/>
          </p:nvSpPr>
          <p:spPr>
            <a:xfrm>
              <a:off x="4355976" y="1419622"/>
              <a:ext cx="2376264" cy="283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600" dirty="0"/>
                <a:t>HVDC submarine cable (497 km)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600" dirty="0"/>
                <a:t>HVDC land cable (France)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600" dirty="0"/>
                <a:t>HVDC land cable (Ireland)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600" dirty="0"/>
                <a:t>HVAC land cable (Ireland)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600" dirty="0"/>
                <a:t>Fibre Optic cable (repeated system)</a:t>
              </a:r>
            </a:p>
            <a:p>
              <a:endParaRPr lang="en-IE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2EA21D4-67E2-DFA0-488C-49363623FF87}"/>
                </a:ext>
              </a:extLst>
            </p:cNvPr>
            <p:cNvCxnSpPr/>
            <p:nvPr/>
          </p:nvCxnSpPr>
          <p:spPr>
            <a:xfrm>
              <a:off x="971600" y="1419622"/>
              <a:ext cx="56886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F5BFED5-3615-7FAA-9927-DBE90132B1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1920" y="699542"/>
              <a:ext cx="0" cy="34563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AA4E848-0D87-1F15-0654-07F49F7B2BC1}"/>
              </a:ext>
            </a:extLst>
          </p:cNvPr>
          <p:cNvSpPr txBox="1"/>
          <p:nvPr/>
        </p:nvSpPr>
        <p:spPr>
          <a:xfrm>
            <a:off x="2412970" y="204382"/>
            <a:ext cx="43180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400" b="1" dirty="0">
                <a:solidFill>
                  <a:srgbClr val="767676"/>
                </a:solidFill>
                <a:latin typeface="Arial"/>
                <a:ea typeface="+mj-ea"/>
                <a:cs typeface="Arial"/>
              </a:rPr>
              <a:t>EPC Contractors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842A40-F5A4-7310-49D5-9B6F794EEFF4}"/>
              </a:ext>
            </a:extLst>
          </p:cNvPr>
          <p:cNvSpPr/>
          <p:nvPr/>
        </p:nvSpPr>
        <p:spPr>
          <a:xfrm>
            <a:off x="7164288" y="1275606"/>
            <a:ext cx="151216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2023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A64F10-252C-6BA6-F46C-E7E6CBBFDE69}"/>
              </a:ext>
            </a:extLst>
          </p:cNvPr>
          <p:cNvSpPr txBox="1"/>
          <p:nvPr/>
        </p:nvSpPr>
        <p:spPr>
          <a:xfrm>
            <a:off x="6948264" y="2567111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/>
              <a:t>Appointment of main contractors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/>
              <a:t>Appointment of sub contractors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CBF815C-6F17-C4B8-654D-325BDD84F76D}"/>
              </a:ext>
            </a:extLst>
          </p:cNvPr>
          <p:cNvSpPr/>
          <p:nvPr/>
        </p:nvSpPr>
        <p:spPr>
          <a:xfrm>
            <a:off x="6266609" y="2683616"/>
            <a:ext cx="465630" cy="7210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654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413C914-9F73-4FB3-3C5A-44E1D7AAEC04}"/>
              </a:ext>
            </a:extLst>
          </p:cNvPr>
          <p:cNvGrpSpPr/>
          <p:nvPr/>
        </p:nvGrpSpPr>
        <p:grpSpPr>
          <a:xfrm>
            <a:off x="107504" y="123478"/>
            <a:ext cx="8902931" cy="4464095"/>
            <a:chOff x="107504" y="123478"/>
            <a:chExt cx="8902931" cy="4464095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25977F17-B152-A15C-EE5B-5F97F2ED9A6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77966508"/>
                </p:ext>
              </p:extLst>
            </p:nvPr>
          </p:nvGraphicFramePr>
          <p:xfrm>
            <a:off x="899592" y="907678"/>
            <a:ext cx="6912768" cy="59783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E65D738-F035-315D-9D0C-258C150A201E}"/>
                </a:ext>
              </a:extLst>
            </p:cNvPr>
            <p:cNvSpPr txBox="1"/>
            <p:nvPr/>
          </p:nvSpPr>
          <p:spPr>
            <a:xfrm>
              <a:off x="899592" y="1504993"/>
              <a:ext cx="1541825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 defTabSz="914400" rtl="0" eaLnBrk="1" latinLnBrk="0" hangingPunct="1">
                <a:buFont typeface="Arial" panose="020B0604020202020204" pitchFamily="34" charset="0"/>
                <a:buChar char="•"/>
              </a:pPr>
              <a:r>
                <a:rPr lang="en-IE" sz="1100" kern="1200" spc="6" dirty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Design (Cable and Converter Station) </a:t>
              </a:r>
            </a:p>
            <a:p>
              <a:pPr marL="171450" lvl="0" indent="-171450" defTabSz="914400" rtl="0" eaLnBrk="1" latinLnBrk="0" hangingPunct="1">
                <a:buFont typeface="Arial" panose="020B0604020202020204" pitchFamily="34" charset="0"/>
                <a:buChar char="•"/>
              </a:pPr>
              <a:endParaRPr lang="en-IE" sz="1100" kern="1200" spc="6" dirty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  <a:p>
              <a:pPr marL="171450" lvl="0" indent="-171450" defTabSz="914400" rtl="0" eaLnBrk="1" latinLnBrk="0" hangingPunct="1">
                <a:buFont typeface="Arial" panose="020B0604020202020204" pitchFamily="34" charset="0"/>
                <a:buChar char="•"/>
              </a:pPr>
              <a:r>
                <a:rPr lang="en-IE" sz="1100" kern="1200" spc="6" dirty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Manufacturing  of Irish AC  cable</a:t>
              </a:r>
            </a:p>
            <a:p>
              <a:pPr marL="171450" lvl="0" indent="-171450" defTabSz="914400" rtl="0" eaLnBrk="1" latinLnBrk="0" hangingPunct="1">
                <a:buFont typeface="Arial" panose="020B0604020202020204" pitchFamily="34" charset="0"/>
                <a:buChar char="•"/>
              </a:pPr>
              <a:endParaRPr lang="en-IE" sz="1100" kern="1200" spc="6" dirty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  <a:p>
              <a:pPr marL="171450" lvl="0" indent="-171450" defTabSz="914400" rtl="0" eaLnBrk="1" latinLnBrk="0" hangingPunct="1">
                <a:buFont typeface="Arial" panose="020B0604020202020204" pitchFamily="34" charset="0"/>
                <a:buChar char="•"/>
              </a:pPr>
              <a:r>
                <a:rPr lang="en-IE" sz="1100" kern="1200" spc="6" dirty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Trenching and ducting of land DC cables  and land  HVAC cables in Ireland. </a:t>
              </a:r>
            </a:p>
            <a:p>
              <a:pPr marL="171450" lvl="0" indent="-171450" defTabSz="914400" rtl="0" eaLnBrk="1" latinLnBrk="0" hangingPunct="1">
                <a:buFont typeface="Arial" panose="020B0604020202020204" pitchFamily="34" charset="0"/>
                <a:buChar char="•"/>
              </a:pPr>
              <a:endParaRPr lang="en-IE" sz="1100" kern="1200" spc="6" dirty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  <a:p>
              <a:pPr marL="171450" lvl="0" indent="-171450" defTabSz="914400" rtl="0" eaLnBrk="1" latinLnBrk="0" hangingPunct="1">
                <a:buFont typeface="Arial" panose="020B0604020202020204" pitchFamily="34" charset="0"/>
                <a:buChar char="•"/>
              </a:pPr>
              <a:r>
                <a:rPr lang="en-IE" sz="1100" kern="1200" spc="6" dirty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Converter station civil works commencement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IE" sz="11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D7F1DA8-163D-DEA5-93E3-9B016F85B549}"/>
                </a:ext>
              </a:extLst>
            </p:cNvPr>
            <p:cNvSpPr txBox="1"/>
            <p:nvPr/>
          </p:nvSpPr>
          <p:spPr>
            <a:xfrm>
              <a:off x="2564719" y="1475973"/>
              <a:ext cx="1541826" cy="2172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" lvl="0" indent="-5715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sz="1100" kern="1200" spc="6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Commence manufacturing of offshore cable</a:t>
              </a:r>
            </a:p>
            <a:p>
              <a:pPr marL="57150" lvl="0" indent="-5715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E" sz="1100" kern="1200" spc="6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  <a:p>
              <a:pPr marL="57150" lvl="0" indent="-5715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sz="1100" kern="1200" spc="6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Installation  and jointing of AC  and DC land  cables</a:t>
              </a:r>
            </a:p>
            <a:p>
              <a:pPr marL="57150" lvl="0" indent="-5715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E" sz="1100" kern="1200" spc="6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  <a:p>
              <a:pPr marL="114300" lvl="1" indent="-5715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sz="1100" kern="1200" spc="6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Converter  station  installations progress</a:t>
              </a:r>
            </a:p>
            <a:p>
              <a:endParaRPr lang="en-IE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3C0F48-AA98-8F4E-11D3-1BA6F7017F3B}"/>
                </a:ext>
              </a:extLst>
            </p:cNvPr>
            <p:cNvSpPr txBox="1"/>
            <p:nvPr/>
          </p:nvSpPr>
          <p:spPr>
            <a:xfrm>
              <a:off x="4320342" y="1505513"/>
              <a:ext cx="1451329" cy="1361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" lvl="0" indent="-5715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sz="1100" kern="1200" spc="6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Offshore maritime installation campaign 1 &amp; 2</a:t>
              </a:r>
            </a:p>
            <a:p>
              <a:pPr marL="57150" lvl="0" indent="-5715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E" sz="1100" kern="1200" spc="6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  <a:p>
              <a:pPr marL="57150" lvl="0" indent="-5715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sz="1100" kern="1200" spc="6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Submarine cable protection campaigns 1 &amp; 2 </a:t>
              </a:r>
            </a:p>
            <a:p>
              <a:endParaRPr lang="en-IE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ACB2BEC-5506-F2D8-0496-1689750C96A9}"/>
                </a:ext>
              </a:extLst>
            </p:cNvPr>
            <p:cNvSpPr txBox="1"/>
            <p:nvPr/>
          </p:nvSpPr>
          <p:spPr>
            <a:xfrm>
              <a:off x="6005822" y="1479354"/>
              <a:ext cx="1662519" cy="3060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" lvl="0" indent="-5715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sz="1100" kern="1200" spc="6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Offshore  marine installation campaigns 3 </a:t>
              </a:r>
              <a:r>
                <a:rPr lang="en-IE" sz="1100" spc="6" dirty="0">
                  <a:solidFill>
                    <a:prstClr val="black"/>
                  </a:solidFill>
                  <a:latin typeface="Arial"/>
                  <a:cs typeface="Arial"/>
                </a:rPr>
                <a:t>&amp;</a:t>
              </a:r>
              <a:r>
                <a:rPr lang="en-IE" sz="1100" kern="1200" spc="6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 4</a:t>
              </a:r>
            </a:p>
            <a:p>
              <a:pPr marL="57150" lvl="0" indent="-5715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E" sz="1100" kern="1200" spc="6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  <a:p>
              <a:pPr marL="57150" lvl="0" indent="-5715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sz="1100" kern="1200" spc="6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Submarine cable protection campaigns 3 &amp; 4</a:t>
              </a:r>
            </a:p>
            <a:p>
              <a:pPr marL="57150" lvl="0" indent="-5715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E" sz="1100" kern="1200" spc="6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  <a:p>
              <a:pPr marL="57150" lvl="0" indent="-5715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sz="1100" kern="1200" spc="6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Commissioning </a:t>
              </a:r>
            </a:p>
            <a:p>
              <a:pPr marL="57150" lvl="0" indent="-5715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sz="1100" kern="1200" spc="6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tests </a:t>
              </a:r>
            </a:p>
            <a:p>
              <a:pPr marL="57150" lvl="0" indent="-5715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E" sz="1100" kern="1200" spc="6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  <a:p>
              <a:pPr marL="57150" lvl="0" indent="-5715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sz="1100" spc="6" dirty="0">
                  <a:solidFill>
                    <a:prstClr val="black"/>
                  </a:solidFill>
                  <a:latin typeface="Arial"/>
                  <a:cs typeface="Arial"/>
                </a:rPr>
                <a:t>I</a:t>
              </a:r>
              <a:r>
                <a:rPr lang="en-IE" sz="1100" kern="1200" spc="6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nterconnector system tests</a:t>
              </a:r>
            </a:p>
            <a:p>
              <a:pPr marL="57150" lvl="0" indent="-5715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E" sz="1100" kern="1200" spc="6" dirty="0"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  <a:p>
              <a:pPr marL="57150" lvl="0" indent="-5715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sz="1100" kern="1200" spc="6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Trial Operation period commences</a:t>
              </a:r>
            </a:p>
            <a:p>
              <a:endParaRPr lang="en-IE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338B04E-8E07-0620-6C50-9840EED8ABD2}"/>
                </a:ext>
              </a:extLst>
            </p:cNvPr>
            <p:cNvCxnSpPr/>
            <p:nvPr/>
          </p:nvCxnSpPr>
          <p:spPr>
            <a:xfrm>
              <a:off x="2564719" y="1505513"/>
              <a:ext cx="0" cy="25217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C477095-AA21-396C-3D6A-4C668D5491BB}"/>
                </a:ext>
              </a:extLst>
            </p:cNvPr>
            <p:cNvCxnSpPr/>
            <p:nvPr/>
          </p:nvCxnSpPr>
          <p:spPr>
            <a:xfrm>
              <a:off x="4211960" y="1504903"/>
              <a:ext cx="0" cy="25217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08CE1DA-DA3B-7C42-0EC3-360F16A7D6F5}"/>
                </a:ext>
              </a:extLst>
            </p:cNvPr>
            <p:cNvCxnSpPr/>
            <p:nvPr/>
          </p:nvCxnSpPr>
          <p:spPr>
            <a:xfrm>
              <a:off x="5940152" y="1505513"/>
              <a:ext cx="0" cy="25217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E005BB3-6A9A-3763-B53E-AF2A44BB9D15}"/>
                </a:ext>
              </a:extLst>
            </p:cNvPr>
            <p:cNvSpPr txBox="1"/>
            <p:nvPr/>
          </p:nvSpPr>
          <p:spPr>
            <a:xfrm>
              <a:off x="107504" y="123478"/>
              <a:ext cx="89029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3200" b="1" dirty="0">
                  <a:solidFill>
                    <a:srgbClr val="767676"/>
                  </a:solidFill>
                  <a:latin typeface="Arial"/>
                  <a:ea typeface="+mj-ea"/>
                  <a:cs typeface="Arial"/>
                </a:rPr>
                <a:t>Construction</a:t>
              </a:r>
              <a:r>
                <a:rPr lang="en-IE" sz="3200" b="1" spc="48" dirty="0">
                  <a:solidFill>
                    <a:srgbClr val="757575"/>
                  </a:solidFill>
                  <a:latin typeface="Arial"/>
                  <a:cs typeface="Arial"/>
                </a:rPr>
                <a:t> </a:t>
              </a:r>
              <a:r>
                <a:rPr lang="en-IE" sz="3200" b="1" dirty="0">
                  <a:solidFill>
                    <a:srgbClr val="767676"/>
                  </a:solidFill>
                  <a:latin typeface="Arial"/>
                  <a:ea typeface="+mj-ea"/>
                  <a:cs typeface="Arial"/>
                </a:rPr>
                <a:t>Phase – Preliminary  Schedule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A59925E6-0E89-17FA-EBBA-7B8915636160}"/>
                </a:ext>
              </a:extLst>
            </p:cNvPr>
            <p:cNvSpPr/>
            <p:nvPr/>
          </p:nvSpPr>
          <p:spPr>
            <a:xfrm>
              <a:off x="827583" y="4083517"/>
              <a:ext cx="6912765" cy="50405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/>
                <a:t>Continuous engagement with all stakeholders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674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EIRGRID - 2015 Presentation Template (Proof 3b Print Ready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3078CDAB47D84390F8C4D567A1E818" ma:contentTypeVersion="0" ma:contentTypeDescription="Create a new document." ma:contentTypeScope="" ma:versionID="cca19d71812f010aaf8e521993013d4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9f67fb229cb6324ae91799e5792f20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DB766F-FF6F-45CC-AFED-2CD9BD9644ED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F37FD1A-83E6-4F4A-AE30-60A39F9B3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A4A8E51-DFC3-497F-910E-50BDD2C84D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EIRGRID - 2015 Presentation Template (Proof 3b Print Ready).potx</Template>
  <TotalTime>8221</TotalTime>
  <Words>568</Words>
  <Application>Microsoft Office PowerPoint</Application>
  <PresentationFormat>On-screen Show (16:9)</PresentationFormat>
  <Paragraphs>151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Helvetica Neue LT Pro</vt:lpstr>
      <vt:lpstr>Times New Roman</vt:lpstr>
      <vt:lpstr>1_EIRGRID - 2015 Presentation Template (Proof 3b Print Ready)</vt:lpstr>
      <vt:lpstr>2_Office Theme</vt:lpstr>
      <vt:lpstr>3_Office Theme</vt:lpstr>
      <vt:lpstr>EirGrid Celtic Interconnector Community Forum Meeting </vt:lpstr>
      <vt:lpstr>Welcome &amp; Introductions</vt:lpstr>
      <vt:lpstr>Minutes from 29th September meeting proposed for sign off  </vt:lpstr>
      <vt:lpstr>Recap on the year’s activity</vt:lpstr>
      <vt:lpstr>Update on project progress</vt:lpstr>
      <vt:lpstr>PowerPoint Presentation</vt:lpstr>
      <vt:lpstr>Project Schedule</vt:lpstr>
      <vt:lpstr>PowerPoint Presentation</vt:lpstr>
      <vt:lpstr>PowerPoint Presentation</vt:lpstr>
      <vt:lpstr>Next Steps</vt:lpstr>
      <vt:lpstr>Questions on project progress</vt:lpstr>
      <vt:lpstr>Update on Community Benefit Progress</vt:lpstr>
      <vt:lpstr>Strategy Community Consultation – Update</vt:lpstr>
      <vt:lpstr>Strategy Community Consultation – Activity to Date</vt:lpstr>
      <vt:lpstr>Strategy Community Consultation – Further Actions</vt:lpstr>
      <vt:lpstr>AOB </vt:lpstr>
      <vt:lpstr>Meeting Dates for 2023</vt:lpstr>
    </vt:vector>
  </TitlesOfParts>
  <Company>DesignTactics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 Donlon</dc:creator>
  <cp:lastModifiedBy>Walsh, Michelle</cp:lastModifiedBy>
  <cp:revision>188</cp:revision>
  <cp:lastPrinted>2015-06-25T14:32:17Z</cp:lastPrinted>
  <dcterms:created xsi:type="dcterms:W3CDTF">2015-05-25T16:48:02Z</dcterms:created>
  <dcterms:modified xsi:type="dcterms:W3CDTF">2023-01-13T13:32:17Z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0x010100D63078CDAB47D84390F8C4D567A1E818</vt:lpwstr>
  </property>
  <property fmtid="{D5CDD505-2E9C-101B-9397-08002B2CF9AE}" pid="3" name="Level 2">
    <vt:lpwstr/>
  </property>
  <property fmtid="{D5CDD505-2E9C-101B-9397-08002B2CF9AE}" pid="4" name="File Category">
    <vt:lpwstr/>
  </property>
  <property fmtid="{D5CDD505-2E9C-101B-9397-08002B2CF9AE}" pid="5" name="MSIP_Label_4c99bc9a-9772-4b7e-bcf5-e39ce86bfb30_Enabled">
    <vt:lpwstr>true</vt:lpwstr>
  </property>
  <property fmtid="{D5CDD505-2E9C-101B-9397-08002B2CF9AE}" pid="6" name="MSIP_Label_4c99bc9a-9772-4b7e-bcf5-e39ce86bfb30_SetDate">
    <vt:lpwstr>2022-12-02T08:24:02Z</vt:lpwstr>
  </property>
  <property fmtid="{D5CDD505-2E9C-101B-9397-08002B2CF9AE}" pid="7" name="MSIP_Label_4c99bc9a-9772-4b7e-bcf5-e39ce86bfb30_Method">
    <vt:lpwstr>Standard</vt:lpwstr>
  </property>
  <property fmtid="{D5CDD505-2E9C-101B-9397-08002B2CF9AE}" pid="8" name="MSIP_Label_4c99bc9a-9772-4b7e-bcf5-e39ce86bfb30_Name">
    <vt:lpwstr>Internal</vt:lpwstr>
  </property>
  <property fmtid="{D5CDD505-2E9C-101B-9397-08002B2CF9AE}" pid="9" name="MSIP_Label_4c99bc9a-9772-4b7e-bcf5-e39ce86bfb30_SiteId">
    <vt:lpwstr>c1528ebb-73e5-4ac2-9d93-677ac4834cc5</vt:lpwstr>
  </property>
  <property fmtid="{D5CDD505-2E9C-101B-9397-08002B2CF9AE}" pid="10" name="MSIP_Label_4c99bc9a-9772-4b7e-bcf5-e39ce86bfb30_ActionId">
    <vt:lpwstr>5afc832a-ca53-45dc-9f40-8160e594a992</vt:lpwstr>
  </property>
  <property fmtid="{D5CDD505-2E9C-101B-9397-08002B2CF9AE}" pid="11" name="MSIP_Label_4c99bc9a-9772-4b7e-bcf5-e39ce86bfb30_ContentBits">
    <vt:lpwstr>0</vt:lpwstr>
  </property>
</Properties>
</file>