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9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46BB3-3D07-4744-813D-FEF8B2081F77}" type="datetimeFigureOut">
              <a:rPr lang="en-US" smtClean="0">
                <a:solidFill>
                  <a:prstClr val="black">
                    <a:tint val="75000"/>
                  </a:prstClr>
                </a:solidFill>
              </a:rPr>
              <a:pPr/>
              <a:t>9/28/2018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634F2-7C8A-A843-B2D8-85ABE5DF50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7034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A46BB3-3D07-4744-813D-FEF8B2081F77}" type="datetimeFigureOut">
              <a:rPr lang="en-US" smtClean="0">
                <a:solidFill>
                  <a:prstClr val="black">
                    <a:tint val="75000"/>
                  </a:prstClr>
                </a:solidFill>
              </a:rPr>
              <a:pPr/>
              <a:t>9/28/2018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634F2-7C8A-A843-B2D8-85ABE5DF50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5659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AA46BB3-3D07-4744-813D-FEF8B2081F77}" type="datetimeFigureOut">
              <a:rPr lang="en-US" smtClean="0">
                <a:solidFill>
                  <a:prstClr val="black">
                    <a:tint val="75000"/>
                  </a:prstClr>
                </a:solidFill>
              </a:rPr>
              <a:pPr/>
              <a:t>9/28/2018</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D70634F2-7C8A-A843-B2D8-85ABE5DF50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13921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172"/>
            <a:ext cx="8229600" cy="9614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371359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742042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AA46BB3-3D07-4744-813D-FEF8B2081F77}" type="datetimeFigureOut">
              <a:rPr lang="en-US" smtClean="0">
                <a:solidFill>
                  <a:prstClr val="black">
                    <a:tint val="75000"/>
                  </a:prstClr>
                </a:solidFill>
              </a:rPr>
              <a:pPr defTabSz="457200"/>
              <a:t>9/28/2018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742042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742042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70634F2-7C8A-A843-B2D8-85ABE5DF5039}" type="slidenum">
              <a:rPr lang="en-US" smtClean="0">
                <a:solidFill>
                  <a:prstClr val="black">
                    <a:tint val="75000"/>
                  </a:prstClr>
                </a:solidFill>
              </a:rPr>
              <a:pPr defTabSz="457200"/>
              <a:t>‹#›</a:t>
            </a:fld>
            <a:endParaRPr lang="en-US" dirty="0">
              <a:solidFill>
                <a:prstClr val="black">
                  <a:tint val="75000"/>
                </a:prstClr>
              </a:solidFill>
            </a:endParaRPr>
          </a:p>
        </p:txBody>
      </p:sp>
      <p:pic>
        <p:nvPicPr>
          <p:cNvPr id="11" name="Picture 10" descr="EirGrid Arc for PowerPoint.ai"/>
          <p:cNvPicPr>
            <a:picLocks noChangeAspect="1"/>
          </p:cNvPicPr>
          <p:nvPr/>
        </p:nvPicPr>
        <p:blipFill rotWithShape="1">
          <a:blip r:embed="rId5">
            <a:extLst>
              <a:ext uri="{28A0092B-C50C-407E-A947-70E740481C1C}">
                <a14:useLocalDpi xmlns:a14="http://schemas.microsoft.com/office/drawing/2010/main" val="0"/>
              </a:ext>
            </a:extLst>
          </a:blip>
          <a:srcRect b="38158"/>
          <a:stretch/>
        </p:blipFill>
        <p:spPr>
          <a:xfrm>
            <a:off x="0" y="5581969"/>
            <a:ext cx="9144000" cy="127603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3566" y="6075824"/>
            <a:ext cx="1732114" cy="62699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6569" y="6080727"/>
            <a:ext cx="1207061" cy="630936"/>
          </a:xfrm>
          <a:prstGeom prst="rect">
            <a:avLst/>
          </a:prstGeom>
        </p:spPr>
      </p:pic>
    </p:spTree>
    <p:extLst>
      <p:ext uri="{BB962C8B-B14F-4D97-AF65-F5344CB8AC3E}">
        <p14:creationId xmlns:p14="http://schemas.microsoft.com/office/powerpoint/2010/main" val="3825519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ctr" defTabSz="457200" rtl="0" eaLnBrk="1" latinLnBrk="0" hangingPunct="1">
        <a:spcBef>
          <a:spcPct val="0"/>
        </a:spcBef>
        <a:buNone/>
        <a:defRPr sz="3400" b="1" kern="1200">
          <a:solidFill>
            <a:srgbClr val="767676"/>
          </a:solidFill>
          <a:latin typeface="Arial"/>
          <a:ea typeface="+mj-ea"/>
          <a:cs typeface="Arial"/>
        </a:defRPr>
      </a:lvl1pPr>
    </p:titleStyle>
    <p:bodyStyle>
      <a:lvl1pPr marL="342900" indent="-342900" algn="l" defTabSz="457200" rtl="0" eaLnBrk="1" latinLnBrk="0" hangingPunct="1">
        <a:spcBef>
          <a:spcPct val="20000"/>
        </a:spcBef>
        <a:buClr>
          <a:srgbClr val="C8B474"/>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C8B474"/>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C8B474"/>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C8B474"/>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C8B474"/>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872093"/>
            <a:ext cx="7772400" cy="19918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400" b="1" kern="1200">
                <a:solidFill>
                  <a:srgbClr val="767676"/>
                </a:solidFill>
                <a:latin typeface="Arial"/>
                <a:ea typeface="+mj-ea"/>
                <a:cs typeface="Arial"/>
              </a:defRPr>
            </a:lvl1pPr>
          </a:lstStyle>
          <a:p>
            <a:r>
              <a:rPr lang="en-US" dirty="0" smtClean="0">
                <a:solidFill>
                  <a:srgbClr val="495176"/>
                </a:solidFill>
              </a:rPr>
              <a:t>JGCRP WG on Heat States and the Impact on Notification Times</a:t>
            </a:r>
          </a:p>
          <a:p>
            <a:endParaRPr lang="en-US" dirty="0" smtClean="0">
              <a:solidFill>
                <a:srgbClr val="495176"/>
              </a:solidFill>
            </a:endParaRPr>
          </a:p>
          <a:p>
            <a:r>
              <a:rPr lang="en-US" dirty="0" smtClean="0">
                <a:solidFill>
                  <a:srgbClr val="495176"/>
                </a:solidFill>
              </a:rPr>
              <a:t>Update to JGCRP</a:t>
            </a:r>
            <a:endParaRPr lang="en-US" dirty="0">
              <a:solidFill>
                <a:srgbClr val="495176"/>
              </a:solidFill>
            </a:endParaRPr>
          </a:p>
        </p:txBody>
      </p:sp>
      <p:sp>
        <p:nvSpPr>
          <p:cNvPr id="11" name="Subtitle 2"/>
          <p:cNvSpPr txBox="1">
            <a:spLocks/>
          </p:cNvSpPr>
          <p:nvPr/>
        </p:nvSpPr>
        <p:spPr>
          <a:xfrm>
            <a:off x="1371600" y="2928310"/>
            <a:ext cx="6400800" cy="105354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Clr>
                <a:srgbClr val="C8B474"/>
              </a:buClr>
              <a:buFont typeface="Arial"/>
              <a:buNone/>
              <a:defRPr sz="2400" b="1" kern="1200">
                <a:solidFill>
                  <a:schemeClr val="tx1"/>
                </a:solidFill>
                <a:latin typeface="Arial"/>
                <a:ea typeface="+mn-ea"/>
                <a:cs typeface="Arial"/>
              </a:defRPr>
            </a:lvl1pPr>
            <a:lvl2pPr marL="457200" indent="0" algn="l" defTabSz="457200" rtl="0" eaLnBrk="1" latinLnBrk="0" hangingPunct="1">
              <a:spcBef>
                <a:spcPct val="20000"/>
              </a:spcBef>
              <a:buClr>
                <a:srgbClr val="C8B474"/>
              </a:buClr>
              <a:buFont typeface="Arial"/>
              <a:buNone/>
              <a:defRPr sz="2000" b="1" kern="1200">
                <a:solidFill>
                  <a:schemeClr val="tx1"/>
                </a:solidFill>
                <a:latin typeface="Arial"/>
                <a:ea typeface="+mn-ea"/>
                <a:cs typeface="Arial"/>
              </a:defRPr>
            </a:lvl2pPr>
            <a:lvl3pPr marL="914400" indent="0" algn="l" defTabSz="457200" rtl="0" eaLnBrk="1" latinLnBrk="0" hangingPunct="1">
              <a:spcBef>
                <a:spcPct val="20000"/>
              </a:spcBef>
              <a:buClr>
                <a:srgbClr val="C8B474"/>
              </a:buClr>
              <a:buFont typeface="Arial"/>
              <a:buNone/>
              <a:defRPr sz="1800" b="1" kern="1200">
                <a:solidFill>
                  <a:schemeClr val="tx1"/>
                </a:solidFill>
                <a:latin typeface="Arial"/>
                <a:ea typeface="+mn-ea"/>
                <a:cs typeface="Arial"/>
              </a:defRPr>
            </a:lvl3pPr>
            <a:lvl4pPr marL="1371600" indent="0" algn="l" defTabSz="457200" rtl="0" eaLnBrk="1" latinLnBrk="0" hangingPunct="1">
              <a:spcBef>
                <a:spcPct val="20000"/>
              </a:spcBef>
              <a:buClr>
                <a:srgbClr val="C8B474"/>
              </a:buClr>
              <a:buFont typeface="Arial"/>
              <a:buNone/>
              <a:defRPr sz="1600" b="1" kern="1200">
                <a:solidFill>
                  <a:schemeClr val="tx1"/>
                </a:solidFill>
                <a:latin typeface="Arial"/>
                <a:ea typeface="+mn-ea"/>
                <a:cs typeface="Arial"/>
              </a:defRPr>
            </a:lvl4pPr>
            <a:lvl5pPr marL="1828800" indent="0" algn="l" defTabSz="457200" rtl="0" eaLnBrk="1" latinLnBrk="0" hangingPunct="1">
              <a:spcBef>
                <a:spcPct val="20000"/>
              </a:spcBef>
              <a:buClr>
                <a:srgbClr val="C8B474"/>
              </a:buClr>
              <a:buFont typeface="Arial"/>
              <a:buNone/>
              <a:defRPr sz="1600" b="1" kern="1200">
                <a:solidFill>
                  <a:schemeClr val="tx1"/>
                </a:solidFill>
                <a:latin typeface="Arial"/>
                <a:ea typeface="+mn-ea"/>
                <a:cs typeface="Arial"/>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lnSpc>
                <a:spcPts val="2900"/>
              </a:lnSpc>
            </a:pPr>
            <a:r>
              <a:rPr lang="en-US" sz="2800" dirty="0" smtClean="0">
                <a:solidFill>
                  <a:prstClr val="black"/>
                </a:solidFill>
              </a:rPr>
              <a:t>31/01/2018</a:t>
            </a:r>
            <a:endParaRPr lang="en-US" sz="2800" dirty="0">
              <a:solidFill>
                <a:prstClr val="black"/>
              </a:solidFill>
            </a:endParaRPr>
          </a:p>
        </p:txBody>
      </p:sp>
    </p:spTree>
    <p:extLst>
      <p:ext uri="{BB962C8B-B14F-4D97-AF65-F5344CB8AC3E}">
        <p14:creationId xmlns:p14="http://schemas.microsoft.com/office/powerpoint/2010/main" val="3979067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rmAutofit/>
          </a:bodyPr>
          <a:lstStyle/>
          <a:p>
            <a:r>
              <a:rPr lang="en-US" sz="3800" dirty="0" smtClean="0"/>
              <a:t>Background</a:t>
            </a:r>
            <a:endParaRPr lang="en-US" sz="3800" dirty="0"/>
          </a:p>
        </p:txBody>
      </p:sp>
      <p:sp>
        <p:nvSpPr>
          <p:cNvPr id="8" name="Content Placeholder 2"/>
          <p:cNvSpPr>
            <a:spLocks noGrp="1"/>
          </p:cNvSpPr>
          <p:nvPr>
            <p:ph idx="1"/>
          </p:nvPr>
        </p:nvSpPr>
        <p:spPr>
          <a:xfrm>
            <a:off x="457200" y="1600200"/>
            <a:ext cx="8229600" cy="4099956"/>
          </a:xfrm>
        </p:spPr>
        <p:txBody>
          <a:bodyPr anchor="t" anchorCtr="0">
            <a:normAutofit lnSpcReduction="10000"/>
          </a:bodyPr>
          <a:lstStyle/>
          <a:p>
            <a:pPr marL="342900" indent="-342900">
              <a:buFont typeface="Arial" panose="020B0604020202020204" pitchFamily="34" charset="0"/>
              <a:buChar char="•"/>
            </a:pPr>
            <a:r>
              <a:rPr lang="en-US" sz="2800" b="0" dirty="0" smtClean="0"/>
              <a:t>The I-SEM HL design requires TSOs to delay unit commitment decisions made before BM opening until the last possible moment.</a:t>
            </a:r>
          </a:p>
          <a:p>
            <a:pPr marL="342900" indent="-342900">
              <a:buFont typeface="Arial" panose="020B0604020202020204" pitchFamily="34" charset="0"/>
              <a:buChar char="•"/>
            </a:pPr>
            <a:r>
              <a:rPr lang="en-US" sz="2800" b="0" dirty="0" smtClean="0"/>
              <a:t>Generators expressed concerns that any misunderstanding on the latest time to commit a GU could result in the unit being unavailable at the time defined by the TSO.</a:t>
            </a:r>
          </a:p>
          <a:p>
            <a:pPr marL="342900" indent="-342900">
              <a:buFont typeface="Arial" panose="020B0604020202020204" pitchFamily="34" charset="0"/>
              <a:buChar char="•"/>
            </a:pPr>
            <a:r>
              <a:rPr lang="en-US" sz="2800" b="0" dirty="0" smtClean="0"/>
              <a:t>Grid Codes are not clear on this issue.</a:t>
            </a:r>
          </a:p>
          <a:p>
            <a:pPr marL="342900" indent="-342900">
              <a:buFont typeface="Arial" panose="020B0604020202020204" pitchFamily="34" charset="0"/>
              <a:buChar char="•"/>
            </a:pPr>
            <a:r>
              <a:rPr lang="en-US" sz="2800" b="0" dirty="0" smtClean="0"/>
              <a:t>Generators have asked for suitable clarifications.</a:t>
            </a:r>
          </a:p>
        </p:txBody>
      </p:sp>
    </p:spTree>
    <p:extLst>
      <p:ext uri="{BB962C8B-B14F-4D97-AF65-F5344CB8AC3E}">
        <p14:creationId xmlns:p14="http://schemas.microsoft.com/office/powerpoint/2010/main" val="298996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WG Meetings</a:t>
            </a:r>
            <a:endParaRPr lang="en-GB" dirty="0"/>
          </a:p>
        </p:txBody>
      </p:sp>
      <p:sp>
        <p:nvSpPr>
          <p:cNvPr id="8" name="Content Placeholder 7"/>
          <p:cNvSpPr>
            <a:spLocks noGrp="1"/>
          </p:cNvSpPr>
          <p:nvPr>
            <p:ph idx="1"/>
          </p:nvPr>
        </p:nvSpPr>
        <p:spPr/>
        <p:txBody>
          <a:bodyPr/>
          <a:lstStyle/>
          <a:p>
            <a:r>
              <a:rPr lang="en-GB" dirty="0" smtClean="0"/>
              <a:t>Formal meeting held 14 Sept.</a:t>
            </a:r>
          </a:p>
          <a:p>
            <a:r>
              <a:rPr lang="en-GB" dirty="0" smtClean="0"/>
              <a:t>Further informal engagement and exchange of emails</a:t>
            </a:r>
            <a:endParaRPr lang="en-GB" dirty="0"/>
          </a:p>
        </p:txBody>
      </p:sp>
    </p:spTree>
    <p:extLst>
      <p:ext uri="{BB962C8B-B14F-4D97-AF65-F5344CB8AC3E}">
        <p14:creationId xmlns:p14="http://schemas.microsoft.com/office/powerpoint/2010/main" val="20270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Main Outcomes</a:t>
            </a:r>
            <a:endParaRPr lang="en-GB" dirty="0"/>
          </a:p>
        </p:txBody>
      </p:sp>
      <p:sp>
        <p:nvSpPr>
          <p:cNvPr id="8" name="Content Placeholder 7"/>
          <p:cNvSpPr>
            <a:spLocks noGrp="1"/>
          </p:cNvSpPr>
          <p:nvPr>
            <p:ph idx="1"/>
          </p:nvPr>
        </p:nvSpPr>
        <p:spPr/>
        <p:txBody>
          <a:bodyPr/>
          <a:lstStyle/>
          <a:p>
            <a:r>
              <a:rPr lang="en-GB" dirty="0" smtClean="0"/>
              <a:t>Heat states are only impacted by</a:t>
            </a:r>
          </a:p>
          <a:p>
            <a:pPr lvl="1"/>
            <a:r>
              <a:rPr lang="en-GB" dirty="0" err="1" smtClean="0"/>
              <a:t>Desynchronisation</a:t>
            </a:r>
            <a:endParaRPr lang="en-GB" dirty="0" smtClean="0"/>
          </a:p>
          <a:p>
            <a:pPr lvl="1"/>
            <a:r>
              <a:rPr lang="en-GB" dirty="0" smtClean="0"/>
              <a:t>Synchronisation</a:t>
            </a:r>
          </a:p>
          <a:p>
            <a:pPr lvl="1"/>
            <a:r>
              <a:rPr lang="en-GB" dirty="0" err="1" smtClean="0"/>
              <a:t>Redeclaration</a:t>
            </a:r>
            <a:r>
              <a:rPr lang="en-GB" dirty="0" smtClean="0"/>
              <a:t> by the Generator to the TSO</a:t>
            </a:r>
          </a:p>
        </p:txBody>
      </p:sp>
    </p:spTree>
    <p:extLst>
      <p:ext uri="{BB962C8B-B14F-4D97-AF65-F5344CB8AC3E}">
        <p14:creationId xmlns:p14="http://schemas.microsoft.com/office/powerpoint/2010/main" val="283927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Final Proposal</a:t>
            </a:r>
            <a:endParaRPr lang="en-GB" dirty="0"/>
          </a:p>
        </p:txBody>
      </p:sp>
      <p:sp>
        <p:nvSpPr>
          <p:cNvPr id="8" name="Content Placeholder 7"/>
          <p:cNvSpPr>
            <a:spLocks noGrp="1"/>
          </p:cNvSpPr>
          <p:nvPr>
            <p:ph idx="1"/>
          </p:nvPr>
        </p:nvSpPr>
        <p:spPr>
          <a:xfrm>
            <a:off x="457200" y="1600200"/>
            <a:ext cx="8229600" cy="4058728"/>
          </a:xfrm>
        </p:spPr>
        <p:txBody>
          <a:bodyPr>
            <a:normAutofit/>
          </a:bodyPr>
          <a:lstStyle/>
          <a:p>
            <a:pPr lvl="0"/>
            <a:r>
              <a:rPr lang="en-GB" dirty="0" smtClean="0"/>
              <a:t>After several iterations, the following proposal was circulated on 31 Oct 2017 with a gentle reminder for comments on 21 Nov 2017.</a:t>
            </a:r>
          </a:p>
          <a:p>
            <a:pPr lvl="0"/>
            <a:r>
              <a:rPr lang="en-GB" dirty="0" smtClean="0"/>
              <a:t>No (contrary) feedback on the proposal was received from WG members.</a:t>
            </a:r>
          </a:p>
          <a:p>
            <a:endParaRPr lang="en-GB" dirty="0"/>
          </a:p>
        </p:txBody>
      </p:sp>
    </p:spTree>
    <p:extLst>
      <p:ext uri="{BB962C8B-B14F-4D97-AF65-F5344CB8AC3E}">
        <p14:creationId xmlns:p14="http://schemas.microsoft.com/office/powerpoint/2010/main" val="99101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Final Proposal</a:t>
            </a:r>
          </a:p>
        </p:txBody>
      </p:sp>
      <p:sp>
        <p:nvSpPr>
          <p:cNvPr id="8" name="Content Placeholder 7"/>
          <p:cNvSpPr>
            <a:spLocks noGrp="1"/>
          </p:cNvSpPr>
          <p:nvPr>
            <p:ph idx="1"/>
          </p:nvPr>
        </p:nvSpPr>
        <p:spPr/>
        <p:txBody>
          <a:bodyPr>
            <a:normAutofit fontScale="92500" lnSpcReduction="20000"/>
          </a:bodyPr>
          <a:lstStyle/>
          <a:p>
            <a:pPr lvl="0"/>
            <a:r>
              <a:rPr lang="en-GB" dirty="0"/>
              <a:t>“When issuing Notifications to Synchronise to Generators in respect of their Generating Units, the TSO shall recognise the applicable heat state of each relevant GU at the proposed synchronisation time and facilitate the synchronous start up time applicable to that heat state as indicated by the Generator in the Technical Parameters supplied for the GU.”</a:t>
            </a:r>
          </a:p>
          <a:p>
            <a:endParaRPr lang="en-GB" dirty="0"/>
          </a:p>
        </p:txBody>
      </p:sp>
    </p:spTree>
    <p:extLst>
      <p:ext uri="{BB962C8B-B14F-4D97-AF65-F5344CB8AC3E}">
        <p14:creationId xmlns:p14="http://schemas.microsoft.com/office/powerpoint/2010/main" val="61289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Next Steps</a:t>
            </a:r>
            <a:endParaRPr lang="en-GB" dirty="0"/>
          </a:p>
        </p:txBody>
      </p:sp>
      <p:sp>
        <p:nvSpPr>
          <p:cNvPr id="8" name="Content Placeholder 7"/>
          <p:cNvSpPr>
            <a:spLocks noGrp="1"/>
          </p:cNvSpPr>
          <p:nvPr>
            <p:ph idx="1"/>
          </p:nvPr>
        </p:nvSpPr>
        <p:spPr>
          <a:xfrm>
            <a:off x="457200" y="1600200"/>
            <a:ext cx="8229600" cy="4170872"/>
          </a:xfrm>
        </p:spPr>
        <p:txBody>
          <a:bodyPr>
            <a:normAutofit fontScale="92500" lnSpcReduction="20000"/>
          </a:bodyPr>
          <a:lstStyle/>
          <a:p>
            <a:r>
              <a:rPr lang="en-GB" dirty="0" smtClean="0"/>
              <a:t>This clarification does not place additional obligations on any Users.</a:t>
            </a:r>
          </a:p>
          <a:p>
            <a:r>
              <a:rPr lang="en-GB" dirty="0" smtClean="0"/>
              <a:t>TSOs would suggest that this clarification should be treated as housekeeping.</a:t>
            </a:r>
          </a:p>
          <a:p>
            <a:r>
              <a:rPr lang="en-GB" dirty="0" smtClean="0"/>
              <a:t>This means that no public consultation would be required.</a:t>
            </a:r>
          </a:p>
          <a:p>
            <a:r>
              <a:rPr lang="en-GB" dirty="0" smtClean="0"/>
              <a:t>Formal presentations to the jurisdictional GCRPs.</a:t>
            </a:r>
          </a:p>
          <a:p>
            <a:r>
              <a:rPr lang="en-GB" dirty="0" smtClean="0"/>
              <a:t>Proposal to be submitted to NRAs for approval.</a:t>
            </a:r>
            <a:endParaRPr lang="en-GB" dirty="0"/>
          </a:p>
        </p:txBody>
      </p:sp>
    </p:spTree>
    <p:extLst>
      <p:ext uri="{BB962C8B-B14F-4D97-AF65-F5344CB8AC3E}">
        <p14:creationId xmlns:p14="http://schemas.microsoft.com/office/powerpoint/2010/main" val="1565174401"/>
      </p:ext>
    </p:extLst>
  </p:cSld>
  <p:clrMapOvr>
    <a:masterClrMapping/>
  </p:clrMapOvr>
</p:sld>
</file>

<file path=ppt/theme/theme1.xml><?xml version="1.0" encoding="utf-8"?>
<a:theme xmlns:a="http://schemas.openxmlformats.org/drawingml/2006/main" name="JGCRP Presentation ISEM Mod Proposal 25-04-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265</Words>
  <Application>Microsoft Office PowerPoint</Application>
  <PresentationFormat>On-screen Show (4:3)</PresentationFormat>
  <Paragraphs>28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JGCRP Presentation ISEM Mod Proposal 25-04-17</vt:lpstr>
      <vt:lpstr>PowerPoint Presentation</vt:lpstr>
      <vt:lpstr>Background</vt:lpstr>
      <vt:lpstr>WG Meetings</vt:lpstr>
      <vt:lpstr>Main Outcomes</vt:lpstr>
      <vt:lpstr>Final Proposal</vt:lpstr>
      <vt:lpstr>Final Proposal</vt:lpstr>
      <vt:lpstr>Next Steps</vt:lpstr>
    </vt:vector>
  </TitlesOfParts>
  <Company>EirGrid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Chawke, Arlene</dc:creator>
  <cp:lastModifiedBy>Chawke, Arlene</cp:lastModifiedBy>
  <cp:revision>1</cp:revision>
  <dcterms:created xsi:type="dcterms:W3CDTF">2018-09-28T09:06:34Z</dcterms:created>
  <dcterms:modified xsi:type="dcterms:W3CDTF">2018-09-28T09:08:51Z</dcterms:modified>
</cp:coreProperties>
</file>