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86"/>
  </p:notesMasterIdLst>
  <p:sldIdLst>
    <p:sldId id="2076138062" r:id="rId5"/>
    <p:sldId id="2076138123" r:id="rId6"/>
    <p:sldId id="2076138128" r:id="rId7"/>
    <p:sldId id="2076138063" r:id="rId8"/>
    <p:sldId id="2076138124" r:id="rId9"/>
    <p:sldId id="2076138087" r:id="rId10"/>
    <p:sldId id="2076138088" r:id="rId11"/>
    <p:sldId id="2076138089" r:id="rId12"/>
    <p:sldId id="2076138090" r:id="rId13"/>
    <p:sldId id="2076138091" r:id="rId14"/>
    <p:sldId id="2076138092" r:id="rId15"/>
    <p:sldId id="2076138093" r:id="rId16"/>
    <p:sldId id="2076138094" r:id="rId17"/>
    <p:sldId id="2076138095" r:id="rId18"/>
    <p:sldId id="2076138125" r:id="rId19"/>
    <p:sldId id="2076138130" r:id="rId20"/>
    <p:sldId id="2076138131" r:id="rId21"/>
    <p:sldId id="2076138132" r:id="rId22"/>
    <p:sldId id="2076138133" r:id="rId23"/>
    <p:sldId id="2076138134" r:id="rId24"/>
    <p:sldId id="2076138135" r:id="rId25"/>
    <p:sldId id="2076138136" r:id="rId26"/>
    <p:sldId id="2076138137" r:id="rId27"/>
    <p:sldId id="2076138138" r:id="rId28"/>
    <p:sldId id="2076138139" r:id="rId29"/>
    <p:sldId id="2076138140" r:id="rId30"/>
    <p:sldId id="2076138141" r:id="rId31"/>
    <p:sldId id="2076138126" r:id="rId32"/>
    <p:sldId id="2076138096" r:id="rId33"/>
    <p:sldId id="2076138097" r:id="rId34"/>
    <p:sldId id="2076138098" r:id="rId35"/>
    <p:sldId id="2076138099" r:id="rId36"/>
    <p:sldId id="2076138100" r:id="rId37"/>
    <p:sldId id="2076138101" r:id="rId38"/>
    <p:sldId id="2076138102" r:id="rId39"/>
    <p:sldId id="2076138103" r:id="rId40"/>
    <p:sldId id="2076138104" r:id="rId41"/>
    <p:sldId id="2076138105" r:id="rId42"/>
    <p:sldId id="2076138106" r:id="rId43"/>
    <p:sldId id="2076138107" r:id="rId44"/>
    <p:sldId id="2076138108" r:id="rId45"/>
    <p:sldId id="2076138109" r:id="rId46"/>
    <p:sldId id="2076138110" r:id="rId47"/>
    <p:sldId id="2076138111" r:id="rId48"/>
    <p:sldId id="2076138112" r:id="rId49"/>
    <p:sldId id="2076138113" r:id="rId50"/>
    <p:sldId id="2076138114" r:id="rId51"/>
    <p:sldId id="2076138115" r:id="rId52"/>
    <p:sldId id="2076138116" r:id="rId53"/>
    <p:sldId id="2076138117" r:id="rId54"/>
    <p:sldId id="2076138118" r:id="rId55"/>
    <p:sldId id="2076138142" r:id="rId56"/>
    <p:sldId id="2076138143" r:id="rId57"/>
    <p:sldId id="2076138144" r:id="rId58"/>
    <p:sldId id="2076138145" r:id="rId59"/>
    <p:sldId id="2076138146" r:id="rId60"/>
    <p:sldId id="2076138154" r:id="rId61"/>
    <p:sldId id="2076138155" r:id="rId62"/>
    <p:sldId id="2076138156" r:id="rId63"/>
    <p:sldId id="2076138157" r:id="rId64"/>
    <p:sldId id="2076138158" r:id="rId65"/>
    <p:sldId id="2076138159" r:id="rId66"/>
    <p:sldId id="2076138160" r:id="rId67"/>
    <p:sldId id="2076138161" r:id="rId68"/>
    <p:sldId id="2076138162" r:id="rId69"/>
    <p:sldId id="2076138119" r:id="rId70"/>
    <p:sldId id="2076138122" r:id="rId71"/>
    <p:sldId id="2076138072" r:id="rId72"/>
    <p:sldId id="2076138074" r:id="rId73"/>
    <p:sldId id="2076138075" r:id="rId74"/>
    <p:sldId id="2076138076" r:id="rId75"/>
    <p:sldId id="2076138077" r:id="rId76"/>
    <p:sldId id="2076138078" r:id="rId77"/>
    <p:sldId id="2076138147" r:id="rId78"/>
    <p:sldId id="2076138148" r:id="rId79"/>
    <p:sldId id="2076138153" r:id="rId80"/>
    <p:sldId id="2076138149" r:id="rId81"/>
    <p:sldId id="2076138150" r:id="rId82"/>
    <p:sldId id="2076138151" r:id="rId83"/>
    <p:sldId id="2076138152" r:id="rId84"/>
    <p:sldId id="2076138120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B474"/>
    <a:srgbClr val="931E64"/>
    <a:srgbClr val="008C96"/>
    <a:srgbClr val="FFFF99"/>
    <a:srgbClr val="FFFF00"/>
    <a:srgbClr val="FFC000"/>
    <a:srgbClr val="FF0000"/>
    <a:srgbClr val="C00000"/>
    <a:srgbClr val="843C0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0" autoAdjust="0"/>
    <p:restoredTop sz="86695" autoAdjust="0"/>
  </p:normalViewPr>
  <p:slideViewPr>
    <p:cSldViewPr snapToGrid="0" snapToObjects="1">
      <p:cViewPr varScale="1">
        <p:scale>
          <a:sx n="63" d="100"/>
          <a:sy n="63" d="100"/>
        </p:scale>
        <p:origin x="648" y="52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92" d="100"/>
        <a:sy n="92" d="100"/>
      </p:scale>
      <p:origin x="0" y="-72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ableStyles" Target="tableStyle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1D9EE-E1D7-C040-B526-FABE0E853500}" type="datetimeFigureOut">
              <a:rPr lang="en-IE" smtClean="0"/>
              <a:t>28/06/2022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2D647-682E-D549-94B9-A9C1B607B7B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0689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80F04-DE3C-4632-BBD9-BD7732C06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"/>
          <a:stretch/>
        </p:blipFill>
        <p:spPr>
          <a:xfrm>
            <a:off x="4665786" y="-2603"/>
            <a:ext cx="7526214" cy="6860604"/>
          </a:xfrm>
          <a:prstGeom prst="rect">
            <a:avLst/>
          </a:prstGeom>
        </p:spPr>
      </p:pic>
      <p:pic>
        <p:nvPicPr>
          <p:cNvPr id="7" name="Picture 6" descr="A picture containing sky, outdoor, grass, person&#10;&#10;Description automatically generated">
            <a:extLst>
              <a:ext uri="{FF2B5EF4-FFF2-40B4-BE49-F238E27FC236}">
                <a16:creationId xmlns:a16="http://schemas.microsoft.com/office/drawing/2014/main" id="{ACCF8F69-D7F4-4574-AAE5-D0DDA61E2B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2604"/>
            <a:ext cx="4665787" cy="68606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F8238-4D91-374D-A9F6-CAC0C98C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9E05F9D-137C-2144-9503-206CA5308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3327" y="5360512"/>
            <a:ext cx="2057031" cy="12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FEB75C-4EC3-684D-A27F-BF74CF8B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532" y="1791729"/>
            <a:ext cx="6141696" cy="1445741"/>
          </a:xfrm>
        </p:spPr>
        <p:txBody>
          <a:bodyPr anchor="b" anchorCtr="0"/>
          <a:lstStyle>
            <a:lvl1pPr>
              <a:defRPr b="0" i="0" baseline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2905D6-E047-2F43-B64D-673E8B487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0531" y="3269973"/>
            <a:ext cx="6154052" cy="81511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31D9E7E-5377-2B47-A012-1DDDF355D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0531" y="4117591"/>
            <a:ext cx="6154052" cy="3555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C9B474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6983-7588-3B44-AA24-06C27F02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B7C25-571D-0D4B-82A2-6EBE7D7F3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0B7F50-BE3B-AE4A-A505-D37D25526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73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6983-7588-3B44-AA24-06C27F02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B7C25-571D-0D4B-82A2-6EBE7D7F3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0B7F50-BE3B-AE4A-A505-D37D25526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289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3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F7DEA-9F28-7644-8CB9-451848ED0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72C174-CBF0-6B4B-935A-391248EB9CFF}"/>
              </a:ext>
            </a:extLst>
          </p:cNvPr>
          <p:cNvSpPr/>
          <p:nvPr userDrawn="1"/>
        </p:nvSpPr>
        <p:spPr>
          <a:xfrm>
            <a:off x="499309" y="6186031"/>
            <a:ext cx="355600" cy="355600"/>
          </a:xfrm>
          <a:prstGeom prst="ellipse">
            <a:avLst/>
          </a:prstGeom>
          <a:solidFill>
            <a:srgbClr val="C9B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F71AB-1048-0E49-A875-FCBC5F7C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427" y="1069460"/>
            <a:ext cx="6711778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940605-0540-1B4B-8399-0662AB63D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427" y="2529960"/>
            <a:ext cx="6711778" cy="325300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CD9F5-B951-2547-9C96-186470A79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696" y="5914847"/>
            <a:ext cx="1943999" cy="7027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84955F-DC73-1048-B721-A7DE0616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51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F7DEA-9F28-7644-8CB9-451848ED0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72C174-CBF0-6B4B-935A-391248EB9CFF}"/>
              </a:ext>
            </a:extLst>
          </p:cNvPr>
          <p:cNvSpPr/>
          <p:nvPr userDrawn="1"/>
        </p:nvSpPr>
        <p:spPr>
          <a:xfrm>
            <a:off x="499309" y="6186031"/>
            <a:ext cx="355600" cy="355600"/>
          </a:xfrm>
          <a:prstGeom prst="ellipse">
            <a:avLst/>
          </a:prstGeom>
          <a:solidFill>
            <a:srgbClr val="C9B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F71AB-1048-0E49-A875-FCBC5F7C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427" y="1069460"/>
            <a:ext cx="6711778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940605-0540-1B4B-8399-0662AB63D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427" y="2529960"/>
            <a:ext cx="6711778" cy="325300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CD9F5-B951-2547-9C96-186470A79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696" y="5914847"/>
            <a:ext cx="1943999" cy="7027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043D8E-3B81-1041-931B-D6F21C0D3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249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F7DEA-9F28-7644-8CB9-451848ED0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72C174-CBF0-6B4B-935A-391248EB9CFF}"/>
              </a:ext>
            </a:extLst>
          </p:cNvPr>
          <p:cNvSpPr/>
          <p:nvPr userDrawn="1"/>
        </p:nvSpPr>
        <p:spPr>
          <a:xfrm>
            <a:off x="499309" y="6186031"/>
            <a:ext cx="355600" cy="355600"/>
          </a:xfrm>
          <a:prstGeom prst="ellipse">
            <a:avLst/>
          </a:prstGeom>
          <a:solidFill>
            <a:srgbClr val="C9B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F71AB-1048-0E49-A875-FCBC5F7C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427" y="1069460"/>
            <a:ext cx="6711778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940605-0540-1B4B-8399-0662AB63D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427" y="2529960"/>
            <a:ext cx="6711778" cy="325300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CD9F5-B951-2547-9C96-186470A79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696" y="5914847"/>
            <a:ext cx="1943999" cy="7027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9265C0-F077-4E4B-A72A-899796D2E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117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838683-51E8-D248-8282-2D90D85463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72C174-CBF0-6B4B-935A-391248EB9CFF}"/>
              </a:ext>
            </a:extLst>
          </p:cNvPr>
          <p:cNvSpPr/>
          <p:nvPr userDrawn="1"/>
        </p:nvSpPr>
        <p:spPr>
          <a:xfrm>
            <a:off x="499309" y="6186031"/>
            <a:ext cx="355600" cy="355600"/>
          </a:xfrm>
          <a:prstGeom prst="ellipse">
            <a:avLst/>
          </a:prstGeom>
          <a:solidFill>
            <a:srgbClr val="C9B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F71AB-1048-0E49-A875-FCBC5F7C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427" y="1069460"/>
            <a:ext cx="6711778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940605-0540-1B4B-8399-0662AB63D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427" y="2529960"/>
            <a:ext cx="6711778" cy="325300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CD9F5-B951-2547-9C96-186470A79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696" y="5914847"/>
            <a:ext cx="1943999" cy="70278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5847CA-CEF0-1D43-B2A6-446F67118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870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6CA72B-DFEC-994C-9C54-0F8062150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7187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72C174-CBF0-6B4B-935A-391248EB9CFF}"/>
              </a:ext>
            </a:extLst>
          </p:cNvPr>
          <p:cNvSpPr/>
          <p:nvPr userDrawn="1"/>
        </p:nvSpPr>
        <p:spPr>
          <a:xfrm>
            <a:off x="499309" y="6186031"/>
            <a:ext cx="355600" cy="355600"/>
          </a:xfrm>
          <a:prstGeom prst="ellipse">
            <a:avLst/>
          </a:prstGeom>
          <a:solidFill>
            <a:srgbClr val="C9B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F71AB-1048-0E49-A875-FCBC5F7C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427" y="1069460"/>
            <a:ext cx="6711778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940605-0540-1B4B-8399-0662AB63D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427" y="2529960"/>
            <a:ext cx="6711778" cy="325300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CD9F5-B951-2547-9C96-186470A79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696" y="5914847"/>
            <a:ext cx="1943999" cy="7027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7B584C-F97B-DD42-9E37-87F3360CE2D9}"/>
              </a:ext>
            </a:extLst>
          </p:cNvPr>
          <p:cNvCxnSpPr/>
          <p:nvPr userDrawn="1"/>
        </p:nvCxnSpPr>
        <p:spPr>
          <a:xfrm>
            <a:off x="4497859" y="0"/>
            <a:ext cx="0" cy="71916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3AEB328-54C6-864F-B0E9-B8DF31F079E7}"/>
              </a:ext>
            </a:extLst>
          </p:cNvPr>
          <p:cNvSpPr/>
          <p:nvPr userDrawn="1"/>
        </p:nvSpPr>
        <p:spPr>
          <a:xfrm>
            <a:off x="11737299" y="0"/>
            <a:ext cx="4547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9B7FDAD-F471-DB49-867F-F3B07E608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523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0D25F8F-83A2-DE4E-9904-55D14EC161D6}"/>
              </a:ext>
            </a:extLst>
          </p:cNvPr>
          <p:cNvSpPr/>
          <p:nvPr userDrawn="1"/>
        </p:nvSpPr>
        <p:spPr>
          <a:xfrm>
            <a:off x="499309" y="6186031"/>
            <a:ext cx="355600" cy="355600"/>
          </a:xfrm>
          <a:prstGeom prst="ellipse">
            <a:avLst/>
          </a:prstGeom>
          <a:solidFill>
            <a:srgbClr val="C9B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8DC23-A392-B947-AABC-EE9D3143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4" y="340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AC953-D00D-5448-9C61-E4B04FBB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7054" y="1800911"/>
            <a:ext cx="10515600" cy="3932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A2045-55DA-9545-9650-E31BF3C0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636" y="6171555"/>
            <a:ext cx="38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fld id="{A31EBED7-5BD3-8F4E-B253-74DBB84346DA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1059DA-2A83-E84D-A936-5F89F5F196B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696" y="5914847"/>
            <a:ext cx="1943999" cy="7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4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0" r:id="rId2"/>
    <p:sldLayoutId id="2147483679" r:id="rId3"/>
    <p:sldLayoutId id="2147483681" r:id="rId4"/>
    <p:sldLayoutId id="2147483662" r:id="rId5"/>
    <p:sldLayoutId id="2147483655" r:id="rId6"/>
    <p:sldLayoutId id="2147483667" r:id="rId7"/>
    <p:sldLayoutId id="2147483670" r:id="rId8"/>
    <p:sldLayoutId id="214748366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9B47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9B47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9B47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9B47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9B47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1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Welcome.</a:t>
            </a:r>
          </a:p>
          <a:p>
            <a:pPr marL="0" indent="0">
              <a:buNone/>
            </a:pPr>
            <a:r>
              <a:rPr lang="en-GB" dirty="0"/>
              <a:t>Please take time to network, explore the information stands and help yourself to refreshments. </a:t>
            </a:r>
          </a:p>
          <a:p>
            <a:pPr marL="0" indent="0">
              <a:buNone/>
            </a:pPr>
            <a:r>
              <a:rPr lang="en-GB" dirty="0"/>
              <a:t>The panel discussion will commence at 7pm.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966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8BCC2-8D61-4435-A05D-31577EA5BA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10</a:t>
            </a:fld>
            <a:endParaRPr lang="en-IE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54EE79F-D60D-4349-A557-164E05BD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A1D8E-9BBD-453B-80D7-16DEF892FC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11</a:t>
            </a:fld>
            <a:endParaRPr lang="en-IE" dirty="0"/>
          </a:p>
        </p:txBody>
      </p:sp>
      <p:pic>
        <p:nvPicPr>
          <p:cNvPr id="6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6610011D-F561-4D2B-86BC-1808458E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B3944-1FB6-4B85-903F-6D669678C5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12</a:t>
            </a:fld>
            <a:endParaRPr lang="en-IE" dirty="0"/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1E1B47CE-9395-4F7A-9E69-7AE3F8A6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A3C5A-6910-45A7-A7AE-ACB8F697B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13</a:t>
            </a:fld>
            <a:endParaRPr lang="en-IE" dirty="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6958A4-5A97-4922-8432-392D20BF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3E31-C81F-43C8-94E3-80AE0EC04F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14</a:t>
            </a:fld>
            <a:endParaRPr lang="en-IE" dirty="0"/>
          </a:p>
        </p:txBody>
      </p:sp>
      <p:pic>
        <p:nvPicPr>
          <p:cNvPr id="6" name="Picture 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3E771DC-94A0-4B93-B9A6-5453A8B9D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15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dirty="0"/>
              <a:t>Renewable Energy – An Opportunity to Balance Development in Ireland</a:t>
            </a:r>
          </a:p>
          <a:p>
            <a:pPr marL="0" indent="0">
              <a:buNone/>
            </a:pPr>
            <a:r>
              <a:rPr lang="en-GB" i="1" dirty="0"/>
              <a:t>Roger Sweetman, Head of Sustainable Enterprise, Western Development Commission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16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D8FF297-B3EA-45FB-A528-B417D655B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18FD4B-0F71-4BCF-9C50-351BD2FE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A647811B-6E51-49E6-8098-46D9CDBBA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032253E-9152-4E9A-BF30-FDEFD1E4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2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Open and Welcome</a:t>
            </a:r>
          </a:p>
          <a:p>
            <a:pPr marL="0" indent="0">
              <a:buNone/>
            </a:pPr>
            <a:r>
              <a:rPr lang="en-GB" i="1" dirty="0"/>
              <a:t>Sinead Dooley, Head of Public Engagement, Eirgrid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155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3A1BE36-AE89-4CBF-AC28-A5C0523D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28349-2346-4EAA-8549-11043607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9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D69183F2-DFCD-494E-81AD-853061B3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0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EADDCC4-E54C-4645-B61C-FA8DB9C71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AAA599-C256-4C9C-AFE4-90B09121B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BB867-5151-490A-B98C-1691949F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E4245C1-C9C6-45A2-AB8D-8F71130BB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2B2C697-870B-4547-B9BE-F582E5A9C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28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dirty="0"/>
              <a:t>SEAI Grants and Supports for Energy Upgrades</a:t>
            </a:r>
          </a:p>
          <a:p>
            <a:pPr marL="0" indent="0">
              <a:buNone/>
            </a:pPr>
            <a:r>
              <a:rPr lang="en-GB" i="1" dirty="0"/>
              <a:t>John Flynn, Programme Manager SEAI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47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6DACE5-3D7B-4EBC-8EE1-EEF3B502A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3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Overview of this evening</a:t>
            </a:r>
          </a:p>
          <a:p>
            <a:pPr marL="0" indent="0">
              <a:buNone/>
            </a:pPr>
            <a:r>
              <a:rPr lang="en-GB" i="1" dirty="0"/>
              <a:t>Claire Ronan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434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7121F-2697-4298-8782-638266A5D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34424E-666C-4A57-8859-373441E8E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2153BC-966C-4519-960A-95E2418E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1F257C-71DA-4BAD-BF9B-B37C6288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524D18-38A9-446B-BCA1-7F6BE453C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79982-CE7C-4B15-8576-9B7714D13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C1AEB2B-CD7B-41A2-A419-A7F15D0DE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E16510B-AD82-4844-B683-FEFEE7FBF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1F208CF-E84B-4A23-9FBE-3974167A9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D1AC1A2-BBEE-4900-8B02-02F073AB1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4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4111" b="4506"/>
          <a:stretch/>
        </p:blipFill>
        <p:spPr bwMode="auto">
          <a:xfrm>
            <a:off x="6194854" y="5877038"/>
            <a:ext cx="5682188" cy="95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20" y="1"/>
            <a:ext cx="4499687" cy="24931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7" y="2332384"/>
            <a:ext cx="6633881" cy="383917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6.30pm 	Sign In, Networking, Information Stalls and 	Refreshments. </a:t>
            </a:r>
            <a:endParaRPr lang="en-IE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7.00pm	Open and Welcome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7.05pm	Overview of Event and Introduction of the Panel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7.10pm	What Shaping Our Electricity Future means for Sligo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7.25pm	Renewable Energy – An Opportunity to Balance 	Development in Ireland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7.40pm	SEAI Grants and Supports for Energy Upgrades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7.55pm	National Network, Local Connections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8.10pm	Questions and Answers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8.20pm	Close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16930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EDED9E-BB20-4BC5-BE12-42462E40C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550D522-5B5E-4C51-849B-594CD5E60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297F7-0175-43F1-A6CF-7C2D30273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48B56E1E-F48A-4D99-8BD2-86FBC9DC5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F466439-7E9F-4686-840A-3F8A9DF29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03398E-450C-468D-89B7-7C9057740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0EB75B5-FB23-4B78-AA25-493141667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2A007-9733-41A8-975D-020AF1A70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54A212E-E3B7-405D-80C0-563F4F449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30C0D93-F735-4280-AD3F-FDAA3F55B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5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dirty="0"/>
              <a:t>What Shaping Our Electricity Future means for </a:t>
            </a:r>
            <a:r>
              <a:rPr lang="en-US" b="1" dirty="0" err="1"/>
              <a:t>Sligo</a:t>
            </a:r>
            <a:endParaRPr lang="en-US" b="1" dirty="0"/>
          </a:p>
          <a:p>
            <a:pPr marL="0" indent="0">
              <a:buNone/>
            </a:pPr>
            <a:r>
              <a:rPr lang="en-GB" i="1" dirty="0"/>
              <a:t>Derek Carroll, Network Design Manager, EirGrid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320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690D8DA-A13F-444F-B9F6-3E995780E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080472-8BD8-4D59-84AC-022CAC82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B1C8F-25F7-41BA-9311-4CBBCA604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8" y="0"/>
            <a:ext cx="12143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7EED0-B2AC-4817-A3C8-2CAC9088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31"/>
            <a:ext cx="12192000" cy="67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68021-2B60-4EA7-ACF5-16768450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31"/>
            <a:ext cx="12192000" cy="678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E24F9-9C6F-4B93-90CA-F417E6751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41F38-CF76-40AA-A9E1-9676F2437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9"/>
            <a:ext cx="12192000" cy="68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09950-65C7-4C6A-9CB0-FC7983C5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45"/>
            <a:ext cx="12192000" cy="66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E59D5-3B55-43B0-941C-DF12103D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" y="0"/>
            <a:ext cx="12136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1F592-CC17-4B1A-9F81-804D3713D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83" y="0"/>
            <a:ext cx="11840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99DC0-40BE-4FFF-8539-2CB2E9863B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6</a:t>
            </a:fld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51780-DDA2-4F55-B70D-5F1F2A93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80FA5-FA5A-437A-A36C-8452DADE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" y="0"/>
            <a:ext cx="12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C5DE9-A775-4FD6-82A5-141C952B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" y="0"/>
            <a:ext cx="12161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9360E-E669-4565-A7FC-EEF48465D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54"/>
            <a:ext cx="12192000" cy="64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6F4ECA-C04D-42C3-A2A5-F72C5705E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4"/>
            <a:ext cx="12192000" cy="68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F4603-5EC5-47F3-8B12-9C03413F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0" y="0"/>
            <a:ext cx="11804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B5B3D-D713-4524-88A7-4D6E724C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1621182-5795-420D-BC1E-A39B5A5D8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67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National Network, Local Connections</a:t>
            </a:r>
          </a:p>
          <a:p>
            <a:pPr marL="0" indent="0">
              <a:buNone/>
            </a:pPr>
            <a:r>
              <a:rPr lang="en-GB" i="1" dirty="0"/>
              <a:t>Ellen Diskin, Head of National Network, Local Connections, ESB Networks</a:t>
            </a:r>
          </a:p>
        </p:txBody>
      </p:sp>
    </p:spTree>
    <p:extLst>
      <p:ext uri="{BB962C8B-B14F-4D97-AF65-F5344CB8AC3E}">
        <p14:creationId xmlns:p14="http://schemas.microsoft.com/office/powerpoint/2010/main" val="31476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DF0178-FD60-4C0E-8EB0-6C1A902B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91C08-E9B1-4617-B40E-32F3083B0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96BB3-00B9-40C2-832E-21ECC15811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7</a:t>
            </a:fld>
            <a:endParaRPr lang="en-IE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B7CBD07-AFBC-4615-B28E-EC5EEAB9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A30CA-CFD6-43B0-8FEB-ECDF0244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4E2A6F3-371D-44D6-B559-01C3083CA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EF1FC58-639E-4C2B-BFCA-391E0178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91D35E3-E8AD-4A08-B3CE-0D56A7F9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EE4890A2-9D05-426A-BBA8-29250F8DA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91439057-8482-42C6-AE0A-50EDB329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76976D48-101B-4E03-891C-59BEBE12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screenshot, computer&#10;&#10;Description automatically generated">
            <a:extLst>
              <a:ext uri="{FF2B5EF4-FFF2-40B4-BE49-F238E27FC236}">
                <a16:creationId xmlns:a16="http://schemas.microsoft.com/office/drawing/2014/main" id="{15B61B65-13A0-4E1E-889B-D56367F2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B6E40F-4802-4976-BD8E-0BCFEC8C2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2F69ABBC-EAB3-4C8A-B8E2-EB3A2AA0C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FFB2E-023F-45D9-AF23-E9296E6613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8</a:t>
            </a:fld>
            <a:endParaRPr lang="en-IE" dirty="0"/>
          </a:p>
        </p:txBody>
      </p:sp>
      <p:pic>
        <p:nvPicPr>
          <p:cNvPr id="6" name="Picture 5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6A45EA59-E2E3-4A68-B752-9CCFB888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D4AD186-4587-417C-ADC6-00A0505E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6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458A92-9967-4CDA-A090-7ECC7BBB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18" y="340411"/>
            <a:ext cx="6221435" cy="1892426"/>
          </a:xfrm>
        </p:spPr>
        <p:txBody>
          <a:bodyPr>
            <a:normAutofit fontScale="90000"/>
          </a:bodyPr>
          <a:lstStyle/>
          <a:p>
            <a:r>
              <a:rPr lang="en-GB" dirty="0"/>
              <a:t>EirGrid </a:t>
            </a:r>
            <a:br>
              <a:rPr lang="en-GB" dirty="0"/>
            </a:br>
            <a:r>
              <a:rPr lang="en-GB" dirty="0"/>
              <a:t>Energy Citizens </a:t>
            </a:r>
            <a:br>
              <a:rPr lang="en-GB" dirty="0"/>
            </a:br>
            <a:r>
              <a:rPr lang="en-GB" dirty="0"/>
              <a:t>Roadshow 2022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D5A8-CC76-4F98-860D-BAEB8603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1EBED7-5BD3-8F4E-B253-74DBB84346DA}" type="slidenum">
              <a:rPr lang="en-IE" smtClean="0"/>
              <a:pPr/>
              <a:t>81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3706-3650-4421-ACDC-E2965490D6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9"/>
          <a:stretch/>
        </p:blipFill>
        <p:spPr bwMode="auto">
          <a:xfrm>
            <a:off x="1" y="1"/>
            <a:ext cx="5080000" cy="686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4FA90-AB0B-4160-AAC9-150BEAED3A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85857"/>
          <a:stretch/>
        </p:blipFill>
        <p:spPr bwMode="auto">
          <a:xfrm>
            <a:off x="6194854" y="5578806"/>
            <a:ext cx="5682188" cy="118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6A81E-A60F-4ADD-9215-20187BB2EE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721" r="8051" b="67049"/>
          <a:stretch/>
        </p:blipFill>
        <p:spPr bwMode="auto">
          <a:xfrm>
            <a:off x="5231218" y="128950"/>
            <a:ext cx="4724576" cy="261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330F9-B5F8-4E89-BF5F-46BE1F49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8" y="2746645"/>
            <a:ext cx="5894536" cy="2986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Questions and Answers Session</a:t>
            </a:r>
          </a:p>
        </p:txBody>
      </p:sp>
    </p:spTree>
    <p:extLst>
      <p:ext uri="{BB962C8B-B14F-4D97-AF65-F5344CB8AC3E}">
        <p14:creationId xmlns:p14="http://schemas.microsoft.com/office/powerpoint/2010/main" val="37395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385AB-65B7-4E81-B628-7DBEFDAF08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387350" cy="365125"/>
          </a:xfrm>
        </p:spPr>
        <p:txBody>
          <a:bodyPr/>
          <a:lstStyle/>
          <a:p>
            <a:fld id="{A31EBED7-5BD3-8F4E-B253-74DBB84346DA}" type="slidenum">
              <a:rPr lang="en-IE" smtClean="0"/>
              <a:pPr/>
              <a:t>9</a:t>
            </a:fld>
            <a:endParaRPr lang="en-IE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C6720B-EEBF-4E48-8814-72EB2F8F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EirGrid 2021 Theme">
  <a:themeElements>
    <a:clrScheme name="EirGrid 2021 Colours">
      <a:dk1>
        <a:srgbClr val="000000"/>
      </a:dk1>
      <a:lt1>
        <a:srgbClr val="FFFFFF"/>
      </a:lt1>
      <a:dk2>
        <a:srgbClr val="878787"/>
      </a:dk2>
      <a:lt2>
        <a:srgbClr val="E7E6E6"/>
      </a:lt2>
      <a:accent1>
        <a:srgbClr val="008C96"/>
      </a:accent1>
      <a:accent2>
        <a:srgbClr val="D2BF83"/>
      </a:accent2>
      <a:accent3>
        <a:srgbClr val="D25E15"/>
      </a:accent3>
      <a:accent4>
        <a:srgbClr val="FAB600"/>
      </a:accent4>
      <a:accent5>
        <a:srgbClr val="8F1860"/>
      </a:accent5>
      <a:accent6>
        <a:srgbClr val="3CAF2C"/>
      </a:accent6>
      <a:hlink>
        <a:srgbClr val="006373"/>
      </a:hlink>
      <a:folHlink>
        <a:srgbClr val="C31632"/>
      </a:folHlink>
    </a:clrScheme>
    <a:fontScheme name="Franklin Gothic">
      <a:majorFont>
        <a:latin typeface="Franklin Gothic Demi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8C0F8C19B798469A4F6D502EB6E2A5" ma:contentTypeVersion="0" ma:contentTypeDescription="Create a new document." ma:contentTypeScope="" ma:versionID="e0cf8aa001c57e69db9f439d4fe99a0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f67fb229cb6324ae91799e5792f20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BECB9A-0AFA-4E8F-8351-5A9BC56FA3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CE3AD7-D92F-4E42-B557-2D19F37B19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1671AF4-D309-41E3-B1C2-6349A95D952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272</Words>
  <Application>Microsoft Office PowerPoint</Application>
  <PresentationFormat>Widescreen</PresentationFormat>
  <Paragraphs>59</Paragraphs>
  <Slides>81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Franklin Gothic Book</vt:lpstr>
      <vt:lpstr>Franklin Gothic Demi</vt:lpstr>
      <vt:lpstr>EirGrid 2021 Theme</vt:lpstr>
      <vt:lpstr>EirGrid  Energy Citizens  Roadshow 2022</vt:lpstr>
      <vt:lpstr>EirGrid  Energy Citizens  Roadshow 2022</vt:lpstr>
      <vt:lpstr>EirGrid  Energy Citizens  Roadshow 2022</vt:lpstr>
      <vt:lpstr>EirGrid  Energy Citizens  Roadshow 2022</vt:lpstr>
      <vt:lpstr>EirGrid  Energy Citizens  Roadshow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EirGrid  Energy Citizens  Roadshow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EirGrid  Energy Citizens  Roadshow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EirGrid  Energy Citizens  Roadshow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EirGrid  Energy Citizens  Roadshow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EirGrid  Energy Citizens  Roadshow 2022</dc:title>
  <dc:creator>Moore, Jamie</dc:creator>
  <cp:lastModifiedBy>Caoife</cp:lastModifiedBy>
  <cp:revision>9</cp:revision>
  <dcterms:created xsi:type="dcterms:W3CDTF">2022-05-05T16:56:27Z</dcterms:created>
  <dcterms:modified xsi:type="dcterms:W3CDTF">2022-06-28T13:08:02Z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0x010100AF8C0F8C19B798469A4F6D502EB6E2A5</vt:lpwstr>
  </property>
</Properties>
</file>