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2"/>
  </p:notesMasterIdLst>
  <p:sldIdLst>
    <p:sldId id="469" r:id="rId2"/>
    <p:sldId id="470" r:id="rId3"/>
    <p:sldId id="471" r:id="rId4"/>
    <p:sldId id="481" r:id="rId5"/>
    <p:sldId id="474" r:id="rId6"/>
    <p:sldId id="475" r:id="rId7"/>
    <p:sldId id="476" r:id="rId8"/>
    <p:sldId id="478" r:id="rId9"/>
    <p:sldId id="479" r:id="rId10"/>
    <p:sldId id="482" r:id="rId11"/>
    <p:sldId id="483" r:id="rId12"/>
    <p:sldId id="484" r:id="rId13"/>
    <p:sldId id="485" r:id="rId14"/>
    <p:sldId id="486" r:id="rId15"/>
    <p:sldId id="487" r:id="rId16"/>
    <p:sldId id="488" r:id="rId17"/>
    <p:sldId id="489" r:id="rId18"/>
    <p:sldId id="490" r:id="rId19"/>
    <p:sldId id="492" r:id="rId20"/>
    <p:sldId id="494" r:id="rId21"/>
    <p:sldId id="495" r:id="rId22"/>
    <p:sldId id="496" r:id="rId23"/>
    <p:sldId id="497" r:id="rId24"/>
    <p:sldId id="498" r:id="rId25"/>
    <p:sldId id="499" r:id="rId26"/>
    <p:sldId id="502" r:id="rId27"/>
    <p:sldId id="505" r:id="rId28"/>
    <p:sldId id="508" r:id="rId29"/>
    <p:sldId id="509" r:id="rId30"/>
    <p:sldId id="510" r:id="rId31"/>
    <p:sldId id="511" r:id="rId32"/>
    <p:sldId id="512" r:id="rId33"/>
    <p:sldId id="513" r:id="rId34"/>
    <p:sldId id="514" r:id="rId35"/>
    <p:sldId id="515" r:id="rId36"/>
    <p:sldId id="516" r:id="rId37"/>
    <p:sldId id="517" r:id="rId38"/>
    <p:sldId id="518" r:id="rId39"/>
    <p:sldId id="507" r:id="rId40"/>
    <p:sldId id="506" r:id="rId41"/>
  </p:sldIdLst>
  <p:sldSz cx="9144000" cy="6858000" type="screen4x3"/>
  <p:notesSz cx="6819900" cy="99314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E2FF"/>
    <a:srgbClr val="66CCFF"/>
    <a:srgbClr val="FF6600"/>
    <a:srgbClr val="008000"/>
    <a:srgbClr val="0099FF"/>
    <a:srgbClr val="6600FF"/>
    <a:srgbClr val="C50BB8"/>
    <a:srgbClr val="0896B8"/>
    <a:srgbClr val="0000FF"/>
    <a:srgbClr val="CC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320" autoAdjust="0"/>
    <p:restoredTop sz="99664" autoAdjust="0"/>
  </p:normalViewPr>
  <p:slideViewPr>
    <p:cSldViewPr snapToGrid="0" snapToObjects="1">
      <p:cViewPr>
        <p:scale>
          <a:sx n="110" d="100"/>
          <a:sy n="110" d="100"/>
        </p:scale>
        <p:origin x="-1374" y="-156"/>
      </p:cViewPr>
      <p:guideLst>
        <p:guide orient="horz" pos="2515"/>
        <p:guide orient="horz" pos="979"/>
        <p:guide orient="horz" pos="3650"/>
        <p:guide pos="2981"/>
        <p:guide/>
        <p:guide pos="434"/>
        <p:guide pos="5359"/>
        <p:guide pos="3893"/>
        <p:guide pos="2825"/>
        <p:guide pos="1995"/>
        <p:guide pos="2122"/>
      </p:guideLst>
    </p:cSldViewPr>
  </p:slideViewPr>
  <p:outlineViewPr>
    <p:cViewPr>
      <p:scale>
        <a:sx n="33" d="100"/>
        <a:sy n="33" d="100"/>
      </p:scale>
      <p:origin x="0" y="1350"/>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56210" cy="497126"/>
          </a:xfrm>
          <a:prstGeom prst="rect">
            <a:avLst/>
          </a:prstGeom>
          <a:noFill/>
          <a:ln w="9525">
            <a:noFill/>
            <a:miter lim="800000"/>
            <a:headEnd/>
            <a:tailEnd/>
          </a:ln>
        </p:spPr>
        <p:txBody>
          <a:bodyPr vert="horz" wrap="square" lIns="91149" tIns="45576" rIns="91149" bIns="45576" numCol="1" anchor="t" anchorCtr="0" compatLnSpc="1">
            <a:prstTxWarp prst="textNoShape">
              <a:avLst/>
            </a:prstTxWarp>
          </a:bodyPr>
          <a:lstStyle>
            <a:lvl1pPr defTabSz="911464" eaLnBrk="0" hangingPunct="0">
              <a:defRPr sz="1200">
                <a:latin typeface="Arial" charset="0"/>
                <a:cs typeface="Arial" charset="0"/>
              </a:defRPr>
            </a:lvl1pPr>
          </a:lstStyle>
          <a:p>
            <a:pPr>
              <a:defRPr/>
            </a:pPr>
            <a:endParaRPr lang="da-DK"/>
          </a:p>
        </p:txBody>
      </p:sp>
      <p:sp>
        <p:nvSpPr>
          <p:cNvPr id="72707" name="Rectangle 3"/>
          <p:cNvSpPr>
            <a:spLocks noGrp="1" noChangeArrowheads="1"/>
          </p:cNvSpPr>
          <p:nvPr>
            <p:ph type="dt" idx="1"/>
          </p:nvPr>
        </p:nvSpPr>
        <p:spPr bwMode="auto">
          <a:xfrm>
            <a:off x="3862068" y="0"/>
            <a:ext cx="2956209" cy="497126"/>
          </a:xfrm>
          <a:prstGeom prst="rect">
            <a:avLst/>
          </a:prstGeom>
          <a:noFill/>
          <a:ln w="9525">
            <a:noFill/>
            <a:miter lim="800000"/>
            <a:headEnd/>
            <a:tailEnd/>
          </a:ln>
        </p:spPr>
        <p:txBody>
          <a:bodyPr vert="horz" wrap="square" lIns="91149" tIns="45576" rIns="91149" bIns="45576" numCol="1" anchor="t" anchorCtr="0" compatLnSpc="1">
            <a:prstTxWarp prst="textNoShape">
              <a:avLst/>
            </a:prstTxWarp>
          </a:bodyPr>
          <a:lstStyle>
            <a:lvl1pPr algn="r" defTabSz="911464" eaLnBrk="0" hangingPunct="0">
              <a:defRPr sz="1200">
                <a:latin typeface="Arial" charset="0"/>
                <a:cs typeface="Arial" charset="0"/>
              </a:defRPr>
            </a:lvl1pPr>
          </a:lstStyle>
          <a:p>
            <a:pPr>
              <a:defRPr/>
            </a:pPr>
            <a:fld id="{53BA2498-990E-4B88-98DB-DC17955A29B8}" type="datetimeFigureOut">
              <a:rPr lang="da-DK"/>
              <a:pPr>
                <a:defRPr/>
              </a:pPr>
              <a:t>28-03-2013</a:t>
            </a:fld>
            <a:endParaRPr lang="da-DK"/>
          </a:p>
        </p:txBody>
      </p:sp>
      <p:sp>
        <p:nvSpPr>
          <p:cNvPr id="23556" name="Rectangle 4"/>
          <p:cNvSpPr>
            <a:spLocks noGrp="1" noRot="1" noChangeAspect="1" noChangeArrowheads="1" noTextEdit="1"/>
          </p:cNvSpPr>
          <p:nvPr>
            <p:ph type="sldImg" idx="2"/>
          </p:nvPr>
        </p:nvSpPr>
        <p:spPr bwMode="auto">
          <a:xfrm>
            <a:off x="925513" y="742950"/>
            <a:ext cx="4972050" cy="3729038"/>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680205" y="4717138"/>
            <a:ext cx="5459491" cy="4470956"/>
          </a:xfrm>
          <a:prstGeom prst="rect">
            <a:avLst/>
          </a:prstGeom>
          <a:noFill/>
          <a:ln w="9525">
            <a:noFill/>
            <a:miter lim="800000"/>
            <a:headEnd/>
            <a:tailEnd/>
          </a:ln>
        </p:spPr>
        <p:txBody>
          <a:bodyPr vert="horz" wrap="square" lIns="91149" tIns="45576" rIns="91149" bIns="45576"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2710" name="Rectangle 6"/>
          <p:cNvSpPr>
            <a:spLocks noGrp="1" noChangeArrowheads="1"/>
          </p:cNvSpPr>
          <p:nvPr>
            <p:ph type="ftr" sz="quarter" idx="4"/>
          </p:nvPr>
        </p:nvSpPr>
        <p:spPr bwMode="auto">
          <a:xfrm>
            <a:off x="0" y="9432687"/>
            <a:ext cx="2956210" cy="497125"/>
          </a:xfrm>
          <a:prstGeom prst="rect">
            <a:avLst/>
          </a:prstGeom>
          <a:noFill/>
          <a:ln w="9525">
            <a:noFill/>
            <a:miter lim="800000"/>
            <a:headEnd/>
            <a:tailEnd/>
          </a:ln>
        </p:spPr>
        <p:txBody>
          <a:bodyPr vert="horz" wrap="square" lIns="91149" tIns="45576" rIns="91149" bIns="45576" numCol="1" anchor="b" anchorCtr="0" compatLnSpc="1">
            <a:prstTxWarp prst="textNoShape">
              <a:avLst/>
            </a:prstTxWarp>
          </a:bodyPr>
          <a:lstStyle>
            <a:lvl1pPr defTabSz="911464" eaLnBrk="0" hangingPunct="0">
              <a:defRPr sz="1200">
                <a:latin typeface="Arial" charset="0"/>
                <a:cs typeface="Arial" charset="0"/>
              </a:defRPr>
            </a:lvl1pPr>
          </a:lstStyle>
          <a:p>
            <a:pPr>
              <a:defRPr/>
            </a:pPr>
            <a:endParaRPr lang="da-DK"/>
          </a:p>
        </p:txBody>
      </p:sp>
      <p:sp>
        <p:nvSpPr>
          <p:cNvPr id="72711" name="Rectangle 7"/>
          <p:cNvSpPr>
            <a:spLocks noGrp="1" noChangeArrowheads="1"/>
          </p:cNvSpPr>
          <p:nvPr>
            <p:ph type="sldNum" sz="quarter" idx="5"/>
          </p:nvPr>
        </p:nvSpPr>
        <p:spPr bwMode="auto">
          <a:xfrm>
            <a:off x="3862068" y="9432687"/>
            <a:ext cx="2956209" cy="497125"/>
          </a:xfrm>
          <a:prstGeom prst="rect">
            <a:avLst/>
          </a:prstGeom>
          <a:noFill/>
          <a:ln w="9525">
            <a:noFill/>
            <a:miter lim="800000"/>
            <a:headEnd/>
            <a:tailEnd/>
          </a:ln>
        </p:spPr>
        <p:txBody>
          <a:bodyPr vert="horz" wrap="square" lIns="91149" tIns="45576" rIns="91149" bIns="45576" numCol="1" anchor="b" anchorCtr="0" compatLnSpc="1">
            <a:prstTxWarp prst="textNoShape">
              <a:avLst/>
            </a:prstTxWarp>
          </a:bodyPr>
          <a:lstStyle>
            <a:lvl1pPr algn="r" defTabSz="911464" eaLnBrk="0" hangingPunct="0">
              <a:defRPr sz="1200">
                <a:latin typeface="Arial" charset="0"/>
                <a:cs typeface="Arial" charset="0"/>
              </a:defRPr>
            </a:lvl1pPr>
          </a:lstStyle>
          <a:p>
            <a:pPr>
              <a:defRPr/>
            </a:pPr>
            <a:fld id="{55373D6F-6C9E-4A20-AA3D-2238477075C0}" type="slidenum">
              <a:rPr lang="da-DK"/>
              <a:pPr>
                <a:defRPr/>
              </a:pPr>
              <a:t>‹#›</a:t>
            </a:fld>
            <a:endParaRPr lang="da-DK"/>
          </a:p>
        </p:txBody>
      </p:sp>
    </p:spTree>
    <p:extLst>
      <p:ext uri="{BB962C8B-B14F-4D97-AF65-F5344CB8AC3E}">
        <p14:creationId xmlns:p14="http://schemas.microsoft.com/office/powerpoint/2010/main" xmlns="" val="307058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18789"/>
            <a:fld id="{AF021333-50BD-4F1E-AF66-B90D85748D32}" type="slidenum">
              <a:rPr lang="en-GB" smtClean="0"/>
              <a:pPr defTabSz="918789"/>
              <a:t>10</a:t>
            </a:fld>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pPr defTabSz="918789"/>
            <a:fld id="{8ABD3157-7A6A-4072-B380-22302D896F47}" type="slidenum">
              <a:rPr lang="en-GB" smtClean="0"/>
              <a:pPr defTabSz="918789"/>
              <a:t>21</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7" descr="Aufmacher_groß_RGB"/>
          <p:cNvPicPr>
            <a:picLocks noChangeAspect="1" noChangeArrowheads="1"/>
          </p:cNvPicPr>
          <p:nvPr userDrawn="1"/>
        </p:nvPicPr>
        <p:blipFill>
          <a:blip r:embed="rId2" cstate="print"/>
          <a:srcRect/>
          <a:stretch>
            <a:fillRect/>
          </a:stretch>
        </p:blipFill>
        <p:spPr bwMode="auto">
          <a:xfrm>
            <a:off x="-15050" y="0"/>
            <a:ext cx="9177338" cy="5510213"/>
          </a:xfrm>
          <a:prstGeom prst="rect">
            <a:avLst/>
          </a:prstGeom>
          <a:noFill/>
          <a:ln w="9525">
            <a:noFill/>
            <a:miter lim="800000"/>
            <a:headEnd/>
            <a:tailEnd/>
          </a:ln>
        </p:spPr>
      </p:pic>
      <p:pic>
        <p:nvPicPr>
          <p:cNvPr id="5" name="Picture 8" descr="PPT_Titel_fuss2"/>
          <p:cNvPicPr>
            <a:picLocks noChangeAspect="1" noChangeArrowheads="1"/>
          </p:cNvPicPr>
          <p:nvPr userDrawn="1"/>
        </p:nvPicPr>
        <p:blipFill>
          <a:blip r:embed="rId3" cstate="print"/>
          <a:srcRect/>
          <a:stretch>
            <a:fillRect/>
          </a:stretch>
        </p:blipFill>
        <p:spPr bwMode="auto">
          <a:xfrm>
            <a:off x="0" y="5173663"/>
            <a:ext cx="9142413" cy="1684337"/>
          </a:xfrm>
          <a:prstGeom prst="rect">
            <a:avLst/>
          </a:prstGeom>
          <a:noFill/>
          <a:ln w="9525">
            <a:noFill/>
            <a:miter lim="800000"/>
            <a:headEnd/>
            <a:tailEnd/>
          </a:ln>
        </p:spPr>
      </p:pic>
      <p:sp>
        <p:nvSpPr>
          <p:cNvPr id="6" name="Titel 5"/>
          <p:cNvSpPr>
            <a:spLocks noGrp="1"/>
          </p:cNvSpPr>
          <p:nvPr>
            <p:ph type="title"/>
          </p:nvPr>
        </p:nvSpPr>
        <p:spPr>
          <a:xfrm>
            <a:off x="752625" y="380006"/>
            <a:ext cx="7776000" cy="2386971"/>
          </a:xfrm>
        </p:spPr>
        <p:txBody>
          <a:bodyPr anchor="t"/>
          <a:lstStyle>
            <a:lvl1pPr algn="ctr">
              <a:defRPr sz="2800">
                <a:solidFill>
                  <a:srgbClr val="FFFF00"/>
                </a:solidFill>
              </a:defRPr>
            </a:lvl1pPr>
          </a:lstStyle>
          <a:p>
            <a:r>
              <a:rPr lang="de-DE" smtClean="0"/>
              <a:t>Titelmasterformat durch Klicken bearbeiten</a:t>
            </a:r>
            <a:endParaRPr lang="de-DE"/>
          </a:p>
        </p:txBody>
      </p:sp>
    </p:spTree>
    <p:extLst>
      <p:ext uri="{BB962C8B-B14F-4D97-AF65-F5344CB8AC3E}">
        <p14:creationId xmlns:p14="http://schemas.microsoft.com/office/powerpoint/2010/main" xmlns="" val="307611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7" descr="Aufmacher_groß_RGB"/>
          <p:cNvPicPr>
            <a:picLocks noChangeAspect="1" noChangeArrowheads="1"/>
          </p:cNvPicPr>
          <p:nvPr userDrawn="1"/>
        </p:nvPicPr>
        <p:blipFill>
          <a:blip r:embed="rId2" cstate="print"/>
          <a:srcRect/>
          <a:stretch>
            <a:fillRect/>
          </a:stretch>
        </p:blipFill>
        <p:spPr bwMode="auto">
          <a:xfrm>
            <a:off x="-3175" y="0"/>
            <a:ext cx="9177338" cy="5510213"/>
          </a:xfrm>
          <a:prstGeom prst="rect">
            <a:avLst/>
          </a:prstGeom>
          <a:noFill/>
          <a:ln w="9525">
            <a:noFill/>
            <a:miter lim="800000"/>
            <a:headEnd/>
            <a:tailEnd/>
          </a:ln>
        </p:spPr>
      </p:pic>
      <p:pic>
        <p:nvPicPr>
          <p:cNvPr id="5" name="Picture 8" descr="PPT_Titel_fuss2"/>
          <p:cNvPicPr>
            <a:picLocks noChangeAspect="1" noChangeArrowheads="1"/>
          </p:cNvPicPr>
          <p:nvPr userDrawn="1"/>
        </p:nvPicPr>
        <p:blipFill>
          <a:blip r:embed="rId3" cstate="print"/>
          <a:srcRect/>
          <a:stretch>
            <a:fillRect/>
          </a:stretch>
        </p:blipFill>
        <p:spPr bwMode="auto">
          <a:xfrm>
            <a:off x="0" y="5173663"/>
            <a:ext cx="9142413" cy="1684337"/>
          </a:xfrm>
          <a:prstGeom prst="rect">
            <a:avLst/>
          </a:prstGeom>
          <a:noFill/>
          <a:ln w="9525">
            <a:noFill/>
            <a:miter lim="800000"/>
            <a:headEnd/>
            <a:tailEnd/>
          </a:ln>
        </p:spPr>
      </p:pic>
      <p:sp>
        <p:nvSpPr>
          <p:cNvPr id="6147" name="Rectangle 3"/>
          <p:cNvSpPr>
            <a:spLocks noGrp="1" noChangeArrowheads="1"/>
          </p:cNvSpPr>
          <p:nvPr>
            <p:ph type="ctrTitle"/>
          </p:nvPr>
        </p:nvSpPr>
        <p:spPr>
          <a:xfrm>
            <a:off x="688975" y="473075"/>
            <a:ext cx="7793038" cy="1984375"/>
          </a:xfrm>
        </p:spPr>
        <p:txBody>
          <a:bodyPr anchor="t"/>
          <a:lstStyle>
            <a:lvl1pPr algn="r">
              <a:defRPr>
                <a:solidFill>
                  <a:schemeClr val="bg1"/>
                </a:solidFill>
              </a:defRPr>
            </a:lvl1pPr>
          </a:lstStyle>
          <a:p>
            <a:r>
              <a:rPr lang="de-DE"/>
              <a:t>Space for Title</a:t>
            </a:r>
            <a:br>
              <a:rPr lang="de-DE"/>
            </a:br>
            <a:r>
              <a:rPr lang="de-DE"/>
              <a:t>of the Presentation</a:t>
            </a:r>
            <a:br>
              <a:rPr lang="de-DE"/>
            </a:br>
            <a:r>
              <a:rPr lang="de-DE"/>
              <a:t>(max. 3 lines)</a:t>
            </a:r>
          </a:p>
        </p:txBody>
      </p:sp>
      <p:sp>
        <p:nvSpPr>
          <p:cNvPr id="6148" name="Rectangle 4"/>
          <p:cNvSpPr>
            <a:spLocks noGrp="1" noChangeArrowheads="1"/>
          </p:cNvSpPr>
          <p:nvPr>
            <p:ph type="subTitle" idx="1"/>
          </p:nvPr>
        </p:nvSpPr>
        <p:spPr>
          <a:xfrm>
            <a:off x="685800" y="5943600"/>
            <a:ext cx="5180013" cy="301625"/>
          </a:xfrm>
        </p:spPr>
        <p:txBody>
          <a:bodyPr/>
          <a:lstStyle>
            <a:lvl1pPr>
              <a:defRPr/>
            </a:lvl1pPr>
          </a:lstStyle>
          <a:p>
            <a:r>
              <a:rPr lang="de-DE"/>
              <a:t>Use this space for a subheadline</a:t>
            </a:r>
          </a:p>
        </p:txBody>
      </p:sp>
      <p:sp>
        <p:nvSpPr>
          <p:cNvPr id="6" name="Rectangle 8"/>
          <p:cNvSpPr>
            <a:spLocks noGrp="1" noChangeArrowheads="1"/>
          </p:cNvSpPr>
          <p:nvPr>
            <p:ph type="dt" sz="half" idx="10"/>
          </p:nvPr>
        </p:nvSpPr>
        <p:spPr>
          <a:xfrm>
            <a:off x="682625" y="6584950"/>
            <a:ext cx="2133600" cy="163513"/>
          </a:xfrm>
          <a:prstGeom prst="rect">
            <a:avLst/>
          </a:prstGeom>
        </p:spPr>
        <p:txBody>
          <a:bodyPr/>
          <a:lstStyle>
            <a:lvl1pPr algn="l">
              <a:defRPr>
                <a:latin typeface="Arial" charset="0"/>
                <a:cs typeface="Arial" charset="0"/>
              </a:defRPr>
            </a:lvl1pPr>
          </a:lstStyle>
          <a:p>
            <a:pPr>
              <a:defRPr/>
            </a:pPr>
            <a:fld id="{8028E024-7B2F-400D-B8D8-4AEFCCED1D4D}" type="datetime1">
              <a:rPr lang="da-DK"/>
              <a:pPr>
                <a:defRPr/>
              </a:pPr>
              <a:t>28-03-2013</a:t>
            </a:fld>
            <a:r>
              <a:rPr lang="de-DE"/>
              <a:t>Name of the Author  |  Date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NTSO-E title template">
    <p:spTree>
      <p:nvGrpSpPr>
        <p:cNvPr id="1" name=""/>
        <p:cNvGrpSpPr/>
        <p:nvPr/>
      </p:nvGrpSpPr>
      <p:grpSpPr>
        <a:xfrm>
          <a:off x="0" y="0"/>
          <a:ext cx="0" cy="0"/>
          <a:chOff x="0" y="0"/>
          <a:chExt cx="0" cy="0"/>
        </a:xfrm>
      </p:grpSpPr>
      <p:pic>
        <p:nvPicPr>
          <p:cNvPr id="5" name="Picture 6" descr="Aufmacher_groß_RGB_V2_1920"/>
          <p:cNvPicPr>
            <a:picLocks noChangeAspect="1" noChangeArrowheads="1"/>
          </p:cNvPicPr>
          <p:nvPr userDrawn="1"/>
        </p:nvPicPr>
        <p:blipFill>
          <a:blip r:embed="rId2" cstate="print"/>
          <a:srcRect/>
          <a:stretch>
            <a:fillRect/>
          </a:stretch>
        </p:blipFill>
        <p:spPr bwMode="auto">
          <a:xfrm>
            <a:off x="0" y="0"/>
            <a:ext cx="9155113" cy="5499100"/>
          </a:xfrm>
          <a:prstGeom prst="rect">
            <a:avLst/>
          </a:prstGeom>
          <a:noFill/>
          <a:ln w="9525">
            <a:noFill/>
            <a:miter lim="800000"/>
            <a:headEnd/>
            <a:tailEnd/>
          </a:ln>
        </p:spPr>
      </p:pic>
      <p:pic>
        <p:nvPicPr>
          <p:cNvPr id="6" name="Picture 8" descr="PPT_Titel_fuss2"/>
          <p:cNvPicPr>
            <a:picLocks noChangeAspect="1" noChangeArrowheads="1"/>
          </p:cNvPicPr>
          <p:nvPr userDrawn="1"/>
        </p:nvPicPr>
        <p:blipFill>
          <a:blip r:embed="rId3" cstate="print"/>
          <a:srcRect l="394"/>
          <a:stretch>
            <a:fillRect/>
          </a:stretch>
        </p:blipFill>
        <p:spPr bwMode="auto">
          <a:xfrm>
            <a:off x="-3175" y="5173663"/>
            <a:ext cx="9145588" cy="1684337"/>
          </a:xfrm>
          <a:prstGeom prst="rect">
            <a:avLst/>
          </a:prstGeom>
          <a:noFill/>
          <a:ln w="9525">
            <a:noFill/>
            <a:miter lim="800000"/>
            <a:headEnd/>
            <a:tailEnd/>
          </a:ln>
        </p:spPr>
      </p:pic>
      <p:sp>
        <p:nvSpPr>
          <p:cNvPr id="9" name="Text Placeholder 8"/>
          <p:cNvSpPr>
            <a:spLocks noGrp="1"/>
          </p:cNvSpPr>
          <p:nvPr>
            <p:ph type="body" sz="quarter" idx="10"/>
          </p:nvPr>
        </p:nvSpPr>
        <p:spPr>
          <a:xfrm>
            <a:off x="254000" y="758796"/>
            <a:ext cx="8647113" cy="1061378"/>
          </a:xfrm>
          <a:prstGeom prst="rect">
            <a:avLst/>
          </a:prstGeom>
        </p:spPr>
        <p:txBody>
          <a:bodyPr/>
          <a:lstStyle>
            <a:lvl1pPr marL="0" marR="0" indent="0" algn="l" defTabSz="914400" rtl="0" eaLnBrk="0" fontAlgn="base" latinLnBrk="0" hangingPunct="0">
              <a:lnSpc>
                <a:spcPts val="3000"/>
              </a:lnSpc>
              <a:spcBef>
                <a:spcPct val="0"/>
              </a:spcBef>
              <a:spcAft>
                <a:spcPts val="0"/>
              </a:spcAft>
              <a:buClrTx/>
              <a:buSzTx/>
              <a:buFontTx/>
              <a:buNone/>
              <a:tabLst/>
              <a:defRPr lang="en-US" sz="2800" b="1" dirty="0" smtClean="0">
                <a:solidFill>
                  <a:schemeClr val="bg1"/>
                </a:solidFill>
                <a:latin typeface="+mj-lt"/>
                <a:ea typeface="+mn-ea"/>
                <a:cs typeface="+mn-cs"/>
              </a:defRPr>
            </a:lvl1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p:nvPr>
        </p:nvSpPr>
        <p:spPr>
          <a:xfrm>
            <a:off x="253999" y="1828980"/>
            <a:ext cx="8647113" cy="1009111"/>
          </a:xfrm>
          <a:prstGeom prst="rect">
            <a:avLst/>
          </a:prstGeom>
        </p:spPr>
        <p:txBody>
          <a:bodyPr/>
          <a:lstStyle>
            <a:lvl1pPr marL="0" indent="0" algn="l" rtl="0" fontAlgn="base">
              <a:lnSpc>
                <a:spcPct val="100000"/>
              </a:lnSpc>
              <a:spcBef>
                <a:spcPct val="0"/>
              </a:spcBef>
              <a:spcAft>
                <a:spcPts val="0"/>
              </a:spcAft>
              <a:buNone/>
              <a:defRPr lang="en-US" sz="2800" dirty="0" smtClean="0">
                <a:solidFill>
                  <a:schemeClr val="bg1"/>
                </a:solidFill>
                <a:latin typeface="+mn-lt"/>
                <a:ea typeface="+mn-ea"/>
                <a:cs typeface="+mn-cs"/>
              </a:defRPr>
            </a:lvl1pPr>
            <a:lvl2pPr>
              <a:defRPr lang="en-US" sz="2800" b="1" dirty="0" smtClean="0">
                <a:solidFill>
                  <a:schemeClr val="bg1"/>
                </a:solidFill>
                <a:latin typeface="+mn-lt"/>
                <a:ea typeface="+mn-ea"/>
                <a:cs typeface="+mn-cs"/>
              </a:defRPr>
            </a:lvl2pPr>
            <a:lvl3pPr>
              <a:defRPr lang="en-US" sz="2800" b="1" dirty="0" smtClean="0">
                <a:solidFill>
                  <a:schemeClr val="bg1"/>
                </a:solidFill>
                <a:latin typeface="+mn-lt"/>
                <a:ea typeface="+mn-ea"/>
                <a:cs typeface="+mn-cs"/>
              </a:defRPr>
            </a:lvl3pPr>
            <a:lvl4pPr>
              <a:defRPr lang="en-US" sz="2800" b="1" dirty="0" smtClean="0">
                <a:solidFill>
                  <a:schemeClr val="bg1"/>
                </a:solidFill>
                <a:latin typeface="+mn-lt"/>
                <a:ea typeface="+mn-ea"/>
                <a:cs typeface="+mn-cs"/>
              </a:defRPr>
            </a:lvl4pPr>
            <a:lvl5pPr>
              <a:defRPr lang="en-US" sz="2800" b="1" dirty="0" smtClean="0">
                <a:solidFill>
                  <a:schemeClr val="bg1"/>
                </a:solidFill>
                <a:latin typeface="+mn-lt"/>
                <a:ea typeface="+mn-ea"/>
                <a:cs typeface="+mn-cs"/>
              </a:defRPr>
            </a:lvl5pPr>
          </a:lstStyle>
          <a:p>
            <a:pPr lvl="0"/>
            <a:r>
              <a:rPr lang="en-US" smtClean="0"/>
              <a:t>Click to edit Master text styles</a:t>
            </a:r>
          </a:p>
        </p:txBody>
      </p:sp>
      <p:sp>
        <p:nvSpPr>
          <p:cNvPr id="10" name="Text Placeholder 9"/>
          <p:cNvSpPr>
            <a:spLocks noGrp="1"/>
          </p:cNvSpPr>
          <p:nvPr>
            <p:ph type="body" sz="quarter" idx="12"/>
          </p:nvPr>
        </p:nvSpPr>
        <p:spPr>
          <a:xfrm>
            <a:off x="254000" y="6010275"/>
            <a:ext cx="4433888" cy="698500"/>
          </a:xfrm>
        </p:spPr>
        <p:txBody>
          <a:bodyPr/>
          <a:lstStyle>
            <a:lvl1pPr>
              <a:defRPr/>
            </a:lvl1pPr>
          </a:lstStyle>
          <a:p>
            <a:pPr lvl="0"/>
            <a:r>
              <a:rPr lang="en-US" smtClean="0"/>
              <a:t>Click to edit Master text styles</a:t>
            </a:r>
          </a:p>
        </p:txBody>
      </p:sp>
      <p:sp>
        <p:nvSpPr>
          <p:cNvPr id="7" name="Rectangle 11"/>
          <p:cNvSpPr>
            <a:spLocks noGrp="1" noChangeArrowheads="1"/>
          </p:cNvSpPr>
          <p:nvPr>
            <p:ph type="dt" sz="half" idx="13"/>
          </p:nvPr>
        </p:nvSpPr>
        <p:spPr>
          <a:xfrm>
            <a:off x="254000" y="2849563"/>
            <a:ext cx="2873375" cy="360362"/>
          </a:xfrm>
          <a:prstGeom prst="rect">
            <a:avLst/>
          </a:prstGeom>
        </p:spPr>
        <p:txBody>
          <a:bodyPr/>
          <a:lstStyle>
            <a:lvl1pPr algn="l">
              <a:defRPr sz="1400">
                <a:solidFill>
                  <a:schemeClr val="bg1"/>
                </a:solidFill>
              </a:defRPr>
            </a:lvl1pPr>
          </a:lstStyle>
          <a:p>
            <a:pPr>
              <a:defRPr/>
            </a:pPr>
            <a:r>
              <a:rPr lang="en-US"/>
              <a:t>Title of the presentation  |  Name of the Author  |  Date  |  Page 3 of  XX</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10" name="Textplatzhalter 9"/>
          <p:cNvSpPr>
            <a:spLocks noGrp="1"/>
          </p:cNvSpPr>
          <p:nvPr>
            <p:ph type="body" sz="quarter" idx="10"/>
          </p:nvPr>
        </p:nvSpPr>
        <p:spPr>
          <a:xfrm>
            <a:off x="432000" y="1440000"/>
            <a:ext cx="7776000" cy="4536000"/>
          </a:xfrm>
        </p:spPr>
        <p:txBody>
          <a:bodyPr/>
          <a:lstStyle>
            <a:lvl5pPr marL="452438" indent="0">
              <a:buNone/>
              <a:defRPr/>
            </a:lvl5pPr>
          </a:lstStyle>
          <a:p>
            <a:pPr lvl="0"/>
            <a:r>
              <a:rPr lang="en-GB" noProof="0" smtClean="0"/>
              <a:t>Textmasterformat bearbeiten</a:t>
            </a:r>
          </a:p>
          <a:p>
            <a:pPr lvl="1"/>
            <a:r>
              <a:rPr lang="en-GB" noProof="0" smtClean="0"/>
              <a:t>Zweite Ebene</a:t>
            </a:r>
          </a:p>
          <a:p>
            <a:pPr lvl="2"/>
            <a:r>
              <a:rPr lang="en-GB" noProof="0" smtClean="0"/>
              <a:t>Dritte Ebene</a:t>
            </a:r>
          </a:p>
        </p:txBody>
      </p:sp>
      <p:sp>
        <p:nvSpPr>
          <p:cNvPr id="4"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_Column_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10" name="Textplatzhalter 9"/>
          <p:cNvSpPr>
            <a:spLocks noGrp="1"/>
          </p:cNvSpPr>
          <p:nvPr>
            <p:ph type="body" sz="quarter" idx="10"/>
          </p:nvPr>
        </p:nvSpPr>
        <p:spPr>
          <a:xfrm>
            <a:off x="432000" y="1440000"/>
            <a:ext cx="3890618" cy="4536000"/>
          </a:xfrm>
        </p:spPr>
        <p:txBody>
          <a:bodyPr/>
          <a:lstStyle>
            <a:lvl5pPr marL="452438" indent="0">
              <a:buNone/>
              <a:defRPr/>
            </a:lvl5pPr>
          </a:lstStyle>
          <a:p>
            <a:pPr lvl="0"/>
            <a:r>
              <a:rPr lang="en-GB" noProof="0" smtClean="0"/>
              <a:t>Textmasterformat bearbeiten</a:t>
            </a:r>
          </a:p>
          <a:p>
            <a:pPr lvl="1"/>
            <a:r>
              <a:rPr lang="en-GB" noProof="0" smtClean="0"/>
              <a:t>Zweite Ebene</a:t>
            </a:r>
          </a:p>
          <a:p>
            <a:pPr lvl="2"/>
            <a:r>
              <a:rPr lang="en-GB" noProof="0" smtClean="0"/>
              <a:t>Dritte Ebene</a:t>
            </a:r>
          </a:p>
        </p:txBody>
      </p:sp>
      <p:sp>
        <p:nvSpPr>
          <p:cNvPr id="4"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extLst>
      <p:ext uri="{BB962C8B-B14F-4D97-AF65-F5344CB8AC3E}">
        <p14:creationId xmlns:p14="http://schemas.microsoft.com/office/powerpoint/2010/main" xmlns="" val="99655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_Column_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10" name="Textplatzhalter 9"/>
          <p:cNvSpPr>
            <a:spLocks noGrp="1"/>
          </p:cNvSpPr>
          <p:nvPr>
            <p:ph type="body" sz="quarter" idx="10"/>
          </p:nvPr>
        </p:nvSpPr>
        <p:spPr>
          <a:xfrm>
            <a:off x="4813875" y="1440000"/>
            <a:ext cx="3890618" cy="4536000"/>
          </a:xfrm>
        </p:spPr>
        <p:txBody>
          <a:bodyPr/>
          <a:lstStyle>
            <a:lvl5pPr marL="452438" indent="0">
              <a:buNone/>
              <a:defRPr/>
            </a:lvl5pPr>
          </a:lstStyle>
          <a:p>
            <a:pPr lvl="0"/>
            <a:r>
              <a:rPr lang="en-GB" noProof="0" smtClean="0"/>
              <a:t>Textmasterformat bearbeiten</a:t>
            </a:r>
          </a:p>
          <a:p>
            <a:pPr lvl="1"/>
            <a:r>
              <a:rPr lang="en-GB" noProof="0" smtClean="0"/>
              <a:t>Zweite Ebene</a:t>
            </a:r>
          </a:p>
          <a:p>
            <a:pPr lvl="2"/>
            <a:r>
              <a:rPr lang="en-GB" noProof="0" smtClean="0"/>
              <a:t>Dritte Ebene</a:t>
            </a:r>
          </a:p>
        </p:txBody>
      </p:sp>
      <p:sp>
        <p:nvSpPr>
          <p:cNvPr id="4"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extLst>
      <p:ext uri="{BB962C8B-B14F-4D97-AF65-F5344CB8AC3E}">
        <p14:creationId xmlns:p14="http://schemas.microsoft.com/office/powerpoint/2010/main" xmlns="" val="408065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10" name="Textplatzhalter 9"/>
          <p:cNvSpPr>
            <a:spLocks noGrp="1"/>
          </p:cNvSpPr>
          <p:nvPr>
            <p:ph type="body" sz="quarter" idx="10"/>
          </p:nvPr>
        </p:nvSpPr>
        <p:spPr>
          <a:xfrm>
            <a:off x="432000" y="1440000"/>
            <a:ext cx="7776000" cy="1825714"/>
          </a:xfrm>
        </p:spPr>
        <p:txBody>
          <a:bodyPr/>
          <a:lstStyle>
            <a:lvl5pPr marL="452438" indent="0">
              <a:buNone/>
              <a:defRPr/>
            </a:lvl5pPr>
          </a:lstStyle>
          <a:p>
            <a:pPr lvl="0"/>
            <a:r>
              <a:rPr lang="en-GB" noProof="0" smtClean="0"/>
              <a:t>Textmasterformat bearbeiten</a:t>
            </a:r>
          </a:p>
          <a:p>
            <a:pPr lvl="1"/>
            <a:r>
              <a:rPr lang="en-GB" noProof="0" smtClean="0"/>
              <a:t>Zweite Ebene</a:t>
            </a:r>
          </a:p>
          <a:p>
            <a:pPr lvl="2"/>
            <a:r>
              <a:rPr lang="en-GB" noProof="0" smtClean="0"/>
              <a:t>Dritte Ebene</a:t>
            </a:r>
          </a:p>
        </p:txBody>
      </p:sp>
      <p:sp>
        <p:nvSpPr>
          <p:cNvPr id="4"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extLst>
      <p:ext uri="{BB962C8B-B14F-4D97-AF65-F5344CB8AC3E}">
        <p14:creationId xmlns:p14="http://schemas.microsoft.com/office/powerpoint/2010/main" xmlns="" val="114434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10" name="Textplatzhalter 9"/>
          <p:cNvSpPr>
            <a:spLocks noGrp="1"/>
          </p:cNvSpPr>
          <p:nvPr>
            <p:ph type="body" sz="quarter" idx="10"/>
          </p:nvPr>
        </p:nvSpPr>
        <p:spPr>
          <a:xfrm>
            <a:off x="432000" y="4100000"/>
            <a:ext cx="7776000" cy="1825714"/>
          </a:xfrm>
        </p:spPr>
        <p:txBody>
          <a:bodyPr/>
          <a:lstStyle>
            <a:lvl5pPr marL="452438" indent="0">
              <a:buNone/>
              <a:defRPr/>
            </a:lvl5pPr>
          </a:lstStyle>
          <a:p>
            <a:pPr lvl="0"/>
            <a:r>
              <a:rPr lang="en-GB" noProof="0" smtClean="0"/>
              <a:t>Textmasterformat bearbeiten</a:t>
            </a:r>
          </a:p>
          <a:p>
            <a:pPr lvl="1"/>
            <a:r>
              <a:rPr lang="en-GB" noProof="0" smtClean="0"/>
              <a:t>Zweite Ebene</a:t>
            </a:r>
          </a:p>
          <a:p>
            <a:pPr lvl="2"/>
            <a:r>
              <a:rPr lang="en-GB" noProof="0" smtClean="0"/>
              <a:t>Dritte Ebene</a:t>
            </a:r>
          </a:p>
        </p:txBody>
      </p:sp>
      <p:sp>
        <p:nvSpPr>
          <p:cNvPr id="4"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extLst>
      <p:ext uri="{BB962C8B-B14F-4D97-AF65-F5344CB8AC3E}">
        <p14:creationId xmlns:p14="http://schemas.microsoft.com/office/powerpoint/2010/main" xmlns="" val="365857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lvl1pPr>
              <a:defRPr/>
            </a:lvl1pPr>
          </a:lstStyle>
          <a:p>
            <a:fld id="{2E93D0BF-FC0F-4374-A55C-1B6BAB3E9D19}" type="slidenum">
              <a:rPr lang="de-DE"/>
              <a:pPr/>
              <a:t>‹#›</a:t>
            </a:fld>
            <a:endParaRPr lang="de-DE"/>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Tree>
    <p:extLst>
      <p:ext uri="{BB962C8B-B14F-4D97-AF65-F5344CB8AC3E}">
        <p14:creationId xmlns="" xmlns:p14="http://schemas.microsoft.com/office/powerpoint/2010/main" val="3457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Aufmacher_Innen_RGB"/>
          <p:cNvPicPr>
            <a:picLocks noChangeAspect="1" noChangeArrowheads="1"/>
          </p:cNvPicPr>
          <p:nvPr userDrawn="1"/>
        </p:nvPicPr>
        <p:blipFill>
          <a:blip r:embed="rId13" cstate="print"/>
          <a:srcRect/>
          <a:stretch>
            <a:fillRect/>
          </a:stretch>
        </p:blipFill>
        <p:spPr bwMode="auto">
          <a:xfrm>
            <a:off x="-6350" y="-9525"/>
            <a:ext cx="9156700" cy="1122363"/>
          </a:xfrm>
          <a:prstGeom prst="rect">
            <a:avLst/>
          </a:prstGeom>
          <a:noFill/>
          <a:ln w="9525">
            <a:noFill/>
            <a:miter lim="800000"/>
            <a:headEnd/>
            <a:tailEnd/>
          </a:ln>
        </p:spPr>
      </p:pic>
      <p:pic>
        <p:nvPicPr>
          <p:cNvPr id="1027" name="Picture 16" descr="PPT_Titel_Kopf+Fuss_innen2"/>
          <p:cNvPicPr>
            <a:picLocks noChangeAspect="1" noChangeArrowheads="1"/>
          </p:cNvPicPr>
          <p:nvPr userDrawn="1"/>
        </p:nvPicPr>
        <p:blipFill>
          <a:blip r:embed="rId14" cstate="print"/>
          <a:srcRect/>
          <a:stretch>
            <a:fillRect/>
          </a:stretch>
        </p:blipFill>
        <p:spPr bwMode="auto">
          <a:xfrm>
            <a:off x="-6350" y="822325"/>
            <a:ext cx="9156700" cy="60325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432000" y="213757"/>
            <a:ext cx="7776000" cy="608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smtClean="0"/>
              <a:t>Space for Title</a:t>
            </a:r>
          </a:p>
        </p:txBody>
      </p:sp>
      <p:sp>
        <p:nvSpPr>
          <p:cNvPr id="3" name="Textplatzhalter 2"/>
          <p:cNvSpPr>
            <a:spLocks noGrp="1"/>
          </p:cNvSpPr>
          <p:nvPr>
            <p:ph type="body" idx="1"/>
          </p:nvPr>
        </p:nvSpPr>
        <p:spPr>
          <a:xfrm>
            <a:off x="432000" y="1439999"/>
            <a:ext cx="7776000" cy="4536000"/>
          </a:xfrm>
          <a:prstGeom prst="rect">
            <a:avLst/>
          </a:prstGeom>
        </p:spPr>
        <p:txBody>
          <a:bodyPr vert="horz" lIns="91440" tIns="45720" rIns="91440" bIns="45720" rtlCol="0">
            <a:normAutofit/>
          </a:bodyPr>
          <a:lstStyle/>
          <a:p>
            <a:pPr lvl="0"/>
            <a:r>
              <a:rPr lang="en-GB" noProof="0" smtClean="0"/>
              <a:t>Textmasterformat bearbeiten</a:t>
            </a:r>
          </a:p>
          <a:p>
            <a:pPr lvl="1"/>
            <a:r>
              <a:rPr lang="en-GB" noProof="0" smtClean="0"/>
              <a:t>Zweite Ebene</a:t>
            </a:r>
          </a:p>
          <a:p>
            <a:pPr lvl="2"/>
            <a:r>
              <a:rPr lang="en-GB" noProof="0" smtClean="0"/>
              <a:t>Dritte Ebene</a:t>
            </a:r>
          </a:p>
        </p:txBody>
      </p:sp>
      <p:sp>
        <p:nvSpPr>
          <p:cNvPr id="4" name="Foliennummernplatzhalter 3"/>
          <p:cNvSpPr>
            <a:spLocks noGrp="1"/>
          </p:cNvSpPr>
          <p:nvPr>
            <p:ph type="sldNum" sz="quarter" idx="4"/>
          </p:nvPr>
        </p:nvSpPr>
        <p:spPr>
          <a:xfrm>
            <a:off x="8502731" y="6403850"/>
            <a:ext cx="5521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D7B747-195D-4D1E-901B-2A25A28B011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4679" r:id="rId1"/>
    <p:sldLayoutId id="2147484673" r:id="rId2"/>
    <p:sldLayoutId id="2147484680" r:id="rId3"/>
    <p:sldLayoutId id="2147484681" r:id="rId4"/>
    <p:sldLayoutId id="2147484682" r:id="rId5"/>
    <p:sldLayoutId id="2147484683" r:id="rId6"/>
    <p:sldLayoutId id="2147484677" r:id="rId7"/>
    <p:sldLayoutId id="2147484678" r:id="rId8"/>
    <p:sldLayoutId id="2147484685" r:id="rId9"/>
    <p:sldLayoutId id="2147484686" r:id="rId10"/>
    <p:sldLayoutId id="2147484687" r:id="rId11"/>
  </p:sldLayoutIdLst>
  <p:hf hdr="0" ftr="0" dt="0"/>
  <p:txStyles>
    <p:titleStyle>
      <a:lvl1pPr algn="l" rtl="0" eaLnBrk="0" fontAlgn="base" hangingPunct="0">
        <a:lnSpc>
          <a:spcPct val="100000"/>
        </a:lnSpc>
        <a:spcBef>
          <a:spcPct val="0"/>
        </a:spcBef>
        <a:spcAft>
          <a:spcPct val="0"/>
        </a:spcAft>
        <a:defRPr sz="2400" b="1" baseline="0">
          <a:solidFill>
            <a:schemeClr val="bg1"/>
          </a:solidFill>
          <a:latin typeface="+mj-lt"/>
          <a:ea typeface="+mj-ea"/>
          <a:cs typeface="+mj-cs"/>
        </a:defRPr>
      </a:lvl1pPr>
      <a:lvl2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2pPr>
      <a:lvl3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3pPr>
      <a:lvl4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4pPr>
      <a:lvl5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5pPr>
      <a:lvl6pPr marL="457200" algn="l" rtl="0" fontAlgn="base">
        <a:lnSpc>
          <a:spcPts val="1800"/>
        </a:lnSpc>
        <a:spcBef>
          <a:spcPct val="0"/>
        </a:spcBef>
        <a:spcAft>
          <a:spcPct val="0"/>
        </a:spcAft>
        <a:defRPr sz="1600" b="1">
          <a:solidFill>
            <a:schemeClr val="bg1"/>
          </a:solidFill>
          <a:latin typeface="Arial" pitchFamily="34" charset="0"/>
          <a:cs typeface="Arial" pitchFamily="34" charset="0"/>
        </a:defRPr>
      </a:lvl6pPr>
      <a:lvl7pPr marL="914400" algn="l" rtl="0" fontAlgn="base">
        <a:lnSpc>
          <a:spcPts val="1800"/>
        </a:lnSpc>
        <a:spcBef>
          <a:spcPct val="0"/>
        </a:spcBef>
        <a:spcAft>
          <a:spcPct val="0"/>
        </a:spcAft>
        <a:defRPr sz="1600" b="1">
          <a:solidFill>
            <a:schemeClr val="bg1"/>
          </a:solidFill>
          <a:latin typeface="Arial" pitchFamily="34" charset="0"/>
          <a:cs typeface="Arial" pitchFamily="34" charset="0"/>
        </a:defRPr>
      </a:lvl7pPr>
      <a:lvl8pPr marL="1371600" algn="l" rtl="0" fontAlgn="base">
        <a:lnSpc>
          <a:spcPts val="1800"/>
        </a:lnSpc>
        <a:spcBef>
          <a:spcPct val="0"/>
        </a:spcBef>
        <a:spcAft>
          <a:spcPct val="0"/>
        </a:spcAft>
        <a:defRPr sz="1600" b="1">
          <a:solidFill>
            <a:schemeClr val="bg1"/>
          </a:solidFill>
          <a:latin typeface="Arial" pitchFamily="34" charset="0"/>
          <a:cs typeface="Arial" pitchFamily="34" charset="0"/>
        </a:defRPr>
      </a:lvl8pPr>
      <a:lvl9pPr marL="1828800" algn="l" rtl="0" fontAlgn="base">
        <a:lnSpc>
          <a:spcPts val="1800"/>
        </a:lnSpc>
        <a:spcBef>
          <a:spcPct val="0"/>
        </a:spcBef>
        <a:spcAft>
          <a:spcPct val="0"/>
        </a:spcAft>
        <a:defRPr sz="1600" b="1">
          <a:solidFill>
            <a:schemeClr val="bg1"/>
          </a:solidFill>
          <a:latin typeface="Arial" pitchFamily="34" charset="0"/>
          <a:cs typeface="Arial" pitchFamily="34" charset="0"/>
        </a:defRPr>
      </a:lvl9pPr>
    </p:titleStyle>
    <p:bodyStyle>
      <a:lvl1pPr marL="355600" indent="-355600" algn="l" rtl="0" eaLnBrk="0" fontAlgn="base" hangingPunct="0">
        <a:lnSpc>
          <a:spcPct val="100000"/>
        </a:lnSpc>
        <a:spcBef>
          <a:spcPct val="0"/>
        </a:spcBef>
        <a:spcAft>
          <a:spcPts val="1000"/>
        </a:spcAft>
        <a:buClr>
          <a:schemeClr val="tx2"/>
        </a:buClr>
        <a:buSzPct val="105000"/>
        <a:buFont typeface="Wingdings" pitchFamily="2" charset="2"/>
        <a:buChar char="§"/>
        <a:defRPr sz="2000" b="0">
          <a:solidFill>
            <a:schemeClr val="tx1"/>
          </a:solidFill>
          <a:latin typeface="+mn-lt"/>
          <a:ea typeface="+mn-ea"/>
          <a:cs typeface="+mn-cs"/>
        </a:defRPr>
      </a:lvl1pPr>
      <a:lvl2pPr marL="808038" indent="-273050" algn="l" rtl="0" eaLnBrk="0" fontAlgn="base" hangingPunct="0">
        <a:lnSpc>
          <a:spcPts val="2200"/>
        </a:lnSpc>
        <a:spcBef>
          <a:spcPct val="0"/>
        </a:spcBef>
        <a:spcAft>
          <a:spcPts val="1100"/>
        </a:spcAft>
        <a:buClr>
          <a:schemeClr val="tx2"/>
        </a:buClr>
        <a:buFont typeface="Symbol" pitchFamily="18" charset="2"/>
        <a:buChar char="-"/>
        <a:defRPr sz="2000">
          <a:solidFill>
            <a:schemeClr val="tx1"/>
          </a:solidFill>
          <a:latin typeface="+mn-lt"/>
          <a:cs typeface="+mn-cs"/>
        </a:defRPr>
      </a:lvl2pPr>
      <a:lvl3pPr marL="903288" indent="260350" algn="l" rtl="0" eaLnBrk="0" fontAlgn="base" hangingPunct="0">
        <a:lnSpc>
          <a:spcPts val="2200"/>
        </a:lnSpc>
        <a:spcBef>
          <a:spcPct val="0"/>
        </a:spcBef>
        <a:spcAft>
          <a:spcPts val="1100"/>
        </a:spcAft>
        <a:buClr>
          <a:schemeClr val="tx2"/>
        </a:buClr>
        <a:buFont typeface="Symbol" pitchFamily="18" charset="2"/>
        <a:buChar char="-"/>
        <a:defRPr sz="2000">
          <a:solidFill>
            <a:schemeClr val="tx1"/>
          </a:solidFill>
          <a:latin typeface="+mn-lt"/>
          <a:cs typeface="+mn-cs"/>
        </a:defRPr>
      </a:lvl3pPr>
      <a:lvl4pPr marL="193675" indent="0" algn="l" rtl="0" eaLnBrk="0" fontAlgn="base" hangingPunct="0">
        <a:lnSpc>
          <a:spcPts val="2200"/>
        </a:lnSpc>
        <a:spcBef>
          <a:spcPct val="0"/>
        </a:spcBef>
        <a:spcAft>
          <a:spcPts val="1100"/>
        </a:spcAft>
        <a:buNone/>
        <a:defRPr sz="1600">
          <a:solidFill>
            <a:schemeClr val="tx1"/>
          </a:solidFill>
          <a:latin typeface="+mn-lt"/>
          <a:cs typeface="+mn-cs"/>
        </a:defRPr>
      </a:lvl4pPr>
      <a:lvl5pPr marL="623888" indent="-171450" algn="l" rtl="0" eaLnBrk="0" fontAlgn="base" hangingPunct="0">
        <a:lnSpc>
          <a:spcPts val="2200"/>
        </a:lnSpc>
        <a:spcBef>
          <a:spcPct val="0"/>
        </a:spcBef>
        <a:spcAft>
          <a:spcPts val="1100"/>
        </a:spcAft>
        <a:buClr>
          <a:schemeClr val="tx2"/>
        </a:buClr>
        <a:buFont typeface="Arial" pitchFamily="34" charset="0"/>
        <a:buChar char="•"/>
        <a:defRPr sz="2000">
          <a:solidFill>
            <a:schemeClr val="tx1"/>
          </a:solidFill>
          <a:latin typeface="+mn-lt"/>
          <a:cs typeface="+mn-cs"/>
        </a:defRPr>
      </a:lvl5pPr>
      <a:lvl6pPr marL="1081088" indent="-171450" algn="l" rtl="0" fontAlgn="base">
        <a:lnSpc>
          <a:spcPts val="2200"/>
        </a:lnSpc>
        <a:spcBef>
          <a:spcPct val="0"/>
        </a:spcBef>
        <a:spcAft>
          <a:spcPts val="1100"/>
        </a:spcAft>
        <a:buFont typeface="Symbol" pitchFamily="18" charset="2"/>
        <a:buChar char="-"/>
        <a:defRPr sz="2000">
          <a:solidFill>
            <a:schemeClr val="tx1"/>
          </a:solidFill>
          <a:latin typeface="+mn-lt"/>
          <a:cs typeface="+mn-cs"/>
        </a:defRPr>
      </a:lvl6pPr>
      <a:lvl7pPr marL="15382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7pPr>
      <a:lvl8pPr marL="19954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8pPr>
      <a:lvl9pPr marL="24526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t/>
            </a:r>
            <a:br>
              <a:rPr lang="en-GB" noProof="0" dirty="0" smtClean="0"/>
            </a:br>
            <a:r>
              <a:rPr lang="en-GB" noProof="0" dirty="0" smtClean="0">
                <a:solidFill>
                  <a:schemeClr val="bg1"/>
                </a:solidFill>
              </a:rPr>
              <a:t>Network Code LFC&amp;R</a:t>
            </a:r>
            <a:br>
              <a:rPr lang="en-GB" noProof="0" dirty="0" smtClean="0">
                <a:solidFill>
                  <a:schemeClr val="bg1"/>
                </a:solidFill>
              </a:rPr>
            </a:br>
            <a:r>
              <a:rPr lang="en-GB" dirty="0" smtClean="0">
                <a:solidFill>
                  <a:schemeClr val="bg1"/>
                </a:solidFill>
              </a:rPr>
              <a:t/>
            </a:r>
            <a:br>
              <a:rPr lang="en-GB" dirty="0" smtClean="0">
                <a:solidFill>
                  <a:schemeClr val="bg1"/>
                </a:solidFill>
              </a:rPr>
            </a:br>
            <a:r>
              <a:rPr lang="en-GB" noProof="0" dirty="0" smtClean="0">
                <a:solidFill>
                  <a:schemeClr val="bg1"/>
                </a:solidFill>
              </a:rPr>
              <a:t/>
            </a:r>
            <a:br>
              <a:rPr lang="en-GB" noProof="0" dirty="0" smtClean="0">
                <a:solidFill>
                  <a:schemeClr val="bg1"/>
                </a:solidFill>
              </a:rPr>
            </a:br>
            <a:r>
              <a:rPr lang="en-GB" noProof="0" dirty="0" smtClean="0">
                <a:solidFill>
                  <a:schemeClr val="bg1"/>
                </a:solidFill>
              </a:rPr>
              <a:t>Reserve Provision – TSO-Perspective</a:t>
            </a:r>
            <a:endParaRPr lang="en-GB" noProof="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74688" y="434975"/>
            <a:ext cx="7793037" cy="4641850"/>
          </a:xfrm>
        </p:spPr>
        <p:txBody>
          <a:bodyPr/>
          <a:lstStyle/>
          <a:p>
            <a:pPr algn="l" eaLnBrk="1" hangingPunct="1"/>
            <a:r>
              <a:rPr lang="pl-PL" dirty="0" smtClean="0"/>
              <a:t>Network Code </a:t>
            </a:r>
            <a:r>
              <a:rPr lang="de-AT" dirty="0" smtClean="0"/>
              <a:t>LFCR</a:t>
            </a: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sz="2000" dirty="0" smtClean="0"/>
              <a:t>Impact on</a:t>
            </a:r>
            <a:br>
              <a:rPr lang="nl-BE" sz="2000" dirty="0" smtClean="0"/>
            </a:br>
            <a:r>
              <a:rPr lang="nl-BE" sz="2000" dirty="0" smtClean="0"/>
              <a:t/>
            </a:r>
            <a:br>
              <a:rPr lang="nl-BE" sz="2000" dirty="0" smtClean="0"/>
            </a:br>
            <a:r>
              <a:rPr lang="nl-BE" sz="2000" dirty="0" smtClean="0"/>
              <a:t>- Reserve Providers</a:t>
            </a:r>
            <a:br>
              <a:rPr lang="nl-BE" sz="2000" dirty="0" smtClean="0"/>
            </a:br>
            <a:r>
              <a:rPr lang="nl-BE" sz="2000" dirty="0" smtClean="0"/>
              <a:t/>
            </a:r>
            <a:br>
              <a:rPr lang="nl-BE" sz="2000" dirty="0" smtClean="0"/>
            </a:br>
            <a:r>
              <a:rPr lang="nl-BE" sz="2000" dirty="0" smtClean="0"/>
              <a:t>- Reserve Providing Units</a:t>
            </a:r>
            <a:br>
              <a:rPr lang="nl-BE" sz="2000" dirty="0" smtClean="0"/>
            </a:br>
            <a:r>
              <a:rPr lang="nl-BE" sz="2000" dirty="0" smtClean="0"/>
              <a:t/>
            </a:r>
            <a:br>
              <a:rPr lang="nl-BE" sz="2000" dirty="0" smtClean="0"/>
            </a:br>
            <a:r>
              <a:rPr lang="nl-BE" sz="2000" dirty="0" smtClean="0"/>
              <a:t>- Reserve Providing Groups</a:t>
            </a:r>
            <a:r>
              <a:rPr lang="en-US" dirty="0" smtClean="0"/>
              <a:t/>
            </a:r>
            <a:br>
              <a:rPr lang="en-US" dirty="0" smtClean="0"/>
            </a:br>
            <a:r>
              <a:rPr lang="en-GB" sz="3600" dirty="0" smtClean="0"/>
              <a:t/>
            </a:r>
            <a:br>
              <a:rPr lang="en-GB" sz="3600" dirty="0" smtClean="0"/>
            </a:br>
            <a:endParaRPr lang="en-GB" sz="36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el 1"/>
          <p:cNvSpPr>
            <a:spLocks noGrp="1"/>
          </p:cNvSpPr>
          <p:nvPr>
            <p:ph type="title"/>
          </p:nvPr>
        </p:nvSpPr>
        <p:spPr>
          <a:xfrm>
            <a:off x="682625" y="263525"/>
            <a:ext cx="7799388" cy="677863"/>
          </a:xfrm>
        </p:spPr>
        <p:txBody>
          <a:bodyPr tIns="144000" bIns="144000"/>
          <a:lstStyle/>
          <a:p>
            <a:r>
              <a:rPr lang="de-AT" sz="3200" smtClean="0"/>
              <a:t>Terms Overview </a:t>
            </a:r>
            <a:endParaRPr lang="de-DE" sz="3200" smtClean="0"/>
          </a:p>
        </p:txBody>
      </p:sp>
      <p:sp>
        <p:nvSpPr>
          <p:cNvPr id="7172" name="Rechteck 3"/>
          <p:cNvSpPr>
            <a:spLocks noChangeArrowheads="1"/>
          </p:cNvSpPr>
          <p:nvPr/>
        </p:nvSpPr>
        <p:spPr bwMode="auto">
          <a:xfrm>
            <a:off x="2259013" y="1571625"/>
            <a:ext cx="1425575" cy="368300"/>
          </a:xfrm>
          <a:prstGeom prst="rect">
            <a:avLst/>
          </a:prstGeom>
          <a:solidFill>
            <a:srgbClr val="00B050"/>
          </a:solidFill>
          <a:ln w="9525">
            <a:noFill/>
            <a:miter lim="800000"/>
            <a:headEnd/>
            <a:tailEnd/>
          </a:ln>
        </p:spPr>
        <p:txBody>
          <a:bodyPr>
            <a:spAutoFit/>
          </a:bodyPr>
          <a:lstStyle/>
          <a:p>
            <a:r>
              <a:rPr lang="de-AT" b="1">
                <a:solidFill>
                  <a:schemeClr val="bg1"/>
                </a:solidFill>
                <a:sym typeface="Wingdings" pitchFamily="2" charset="2"/>
              </a:rPr>
              <a:t>PROVIDER</a:t>
            </a:r>
            <a:endParaRPr lang="de-AT" b="1">
              <a:solidFill>
                <a:schemeClr val="bg1"/>
              </a:solidFill>
            </a:endParaRPr>
          </a:p>
        </p:txBody>
      </p:sp>
      <p:sp>
        <p:nvSpPr>
          <p:cNvPr id="7" name="Rechteck 6"/>
          <p:cNvSpPr/>
          <p:nvPr/>
        </p:nvSpPr>
        <p:spPr>
          <a:xfrm>
            <a:off x="3640485" y="1440000"/>
            <a:ext cx="4800600" cy="646113"/>
          </a:xfrm>
          <a:prstGeom prst="rect">
            <a:avLst/>
          </a:prstGeom>
        </p:spPr>
        <p:txBody>
          <a:bodyPr wrap="none">
            <a:spAutoFit/>
          </a:bodyPr>
          <a:lstStyle/>
          <a:p>
            <a:pPr>
              <a:defRPr/>
            </a:pPr>
            <a:r>
              <a:rPr lang="en-GB" dirty="0">
                <a:solidFill>
                  <a:schemeClr val="tx2"/>
                </a:solidFill>
                <a:latin typeface="+mn-lt"/>
                <a:cs typeface="+mn-cs"/>
              </a:rPr>
              <a:t>Entity operating a </a:t>
            </a:r>
            <a:r>
              <a:rPr lang="en-GB" dirty="0" smtClean="0">
                <a:solidFill>
                  <a:schemeClr val="tx2"/>
                </a:solidFill>
                <a:latin typeface="+mn-lt"/>
                <a:cs typeface="+mn-cs"/>
              </a:rPr>
              <a:t>Reserve </a:t>
            </a:r>
            <a:r>
              <a:rPr lang="en-GB" dirty="0">
                <a:solidFill>
                  <a:schemeClr val="tx2"/>
                </a:solidFill>
                <a:latin typeface="+mn-lt"/>
                <a:cs typeface="+mn-cs"/>
              </a:rPr>
              <a:t>Providing Unit or</a:t>
            </a:r>
            <a:br>
              <a:rPr lang="en-GB" dirty="0">
                <a:solidFill>
                  <a:schemeClr val="tx2"/>
                </a:solidFill>
                <a:latin typeface="+mn-lt"/>
                <a:cs typeface="+mn-cs"/>
              </a:rPr>
            </a:br>
            <a:r>
              <a:rPr lang="en-GB" dirty="0">
                <a:solidFill>
                  <a:schemeClr val="tx2"/>
                </a:solidFill>
                <a:latin typeface="+mn-lt"/>
                <a:cs typeface="+mn-cs"/>
              </a:rPr>
              <a:t>a Reserve Providing Group</a:t>
            </a:r>
            <a:endParaRPr lang="de-AT" dirty="0">
              <a:solidFill>
                <a:schemeClr val="tx2"/>
              </a:solidFill>
              <a:latin typeface="+mn-lt"/>
              <a:cs typeface="+mn-cs"/>
            </a:endParaRPr>
          </a:p>
        </p:txBody>
      </p:sp>
      <p:sp>
        <p:nvSpPr>
          <p:cNvPr id="7174" name="Ellipse 7"/>
          <p:cNvSpPr>
            <a:spLocks noChangeArrowheads="1"/>
          </p:cNvSpPr>
          <p:nvPr/>
        </p:nvSpPr>
        <p:spPr bwMode="auto">
          <a:xfrm>
            <a:off x="1208088" y="2870200"/>
            <a:ext cx="1843087" cy="12985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dirty="0">
                <a:solidFill>
                  <a:schemeClr val="bg1"/>
                </a:solidFill>
                <a:sym typeface="Wingdings" pitchFamily="2" charset="2"/>
              </a:rPr>
              <a:t>Reserve</a:t>
            </a:r>
            <a:r>
              <a:rPr lang="de-AT" dirty="0">
                <a:solidFill>
                  <a:schemeClr val="tx2"/>
                </a:solidFill>
                <a:sym typeface="Wingdings" pitchFamily="2" charset="2"/>
              </a:rPr>
              <a:t> </a:t>
            </a:r>
            <a:r>
              <a:rPr lang="de-AT" dirty="0" err="1">
                <a:solidFill>
                  <a:schemeClr val="bg1"/>
                </a:solidFill>
                <a:sym typeface="Wingdings" pitchFamily="2" charset="2"/>
              </a:rPr>
              <a:t>Providing</a:t>
            </a:r>
            <a:r>
              <a:rPr lang="de-AT" dirty="0">
                <a:solidFill>
                  <a:schemeClr val="tx2"/>
                </a:solidFill>
                <a:sym typeface="Wingdings" pitchFamily="2" charset="2"/>
              </a:rPr>
              <a:t> </a:t>
            </a:r>
            <a:r>
              <a:rPr lang="de-AT" dirty="0">
                <a:solidFill>
                  <a:schemeClr val="bg1"/>
                </a:solidFill>
                <a:sym typeface="Wingdings" pitchFamily="2" charset="2"/>
              </a:rPr>
              <a:t>Unit</a:t>
            </a:r>
            <a:endParaRPr lang="de-AT" dirty="0">
              <a:solidFill>
                <a:schemeClr val="bg1"/>
              </a:solidFill>
            </a:endParaRPr>
          </a:p>
        </p:txBody>
      </p:sp>
      <p:sp>
        <p:nvSpPr>
          <p:cNvPr id="12" name="Rechteck 11"/>
          <p:cNvSpPr/>
          <p:nvPr/>
        </p:nvSpPr>
        <p:spPr>
          <a:xfrm>
            <a:off x="601663" y="4175125"/>
            <a:ext cx="3479800" cy="1754188"/>
          </a:xfrm>
          <a:prstGeom prst="rect">
            <a:avLst/>
          </a:prstGeom>
        </p:spPr>
        <p:txBody>
          <a:bodyPr wrap="none">
            <a:spAutoFit/>
          </a:bodyPr>
          <a:lstStyle/>
          <a:p>
            <a:pPr>
              <a:defRPr/>
            </a:pPr>
            <a:r>
              <a:rPr lang="en-GB" dirty="0">
                <a:solidFill>
                  <a:schemeClr val="tx2"/>
                </a:solidFill>
                <a:latin typeface="+mn-lt"/>
                <a:cs typeface="+mn-cs"/>
              </a:rPr>
              <a:t>A </a:t>
            </a:r>
            <a:r>
              <a:rPr lang="en-GB" b="1" dirty="0">
                <a:solidFill>
                  <a:schemeClr val="tx2"/>
                </a:solidFill>
                <a:latin typeface="+mn-lt"/>
                <a:cs typeface="+mn-cs"/>
              </a:rPr>
              <a:t>single</a:t>
            </a:r>
            <a:r>
              <a:rPr lang="en-GB" dirty="0">
                <a:solidFill>
                  <a:schemeClr val="tx2"/>
                </a:solidFill>
                <a:latin typeface="+mn-lt"/>
                <a:cs typeface="+mn-cs"/>
              </a:rPr>
              <a:t> generating or demand</a:t>
            </a:r>
            <a:br>
              <a:rPr lang="en-GB" dirty="0">
                <a:solidFill>
                  <a:schemeClr val="tx2"/>
                </a:solidFill>
                <a:latin typeface="+mn-lt"/>
                <a:cs typeface="+mn-cs"/>
              </a:rPr>
            </a:br>
            <a:r>
              <a:rPr lang="en-GB" b="1" dirty="0">
                <a:solidFill>
                  <a:schemeClr val="tx2"/>
                </a:solidFill>
                <a:latin typeface="+mn-lt"/>
                <a:cs typeface="+mn-cs"/>
              </a:rPr>
              <a:t>facility</a:t>
            </a:r>
            <a:r>
              <a:rPr lang="en-GB" dirty="0">
                <a:solidFill>
                  <a:schemeClr val="tx2"/>
                </a:solidFill>
                <a:latin typeface="+mn-lt"/>
                <a:cs typeface="+mn-cs"/>
              </a:rPr>
              <a:t> providing reserves types</a:t>
            </a:r>
            <a:br>
              <a:rPr lang="en-GB" dirty="0">
                <a:solidFill>
                  <a:schemeClr val="tx2"/>
                </a:solidFill>
                <a:latin typeface="+mn-lt"/>
                <a:cs typeface="+mn-cs"/>
              </a:rPr>
            </a:br>
            <a:r>
              <a:rPr lang="en-GB" dirty="0">
                <a:solidFill>
                  <a:schemeClr val="tx2"/>
                </a:solidFill>
                <a:latin typeface="+mn-lt"/>
                <a:cs typeface="+mn-cs"/>
              </a:rPr>
              <a:t>FCR, FRR or RR to a TSO and </a:t>
            </a:r>
            <a:br>
              <a:rPr lang="en-GB" dirty="0">
                <a:solidFill>
                  <a:schemeClr val="tx2"/>
                </a:solidFill>
                <a:latin typeface="+mn-lt"/>
                <a:cs typeface="+mn-cs"/>
              </a:rPr>
            </a:br>
            <a:r>
              <a:rPr lang="en-GB" dirty="0">
                <a:solidFill>
                  <a:schemeClr val="tx2"/>
                </a:solidFill>
                <a:latin typeface="+mn-lt"/>
                <a:cs typeface="+mn-cs"/>
              </a:rPr>
              <a:t>fulfilling the operational </a:t>
            </a:r>
          </a:p>
          <a:p>
            <a:pPr>
              <a:defRPr/>
            </a:pPr>
            <a:r>
              <a:rPr lang="en-GB" dirty="0">
                <a:solidFill>
                  <a:schemeClr val="tx2"/>
                </a:solidFill>
                <a:latin typeface="+mn-lt"/>
                <a:cs typeface="+mn-cs"/>
              </a:rPr>
              <a:t>requirements of</a:t>
            </a:r>
            <a:br>
              <a:rPr lang="en-GB" dirty="0">
                <a:solidFill>
                  <a:schemeClr val="tx2"/>
                </a:solidFill>
                <a:latin typeface="+mn-lt"/>
                <a:cs typeface="+mn-cs"/>
              </a:rPr>
            </a:br>
            <a:r>
              <a:rPr lang="en-GB" dirty="0">
                <a:solidFill>
                  <a:schemeClr val="tx2"/>
                </a:solidFill>
                <a:latin typeface="+mn-lt"/>
                <a:cs typeface="+mn-cs"/>
              </a:rPr>
              <a:t>the Reserve Connecting TSO</a:t>
            </a:r>
            <a:endParaRPr lang="de-AT" dirty="0">
              <a:solidFill>
                <a:schemeClr val="tx2"/>
              </a:solidFill>
              <a:latin typeface="+mn-lt"/>
              <a:cs typeface="+mn-cs"/>
            </a:endParaRPr>
          </a:p>
        </p:txBody>
      </p:sp>
      <p:cxnSp>
        <p:nvCxnSpPr>
          <p:cNvPr id="11" name="Gerade Verbindung mit Pfeil 10"/>
          <p:cNvCxnSpPr>
            <a:stCxn id="7172" idx="2"/>
          </p:cNvCxnSpPr>
          <p:nvPr/>
        </p:nvCxnSpPr>
        <p:spPr>
          <a:xfrm flipH="1">
            <a:off x="2406650" y="1939925"/>
            <a:ext cx="565150" cy="9588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177" name="Ellipse 14"/>
          <p:cNvSpPr>
            <a:spLocks noChangeArrowheads="1"/>
          </p:cNvSpPr>
          <p:nvPr/>
        </p:nvSpPr>
        <p:spPr bwMode="auto">
          <a:xfrm>
            <a:off x="4581525" y="2092325"/>
            <a:ext cx="3094038" cy="1668463"/>
          </a:xfrm>
          <a:prstGeom prst="ellipse">
            <a:avLst/>
          </a:prstGeom>
          <a:solidFill>
            <a:srgbClr val="00B050"/>
          </a:solidFill>
          <a:ln w="9525">
            <a:noFill/>
            <a:round/>
            <a:headEnd/>
            <a:tailEnd/>
          </a:ln>
        </p:spPr>
        <p:txBody>
          <a:bodyPr>
            <a:spAutoFit/>
          </a:bodyPr>
          <a:lstStyle/>
          <a:p>
            <a:pPr algn="ctr"/>
            <a:r>
              <a:rPr lang="de-AT" sz="1600" b="1">
                <a:solidFill>
                  <a:schemeClr val="bg1"/>
                </a:solidFill>
                <a:sym typeface="Wingdings" pitchFamily="2" charset="2"/>
              </a:rPr>
              <a:t>Reserve Providing Group</a:t>
            </a:r>
            <a:endParaRPr lang="de-AT" sz="1600" b="1">
              <a:solidFill>
                <a:schemeClr val="bg1"/>
              </a:solidFill>
            </a:endParaRPr>
          </a:p>
        </p:txBody>
      </p:sp>
      <p:sp>
        <p:nvSpPr>
          <p:cNvPr id="13" name="Ellipse 12"/>
          <p:cNvSpPr/>
          <p:nvPr/>
        </p:nvSpPr>
        <p:spPr>
          <a:xfrm>
            <a:off x="4973638" y="2990850"/>
            <a:ext cx="554037"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p>
        </p:txBody>
      </p:sp>
      <p:sp>
        <p:nvSpPr>
          <p:cNvPr id="17" name="Ellipse 16"/>
          <p:cNvSpPr/>
          <p:nvPr/>
        </p:nvSpPr>
        <p:spPr>
          <a:xfrm>
            <a:off x="5609338" y="2901950"/>
            <a:ext cx="554037"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8" name="Ellipse 17"/>
          <p:cNvSpPr/>
          <p:nvPr/>
        </p:nvSpPr>
        <p:spPr>
          <a:xfrm>
            <a:off x="6210875" y="3163950"/>
            <a:ext cx="555625"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9" name="Ellipse 18"/>
          <p:cNvSpPr/>
          <p:nvPr/>
        </p:nvSpPr>
        <p:spPr>
          <a:xfrm>
            <a:off x="6814000" y="2867025"/>
            <a:ext cx="554038"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cxnSp>
        <p:nvCxnSpPr>
          <p:cNvPr id="20" name="Gerade Verbindung mit Pfeil 19"/>
          <p:cNvCxnSpPr/>
          <p:nvPr/>
        </p:nvCxnSpPr>
        <p:spPr>
          <a:xfrm>
            <a:off x="3036888" y="1939925"/>
            <a:ext cx="1660525" cy="7064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Rechteck 22"/>
          <p:cNvSpPr/>
          <p:nvPr/>
        </p:nvSpPr>
        <p:spPr>
          <a:xfrm>
            <a:off x="4549775" y="3925888"/>
            <a:ext cx="4572000" cy="2032000"/>
          </a:xfrm>
          <a:prstGeom prst="rect">
            <a:avLst/>
          </a:prstGeom>
        </p:spPr>
        <p:txBody>
          <a:bodyPr>
            <a:spAutoFit/>
          </a:bodyPr>
          <a:lstStyle/>
          <a:p>
            <a:pPr>
              <a:defRPr/>
            </a:pPr>
            <a:r>
              <a:rPr lang="en-GB" dirty="0">
                <a:solidFill>
                  <a:schemeClr val="tx2"/>
                </a:solidFill>
                <a:latin typeface="+mn-lt"/>
                <a:cs typeface="+mn-cs"/>
              </a:rPr>
              <a:t>A </a:t>
            </a:r>
            <a:r>
              <a:rPr lang="en-GB" b="1" dirty="0">
                <a:solidFill>
                  <a:schemeClr val="tx2"/>
                </a:solidFill>
                <a:latin typeface="+mn-lt"/>
                <a:cs typeface="+mn-cs"/>
              </a:rPr>
              <a:t>conglomeration of </a:t>
            </a:r>
            <a:r>
              <a:rPr lang="en-GB" dirty="0">
                <a:solidFill>
                  <a:schemeClr val="tx2"/>
                </a:solidFill>
                <a:latin typeface="+mn-lt"/>
                <a:cs typeface="+mn-cs"/>
              </a:rPr>
              <a:t>generating and/or demand </a:t>
            </a:r>
            <a:r>
              <a:rPr lang="en-GB" b="1" dirty="0">
                <a:solidFill>
                  <a:schemeClr val="tx2"/>
                </a:solidFill>
                <a:latin typeface="+mn-lt"/>
                <a:cs typeface="+mn-cs"/>
              </a:rPr>
              <a:t>facilities</a:t>
            </a:r>
            <a:r>
              <a:rPr lang="en-GB" dirty="0">
                <a:solidFill>
                  <a:schemeClr val="tx2"/>
                </a:solidFill>
                <a:latin typeface="+mn-lt"/>
                <a:cs typeface="+mn-cs"/>
              </a:rPr>
              <a:t> that are located in the </a:t>
            </a:r>
            <a:r>
              <a:rPr lang="en-GB" dirty="0" smtClean="0">
                <a:solidFill>
                  <a:schemeClr val="tx2"/>
                </a:solidFill>
                <a:latin typeface="+mn-lt"/>
                <a:cs typeface="+mn-cs"/>
              </a:rPr>
              <a:t>area </a:t>
            </a:r>
            <a:r>
              <a:rPr lang="en-GB" dirty="0">
                <a:solidFill>
                  <a:schemeClr val="tx2"/>
                </a:solidFill>
                <a:latin typeface="+mn-lt"/>
                <a:cs typeface="+mn-cs"/>
              </a:rPr>
              <a:t>of one single Reserve Connecting TSO together providing reserves of kind FCR, FRR or RR to a TSO and which together fulfil the requirements of the Reserve Connecting TSO</a:t>
            </a:r>
            <a:r>
              <a:rPr lang="en-GB" dirty="0"/>
              <a:t>; </a:t>
            </a:r>
            <a:endParaRPr lang="de-AT"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el 1"/>
          <p:cNvSpPr>
            <a:spLocks noGrp="1"/>
          </p:cNvSpPr>
          <p:nvPr>
            <p:ph type="title"/>
          </p:nvPr>
        </p:nvSpPr>
        <p:spPr>
          <a:xfrm>
            <a:off x="682625" y="263525"/>
            <a:ext cx="7799388" cy="677863"/>
          </a:xfrm>
        </p:spPr>
        <p:txBody>
          <a:bodyPr tIns="144000" bIns="144000"/>
          <a:lstStyle/>
          <a:p>
            <a:r>
              <a:rPr lang="de-AT" sz="3200" dirty="0" err="1" smtClean="0"/>
              <a:t>Prequalification</a:t>
            </a:r>
            <a:r>
              <a:rPr lang="de-AT" sz="3200" dirty="0" smtClean="0"/>
              <a:t> </a:t>
            </a:r>
            <a:r>
              <a:rPr lang="de-AT" sz="3200" dirty="0" err="1" smtClean="0"/>
              <a:t>for</a:t>
            </a:r>
            <a:r>
              <a:rPr lang="de-AT" sz="3200" dirty="0" smtClean="0"/>
              <a:t> </a:t>
            </a:r>
            <a:r>
              <a:rPr lang="de-AT" sz="3200" dirty="0" err="1" smtClean="0"/>
              <a:t>reserve</a:t>
            </a:r>
            <a:r>
              <a:rPr lang="de-AT" sz="3200" dirty="0" smtClean="0"/>
              <a:t> </a:t>
            </a:r>
            <a:r>
              <a:rPr lang="de-AT" sz="3200" dirty="0" err="1" smtClean="0"/>
              <a:t>provision</a:t>
            </a:r>
            <a:endParaRPr lang="de-DE" sz="3200" dirty="0" smtClean="0"/>
          </a:p>
        </p:txBody>
      </p:sp>
      <p:sp>
        <p:nvSpPr>
          <p:cNvPr id="9220" name="Rechteck 3"/>
          <p:cNvSpPr>
            <a:spLocks noChangeArrowheads="1"/>
          </p:cNvSpPr>
          <p:nvPr/>
        </p:nvSpPr>
        <p:spPr bwMode="auto">
          <a:xfrm>
            <a:off x="2259013" y="1571625"/>
            <a:ext cx="1425575" cy="368300"/>
          </a:xfrm>
          <a:prstGeom prst="rect">
            <a:avLst/>
          </a:prstGeom>
          <a:solidFill>
            <a:srgbClr val="00B050"/>
          </a:solidFill>
          <a:ln w="9525">
            <a:noFill/>
            <a:miter lim="800000"/>
            <a:headEnd/>
            <a:tailEnd/>
          </a:ln>
        </p:spPr>
        <p:txBody>
          <a:bodyPr>
            <a:spAutoFit/>
          </a:bodyPr>
          <a:lstStyle/>
          <a:p>
            <a:r>
              <a:rPr lang="de-AT" b="1">
                <a:solidFill>
                  <a:schemeClr val="bg1"/>
                </a:solidFill>
                <a:sym typeface="Wingdings" pitchFamily="2" charset="2"/>
              </a:rPr>
              <a:t>PROVIDER</a:t>
            </a:r>
            <a:endParaRPr lang="de-AT" b="1">
              <a:solidFill>
                <a:schemeClr val="bg1"/>
              </a:solidFill>
            </a:endParaRPr>
          </a:p>
        </p:txBody>
      </p:sp>
      <p:sp>
        <p:nvSpPr>
          <p:cNvPr id="7" name="Rechteck 6"/>
          <p:cNvSpPr/>
          <p:nvPr/>
        </p:nvSpPr>
        <p:spPr>
          <a:xfrm>
            <a:off x="3692525" y="1374775"/>
            <a:ext cx="4852610" cy="923330"/>
          </a:xfrm>
          <a:prstGeom prst="rect">
            <a:avLst/>
          </a:prstGeom>
        </p:spPr>
        <p:txBody>
          <a:bodyPr wrap="none">
            <a:spAutoFit/>
          </a:bodyPr>
          <a:lstStyle/>
          <a:p>
            <a:pPr>
              <a:defRPr/>
            </a:pPr>
            <a:r>
              <a:rPr lang="en-GB" dirty="0">
                <a:solidFill>
                  <a:schemeClr val="tx2"/>
                </a:solidFill>
                <a:latin typeface="+mn-lt"/>
                <a:cs typeface="+mn-cs"/>
              </a:rPr>
              <a:t>Entity operating a Reserve Providing Unit or</a:t>
            </a:r>
            <a:br>
              <a:rPr lang="en-GB" dirty="0">
                <a:solidFill>
                  <a:schemeClr val="tx2"/>
                </a:solidFill>
                <a:latin typeface="+mn-lt"/>
                <a:cs typeface="+mn-cs"/>
              </a:rPr>
            </a:br>
            <a:r>
              <a:rPr lang="en-GB" dirty="0">
                <a:solidFill>
                  <a:schemeClr val="tx2"/>
                </a:solidFill>
                <a:latin typeface="+mn-lt"/>
                <a:cs typeface="+mn-cs"/>
              </a:rPr>
              <a:t>a Reserve Providing </a:t>
            </a:r>
            <a:r>
              <a:rPr lang="en-GB" dirty="0" smtClean="0">
                <a:solidFill>
                  <a:schemeClr val="tx2"/>
                </a:solidFill>
                <a:latin typeface="+mn-lt"/>
                <a:cs typeface="+mn-cs"/>
              </a:rPr>
              <a:t>Group </a:t>
            </a:r>
            <a:r>
              <a:rPr lang="en-GB" dirty="0" err="1" smtClean="0">
                <a:solidFill>
                  <a:schemeClr val="tx2"/>
                </a:solidFill>
                <a:latin typeface="+mn-lt"/>
                <a:cs typeface="+mn-cs"/>
              </a:rPr>
              <a:t>prequalifies</a:t>
            </a:r>
            <a:r>
              <a:rPr lang="en-GB" dirty="0" smtClean="0">
                <a:solidFill>
                  <a:schemeClr val="tx2"/>
                </a:solidFill>
                <a:latin typeface="+mn-lt"/>
                <a:cs typeface="+mn-cs"/>
              </a:rPr>
              <a:t> to the</a:t>
            </a:r>
          </a:p>
          <a:p>
            <a:pPr>
              <a:defRPr/>
            </a:pPr>
            <a:r>
              <a:rPr lang="en-GB" dirty="0" smtClean="0">
                <a:solidFill>
                  <a:schemeClr val="tx2"/>
                </a:solidFill>
                <a:latin typeface="+mn-lt"/>
                <a:cs typeface="+mn-cs"/>
              </a:rPr>
              <a:t>Reserve Connecting TSO</a:t>
            </a:r>
            <a:endParaRPr lang="de-AT" dirty="0">
              <a:solidFill>
                <a:schemeClr val="tx2"/>
              </a:solidFill>
              <a:latin typeface="+mn-lt"/>
              <a:cs typeface="+mn-cs"/>
            </a:endParaRPr>
          </a:p>
        </p:txBody>
      </p:sp>
      <p:sp>
        <p:nvSpPr>
          <p:cNvPr id="9224" name="Ellipse 14"/>
          <p:cNvSpPr>
            <a:spLocks noChangeArrowheads="1"/>
          </p:cNvSpPr>
          <p:nvPr/>
        </p:nvSpPr>
        <p:spPr bwMode="auto">
          <a:xfrm>
            <a:off x="4484688" y="2355850"/>
            <a:ext cx="3094037" cy="1668463"/>
          </a:xfrm>
          <a:prstGeom prst="ellipse">
            <a:avLst/>
          </a:prstGeom>
          <a:solidFill>
            <a:srgbClr val="00B050"/>
          </a:solidFill>
          <a:ln w="9525">
            <a:noFill/>
            <a:round/>
            <a:headEnd/>
            <a:tailEnd/>
          </a:ln>
        </p:spPr>
        <p:txBody>
          <a:bodyPr>
            <a:spAutoFit/>
          </a:bodyPr>
          <a:lstStyle/>
          <a:p>
            <a:pPr algn="ctr"/>
            <a:r>
              <a:rPr lang="de-AT" sz="1600" b="1">
                <a:solidFill>
                  <a:schemeClr val="bg1"/>
                </a:solidFill>
                <a:sym typeface="Wingdings" pitchFamily="2" charset="2"/>
              </a:rPr>
              <a:t>Reserve Providing Group</a:t>
            </a:r>
            <a:endParaRPr lang="de-AT" sz="1600" b="1">
              <a:solidFill>
                <a:schemeClr val="bg1"/>
              </a:solidFill>
            </a:endParaRPr>
          </a:p>
        </p:txBody>
      </p:sp>
      <p:sp>
        <p:nvSpPr>
          <p:cNvPr id="13" name="Ellipse 12"/>
          <p:cNvSpPr/>
          <p:nvPr/>
        </p:nvSpPr>
        <p:spPr>
          <a:xfrm>
            <a:off x="4876800" y="3254375"/>
            <a:ext cx="554038"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p>
        </p:txBody>
      </p:sp>
      <p:sp>
        <p:nvSpPr>
          <p:cNvPr id="17" name="Ellipse 16"/>
          <p:cNvSpPr/>
          <p:nvPr/>
        </p:nvSpPr>
        <p:spPr>
          <a:xfrm>
            <a:off x="5476875" y="3165475"/>
            <a:ext cx="554038"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8" name="Ellipse 17"/>
          <p:cNvSpPr/>
          <p:nvPr/>
        </p:nvSpPr>
        <p:spPr>
          <a:xfrm>
            <a:off x="6030913" y="3451225"/>
            <a:ext cx="555625"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9" name="Ellipse 18"/>
          <p:cNvSpPr/>
          <p:nvPr/>
        </p:nvSpPr>
        <p:spPr>
          <a:xfrm>
            <a:off x="6586538" y="3130550"/>
            <a:ext cx="554037" cy="539750"/>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cxnSp>
        <p:nvCxnSpPr>
          <p:cNvPr id="20" name="Gerade Verbindung mit Pfeil 19"/>
          <p:cNvCxnSpPr/>
          <p:nvPr/>
        </p:nvCxnSpPr>
        <p:spPr>
          <a:xfrm>
            <a:off x="3036888" y="1939925"/>
            <a:ext cx="1535112" cy="9588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Bildeforklaring formet som et avrundet rektangel 13"/>
          <p:cNvSpPr/>
          <p:nvPr/>
        </p:nvSpPr>
        <p:spPr>
          <a:xfrm>
            <a:off x="582612" y="4594404"/>
            <a:ext cx="7978775" cy="1311275"/>
          </a:xfrm>
          <a:prstGeom prst="wedgeRoundRectCallout">
            <a:avLst>
              <a:gd name="adj1" fmla="val -25811"/>
              <a:gd name="adj2" fmla="val -49096"/>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hteck 22"/>
          <p:cNvSpPr/>
          <p:nvPr/>
        </p:nvSpPr>
        <p:spPr>
          <a:xfrm>
            <a:off x="844550" y="4705350"/>
            <a:ext cx="8120063" cy="1200329"/>
          </a:xfrm>
          <a:prstGeom prst="rect">
            <a:avLst/>
          </a:prstGeom>
        </p:spPr>
        <p:txBody>
          <a:bodyPr>
            <a:spAutoFit/>
          </a:bodyPr>
          <a:lstStyle/>
          <a:p>
            <a:pPr>
              <a:defRPr/>
            </a:pPr>
            <a:r>
              <a:rPr lang="en-GB" dirty="0">
                <a:solidFill>
                  <a:schemeClr val="tx2"/>
                </a:solidFill>
                <a:latin typeface="+mn-lt"/>
                <a:cs typeface="+mn-cs"/>
              </a:rPr>
              <a:t>A </a:t>
            </a:r>
            <a:r>
              <a:rPr lang="en-GB" dirty="0" smtClean="0">
                <a:solidFill>
                  <a:schemeClr val="tx2"/>
                </a:solidFill>
                <a:latin typeface="+mn-lt"/>
                <a:cs typeface="+mn-cs"/>
              </a:rPr>
              <a:t>Reserve Providing Unit or a Reserve Providing Group </a:t>
            </a:r>
            <a:r>
              <a:rPr lang="en-GB" dirty="0">
                <a:solidFill>
                  <a:schemeClr val="tx2"/>
                </a:solidFill>
                <a:latin typeface="+mn-lt"/>
                <a:cs typeface="+mn-cs"/>
              </a:rPr>
              <a:t>needs to be prequalified to verify compliance for the </a:t>
            </a:r>
            <a:r>
              <a:rPr lang="en-US" dirty="0">
                <a:solidFill>
                  <a:schemeClr val="tx2"/>
                </a:solidFill>
                <a:latin typeface="+mn-lt"/>
                <a:cs typeface="+mn-cs"/>
              </a:rPr>
              <a:t>FCR, FRR or RR </a:t>
            </a:r>
            <a:r>
              <a:rPr lang="en-US" dirty="0" smtClean="0">
                <a:solidFill>
                  <a:schemeClr val="tx2"/>
                </a:solidFill>
                <a:latin typeface="+mn-lt"/>
                <a:cs typeface="+mn-cs"/>
              </a:rPr>
              <a:t>base response </a:t>
            </a:r>
            <a:r>
              <a:rPr lang="en-US" dirty="0">
                <a:solidFill>
                  <a:schemeClr val="tx2"/>
                </a:solidFill>
                <a:latin typeface="+mn-lt"/>
                <a:cs typeface="+mn-cs"/>
              </a:rPr>
              <a:t>requirements set by the </a:t>
            </a:r>
            <a:r>
              <a:rPr lang="en-US" dirty="0" smtClean="0">
                <a:solidFill>
                  <a:schemeClr val="tx2"/>
                </a:solidFill>
                <a:latin typeface="+mn-lt"/>
                <a:cs typeface="+mn-cs"/>
              </a:rPr>
              <a:t>Network Code </a:t>
            </a:r>
            <a:r>
              <a:rPr lang="en-GB" dirty="0" smtClean="0">
                <a:solidFill>
                  <a:schemeClr val="tx2"/>
                </a:solidFill>
                <a:latin typeface="+mn-lt"/>
                <a:cs typeface="+mn-cs"/>
              </a:rPr>
              <a:t>and additional local requirements if applicable.</a:t>
            </a:r>
            <a:endParaRPr lang="en-GB" dirty="0">
              <a:solidFill>
                <a:schemeClr val="tx2"/>
              </a:solidFill>
              <a:latin typeface="+mn-lt"/>
              <a:cs typeface="+mn-cs"/>
            </a:endParaRPr>
          </a:p>
        </p:txBody>
      </p:sp>
      <p:sp>
        <p:nvSpPr>
          <p:cNvPr id="26" name="Ellipse 7"/>
          <p:cNvSpPr>
            <a:spLocks noChangeArrowheads="1"/>
          </p:cNvSpPr>
          <p:nvPr/>
        </p:nvSpPr>
        <p:spPr bwMode="auto">
          <a:xfrm>
            <a:off x="1208088" y="2870200"/>
            <a:ext cx="1843087" cy="12985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dirty="0">
                <a:solidFill>
                  <a:schemeClr val="bg1"/>
                </a:solidFill>
                <a:sym typeface="Wingdings" pitchFamily="2" charset="2"/>
              </a:rPr>
              <a:t>Reserve</a:t>
            </a:r>
            <a:r>
              <a:rPr lang="de-AT" dirty="0">
                <a:solidFill>
                  <a:schemeClr val="tx2"/>
                </a:solidFill>
                <a:sym typeface="Wingdings" pitchFamily="2" charset="2"/>
              </a:rPr>
              <a:t> </a:t>
            </a:r>
            <a:r>
              <a:rPr lang="de-AT" dirty="0" err="1">
                <a:solidFill>
                  <a:schemeClr val="bg1"/>
                </a:solidFill>
                <a:sym typeface="Wingdings" pitchFamily="2" charset="2"/>
              </a:rPr>
              <a:t>Providing</a:t>
            </a:r>
            <a:r>
              <a:rPr lang="de-AT" dirty="0">
                <a:solidFill>
                  <a:schemeClr val="tx2"/>
                </a:solidFill>
                <a:sym typeface="Wingdings" pitchFamily="2" charset="2"/>
              </a:rPr>
              <a:t> </a:t>
            </a:r>
            <a:r>
              <a:rPr lang="de-AT" dirty="0">
                <a:solidFill>
                  <a:schemeClr val="bg1"/>
                </a:solidFill>
                <a:sym typeface="Wingdings" pitchFamily="2" charset="2"/>
              </a:rPr>
              <a:t>Unit</a:t>
            </a:r>
            <a:endParaRPr lang="de-AT" dirty="0">
              <a:solidFill>
                <a:schemeClr val="bg1"/>
              </a:solidFill>
            </a:endParaRPr>
          </a:p>
        </p:txBody>
      </p:sp>
      <p:cxnSp>
        <p:nvCxnSpPr>
          <p:cNvPr id="27" name="Gerade Verbindung mit Pfeil 26"/>
          <p:cNvCxnSpPr/>
          <p:nvPr/>
        </p:nvCxnSpPr>
        <p:spPr>
          <a:xfrm flipH="1">
            <a:off x="2406650" y="1939925"/>
            <a:ext cx="565150" cy="9588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1"/>
          <p:cNvSpPr>
            <a:spLocks noGrp="1"/>
          </p:cNvSpPr>
          <p:nvPr>
            <p:ph idx="4294967295"/>
          </p:nvPr>
        </p:nvSpPr>
        <p:spPr>
          <a:xfrm>
            <a:off x="682625" y="1878013"/>
            <a:ext cx="8572500" cy="712787"/>
          </a:xfrm>
          <a:prstGeom prst="rect">
            <a:avLst/>
          </a:prstGeom>
        </p:spPr>
        <p:txBody>
          <a:bodyPr>
            <a:noAutofit/>
          </a:bodyPr>
          <a:lstStyle/>
          <a:p>
            <a:pPr marL="0" indent="0">
              <a:buFontTx/>
              <a:buNone/>
            </a:pPr>
            <a:r>
              <a:rPr lang="de-AT" sz="2800" dirty="0" smtClean="0"/>
              <a:t>Main Provider Related Aspects</a:t>
            </a:r>
            <a:br>
              <a:rPr lang="de-AT" sz="2800" dirty="0" smtClean="0"/>
            </a:br>
            <a:r>
              <a:rPr lang="de-AT" sz="2800" dirty="0" smtClean="0"/>
              <a:t>in the Code Draft</a:t>
            </a:r>
            <a:br>
              <a:rPr lang="de-AT" sz="2800" dirty="0" smtClean="0"/>
            </a:br>
            <a:endParaRPr lang="de-AT" sz="2800" dirty="0" smtClean="0"/>
          </a:p>
          <a:p>
            <a:pPr marL="0" indent="0">
              <a:buFontTx/>
              <a:buNone/>
            </a:pPr>
            <a:r>
              <a:rPr lang="de-AT" sz="2800" dirty="0" smtClean="0"/>
              <a:t>Overview about Relation to Existing Rules</a:t>
            </a:r>
            <a:endParaRPr lang="de-AT" sz="2800" b="0" dirty="0" smtClean="0">
              <a:sym typeface="Wingdings" pitchFamily="2" charset="2"/>
            </a:endParaRPr>
          </a:p>
        </p:txBody>
      </p:sp>
      <p:sp>
        <p:nvSpPr>
          <p:cNvPr id="11268" name="Titel 1"/>
          <p:cNvSpPr>
            <a:spLocks noGrp="1"/>
          </p:cNvSpPr>
          <p:nvPr>
            <p:ph type="title"/>
          </p:nvPr>
        </p:nvSpPr>
        <p:spPr>
          <a:xfrm>
            <a:off x="682625" y="263525"/>
            <a:ext cx="7799388" cy="677863"/>
          </a:xfrm>
        </p:spPr>
        <p:txBody>
          <a:bodyPr tIns="144000" bIns="144000"/>
          <a:lstStyle/>
          <a:p>
            <a:r>
              <a:rPr lang="de-AT" sz="3200" smtClean="0"/>
              <a:t>FCR</a:t>
            </a:r>
            <a:endParaRPr lang="de-DE" sz="3200" smtClean="0"/>
          </a:p>
        </p:txBody>
      </p:sp>
      <p:sp>
        <p:nvSpPr>
          <p:cNvPr id="11269" name="Rechteck 3"/>
          <p:cNvSpPr>
            <a:spLocks noChangeArrowheads="1"/>
          </p:cNvSpPr>
          <p:nvPr/>
        </p:nvSpPr>
        <p:spPr bwMode="auto">
          <a:xfrm>
            <a:off x="1620838" y="4435475"/>
            <a:ext cx="839787" cy="522288"/>
          </a:xfrm>
          <a:prstGeom prst="rect">
            <a:avLst/>
          </a:prstGeom>
          <a:solidFill>
            <a:srgbClr val="00B050"/>
          </a:solidFill>
          <a:ln w="9525">
            <a:noFill/>
            <a:miter lim="800000"/>
            <a:headEnd/>
            <a:tailEnd/>
          </a:ln>
        </p:spPr>
        <p:txBody>
          <a:bodyPr wrap="none">
            <a:spAutoFit/>
          </a:bodyPr>
          <a:lstStyle/>
          <a:p>
            <a:r>
              <a:rPr lang="de-AT" sz="1400" b="1">
                <a:solidFill>
                  <a:schemeClr val="bg1"/>
                </a:solidFill>
                <a:sym typeface="Wingdings" pitchFamily="2" charset="2"/>
              </a:rPr>
              <a:t>Aready</a:t>
            </a:r>
            <a:br>
              <a:rPr lang="de-AT" sz="1400" b="1">
                <a:solidFill>
                  <a:schemeClr val="bg1"/>
                </a:solidFill>
                <a:sym typeface="Wingdings" pitchFamily="2" charset="2"/>
              </a:rPr>
            </a:br>
            <a:r>
              <a:rPr lang="de-AT" sz="1400" b="1">
                <a:solidFill>
                  <a:schemeClr val="bg1"/>
                </a:solidFill>
                <a:sym typeface="Wingdings" pitchFamily="2" charset="2"/>
              </a:rPr>
              <a:t>Applied</a:t>
            </a:r>
            <a:endParaRPr lang="de-AT" sz="1400" b="1">
              <a:solidFill>
                <a:schemeClr val="bg1"/>
              </a:solidFill>
            </a:endParaRPr>
          </a:p>
        </p:txBody>
      </p:sp>
      <p:sp>
        <p:nvSpPr>
          <p:cNvPr id="11270" name="Rechteck 8"/>
          <p:cNvSpPr>
            <a:spLocks noChangeArrowheads="1"/>
          </p:cNvSpPr>
          <p:nvPr/>
        </p:nvSpPr>
        <p:spPr bwMode="auto">
          <a:xfrm>
            <a:off x="3824288" y="4314825"/>
            <a:ext cx="941387" cy="738188"/>
          </a:xfrm>
          <a:prstGeom prst="rect">
            <a:avLst/>
          </a:prstGeom>
          <a:solidFill>
            <a:srgbClr val="0070C0"/>
          </a:solidFill>
          <a:ln w="9525">
            <a:noFill/>
            <a:miter lim="800000"/>
            <a:headEnd/>
            <a:tailEnd/>
          </a:ln>
        </p:spPr>
        <p:txBody>
          <a:bodyPr>
            <a:spAutoFit/>
          </a:bodyPr>
          <a:lstStyle/>
          <a:p>
            <a:r>
              <a:rPr lang="de-AT" sz="1400" b="1">
                <a:solidFill>
                  <a:schemeClr val="bg1"/>
                </a:solidFill>
                <a:sym typeface="Wingdings" pitchFamily="2" charset="2"/>
              </a:rPr>
              <a:t>Already Partly</a:t>
            </a:r>
            <a:br>
              <a:rPr lang="de-AT" sz="1400" b="1">
                <a:solidFill>
                  <a:schemeClr val="bg1"/>
                </a:solidFill>
                <a:sym typeface="Wingdings" pitchFamily="2" charset="2"/>
              </a:rPr>
            </a:br>
            <a:r>
              <a:rPr lang="de-AT" sz="1400" b="1">
                <a:solidFill>
                  <a:schemeClr val="bg1"/>
                </a:solidFill>
                <a:sym typeface="Wingdings" pitchFamily="2" charset="2"/>
              </a:rPr>
              <a:t>Applied</a:t>
            </a:r>
            <a:endParaRPr lang="de-AT" sz="1400" b="1">
              <a:solidFill>
                <a:schemeClr val="bg1"/>
              </a:solidFill>
            </a:endParaRPr>
          </a:p>
        </p:txBody>
      </p:sp>
      <p:sp>
        <p:nvSpPr>
          <p:cNvPr id="11271" name="Rechteck 3"/>
          <p:cNvSpPr>
            <a:spLocks noChangeArrowheads="1"/>
          </p:cNvSpPr>
          <p:nvPr/>
        </p:nvSpPr>
        <p:spPr bwMode="auto">
          <a:xfrm>
            <a:off x="6081713" y="4506913"/>
            <a:ext cx="604837" cy="306387"/>
          </a:xfrm>
          <a:prstGeom prst="rect">
            <a:avLst/>
          </a:prstGeom>
          <a:solidFill>
            <a:srgbClr val="FF0000"/>
          </a:solidFill>
          <a:ln w="9525">
            <a:noFill/>
            <a:miter lim="800000"/>
            <a:headEnd/>
            <a:tailEnd/>
          </a:ln>
        </p:spPr>
        <p:txBody>
          <a:bodyPr wrap="none">
            <a:spAutoFit/>
          </a:bodyPr>
          <a:lstStyle/>
          <a:p>
            <a:r>
              <a:rPr lang="de-AT" sz="1400" b="1">
                <a:solidFill>
                  <a:schemeClr val="bg1"/>
                </a:solidFill>
                <a:sym typeface="Wingdings" pitchFamily="2" charset="2"/>
              </a:rPr>
              <a:t>NEW</a:t>
            </a:r>
            <a:endParaRPr lang="de-AT" sz="1400" b="1">
              <a:solidFill>
                <a:schemeClr val="bg1"/>
              </a:solidFill>
            </a:endParaRPr>
          </a:p>
        </p:txBody>
      </p:sp>
      <p:sp>
        <p:nvSpPr>
          <p:cNvPr id="4" name="Pfeil nach links und rechts 3"/>
          <p:cNvSpPr/>
          <p:nvPr/>
        </p:nvSpPr>
        <p:spPr>
          <a:xfrm>
            <a:off x="2716213" y="4605338"/>
            <a:ext cx="706437" cy="153987"/>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4" name="Pfeil nach links und rechts 13"/>
          <p:cNvSpPr/>
          <p:nvPr/>
        </p:nvSpPr>
        <p:spPr>
          <a:xfrm>
            <a:off x="5070475" y="4605338"/>
            <a:ext cx="706438" cy="153987"/>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82625" y="1546225"/>
            <a:ext cx="8572500" cy="4083050"/>
          </a:xfrm>
          <a:prstGeom prst="rect">
            <a:avLst/>
          </a:prstGeom>
        </p:spPr>
        <p:txBody>
          <a:bodyPr/>
          <a:lstStyle/>
          <a:p>
            <a:pPr>
              <a:defRPr/>
            </a:pPr>
            <a:r>
              <a:rPr lang="de-AT" sz="2000" b="1" dirty="0" smtClean="0"/>
              <a:t>Technical Minimum </a:t>
            </a:r>
            <a:r>
              <a:rPr lang="de-AT" sz="2000" b="1" dirty="0" err="1" smtClean="0"/>
              <a:t>Requirements</a:t>
            </a:r>
            <a:r>
              <a:rPr lang="de-AT" sz="2000" b="1" dirty="0" smtClean="0"/>
              <a:t> </a:t>
            </a:r>
            <a:r>
              <a:rPr lang="de-AT" sz="2000" b="0" dirty="0" err="1" smtClean="0"/>
              <a:t>to</a:t>
            </a:r>
            <a:r>
              <a:rPr lang="de-AT" sz="2000" b="0" dirty="0" smtClean="0"/>
              <a:t> </a:t>
            </a:r>
            <a:r>
              <a:rPr lang="de-AT" sz="2000" b="0" dirty="0" err="1" smtClean="0"/>
              <a:t>be</a:t>
            </a:r>
            <a:r>
              <a:rPr lang="de-AT" sz="2000" b="0" dirty="0" smtClean="0"/>
              <a:t> </a:t>
            </a:r>
            <a:r>
              <a:rPr lang="de-AT" sz="2000" b="0" dirty="0" err="1" smtClean="0"/>
              <a:t>ensured</a:t>
            </a:r>
            <a:r>
              <a:rPr lang="de-AT" sz="2000" b="0" dirty="0" smtClean="0"/>
              <a:t> </a:t>
            </a:r>
            <a:r>
              <a:rPr lang="de-AT" sz="2000" b="0" dirty="0" err="1" smtClean="0"/>
              <a:t>by</a:t>
            </a:r>
            <a:r>
              <a:rPr lang="de-AT" sz="2000" b="0" dirty="0" smtClean="0"/>
              <a:t> </a:t>
            </a:r>
            <a:r>
              <a:rPr lang="de-AT" sz="2000" b="0" dirty="0" err="1" smtClean="0"/>
              <a:t>the</a:t>
            </a:r>
            <a:r>
              <a:rPr lang="de-AT" sz="2000" b="0" dirty="0" smtClean="0"/>
              <a:t> TSOs (Art. 28/1,2,5) </a:t>
            </a:r>
            <a:r>
              <a:rPr lang="de-AT" sz="2000" b="0" dirty="0" smtClean="0">
                <a:sym typeface="Wingdings" pitchFamily="2" charset="2"/>
              </a:rPr>
              <a:t> </a:t>
            </a:r>
            <a:r>
              <a:rPr lang="de-AT" sz="2000" b="0" dirty="0" err="1" smtClean="0">
                <a:sym typeface="Wingdings" pitchFamily="2" charset="2"/>
              </a:rPr>
              <a:t>Requirements</a:t>
            </a:r>
            <a:r>
              <a:rPr lang="de-AT" sz="2000" b="0" dirty="0" smtClean="0">
                <a:sym typeface="Wingdings" pitchFamily="2" charset="2"/>
              </a:rPr>
              <a:t> relevant </a:t>
            </a:r>
            <a:r>
              <a:rPr lang="de-AT" sz="2000" b="0" dirty="0" err="1" smtClean="0">
                <a:sym typeface="Wingdings" pitchFamily="2" charset="2"/>
              </a:rPr>
              <a:t>for</a:t>
            </a:r>
            <a:r>
              <a:rPr lang="de-AT" sz="2000" b="0" dirty="0" smtClean="0">
                <a:sym typeface="Wingdings" pitchFamily="2" charset="2"/>
              </a:rPr>
              <a:t> Providers</a:t>
            </a:r>
          </a:p>
          <a:p>
            <a:pPr marL="0" indent="0">
              <a:buFont typeface="Arial" pitchFamily="34" charset="0"/>
              <a:buNone/>
              <a:defRPr/>
            </a:pPr>
            <a:r>
              <a:rPr lang="de-AT" sz="2000" dirty="0">
                <a:sym typeface="Wingdings" pitchFamily="2" charset="2"/>
              </a:rPr>
              <a:t> </a:t>
            </a:r>
            <a:r>
              <a:rPr lang="de-AT" sz="2000" dirty="0" smtClean="0">
                <a:sym typeface="Wingdings" pitchFamily="2" charset="2"/>
              </a:rPr>
              <a:t>   </a:t>
            </a:r>
            <a:r>
              <a:rPr lang="de-AT" sz="2000" dirty="0" smtClean="0"/>
              <a:t>   </a:t>
            </a:r>
            <a:r>
              <a:rPr lang="de-AT" sz="2000" b="0" dirty="0" smtClean="0">
                <a:sym typeface="Wingdings" pitchFamily="2" charset="2"/>
              </a:rPr>
              <a:t>- Minimum </a:t>
            </a:r>
            <a:r>
              <a:rPr lang="de-AT" sz="2000" b="0" dirty="0" err="1" smtClean="0">
                <a:sym typeface="Wingdings" pitchFamily="2" charset="2"/>
              </a:rPr>
              <a:t>accuracy</a:t>
            </a:r>
            <a:r>
              <a:rPr lang="de-AT" sz="2000" b="0" dirty="0" smtClean="0">
                <a:sym typeface="Wingdings" pitchFamily="2" charset="2"/>
              </a:rPr>
              <a:t> </a:t>
            </a:r>
            <a:r>
              <a:rPr lang="de-AT" sz="2000" b="0" dirty="0" err="1" smtClean="0">
                <a:sym typeface="Wingdings" pitchFamily="2" charset="2"/>
              </a:rPr>
              <a:t>for</a:t>
            </a:r>
            <a:r>
              <a:rPr lang="de-AT" sz="2000" b="0" dirty="0" smtClean="0">
                <a:sym typeface="Wingdings" pitchFamily="2" charset="2"/>
              </a:rPr>
              <a:t> </a:t>
            </a:r>
            <a:r>
              <a:rPr lang="de-AT" sz="2000" b="0" dirty="0" err="1" smtClean="0">
                <a:sym typeface="Wingdings" pitchFamily="2" charset="2"/>
              </a:rPr>
              <a:t>frequency</a:t>
            </a:r>
            <a:r>
              <a:rPr lang="de-AT" sz="2000" b="0" dirty="0" smtClean="0">
                <a:sym typeface="Wingdings" pitchFamily="2" charset="2"/>
              </a:rPr>
              <a:t> </a:t>
            </a:r>
            <a:r>
              <a:rPr lang="de-AT" sz="2000" b="0" dirty="0" err="1" smtClean="0">
                <a:sym typeface="Wingdings" pitchFamily="2" charset="2"/>
              </a:rPr>
              <a:t>measurement</a:t>
            </a:r>
            <a:r>
              <a:rPr lang="de-AT" sz="2000" b="0" dirty="0" smtClean="0">
                <a:sym typeface="Wingdings" pitchFamily="2" charset="2"/>
              </a:rPr>
              <a:t/>
            </a:r>
            <a:br>
              <a:rPr lang="de-AT" sz="2000" b="0" dirty="0" smtClean="0">
                <a:sym typeface="Wingdings" pitchFamily="2" charset="2"/>
              </a:rPr>
            </a:br>
            <a:r>
              <a:rPr lang="de-AT" sz="2000" b="0" dirty="0" smtClean="0">
                <a:sym typeface="Wingdings" pitchFamily="2" charset="2"/>
              </a:rPr>
              <a:t>       - Minimum </a:t>
            </a:r>
            <a:r>
              <a:rPr lang="de-AT" sz="2000" b="0" dirty="0" err="1" smtClean="0">
                <a:sym typeface="Wingdings" pitchFamily="2" charset="2"/>
              </a:rPr>
              <a:t>governor</a:t>
            </a:r>
            <a:r>
              <a:rPr lang="de-AT" sz="2000" b="0" dirty="0" smtClean="0">
                <a:sym typeface="Wingdings" pitchFamily="2" charset="2"/>
              </a:rPr>
              <a:t> </a:t>
            </a:r>
            <a:r>
              <a:rPr lang="de-AT" sz="2000" b="0" dirty="0" err="1" smtClean="0">
                <a:sym typeface="Wingdings" pitchFamily="2" charset="2"/>
              </a:rPr>
              <a:t>insensitivity</a:t>
            </a:r>
            <a:r>
              <a:rPr lang="de-AT" sz="2000" b="0" dirty="0" smtClean="0">
                <a:sym typeface="Wingdings" pitchFamily="2" charset="2"/>
              </a:rPr>
              <a:t> </a:t>
            </a:r>
            <a:br>
              <a:rPr lang="de-AT" sz="2000" b="0" dirty="0" smtClean="0">
                <a:sym typeface="Wingdings" pitchFamily="2" charset="2"/>
              </a:rPr>
            </a:br>
            <a:r>
              <a:rPr lang="de-AT" sz="2000" b="0" dirty="0" smtClean="0">
                <a:sym typeface="Wingdings" pitchFamily="2" charset="2"/>
              </a:rPr>
              <a:t>       - Full </a:t>
            </a:r>
            <a:r>
              <a:rPr lang="de-AT" sz="2000" b="0" dirty="0" err="1" smtClean="0">
                <a:sym typeface="Wingdings" pitchFamily="2" charset="2"/>
              </a:rPr>
              <a:t>Activation</a:t>
            </a:r>
            <a:r>
              <a:rPr lang="de-AT" sz="2000" b="0" dirty="0" smtClean="0">
                <a:sym typeface="Wingdings" pitchFamily="2" charset="2"/>
              </a:rPr>
              <a:t> Time</a:t>
            </a:r>
            <a:br>
              <a:rPr lang="de-AT" sz="2000" b="0" dirty="0" smtClean="0">
                <a:sym typeface="Wingdings" pitchFamily="2" charset="2"/>
              </a:rPr>
            </a:br>
            <a:r>
              <a:rPr lang="de-AT" sz="2000" b="0" dirty="0" smtClean="0">
                <a:sym typeface="Wingdings" pitchFamily="2" charset="2"/>
              </a:rPr>
              <a:t>       - Full </a:t>
            </a:r>
            <a:r>
              <a:rPr lang="de-AT" sz="2000" b="0" dirty="0" err="1" smtClean="0">
                <a:sym typeface="Wingdings" pitchFamily="2" charset="2"/>
              </a:rPr>
              <a:t>Activation</a:t>
            </a:r>
            <a:r>
              <a:rPr lang="de-AT" sz="2000" b="0" dirty="0" smtClean="0">
                <a:sym typeface="Wingdings" pitchFamily="2" charset="2"/>
              </a:rPr>
              <a:t> Deviation</a:t>
            </a:r>
            <a:br>
              <a:rPr lang="de-AT" sz="2000" b="0" dirty="0" smtClean="0">
                <a:sym typeface="Wingdings" pitchFamily="2" charset="2"/>
              </a:rPr>
            </a:br>
            <a:r>
              <a:rPr lang="de-AT" sz="2000" b="0" dirty="0" smtClean="0">
                <a:sym typeface="Wingdings" pitchFamily="2" charset="2"/>
              </a:rPr>
              <a:t>       </a:t>
            </a:r>
          </a:p>
          <a:p>
            <a:pPr marL="0" indent="0">
              <a:buFont typeface="Arial" pitchFamily="34" charset="0"/>
              <a:buNone/>
              <a:defRPr/>
            </a:pPr>
            <a:r>
              <a:rPr lang="de-AT" sz="2000" b="0" dirty="0" smtClean="0">
                <a:sym typeface="Wingdings" pitchFamily="2" charset="2"/>
              </a:rPr>
              <a:t>      </a:t>
            </a:r>
            <a:r>
              <a:rPr lang="de-AT" sz="2000" b="1" dirty="0" smtClean="0">
                <a:sym typeface="Wingdings" pitchFamily="2" charset="2"/>
              </a:rPr>
              <a:t>Additional </a:t>
            </a:r>
            <a:r>
              <a:rPr lang="de-AT" sz="2000" b="1" dirty="0" err="1">
                <a:sym typeface="Wingdings" pitchFamily="2" charset="2"/>
              </a:rPr>
              <a:t>requirements</a:t>
            </a:r>
            <a:r>
              <a:rPr lang="de-AT" sz="2000" b="1" dirty="0">
                <a:sym typeface="Wingdings" pitchFamily="2" charset="2"/>
              </a:rPr>
              <a:t> on SA </a:t>
            </a:r>
            <a:r>
              <a:rPr lang="de-AT" sz="2000" b="1" dirty="0" err="1">
                <a:sym typeface="Wingdings" pitchFamily="2" charset="2"/>
              </a:rPr>
              <a:t>basis</a:t>
            </a:r>
            <a:r>
              <a:rPr lang="de-AT" sz="2000" b="1" dirty="0">
                <a:sym typeface="Wingdings" pitchFamily="2" charset="2"/>
              </a:rPr>
              <a:t> </a:t>
            </a:r>
            <a:r>
              <a:rPr lang="de-AT" sz="2000" b="1" dirty="0" err="1" smtClean="0">
                <a:sym typeface="Wingdings" pitchFamily="2" charset="2"/>
              </a:rPr>
              <a:t>possible</a:t>
            </a:r>
            <a:r>
              <a:rPr lang="de-AT" sz="2000" b="1" dirty="0" smtClean="0">
                <a:sym typeface="Wingdings" pitchFamily="2" charset="2"/>
              </a:rPr>
              <a:t> </a:t>
            </a:r>
            <a:r>
              <a:rPr lang="de-AT" sz="2000" b="0" dirty="0">
                <a:sym typeface="Wingdings" pitchFamily="2" charset="2"/>
              </a:rPr>
              <a:t>(Art. 28/4</a:t>
            </a:r>
            <a:r>
              <a:rPr lang="de-AT" sz="2000" b="0" dirty="0" smtClean="0">
                <a:sym typeface="Wingdings" pitchFamily="2" charset="2"/>
              </a:rPr>
              <a:t>)</a:t>
            </a:r>
            <a:endParaRPr lang="de-AT" sz="2000" dirty="0" smtClean="0">
              <a:sym typeface="Wingdings" pitchFamily="2" charset="2"/>
            </a:endParaRPr>
          </a:p>
          <a:p>
            <a:pPr>
              <a:defRPr/>
            </a:pPr>
            <a:r>
              <a:rPr lang="de-AT" sz="2000" dirty="0" smtClean="0">
                <a:sym typeface="Wingdings" pitchFamily="2" charset="2"/>
              </a:rPr>
              <a:t> </a:t>
            </a:r>
            <a:r>
              <a:rPr lang="de-AT" sz="2000" b="1" dirty="0" err="1" smtClean="0">
                <a:sym typeface="Wingdings" pitchFamily="2" charset="2"/>
              </a:rPr>
              <a:t>Individual</a:t>
            </a:r>
            <a:r>
              <a:rPr lang="de-AT" sz="2000" b="1" dirty="0" smtClean="0">
                <a:sym typeface="Wingdings" pitchFamily="2" charset="2"/>
              </a:rPr>
              <a:t> </a:t>
            </a:r>
            <a:r>
              <a:rPr lang="de-AT" sz="2000" b="1" dirty="0" err="1" smtClean="0">
                <a:sym typeface="Wingdings" pitchFamily="2" charset="2"/>
              </a:rPr>
              <a:t>Requirements</a:t>
            </a:r>
            <a:r>
              <a:rPr lang="de-AT" sz="2000" b="1" dirty="0" smtClean="0">
                <a:sym typeface="Wingdings" pitchFamily="2" charset="2"/>
              </a:rPr>
              <a:t> </a:t>
            </a:r>
            <a:r>
              <a:rPr lang="de-AT" sz="2000" b="1" dirty="0" err="1" smtClean="0">
                <a:sym typeface="Wingdings" pitchFamily="2" charset="2"/>
              </a:rPr>
              <a:t>for</a:t>
            </a:r>
            <a:r>
              <a:rPr lang="de-AT" sz="2000" b="1" dirty="0" smtClean="0">
                <a:sym typeface="Wingdings" pitchFamily="2" charset="2"/>
              </a:rPr>
              <a:t> Reserve Providing Groups </a:t>
            </a:r>
            <a:r>
              <a:rPr lang="de-AT" sz="2000" b="0" dirty="0" smtClean="0">
                <a:sym typeface="Wingdings" pitchFamily="2" charset="2"/>
              </a:rPr>
              <a:t>(Art. 28/4)</a:t>
            </a:r>
            <a:br>
              <a:rPr lang="de-AT" sz="2000" b="0" dirty="0" smtClean="0">
                <a:sym typeface="Wingdings" pitchFamily="2" charset="2"/>
              </a:rPr>
            </a:br>
            <a:r>
              <a:rPr lang="de-AT" sz="2000" b="0" dirty="0" err="1" smtClean="0">
                <a:sym typeface="Wingdings" pitchFamily="2" charset="2"/>
              </a:rPr>
              <a:t>by</a:t>
            </a:r>
            <a:r>
              <a:rPr lang="de-AT" sz="2000" b="0" dirty="0" smtClean="0">
                <a:sym typeface="Wingdings" pitchFamily="2" charset="2"/>
              </a:rPr>
              <a:t> </a:t>
            </a:r>
            <a:r>
              <a:rPr lang="de-AT" sz="2000" b="0" dirty="0" err="1" smtClean="0">
                <a:sym typeface="Wingdings" pitchFamily="2" charset="2"/>
              </a:rPr>
              <a:t>the</a:t>
            </a:r>
            <a:r>
              <a:rPr lang="de-AT" sz="2000" b="0" dirty="0" smtClean="0">
                <a:sym typeface="Wingdings" pitchFamily="2" charset="2"/>
              </a:rPr>
              <a:t> </a:t>
            </a:r>
            <a:r>
              <a:rPr lang="de-AT" sz="2000" b="0" dirty="0" err="1" smtClean="0">
                <a:sym typeface="Wingdings" pitchFamily="2" charset="2"/>
              </a:rPr>
              <a:t>Connecting</a:t>
            </a:r>
            <a:r>
              <a:rPr lang="de-AT" sz="2000" b="0" dirty="0" smtClean="0">
                <a:sym typeface="Wingdings" pitchFamily="2" charset="2"/>
              </a:rPr>
              <a:t> TSO </a:t>
            </a:r>
            <a:r>
              <a:rPr lang="de-AT" sz="2000" b="0" dirty="0" err="1" smtClean="0">
                <a:sym typeface="Wingdings" pitchFamily="2" charset="2"/>
              </a:rPr>
              <a:t>possible</a:t>
            </a:r>
            <a:r>
              <a:rPr lang="de-AT" sz="2000" b="0" dirty="0" smtClean="0">
                <a:sym typeface="Wingdings" pitchFamily="2" charset="2"/>
              </a:rPr>
              <a:t> (</a:t>
            </a:r>
            <a:r>
              <a:rPr lang="de-AT" sz="2000" b="0" dirty="0" err="1" smtClean="0">
                <a:sym typeface="Wingdings" pitchFamily="2" charset="2"/>
              </a:rPr>
              <a:t>for</a:t>
            </a:r>
            <a:r>
              <a:rPr lang="de-AT" sz="2000" b="0" dirty="0" smtClean="0">
                <a:sym typeface="Wingdings" pitchFamily="2" charset="2"/>
              </a:rPr>
              <a:t> </a:t>
            </a:r>
            <a:r>
              <a:rPr lang="de-AT" sz="2000" b="0" dirty="0" err="1" smtClean="0">
                <a:sym typeface="Wingdings" pitchFamily="2" charset="2"/>
              </a:rPr>
              <a:t>ensuring</a:t>
            </a:r>
            <a:r>
              <a:rPr lang="de-AT" sz="2000" b="0" dirty="0" smtClean="0">
                <a:sym typeface="Wingdings" pitchFamily="2" charset="2"/>
              </a:rPr>
              <a:t> operational </a:t>
            </a:r>
            <a:r>
              <a:rPr lang="de-AT" sz="2000" b="0" dirty="0" err="1" smtClean="0">
                <a:sym typeface="Wingdings" pitchFamily="2" charset="2"/>
              </a:rPr>
              <a:t>security</a:t>
            </a:r>
            <a:r>
              <a:rPr lang="de-AT" sz="2000" b="0" dirty="0" smtClean="0">
                <a:sym typeface="Wingdings" pitchFamily="2" charset="2"/>
              </a:rPr>
              <a:t>)</a:t>
            </a:r>
          </a:p>
        </p:txBody>
      </p:sp>
      <p:sp>
        <p:nvSpPr>
          <p:cNvPr id="12291" name="Rechteck 6"/>
          <p:cNvSpPr>
            <a:spLocks noChangeArrowheads="1"/>
          </p:cNvSpPr>
          <p:nvPr/>
        </p:nvSpPr>
        <p:spPr bwMode="auto">
          <a:xfrm>
            <a:off x="792163" y="1587500"/>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
        <p:nvSpPr>
          <p:cNvPr id="12293" name="Titel 1"/>
          <p:cNvSpPr>
            <a:spLocks noGrp="1"/>
          </p:cNvSpPr>
          <p:nvPr>
            <p:ph type="title"/>
          </p:nvPr>
        </p:nvSpPr>
        <p:spPr>
          <a:xfrm>
            <a:off x="682625" y="263525"/>
            <a:ext cx="7799388" cy="677863"/>
          </a:xfrm>
        </p:spPr>
        <p:txBody>
          <a:bodyPr tIns="144000" bIns="144000"/>
          <a:lstStyle/>
          <a:p>
            <a:r>
              <a:rPr lang="de-AT" sz="3200" smtClean="0"/>
              <a:t>FCR</a:t>
            </a:r>
            <a:endParaRPr lang="de-DE" sz="3200" smtClean="0"/>
          </a:p>
        </p:txBody>
      </p:sp>
      <p:sp>
        <p:nvSpPr>
          <p:cNvPr id="3" name="Geschweifte Klammer rechts 2"/>
          <p:cNvSpPr/>
          <p:nvPr/>
        </p:nvSpPr>
        <p:spPr>
          <a:xfrm>
            <a:off x="6650038" y="2341563"/>
            <a:ext cx="234950" cy="14541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12295" name="Rechteck 3"/>
          <p:cNvSpPr>
            <a:spLocks noChangeArrowheads="1"/>
          </p:cNvSpPr>
          <p:nvPr/>
        </p:nvSpPr>
        <p:spPr bwMode="auto">
          <a:xfrm>
            <a:off x="6899275" y="2759075"/>
            <a:ext cx="811213" cy="523875"/>
          </a:xfrm>
          <a:prstGeom prst="rect">
            <a:avLst/>
          </a:prstGeom>
          <a:solidFill>
            <a:srgbClr val="00B050"/>
          </a:solidFill>
          <a:ln w="9525">
            <a:noFill/>
            <a:miter lim="800000"/>
            <a:headEnd/>
            <a:tailEnd/>
          </a:ln>
        </p:spPr>
        <p:txBody>
          <a:bodyPr wrap="none">
            <a:spAutoFit/>
          </a:bodyPr>
          <a:lstStyle/>
          <a:p>
            <a:r>
              <a:rPr lang="de-AT" sz="1400" b="1">
                <a:solidFill>
                  <a:schemeClr val="bg1"/>
                </a:solidFill>
                <a:sym typeface="Wingdings" pitchFamily="2" charset="2"/>
              </a:rPr>
              <a:t>already</a:t>
            </a:r>
            <a:br>
              <a:rPr lang="de-AT" sz="1400" b="1">
                <a:solidFill>
                  <a:schemeClr val="bg1"/>
                </a:solidFill>
                <a:sym typeface="Wingdings" pitchFamily="2" charset="2"/>
              </a:rPr>
            </a:br>
            <a:r>
              <a:rPr lang="de-AT" sz="1400" b="1">
                <a:solidFill>
                  <a:schemeClr val="bg1"/>
                </a:solidFill>
                <a:sym typeface="Wingdings" pitchFamily="2" charset="2"/>
              </a:rPr>
              <a:t>applied</a:t>
            </a:r>
            <a:endParaRPr lang="de-AT" sz="1400" b="1">
              <a:solidFill>
                <a:schemeClr val="bg1"/>
              </a:solidFill>
            </a:endParaRPr>
          </a:p>
        </p:txBody>
      </p:sp>
      <p:sp>
        <p:nvSpPr>
          <p:cNvPr id="12296" name="Rechteck 7"/>
          <p:cNvSpPr>
            <a:spLocks noChangeArrowheads="1"/>
          </p:cNvSpPr>
          <p:nvPr/>
        </p:nvSpPr>
        <p:spPr bwMode="auto">
          <a:xfrm>
            <a:off x="792163" y="4040188"/>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
        <p:nvSpPr>
          <p:cNvPr id="12297" name="Rechteck 8"/>
          <p:cNvSpPr>
            <a:spLocks noChangeArrowheads="1"/>
          </p:cNvSpPr>
          <p:nvPr/>
        </p:nvSpPr>
        <p:spPr bwMode="auto">
          <a:xfrm>
            <a:off x="7397750" y="5364163"/>
            <a:ext cx="941388" cy="738187"/>
          </a:xfrm>
          <a:prstGeom prst="rect">
            <a:avLst/>
          </a:prstGeom>
          <a:solidFill>
            <a:srgbClr val="0070C0"/>
          </a:solidFill>
          <a:ln w="9525">
            <a:noFill/>
            <a:miter lim="800000"/>
            <a:headEnd/>
            <a:tailEnd/>
          </a:ln>
        </p:spPr>
        <p:txBody>
          <a:bodyPr>
            <a:spAutoFit/>
          </a:bodyPr>
          <a:lstStyle/>
          <a:p>
            <a:r>
              <a:rPr lang="de-AT" sz="1400" b="1">
                <a:solidFill>
                  <a:schemeClr val="bg1"/>
                </a:solidFill>
                <a:sym typeface="Wingdings" pitchFamily="2" charset="2"/>
              </a:rPr>
              <a:t>Already partly</a:t>
            </a:r>
            <a:br>
              <a:rPr lang="de-AT" sz="1400" b="1">
                <a:solidFill>
                  <a:schemeClr val="bg1"/>
                </a:solidFill>
                <a:sym typeface="Wingdings" pitchFamily="2" charset="2"/>
              </a:rPr>
            </a:br>
            <a:r>
              <a:rPr lang="de-AT" sz="1400" b="1">
                <a:solidFill>
                  <a:schemeClr val="bg1"/>
                </a:solidFill>
                <a:sym typeface="Wingdings" pitchFamily="2" charset="2"/>
              </a:rPr>
              <a:t>applied</a:t>
            </a:r>
            <a:endParaRPr lang="de-AT" sz="1400" b="1">
              <a:solidFill>
                <a:schemeClr val="bg1"/>
              </a:solidFill>
            </a:endParaRPr>
          </a:p>
        </p:txBody>
      </p:sp>
      <p:cxnSp>
        <p:nvCxnSpPr>
          <p:cNvPr id="10" name="Gerade Verbindung mit Pfeil 9"/>
          <p:cNvCxnSpPr/>
          <p:nvPr/>
        </p:nvCxnSpPr>
        <p:spPr>
          <a:xfrm flipH="1" flipV="1">
            <a:off x="6884988" y="5181600"/>
            <a:ext cx="512762"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9" name="Rechteck 11"/>
          <p:cNvSpPr>
            <a:spLocks noChangeArrowheads="1"/>
          </p:cNvSpPr>
          <p:nvPr/>
        </p:nvSpPr>
        <p:spPr bwMode="auto">
          <a:xfrm>
            <a:off x="792163" y="4497388"/>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875550" y="1476278"/>
            <a:ext cx="8461375" cy="4083050"/>
          </a:xfrm>
          <a:prstGeom prst="rect">
            <a:avLst/>
          </a:prstGeom>
        </p:spPr>
        <p:txBody>
          <a:bodyPr>
            <a:normAutofit lnSpcReduction="10000"/>
          </a:bodyPr>
          <a:lstStyle/>
          <a:p>
            <a:pPr>
              <a:defRPr/>
            </a:pPr>
            <a:r>
              <a:rPr lang="de-AT" sz="2000" b="1" dirty="0" err="1">
                <a:sym typeface="Wingdings" pitchFamily="2" charset="2"/>
              </a:rPr>
              <a:t>Requirement</a:t>
            </a:r>
            <a:r>
              <a:rPr lang="de-AT" sz="2000" b="1" dirty="0">
                <a:sym typeface="Wingdings" pitchFamily="2" charset="2"/>
              </a:rPr>
              <a:t> </a:t>
            </a:r>
            <a:r>
              <a:rPr lang="de-AT" sz="2000" b="1" dirty="0" err="1">
                <a:sym typeface="Wingdings" pitchFamily="2" charset="2"/>
              </a:rPr>
              <a:t>for</a:t>
            </a:r>
            <a:r>
              <a:rPr lang="de-AT" sz="2000" b="1" dirty="0">
                <a:sym typeface="Wingdings" pitchFamily="2" charset="2"/>
              </a:rPr>
              <a:t> a FCR Provider </a:t>
            </a:r>
            <a:r>
              <a:rPr lang="de-AT" sz="2000" b="1" dirty="0" err="1">
                <a:sym typeface="Wingdings" pitchFamily="2" charset="2"/>
              </a:rPr>
              <a:t>to</a:t>
            </a:r>
            <a:r>
              <a:rPr lang="de-AT" sz="2000" b="1" dirty="0">
                <a:sym typeface="Wingdings" pitchFamily="2" charset="2"/>
              </a:rPr>
              <a:t> </a:t>
            </a:r>
            <a:r>
              <a:rPr lang="de-AT" sz="2000" b="1" dirty="0" err="1">
                <a:sym typeface="Wingdings" pitchFamily="2" charset="2"/>
              </a:rPr>
              <a:t>ensure</a:t>
            </a:r>
            <a:r>
              <a:rPr lang="de-AT" sz="2000" b="1" dirty="0">
                <a:sym typeface="Wingdings" pitchFamily="2" charset="2"/>
              </a:rPr>
              <a:t> </a:t>
            </a:r>
            <a:r>
              <a:rPr lang="en-GB" sz="2000" b="1" dirty="0"/>
              <a:t>that monitoring </a:t>
            </a:r>
            <a:r>
              <a:rPr lang="en-GB" sz="2000" b="0" dirty="0"/>
              <a:t>of the FCR activation of the generating and/or demand facilities within a Reserve Providing Group </a:t>
            </a:r>
            <a:r>
              <a:rPr lang="en-GB" sz="2000" dirty="0"/>
              <a:t>is possible </a:t>
            </a:r>
            <a:r>
              <a:rPr lang="en-GB" sz="2000" b="0" dirty="0"/>
              <a:t>(Art. 28/4)</a:t>
            </a:r>
            <a:endParaRPr lang="de-AT" sz="2000" b="0" dirty="0">
              <a:sym typeface="Wingdings" pitchFamily="2" charset="2"/>
            </a:endParaRPr>
          </a:p>
          <a:p>
            <a:pPr>
              <a:defRPr/>
            </a:pPr>
            <a:r>
              <a:rPr lang="de-AT" sz="2000" b="1" dirty="0" smtClean="0"/>
              <a:t>FCR </a:t>
            </a:r>
            <a:r>
              <a:rPr lang="de-AT" sz="2000" b="1" dirty="0" err="1" smtClean="0"/>
              <a:t>Prequalification</a:t>
            </a:r>
            <a:r>
              <a:rPr lang="de-AT" sz="2000" b="1" dirty="0" smtClean="0"/>
              <a:t> </a:t>
            </a:r>
            <a:r>
              <a:rPr lang="de-AT" sz="2000" b="1" dirty="0" err="1" smtClean="0"/>
              <a:t>Process</a:t>
            </a:r>
            <a:r>
              <a:rPr lang="de-AT" sz="2000" b="1" dirty="0" smtClean="0"/>
              <a:t> </a:t>
            </a:r>
            <a:r>
              <a:rPr lang="de-AT" sz="2000" b="0" dirty="0" smtClean="0"/>
              <a:t>(Art. 28/4,5,6)</a:t>
            </a:r>
            <a:endParaRPr lang="de-AT" sz="2000" b="0" dirty="0" smtClean="0">
              <a:sym typeface="Wingdings" pitchFamily="2" charset="2"/>
            </a:endParaRPr>
          </a:p>
          <a:p>
            <a:pPr marL="0" indent="-457200">
              <a:buFont typeface="Arial" pitchFamily="34" charset="0"/>
              <a:buNone/>
              <a:defRPr/>
            </a:pPr>
            <a:r>
              <a:rPr lang="de-AT" sz="2000" dirty="0" smtClean="0">
                <a:sym typeface="Wingdings" pitchFamily="2" charset="2"/>
              </a:rPr>
              <a:t>    </a:t>
            </a:r>
            <a:r>
              <a:rPr lang="de-AT" sz="2000" dirty="0" smtClean="0"/>
              <a:t> </a:t>
            </a:r>
            <a:r>
              <a:rPr lang="de-AT" sz="2000" b="0" dirty="0" smtClean="0">
                <a:sym typeface="Wingdings" pitchFamily="2" charset="2"/>
              </a:rPr>
              <a:t>- </a:t>
            </a:r>
            <a:r>
              <a:rPr lang="en-GB" sz="1800" b="0" dirty="0" smtClean="0"/>
              <a:t>To assess the fulfilment of the technical and availability requirements</a:t>
            </a:r>
            <a:r>
              <a:rPr lang="de-AT" sz="1800" b="0" dirty="0" smtClean="0">
                <a:sym typeface="Wingdings" pitchFamily="2" charset="2"/>
              </a:rPr>
              <a:t/>
            </a:r>
            <a:br>
              <a:rPr lang="de-AT" sz="1800" b="0" dirty="0" smtClean="0">
                <a:sym typeface="Wingdings" pitchFamily="2" charset="2"/>
              </a:rPr>
            </a:br>
            <a:r>
              <a:rPr lang="de-AT" sz="1800" b="0" dirty="0" smtClean="0">
                <a:sym typeface="Wingdings" pitchFamily="2" charset="2"/>
              </a:rPr>
              <a:t>      - Process Management: Connecting TSO responsibility</a:t>
            </a:r>
            <a:endParaRPr lang="de-AT" sz="2000" b="0" dirty="0" smtClean="0">
              <a:sym typeface="Wingdings" pitchFamily="2" charset="2"/>
            </a:endParaRPr>
          </a:p>
          <a:p>
            <a:pPr>
              <a:defRPr/>
            </a:pPr>
            <a:r>
              <a:rPr lang="de-AT" sz="2000" b="1" dirty="0" smtClean="0">
                <a:sym typeface="Wingdings" pitchFamily="2" charset="2"/>
              </a:rPr>
              <a:t>FCR </a:t>
            </a:r>
            <a:r>
              <a:rPr lang="de-AT" sz="2000" b="1" dirty="0" err="1" smtClean="0">
                <a:sym typeface="Wingdings" pitchFamily="2" charset="2"/>
              </a:rPr>
              <a:t>Activation</a:t>
            </a:r>
            <a:r>
              <a:rPr lang="de-AT" sz="2000" b="1" dirty="0" smtClean="0">
                <a:sym typeface="Wingdings" pitchFamily="2" charset="2"/>
              </a:rPr>
              <a:t> proportional </a:t>
            </a:r>
            <a:r>
              <a:rPr lang="de-AT" sz="2000" b="1" dirty="0" err="1" smtClean="0">
                <a:sym typeface="Wingdings" pitchFamily="2" charset="2"/>
              </a:rPr>
              <a:t>to</a:t>
            </a:r>
            <a:r>
              <a:rPr lang="de-AT" sz="2000" b="1" dirty="0" smtClean="0">
                <a:sym typeface="Wingdings" pitchFamily="2" charset="2"/>
              </a:rPr>
              <a:t> </a:t>
            </a:r>
            <a:r>
              <a:rPr lang="de-AT" sz="2000" b="1" dirty="0" err="1" smtClean="0">
                <a:sym typeface="Wingdings" pitchFamily="2" charset="2"/>
              </a:rPr>
              <a:t>frequency</a:t>
            </a:r>
            <a:r>
              <a:rPr lang="de-AT" sz="2000" b="1" dirty="0" smtClean="0">
                <a:sym typeface="Wingdings" pitchFamily="2" charset="2"/>
              </a:rPr>
              <a:t> </a:t>
            </a:r>
            <a:r>
              <a:rPr lang="de-AT" sz="2000" b="1" dirty="0" err="1" smtClean="0">
                <a:sym typeface="Wingdings" pitchFamily="2" charset="2"/>
              </a:rPr>
              <a:t>deviation</a:t>
            </a:r>
            <a:r>
              <a:rPr lang="de-AT" sz="2000" b="1" dirty="0" smtClean="0">
                <a:sym typeface="Wingdings" pitchFamily="2" charset="2"/>
              </a:rPr>
              <a:t> </a:t>
            </a:r>
            <a:r>
              <a:rPr lang="de-AT" sz="2000" b="0" dirty="0" smtClean="0">
                <a:sym typeface="Wingdings" pitchFamily="2" charset="2"/>
              </a:rPr>
              <a:t>(Art</a:t>
            </a:r>
            <a:r>
              <a:rPr lang="de-AT" sz="2000" b="0" dirty="0">
                <a:sym typeface="Wingdings" pitchFamily="2" charset="2"/>
              </a:rPr>
              <a:t>. </a:t>
            </a:r>
            <a:r>
              <a:rPr lang="de-AT" sz="2000" b="0" dirty="0" smtClean="0">
                <a:sym typeface="Wingdings" pitchFamily="2" charset="2"/>
              </a:rPr>
              <a:t>28/7)</a:t>
            </a:r>
          </a:p>
          <a:p>
            <a:pPr lvl="1">
              <a:defRPr/>
            </a:pPr>
            <a:r>
              <a:rPr lang="de-AT" sz="1800" dirty="0" smtClean="0">
                <a:sym typeface="Wingdings" pitchFamily="2" charset="2"/>
              </a:rPr>
              <a:t>Relay activated FCR included</a:t>
            </a:r>
          </a:p>
          <a:p>
            <a:pPr>
              <a:defRPr/>
            </a:pPr>
            <a:r>
              <a:rPr lang="de-AT" sz="2000" b="1" dirty="0" smtClean="0">
                <a:sym typeface="Wingdings" pitchFamily="2" charset="2"/>
              </a:rPr>
              <a:t>Data </a:t>
            </a:r>
            <a:r>
              <a:rPr lang="de-AT" sz="2000" b="1" dirty="0" err="1" smtClean="0">
                <a:sym typeface="Wingdings" pitchFamily="2" charset="2"/>
              </a:rPr>
              <a:t>to</a:t>
            </a:r>
            <a:r>
              <a:rPr lang="de-AT" sz="2000" b="1" dirty="0" smtClean="0">
                <a:sym typeface="Wingdings" pitchFamily="2" charset="2"/>
              </a:rPr>
              <a:t> </a:t>
            </a:r>
            <a:r>
              <a:rPr lang="de-AT" sz="2000" b="1" dirty="0" err="1" smtClean="0">
                <a:sym typeface="Wingdings" pitchFamily="2" charset="2"/>
              </a:rPr>
              <a:t>be</a:t>
            </a:r>
            <a:r>
              <a:rPr lang="de-AT" sz="2000" b="1" dirty="0" smtClean="0">
                <a:sym typeface="Wingdings" pitchFamily="2" charset="2"/>
              </a:rPr>
              <a:t> </a:t>
            </a:r>
            <a:r>
              <a:rPr lang="de-AT" sz="2000" b="1" dirty="0" err="1" smtClean="0">
                <a:sym typeface="Wingdings" pitchFamily="2" charset="2"/>
              </a:rPr>
              <a:t>delivered</a:t>
            </a:r>
            <a:r>
              <a:rPr lang="de-AT" sz="2000" b="1" dirty="0" smtClean="0">
                <a:sym typeface="Wingdings" pitchFamily="2" charset="2"/>
              </a:rPr>
              <a:t> </a:t>
            </a:r>
            <a:r>
              <a:rPr lang="de-AT" sz="2000" b="1" dirty="0" err="1" smtClean="0">
                <a:sym typeface="Wingdings" pitchFamily="2" charset="2"/>
              </a:rPr>
              <a:t>by</a:t>
            </a:r>
            <a:r>
              <a:rPr lang="de-AT" sz="2000" b="1" dirty="0" smtClean="0">
                <a:sym typeface="Wingdings" pitchFamily="2" charset="2"/>
              </a:rPr>
              <a:t> an FCR Provider </a:t>
            </a:r>
            <a:r>
              <a:rPr lang="de-AT" sz="2000" b="0" dirty="0" smtClean="0">
                <a:sym typeface="Wingdings" pitchFamily="2" charset="2"/>
              </a:rPr>
              <a:t>(Art. 28/9)</a:t>
            </a:r>
            <a:br>
              <a:rPr lang="de-AT" sz="2000" b="0" dirty="0" smtClean="0">
                <a:sym typeface="Wingdings" pitchFamily="2" charset="2"/>
              </a:rPr>
            </a:br>
            <a:r>
              <a:rPr lang="de-AT" sz="2000" b="0" dirty="0" err="1" smtClean="0">
                <a:sym typeface="Wingdings" pitchFamily="2" charset="2"/>
              </a:rPr>
              <a:t>status</a:t>
            </a:r>
            <a:r>
              <a:rPr lang="de-AT" sz="2000" b="0" dirty="0" smtClean="0">
                <a:sym typeface="Wingdings" pitchFamily="2" charset="2"/>
              </a:rPr>
              <a:t> ON/OFF, time-</a:t>
            </a:r>
            <a:r>
              <a:rPr lang="de-AT" sz="2000" b="0" dirty="0" err="1" smtClean="0">
                <a:sym typeface="Wingdings" pitchFamily="2" charset="2"/>
              </a:rPr>
              <a:t>stamped</a:t>
            </a:r>
            <a:r>
              <a:rPr lang="de-AT" sz="2000" b="0" dirty="0" smtClean="0">
                <a:sym typeface="Wingdings" pitchFamily="2" charset="2"/>
              </a:rPr>
              <a:t> </a:t>
            </a:r>
            <a:r>
              <a:rPr lang="de-AT" sz="2000" b="0" dirty="0" err="1" smtClean="0">
                <a:sym typeface="Wingdings" pitchFamily="2" charset="2"/>
              </a:rPr>
              <a:t>values</a:t>
            </a:r>
            <a:r>
              <a:rPr lang="de-AT" sz="2000" b="0" dirty="0" smtClean="0">
                <a:sym typeface="Wingdings" pitchFamily="2" charset="2"/>
              </a:rPr>
              <a:t> </a:t>
            </a:r>
            <a:r>
              <a:rPr lang="de-AT" sz="2000" b="0" dirty="0" err="1" smtClean="0">
                <a:sym typeface="Wingdings" pitchFamily="2" charset="2"/>
              </a:rPr>
              <a:t>of</a:t>
            </a:r>
            <a:r>
              <a:rPr lang="de-AT" sz="2000" b="0" dirty="0" smtClean="0">
                <a:sym typeface="Wingdings" pitchFamily="2" charset="2"/>
              </a:rPr>
              <a:t> </a:t>
            </a:r>
            <a:r>
              <a:rPr lang="de-AT" sz="2000" b="0" dirty="0" err="1" smtClean="0">
                <a:sym typeface="Wingdings" pitchFamily="2" charset="2"/>
              </a:rPr>
              <a:t>scheduled</a:t>
            </a:r>
            <a:r>
              <a:rPr lang="de-AT" sz="2000" b="0" dirty="0" smtClean="0">
                <a:sym typeface="Wingdings" pitchFamily="2" charset="2"/>
              </a:rPr>
              <a:t>/</a:t>
            </a:r>
            <a:r>
              <a:rPr lang="de-AT" sz="2000" b="0" dirty="0" err="1" smtClean="0">
                <a:sym typeface="Wingdings" pitchFamily="2" charset="2"/>
              </a:rPr>
              <a:t>instantaneous</a:t>
            </a:r>
            <a:r>
              <a:rPr lang="de-AT" sz="2000" b="0" dirty="0" smtClean="0">
                <a:sym typeface="Wingdings" pitchFamily="2" charset="2"/>
              </a:rPr>
              <a:t>  </a:t>
            </a:r>
            <a:r>
              <a:rPr lang="de-AT" sz="2000" b="0" dirty="0" err="1" smtClean="0">
                <a:sym typeface="Wingdings" pitchFamily="2" charset="2"/>
              </a:rPr>
              <a:t>active</a:t>
            </a:r>
            <a:r>
              <a:rPr lang="de-AT" sz="2000" b="0" dirty="0" smtClean="0">
                <a:sym typeface="Wingdings" pitchFamily="2" charset="2"/>
              </a:rPr>
              <a:t> power </a:t>
            </a:r>
            <a:r>
              <a:rPr lang="de-AT" sz="2000" b="0" dirty="0" err="1" smtClean="0">
                <a:sym typeface="Wingdings" pitchFamily="2" charset="2"/>
              </a:rPr>
              <a:t>with</a:t>
            </a:r>
            <a:r>
              <a:rPr lang="de-AT" sz="2000" b="0" dirty="0" smtClean="0">
                <a:sym typeface="Wingdings" pitchFamily="2" charset="2"/>
              </a:rPr>
              <a:t>/</a:t>
            </a:r>
            <a:r>
              <a:rPr lang="de-AT" sz="2000" b="0" dirty="0" err="1" smtClean="0">
                <a:sym typeface="Wingdings" pitchFamily="2" charset="2"/>
              </a:rPr>
              <a:t>without</a:t>
            </a:r>
            <a:r>
              <a:rPr lang="de-AT" sz="2000" b="0" dirty="0" smtClean="0">
                <a:sym typeface="Wingdings" pitchFamily="2" charset="2"/>
              </a:rPr>
              <a:t> FCR </a:t>
            </a:r>
            <a:r>
              <a:rPr lang="de-AT" sz="2000" b="0" dirty="0" err="1" smtClean="0">
                <a:sym typeface="Wingdings" pitchFamily="2" charset="2"/>
              </a:rPr>
              <a:t>activation</a:t>
            </a:r>
            <a:r>
              <a:rPr lang="de-AT" sz="2000" b="0" dirty="0" smtClean="0">
                <a:sym typeface="Wingdings" pitchFamily="2" charset="2"/>
              </a:rPr>
              <a:t>, </a:t>
            </a:r>
            <a:r>
              <a:rPr lang="de-AT" sz="2000" b="0" dirty="0" err="1" smtClean="0">
                <a:sym typeface="Wingdings" pitchFamily="2" charset="2"/>
              </a:rPr>
              <a:t>droop</a:t>
            </a:r>
            <a:r>
              <a:rPr lang="de-AT" sz="2000" b="0" dirty="0" smtClean="0">
                <a:sym typeface="Wingdings" pitchFamily="2" charset="2"/>
              </a:rPr>
              <a:t>;</a:t>
            </a:r>
            <a:br>
              <a:rPr lang="de-AT" sz="2000" b="0" dirty="0" smtClean="0">
                <a:sym typeface="Wingdings" pitchFamily="2" charset="2"/>
              </a:rPr>
            </a:br>
            <a:r>
              <a:rPr lang="de-AT" sz="2000" b="0" dirty="0" smtClean="0">
                <a:sym typeface="Wingdings" pitchFamily="2" charset="2"/>
              </a:rPr>
              <a:t>on </a:t>
            </a:r>
            <a:r>
              <a:rPr lang="de-AT" sz="2000" b="0" dirty="0" err="1" smtClean="0">
                <a:sym typeface="Wingdings" pitchFamily="2" charset="2"/>
              </a:rPr>
              <a:t>request</a:t>
            </a:r>
            <a:r>
              <a:rPr lang="de-AT" sz="2000" b="0" dirty="0" smtClean="0">
                <a:sym typeface="Wingdings" pitchFamily="2" charset="2"/>
              </a:rPr>
              <a:t> </a:t>
            </a:r>
            <a:r>
              <a:rPr lang="de-AT" sz="2000" b="0" dirty="0" err="1" smtClean="0">
                <a:sym typeface="Wingdings" pitchFamily="2" charset="2"/>
              </a:rPr>
              <a:t>of</a:t>
            </a:r>
            <a:r>
              <a:rPr lang="de-AT" sz="2000" b="0" dirty="0" smtClean="0">
                <a:sym typeface="Wingdings" pitchFamily="2" charset="2"/>
              </a:rPr>
              <a:t> </a:t>
            </a:r>
            <a:r>
              <a:rPr lang="de-AT" sz="2000" b="0" dirty="0" err="1" smtClean="0">
                <a:sym typeface="Wingdings" pitchFamily="2" charset="2"/>
              </a:rPr>
              <a:t>the</a:t>
            </a:r>
            <a:r>
              <a:rPr lang="de-AT" sz="2000" b="0" dirty="0" smtClean="0">
                <a:sym typeface="Wingdings" pitchFamily="2" charset="2"/>
              </a:rPr>
              <a:t> TSO in real time </a:t>
            </a:r>
          </a:p>
        </p:txBody>
      </p:sp>
      <p:sp>
        <p:nvSpPr>
          <p:cNvPr id="13316" name="Titel 1"/>
          <p:cNvSpPr>
            <a:spLocks noGrp="1"/>
          </p:cNvSpPr>
          <p:nvPr>
            <p:ph type="title"/>
          </p:nvPr>
        </p:nvSpPr>
        <p:spPr>
          <a:xfrm>
            <a:off x="682625" y="263525"/>
            <a:ext cx="7799388" cy="677863"/>
          </a:xfrm>
        </p:spPr>
        <p:txBody>
          <a:bodyPr tIns="144000" bIns="144000"/>
          <a:lstStyle/>
          <a:p>
            <a:r>
              <a:rPr lang="de-AT" sz="3200" smtClean="0"/>
              <a:t>FCR</a:t>
            </a:r>
            <a:endParaRPr lang="de-DE" sz="3200" smtClean="0"/>
          </a:p>
        </p:txBody>
      </p:sp>
      <p:sp>
        <p:nvSpPr>
          <p:cNvPr id="13317" name="Rechteck 6"/>
          <p:cNvSpPr>
            <a:spLocks noChangeArrowheads="1"/>
          </p:cNvSpPr>
          <p:nvPr/>
        </p:nvSpPr>
        <p:spPr bwMode="auto">
          <a:xfrm>
            <a:off x="850900" y="1497013"/>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3318" name="Rechteck 7"/>
          <p:cNvSpPr>
            <a:spLocks noChangeArrowheads="1"/>
          </p:cNvSpPr>
          <p:nvPr/>
        </p:nvSpPr>
        <p:spPr bwMode="auto">
          <a:xfrm>
            <a:off x="850900" y="3482556"/>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
        <p:nvSpPr>
          <p:cNvPr id="13319" name="Rechteck 8"/>
          <p:cNvSpPr>
            <a:spLocks noChangeArrowheads="1"/>
          </p:cNvSpPr>
          <p:nvPr/>
        </p:nvSpPr>
        <p:spPr bwMode="auto">
          <a:xfrm>
            <a:off x="850900" y="4356470"/>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3320" name="Rechteck 9"/>
          <p:cNvSpPr>
            <a:spLocks noChangeArrowheads="1"/>
          </p:cNvSpPr>
          <p:nvPr/>
        </p:nvSpPr>
        <p:spPr bwMode="auto">
          <a:xfrm>
            <a:off x="866924" y="2459038"/>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917558" y="1470154"/>
            <a:ext cx="8461375" cy="4083050"/>
          </a:xfrm>
          <a:prstGeom prst="rect">
            <a:avLst/>
          </a:prstGeom>
        </p:spPr>
        <p:txBody>
          <a:bodyPr>
            <a:normAutofit lnSpcReduction="10000"/>
          </a:bodyPr>
          <a:lstStyle/>
          <a:p>
            <a:pPr>
              <a:defRPr/>
            </a:pPr>
            <a:r>
              <a:rPr lang="de-AT" sz="2000" b="1" dirty="0" err="1">
                <a:sym typeface="Wingdings" pitchFamily="2" charset="2"/>
              </a:rPr>
              <a:t>Continous</a:t>
            </a:r>
            <a:r>
              <a:rPr lang="de-AT" sz="2000" b="1" dirty="0">
                <a:sym typeface="Wingdings" pitchFamily="2" charset="2"/>
              </a:rPr>
              <a:t> </a:t>
            </a:r>
            <a:r>
              <a:rPr lang="de-AT" sz="2000" b="1" dirty="0" err="1">
                <a:sym typeface="Wingdings" pitchFamily="2" charset="2"/>
              </a:rPr>
              <a:t>Availability</a:t>
            </a:r>
            <a:r>
              <a:rPr lang="de-AT" sz="2000" b="1" dirty="0">
                <a:sym typeface="Wingdings" pitchFamily="2" charset="2"/>
              </a:rPr>
              <a:t> – </a:t>
            </a:r>
            <a:r>
              <a:rPr lang="de-AT" sz="2000" b="1" dirty="0" err="1">
                <a:sym typeface="Wingdings" pitchFamily="2" charset="2"/>
              </a:rPr>
              <a:t>exception</a:t>
            </a:r>
            <a:r>
              <a:rPr lang="de-AT" sz="2000" b="1" dirty="0">
                <a:sym typeface="Wingdings" pitchFamily="2" charset="2"/>
              </a:rPr>
              <a:t>: </a:t>
            </a:r>
            <a:r>
              <a:rPr lang="de-AT" sz="2000" b="1" dirty="0" err="1">
                <a:sym typeface="Wingdings" pitchFamily="2" charset="2"/>
              </a:rPr>
              <a:t>unplanned</a:t>
            </a:r>
            <a:r>
              <a:rPr lang="de-AT" sz="2000" b="1" dirty="0">
                <a:sym typeface="Wingdings" pitchFamily="2" charset="2"/>
              </a:rPr>
              <a:t> </a:t>
            </a:r>
            <a:r>
              <a:rPr lang="de-AT" sz="2000" b="1" dirty="0" err="1">
                <a:sym typeface="Wingdings" pitchFamily="2" charset="2"/>
              </a:rPr>
              <a:t>outage</a:t>
            </a:r>
            <a:r>
              <a:rPr lang="de-AT" sz="2000" b="1" dirty="0">
                <a:sym typeface="Wingdings" pitchFamily="2" charset="2"/>
              </a:rPr>
              <a:t> </a:t>
            </a:r>
            <a:r>
              <a:rPr lang="de-AT" sz="2000" b="0" dirty="0">
                <a:sym typeface="Wingdings" pitchFamily="2" charset="2"/>
              </a:rPr>
              <a:t>(Art. 29/4)</a:t>
            </a:r>
            <a:br>
              <a:rPr lang="de-AT" sz="2000" b="0" dirty="0">
                <a:sym typeface="Wingdings" pitchFamily="2" charset="2"/>
              </a:rPr>
            </a:br>
            <a:r>
              <a:rPr lang="de-AT" sz="2000" b="0" dirty="0">
                <a:sym typeface="Wingdings" pitchFamily="2" charset="2"/>
              </a:rPr>
              <a:t>- </a:t>
            </a:r>
            <a:r>
              <a:rPr lang="de-AT" sz="2000" b="0" dirty="0" err="1">
                <a:sym typeface="Wingdings" pitchFamily="2" charset="2"/>
              </a:rPr>
              <a:t>limit</a:t>
            </a:r>
            <a:r>
              <a:rPr lang="de-AT" sz="2000" b="0" dirty="0">
                <a:sym typeface="Wingdings" pitchFamily="2" charset="2"/>
              </a:rPr>
              <a:t> </a:t>
            </a:r>
            <a:r>
              <a:rPr lang="de-AT" sz="2000" b="0" dirty="0" err="1">
                <a:sym typeface="Wingdings" pitchFamily="2" charset="2"/>
              </a:rPr>
              <a:t>for</a:t>
            </a:r>
            <a:r>
              <a:rPr lang="de-AT" sz="2000" b="0" dirty="0">
                <a:sym typeface="Wingdings" pitchFamily="2" charset="2"/>
              </a:rPr>
              <a:t> </a:t>
            </a:r>
            <a:r>
              <a:rPr lang="de-AT" sz="2000" b="0" dirty="0" err="1">
                <a:sym typeface="Wingdings" pitchFamily="2" charset="2"/>
              </a:rPr>
              <a:t>size</a:t>
            </a:r>
            <a:r>
              <a:rPr lang="de-AT" sz="2000" b="0" dirty="0">
                <a:sym typeface="Wingdings" pitchFamily="2" charset="2"/>
              </a:rPr>
              <a:t> </a:t>
            </a:r>
            <a:r>
              <a:rPr lang="de-AT" sz="2000" b="0" dirty="0" err="1">
                <a:sym typeface="Wingdings" pitchFamily="2" charset="2"/>
              </a:rPr>
              <a:t>of</a:t>
            </a:r>
            <a:r>
              <a:rPr lang="de-AT" sz="2000" b="0" dirty="0">
                <a:sym typeface="Wingdings" pitchFamily="2" charset="2"/>
              </a:rPr>
              <a:t> a </a:t>
            </a:r>
            <a:r>
              <a:rPr lang="de-AT" sz="2000" b="0" dirty="0" err="1">
                <a:sym typeface="Wingdings" pitchFamily="2" charset="2"/>
              </a:rPr>
              <a:t>single</a:t>
            </a:r>
            <a:r>
              <a:rPr lang="de-AT" sz="2000" b="0" dirty="0">
                <a:sym typeface="Wingdings" pitchFamily="2" charset="2"/>
              </a:rPr>
              <a:t> </a:t>
            </a:r>
            <a:r>
              <a:rPr lang="de-AT" sz="2000" b="0" dirty="0" err="1">
                <a:sym typeface="Wingdings" pitchFamily="2" charset="2"/>
              </a:rPr>
              <a:t>unit</a:t>
            </a:r>
            <a:r>
              <a:rPr lang="de-AT" sz="2000" b="0" dirty="0">
                <a:sym typeface="Wingdings" pitchFamily="2" charset="2"/>
              </a:rPr>
              <a:t> / </a:t>
            </a:r>
            <a:r>
              <a:rPr lang="de-AT" sz="2000" b="0" dirty="0" err="1">
                <a:sym typeface="Wingdings" pitchFamily="2" charset="2"/>
              </a:rPr>
              <a:t>single</a:t>
            </a:r>
            <a:r>
              <a:rPr lang="de-AT" sz="2000" b="0" dirty="0">
                <a:sym typeface="Wingdings" pitchFamily="2" charset="2"/>
              </a:rPr>
              <a:t> </a:t>
            </a:r>
            <a:r>
              <a:rPr lang="de-AT" sz="2000" b="0" dirty="0" err="1">
                <a:sym typeface="Wingdings" pitchFamily="2" charset="2"/>
              </a:rPr>
              <a:t>electrical</a:t>
            </a:r>
            <a:r>
              <a:rPr lang="de-AT" sz="2000" b="0" dirty="0">
                <a:sym typeface="Wingdings" pitchFamily="2" charset="2"/>
              </a:rPr>
              <a:t> </a:t>
            </a:r>
            <a:r>
              <a:rPr lang="de-AT" sz="2000" b="0" dirty="0" err="1">
                <a:sym typeface="Wingdings" pitchFamily="2" charset="2"/>
              </a:rPr>
              <a:t>node</a:t>
            </a:r>
            <a:r>
              <a:rPr lang="de-AT" sz="2000" b="0" dirty="0">
                <a:sym typeface="Wingdings" pitchFamily="2" charset="2"/>
              </a:rPr>
              <a:t/>
            </a:r>
            <a:br>
              <a:rPr lang="de-AT" sz="2000" b="0" dirty="0">
                <a:sym typeface="Wingdings" pitchFamily="2" charset="2"/>
              </a:rPr>
            </a:br>
            <a:r>
              <a:rPr lang="de-AT" sz="2000" b="0" dirty="0">
                <a:sym typeface="Wingdings" pitchFamily="2" charset="2"/>
              </a:rPr>
              <a:t>- </a:t>
            </a:r>
            <a:r>
              <a:rPr lang="de-AT" sz="2000" b="0" dirty="0" err="1">
                <a:sym typeface="Wingdings" pitchFamily="2" charset="2"/>
              </a:rPr>
              <a:t>replacement</a:t>
            </a:r>
            <a:r>
              <a:rPr lang="de-AT" sz="2000" b="0" dirty="0">
                <a:sym typeface="Wingdings" pitchFamily="2" charset="2"/>
              </a:rPr>
              <a:t> </a:t>
            </a:r>
            <a:r>
              <a:rPr lang="de-AT" sz="2000" b="0" dirty="0" err="1">
                <a:sym typeface="Wingdings" pitchFamily="2" charset="2"/>
              </a:rPr>
              <a:t>within</a:t>
            </a:r>
            <a:r>
              <a:rPr lang="de-AT" sz="2000" b="0" dirty="0">
                <a:sym typeface="Wingdings" pitchFamily="2" charset="2"/>
              </a:rPr>
              <a:t> </a:t>
            </a:r>
            <a:r>
              <a:rPr lang="de-AT" sz="2000" b="0" dirty="0" err="1">
                <a:sym typeface="Wingdings" pitchFamily="2" charset="2"/>
              </a:rPr>
              <a:t>determined</a:t>
            </a:r>
            <a:r>
              <a:rPr lang="de-AT" sz="2000" b="0" dirty="0">
                <a:sym typeface="Wingdings" pitchFamily="2" charset="2"/>
              </a:rPr>
              <a:t> time (e.g. 12 </a:t>
            </a:r>
            <a:r>
              <a:rPr lang="de-AT" sz="2000" b="0" dirty="0" err="1">
                <a:sym typeface="Wingdings" pitchFamily="2" charset="2"/>
              </a:rPr>
              <a:t>hours</a:t>
            </a:r>
            <a:r>
              <a:rPr lang="de-AT" sz="2000" b="0" dirty="0">
                <a:sym typeface="Wingdings" pitchFamily="2" charset="2"/>
              </a:rPr>
              <a:t> </a:t>
            </a:r>
            <a:r>
              <a:rPr lang="de-AT" sz="2000" b="0" dirty="0" err="1">
                <a:sym typeface="Wingdings" pitchFamily="2" charset="2"/>
              </a:rPr>
              <a:t>for</a:t>
            </a:r>
            <a:r>
              <a:rPr lang="de-AT" sz="2000" b="0" dirty="0">
                <a:sym typeface="Wingdings" pitchFamily="2" charset="2"/>
              </a:rPr>
              <a:t> RG CE)</a:t>
            </a:r>
          </a:p>
          <a:p>
            <a:pPr>
              <a:defRPr/>
            </a:pPr>
            <a:r>
              <a:rPr lang="de-AT" sz="2000" b="1" dirty="0" smtClean="0"/>
              <a:t>FCR </a:t>
            </a:r>
            <a:r>
              <a:rPr lang="de-AT" sz="2000" b="1" dirty="0" err="1" smtClean="0"/>
              <a:t>Activation</a:t>
            </a:r>
            <a:r>
              <a:rPr lang="de-AT" sz="2000" b="1" dirty="0" smtClean="0"/>
              <a:t> </a:t>
            </a:r>
            <a:r>
              <a:rPr lang="de-AT" sz="2000" b="0" dirty="0" smtClean="0"/>
              <a:t>(Art. 29/6)</a:t>
            </a:r>
            <a:endParaRPr lang="de-AT" sz="2000" b="0" dirty="0" smtClean="0">
              <a:sym typeface="Wingdings" pitchFamily="2" charset="2"/>
            </a:endParaRPr>
          </a:p>
          <a:p>
            <a:pPr marL="0" indent="0">
              <a:buFont typeface="Arial" pitchFamily="34" charset="0"/>
              <a:buNone/>
              <a:defRPr/>
            </a:pPr>
            <a:r>
              <a:rPr lang="de-AT" sz="2000" dirty="0" smtClean="0">
                <a:sym typeface="Wingdings" pitchFamily="2" charset="2"/>
              </a:rPr>
              <a:t>    </a:t>
            </a:r>
            <a:r>
              <a:rPr lang="de-AT" sz="2000" dirty="0" smtClean="0"/>
              <a:t>   </a:t>
            </a:r>
            <a:r>
              <a:rPr lang="de-AT" sz="2000" b="0" dirty="0" smtClean="0">
                <a:sym typeface="Wingdings" pitchFamily="2" charset="2"/>
              </a:rPr>
              <a:t>- </a:t>
            </a:r>
            <a:r>
              <a:rPr lang="en-GB" sz="2000" b="0" dirty="0" smtClean="0"/>
              <a:t>unlimited capability </a:t>
            </a:r>
            <a:r>
              <a:rPr lang="en-GB" sz="2000" b="0" dirty="0" smtClean="0">
                <a:sym typeface="Wingdings" pitchFamily="2" charset="2"/>
              </a:rPr>
              <a:t> as long as Frequency deviation persists</a:t>
            </a:r>
            <a:r>
              <a:rPr lang="de-AT" sz="2000" b="0" dirty="0" smtClean="0">
                <a:sym typeface="Wingdings" pitchFamily="2" charset="2"/>
              </a:rPr>
              <a:t/>
            </a:r>
            <a:br>
              <a:rPr lang="de-AT" sz="2000" b="0" dirty="0" smtClean="0">
                <a:sym typeface="Wingdings" pitchFamily="2" charset="2"/>
              </a:rPr>
            </a:br>
            <a:r>
              <a:rPr lang="de-AT" sz="2000" b="0" dirty="0" smtClean="0">
                <a:sym typeface="Wingdings" pitchFamily="2" charset="2"/>
              </a:rPr>
              <a:t>       - limited </a:t>
            </a:r>
            <a:r>
              <a:rPr lang="de-AT" sz="2000" b="0" dirty="0" err="1" smtClean="0">
                <a:sym typeface="Wingdings" pitchFamily="2" charset="2"/>
              </a:rPr>
              <a:t>capability</a:t>
            </a:r>
            <a:r>
              <a:rPr lang="de-AT" sz="2000" b="0" dirty="0" smtClean="0">
                <a:sym typeface="Wingdings" pitchFamily="2" charset="2"/>
              </a:rPr>
              <a:t>  </a:t>
            </a:r>
            <a:r>
              <a:rPr lang="en-GB" sz="2000" b="0" dirty="0">
                <a:sym typeface="Wingdings" pitchFamily="2" charset="2"/>
              </a:rPr>
              <a:t>as long as Frequency deviation </a:t>
            </a:r>
            <a:r>
              <a:rPr lang="en-GB" sz="2000" b="0" dirty="0" smtClean="0">
                <a:sym typeface="Wingdings" pitchFamily="2" charset="2"/>
              </a:rPr>
              <a:t>persists </a:t>
            </a:r>
            <a:br>
              <a:rPr lang="en-GB" sz="2000" b="0" dirty="0" smtClean="0">
                <a:sym typeface="Wingdings" pitchFamily="2" charset="2"/>
              </a:rPr>
            </a:br>
            <a:r>
              <a:rPr lang="en-GB" sz="2000" b="0" dirty="0" smtClean="0">
                <a:sym typeface="Wingdings" pitchFamily="2" charset="2"/>
              </a:rPr>
              <a:t>                                          unless energy reservoir is exhausted</a:t>
            </a:r>
            <a:br>
              <a:rPr lang="en-GB" sz="2000" b="0" dirty="0" smtClean="0">
                <a:sym typeface="Wingdings" pitchFamily="2" charset="2"/>
              </a:rPr>
            </a:br>
            <a:r>
              <a:rPr lang="en-GB" sz="2000" b="0" dirty="0" smtClean="0">
                <a:sym typeface="Wingdings" pitchFamily="2" charset="2"/>
              </a:rPr>
              <a:t>                                      specification in prequalification process</a:t>
            </a:r>
            <a:br>
              <a:rPr lang="en-GB" sz="2000" b="0" dirty="0" smtClean="0">
                <a:sym typeface="Wingdings" pitchFamily="2" charset="2"/>
              </a:rPr>
            </a:br>
            <a:r>
              <a:rPr lang="en-GB" sz="2000" b="0" dirty="0" smtClean="0">
                <a:sym typeface="Wingdings" pitchFamily="2" charset="2"/>
              </a:rPr>
              <a:t>                                      minimum: 30 Minutes full activation</a:t>
            </a:r>
            <a:br>
              <a:rPr lang="en-GB" sz="2000" b="0" dirty="0" smtClean="0">
                <a:sym typeface="Wingdings" pitchFamily="2" charset="2"/>
              </a:rPr>
            </a:br>
            <a:r>
              <a:rPr lang="en-GB" sz="2000" b="0" dirty="0" smtClean="0">
                <a:sym typeface="Wingdings" pitchFamily="2" charset="2"/>
              </a:rPr>
              <a:t>                                                          (see </a:t>
            </a:r>
            <a:r>
              <a:rPr lang="en-GB" sz="2000" b="0" dirty="0">
                <a:sym typeface="Wingdings" pitchFamily="2" charset="2"/>
              </a:rPr>
              <a:t>also NC RFG) </a:t>
            </a:r>
            <a:r>
              <a:rPr lang="en-GB" sz="2000" b="0" dirty="0" smtClean="0">
                <a:sym typeface="Wingdings" pitchFamily="2" charset="2"/>
              </a:rPr>
              <a:t/>
            </a:r>
            <a:br>
              <a:rPr lang="en-GB" sz="2000" b="0" dirty="0" smtClean="0">
                <a:sym typeface="Wingdings" pitchFamily="2" charset="2"/>
              </a:rPr>
            </a:br>
            <a:r>
              <a:rPr lang="en-GB" sz="2000" b="0" dirty="0" smtClean="0">
                <a:sym typeface="Wingdings" pitchFamily="2" charset="2"/>
              </a:rPr>
              <a:t>                                      ensure appropriate measures for recovery 				within</a:t>
            </a:r>
            <a:r>
              <a:rPr lang="en-GB" dirty="0" smtClean="0">
                <a:sym typeface="Wingdings" pitchFamily="2" charset="2"/>
              </a:rPr>
              <a:t> </a:t>
            </a:r>
            <a:r>
              <a:rPr lang="en-GB" sz="2000" b="0" dirty="0" smtClean="0">
                <a:sym typeface="Wingdings" pitchFamily="2" charset="2"/>
              </a:rPr>
              <a:t>determined period of time </a:t>
            </a:r>
            <a:r>
              <a:rPr lang="en-GB" sz="1400" b="0" dirty="0" smtClean="0">
                <a:sym typeface="Wingdings" pitchFamily="2" charset="2"/>
              </a:rPr>
              <a:t>(e.g. 2 hours in CE)</a:t>
            </a:r>
            <a:endParaRPr lang="de-AT" sz="2000" b="0" dirty="0" smtClean="0">
              <a:sym typeface="Wingdings" pitchFamily="2" charset="2"/>
            </a:endParaRPr>
          </a:p>
          <a:p>
            <a:pPr>
              <a:defRPr/>
            </a:pPr>
            <a:endParaRPr lang="de-AT" sz="2000" b="0" dirty="0" smtClean="0">
              <a:sym typeface="Wingdings" pitchFamily="2" charset="2"/>
            </a:endParaRPr>
          </a:p>
        </p:txBody>
      </p:sp>
      <p:sp>
        <p:nvSpPr>
          <p:cNvPr id="14340" name="Titel 1"/>
          <p:cNvSpPr>
            <a:spLocks noGrp="1"/>
          </p:cNvSpPr>
          <p:nvPr>
            <p:ph type="title"/>
          </p:nvPr>
        </p:nvSpPr>
        <p:spPr>
          <a:xfrm>
            <a:off x="682625" y="263525"/>
            <a:ext cx="7799388" cy="677863"/>
          </a:xfrm>
        </p:spPr>
        <p:txBody>
          <a:bodyPr tIns="144000" bIns="144000"/>
          <a:lstStyle/>
          <a:p>
            <a:r>
              <a:rPr lang="de-AT" sz="3200" smtClean="0"/>
              <a:t>FCR</a:t>
            </a:r>
            <a:endParaRPr lang="de-DE" sz="3200" smtClean="0"/>
          </a:p>
        </p:txBody>
      </p:sp>
      <p:sp>
        <p:nvSpPr>
          <p:cNvPr id="14341" name="Rechteck 6"/>
          <p:cNvSpPr>
            <a:spLocks noChangeArrowheads="1"/>
          </p:cNvSpPr>
          <p:nvPr/>
        </p:nvSpPr>
        <p:spPr bwMode="auto">
          <a:xfrm>
            <a:off x="917558" y="1497013"/>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4342" name="Rechteck 9"/>
          <p:cNvSpPr>
            <a:spLocks noChangeArrowheads="1"/>
          </p:cNvSpPr>
          <p:nvPr/>
        </p:nvSpPr>
        <p:spPr bwMode="auto">
          <a:xfrm>
            <a:off x="917558" y="2459038"/>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1"/>
          <p:cNvSpPr>
            <a:spLocks noGrp="1"/>
          </p:cNvSpPr>
          <p:nvPr>
            <p:ph idx="4294967295"/>
          </p:nvPr>
        </p:nvSpPr>
        <p:spPr>
          <a:xfrm>
            <a:off x="376519" y="1408113"/>
            <a:ext cx="8615082" cy="4083050"/>
          </a:xfrm>
          <a:prstGeom prst="rect">
            <a:avLst/>
          </a:prstGeom>
        </p:spPr>
        <p:txBody>
          <a:bodyPr>
            <a:normAutofit lnSpcReduction="10000"/>
          </a:bodyPr>
          <a:lstStyle/>
          <a:p>
            <a:pPr>
              <a:buFontTx/>
              <a:buChar char="•"/>
            </a:pPr>
            <a:r>
              <a:rPr lang="de-AT" sz="2000" b="1" dirty="0" smtClean="0"/>
              <a:t>Technical Minimum Requirements </a:t>
            </a:r>
            <a:r>
              <a:rPr lang="de-AT" sz="2000" b="0" dirty="0" smtClean="0"/>
              <a:t>(Art. 31/1)</a:t>
            </a:r>
            <a:br>
              <a:rPr lang="de-AT" sz="2000" b="0" dirty="0" smtClean="0"/>
            </a:br>
            <a:r>
              <a:rPr lang="de-AT" sz="2000" b="0" dirty="0" smtClean="0"/>
              <a:t> </a:t>
            </a:r>
            <a:r>
              <a:rPr lang="de-AT" sz="2000" dirty="0" smtClean="0"/>
              <a:t> </a:t>
            </a:r>
            <a:r>
              <a:rPr lang="de-AT" sz="2000" b="0" dirty="0" smtClean="0">
                <a:sym typeface="Wingdings" pitchFamily="2" charset="2"/>
              </a:rPr>
              <a:t>- Automatic FRR: maximum activation delay: 30s</a:t>
            </a:r>
          </a:p>
          <a:p>
            <a:pPr>
              <a:buFontTx/>
              <a:buChar char="•"/>
            </a:pPr>
            <a:r>
              <a:rPr lang="de-AT" sz="2000" b="1" dirty="0" smtClean="0">
                <a:sym typeface="Wingdings" pitchFamily="2" charset="2"/>
              </a:rPr>
              <a:t>Data to be delivered by an FRR provider per unit </a:t>
            </a:r>
            <a:r>
              <a:rPr lang="de-AT" sz="2000" b="0" dirty="0" smtClean="0">
                <a:sym typeface="Wingdings" pitchFamily="2" charset="2"/>
              </a:rPr>
              <a:t>(Art. 31/1)</a:t>
            </a:r>
            <a:br>
              <a:rPr lang="de-AT" sz="2000" b="0" dirty="0" smtClean="0">
                <a:sym typeface="Wingdings" pitchFamily="2" charset="2"/>
              </a:rPr>
            </a:br>
            <a:r>
              <a:rPr lang="de-AT" sz="2000" b="0" dirty="0" smtClean="0">
                <a:sym typeface="Wingdings" pitchFamily="2" charset="2"/>
              </a:rPr>
              <a:t>  - Activated FRR</a:t>
            </a:r>
            <a:br>
              <a:rPr lang="de-AT" sz="2000" b="0" dirty="0" smtClean="0">
                <a:sym typeface="Wingdings" pitchFamily="2" charset="2"/>
              </a:rPr>
            </a:br>
            <a:r>
              <a:rPr lang="de-AT" sz="2000" b="0" dirty="0" smtClean="0">
                <a:sym typeface="Wingdings" pitchFamily="2" charset="2"/>
              </a:rPr>
              <a:t>  - Reference power</a:t>
            </a:r>
          </a:p>
          <a:p>
            <a:pPr>
              <a:buFontTx/>
              <a:buChar char="•"/>
            </a:pPr>
            <a:r>
              <a:rPr lang="de-AT" sz="2000" b="1" dirty="0" smtClean="0">
                <a:sym typeface="Wingdings" pitchFamily="2" charset="2"/>
              </a:rPr>
              <a:t>Complementary Technical Requirements per LFC Block </a:t>
            </a:r>
            <a:r>
              <a:rPr lang="de-AT" sz="2000" b="0" dirty="0" smtClean="0">
                <a:sym typeface="Wingdings" pitchFamily="2" charset="2"/>
              </a:rPr>
              <a:t>(Art. 31/2)</a:t>
            </a:r>
            <a:br>
              <a:rPr lang="de-AT" sz="2000" b="0" dirty="0" smtClean="0">
                <a:sym typeface="Wingdings" pitchFamily="2" charset="2"/>
              </a:rPr>
            </a:br>
            <a:r>
              <a:rPr lang="de-AT" sz="2000" b="0" dirty="0" smtClean="0">
                <a:sym typeface="Wingdings" pitchFamily="2" charset="2"/>
              </a:rPr>
              <a:t>   - FRR Full Activation Time (automatic/manual)</a:t>
            </a:r>
            <a:br>
              <a:rPr lang="de-AT" sz="2000" b="0" dirty="0" smtClean="0">
                <a:sym typeface="Wingdings" pitchFamily="2" charset="2"/>
              </a:rPr>
            </a:br>
            <a:r>
              <a:rPr lang="de-AT" sz="2000" b="0" dirty="0" smtClean="0">
                <a:sym typeface="Wingdings" pitchFamily="2" charset="2"/>
              </a:rPr>
              <a:t>   - Availability requirements</a:t>
            </a:r>
            <a:br>
              <a:rPr lang="de-AT" sz="2000" b="0" dirty="0" smtClean="0">
                <a:sym typeface="Wingdings" pitchFamily="2" charset="2"/>
              </a:rPr>
            </a:br>
            <a:r>
              <a:rPr lang="de-AT" sz="2000" b="0" dirty="0" smtClean="0">
                <a:sym typeface="Wingdings" pitchFamily="2" charset="2"/>
              </a:rPr>
              <a:t>   - Ramp rate</a:t>
            </a:r>
          </a:p>
          <a:p>
            <a:pPr>
              <a:buFontTx/>
              <a:buChar char="•"/>
            </a:pPr>
            <a:r>
              <a:rPr lang="de-AT" sz="2000" b="1" dirty="0" smtClean="0">
                <a:sym typeface="Wingdings" pitchFamily="2" charset="2"/>
              </a:rPr>
              <a:t>Complementary Techn. Requirements for Providers and Units</a:t>
            </a:r>
            <a:br>
              <a:rPr lang="de-AT" sz="2000" b="1" dirty="0" smtClean="0">
                <a:sym typeface="Wingdings" pitchFamily="2" charset="2"/>
              </a:rPr>
            </a:br>
            <a:r>
              <a:rPr lang="de-AT" sz="2000" b="1" dirty="0" smtClean="0">
                <a:sym typeface="Wingdings" pitchFamily="2" charset="2"/>
              </a:rPr>
              <a:t>per Connecting TSO possible </a:t>
            </a:r>
            <a:r>
              <a:rPr lang="de-AT" sz="2000" b="0" dirty="0" smtClean="0">
                <a:sym typeface="Wingdings" pitchFamily="2" charset="2"/>
              </a:rPr>
              <a:t>(Art. 31/2)</a:t>
            </a:r>
            <a:r>
              <a:rPr lang="de-AT" sz="2000" dirty="0" smtClean="0">
                <a:sym typeface="Wingdings" pitchFamily="2" charset="2"/>
              </a:rPr>
              <a:t/>
            </a:r>
            <a:br>
              <a:rPr lang="de-AT" sz="2000" dirty="0" smtClean="0">
                <a:sym typeface="Wingdings" pitchFamily="2" charset="2"/>
              </a:rPr>
            </a:br>
            <a:r>
              <a:rPr lang="de-AT" sz="2000" dirty="0" smtClean="0">
                <a:sym typeface="Wingdings" pitchFamily="2" charset="2"/>
              </a:rPr>
              <a:t>  </a:t>
            </a:r>
            <a:endParaRPr lang="de-AT" sz="2000" b="0" dirty="0" smtClean="0">
              <a:sym typeface="Wingdings" pitchFamily="2" charset="2"/>
            </a:endParaRPr>
          </a:p>
        </p:txBody>
      </p:sp>
      <p:sp>
        <p:nvSpPr>
          <p:cNvPr id="15363" name="Rechteck 6"/>
          <p:cNvSpPr>
            <a:spLocks noChangeArrowheads="1"/>
          </p:cNvSpPr>
          <p:nvPr/>
        </p:nvSpPr>
        <p:spPr bwMode="auto">
          <a:xfrm>
            <a:off x="329060" y="1494213"/>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
        <p:nvSpPr>
          <p:cNvPr id="15365" name="Titel 1"/>
          <p:cNvSpPr>
            <a:spLocks noGrp="1"/>
          </p:cNvSpPr>
          <p:nvPr>
            <p:ph type="title"/>
          </p:nvPr>
        </p:nvSpPr>
        <p:spPr>
          <a:xfrm>
            <a:off x="682625" y="263525"/>
            <a:ext cx="7799388" cy="677863"/>
          </a:xfrm>
        </p:spPr>
        <p:txBody>
          <a:bodyPr tIns="144000" bIns="144000"/>
          <a:lstStyle/>
          <a:p>
            <a:r>
              <a:rPr lang="de-AT" sz="3200" smtClean="0"/>
              <a:t>FRR</a:t>
            </a:r>
            <a:endParaRPr lang="de-DE" sz="3200" smtClean="0"/>
          </a:p>
        </p:txBody>
      </p:sp>
      <p:sp>
        <p:nvSpPr>
          <p:cNvPr id="15366" name="Rechteck 7"/>
          <p:cNvSpPr>
            <a:spLocks noChangeArrowheads="1"/>
          </p:cNvSpPr>
          <p:nvPr/>
        </p:nvSpPr>
        <p:spPr bwMode="auto">
          <a:xfrm>
            <a:off x="329060" y="2120900"/>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5367" name="Rechteck 11"/>
          <p:cNvSpPr>
            <a:spLocks noChangeArrowheads="1"/>
          </p:cNvSpPr>
          <p:nvPr/>
        </p:nvSpPr>
        <p:spPr bwMode="auto">
          <a:xfrm>
            <a:off x="333389" y="3175930"/>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
        <p:nvSpPr>
          <p:cNvPr id="15368" name="Rechteck 12"/>
          <p:cNvSpPr>
            <a:spLocks noChangeArrowheads="1"/>
          </p:cNvSpPr>
          <p:nvPr/>
        </p:nvSpPr>
        <p:spPr bwMode="auto">
          <a:xfrm>
            <a:off x="329060" y="4387167"/>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82625" y="1268083"/>
            <a:ext cx="8461375" cy="4083050"/>
          </a:xfrm>
          <a:prstGeom prst="rect">
            <a:avLst/>
          </a:prstGeom>
        </p:spPr>
        <p:txBody>
          <a:bodyPr>
            <a:normAutofit fontScale="92500" lnSpcReduction="20000"/>
          </a:bodyPr>
          <a:lstStyle/>
          <a:p>
            <a:pPr>
              <a:defRPr/>
            </a:pPr>
            <a:r>
              <a:rPr lang="de-AT" sz="1800" b="1" dirty="0" smtClean="0">
                <a:sym typeface="Wingdings" pitchFamily="2" charset="2"/>
              </a:rPr>
              <a:t>Requirements for Reserve Providing Groups </a:t>
            </a:r>
            <a:r>
              <a:rPr lang="de-AT" sz="1800" b="0" dirty="0" smtClean="0">
                <a:sym typeface="Wingdings" pitchFamily="2" charset="2"/>
              </a:rPr>
              <a:t>(Art. 31/1)</a:t>
            </a:r>
            <a:br>
              <a:rPr lang="de-AT" sz="1800" b="0" dirty="0" smtClean="0">
                <a:sym typeface="Wingdings" pitchFamily="2" charset="2"/>
              </a:rPr>
            </a:br>
            <a:r>
              <a:rPr lang="de-AT" sz="1800" dirty="0" smtClean="0">
                <a:sym typeface="Wingdings" pitchFamily="2" charset="2"/>
              </a:rPr>
              <a:t>per Connecting TSO possible</a:t>
            </a:r>
            <a:r>
              <a:rPr lang="de-AT" sz="1800" b="0" dirty="0" smtClean="0">
                <a:sym typeface="Wingdings" pitchFamily="2" charset="2"/>
              </a:rPr>
              <a:t> (for ensuring operational security)</a:t>
            </a:r>
          </a:p>
          <a:p>
            <a:pPr>
              <a:defRPr/>
            </a:pPr>
            <a:r>
              <a:rPr lang="de-AT" sz="1800" b="1" dirty="0" smtClean="0">
                <a:sym typeface="Wingdings" pitchFamily="2" charset="2"/>
              </a:rPr>
              <a:t>Requirement for a FRR Provider to ensure </a:t>
            </a:r>
            <a:r>
              <a:rPr lang="en-GB" sz="1800" b="1" dirty="0" smtClean="0"/>
              <a:t>that monitoring </a:t>
            </a:r>
            <a:r>
              <a:rPr lang="en-GB" sz="1800" b="0" dirty="0" smtClean="0"/>
              <a:t>of the FRR activation of the generating and/or demand facilities within a Reserve Providing Group </a:t>
            </a:r>
            <a:r>
              <a:rPr lang="en-GB" sz="1800" dirty="0" smtClean="0"/>
              <a:t>is possible </a:t>
            </a:r>
            <a:r>
              <a:rPr lang="en-GB" sz="1800" b="0" dirty="0" smtClean="0"/>
              <a:t>(Art. 31/1)</a:t>
            </a:r>
            <a:endParaRPr lang="de-AT" sz="1800" b="0" dirty="0" smtClean="0">
              <a:sym typeface="Wingdings" pitchFamily="2" charset="2"/>
            </a:endParaRPr>
          </a:p>
          <a:p>
            <a:pPr>
              <a:defRPr/>
            </a:pPr>
            <a:r>
              <a:rPr lang="de-AT" sz="1800" b="1" dirty="0" smtClean="0">
                <a:sym typeface="Wingdings" pitchFamily="2" charset="2"/>
              </a:rPr>
              <a:t>Data to be delivered by an FRR provider </a:t>
            </a:r>
            <a:r>
              <a:rPr lang="de-AT" sz="1800" dirty="0" smtClean="0">
                <a:sym typeface="Wingdings" pitchFamily="2" charset="2"/>
              </a:rPr>
              <a:t>per generation or demand facility &gt; 1 MW </a:t>
            </a:r>
            <a:r>
              <a:rPr lang="de-AT" sz="1800" b="0" dirty="0" smtClean="0">
                <a:sym typeface="Wingdings" pitchFamily="2" charset="2"/>
              </a:rPr>
              <a:t>(Art. 31/1)</a:t>
            </a:r>
            <a:br>
              <a:rPr lang="de-AT" sz="1800" b="0" dirty="0" smtClean="0">
                <a:sym typeface="Wingdings" pitchFamily="2" charset="2"/>
              </a:rPr>
            </a:br>
            <a:r>
              <a:rPr lang="de-AT" sz="1800" b="0" dirty="0" smtClean="0">
                <a:sym typeface="Wingdings" pitchFamily="2" charset="2"/>
              </a:rPr>
              <a:t>  - Activated FRR</a:t>
            </a:r>
            <a:br>
              <a:rPr lang="de-AT" sz="1800" b="0" dirty="0" smtClean="0">
                <a:sym typeface="Wingdings" pitchFamily="2" charset="2"/>
              </a:rPr>
            </a:br>
            <a:r>
              <a:rPr lang="de-AT" sz="1800" b="0" dirty="0" smtClean="0">
                <a:sym typeface="Wingdings" pitchFamily="2" charset="2"/>
              </a:rPr>
              <a:t>  - Reference power</a:t>
            </a:r>
          </a:p>
          <a:p>
            <a:pPr>
              <a:defRPr/>
            </a:pPr>
            <a:r>
              <a:rPr lang="de-AT" sz="1800" b="1" dirty="0" smtClean="0"/>
              <a:t>FRR Prequalification Process </a:t>
            </a:r>
            <a:r>
              <a:rPr lang="de-AT" sz="1800" b="0" dirty="0" smtClean="0"/>
              <a:t>(Art. 31/3)</a:t>
            </a:r>
            <a:endParaRPr lang="de-AT" sz="1800" b="0" dirty="0" smtClean="0">
              <a:sym typeface="Wingdings" pitchFamily="2" charset="2"/>
            </a:endParaRPr>
          </a:p>
          <a:p>
            <a:pPr marL="0" indent="0">
              <a:buFont typeface="Arial" pitchFamily="34" charset="0"/>
              <a:buNone/>
              <a:defRPr/>
            </a:pPr>
            <a:r>
              <a:rPr lang="de-AT" sz="1800" dirty="0" smtClean="0">
                <a:sym typeface="Wingdings" pitchFamily="2" charset="2"/>
              </a:rPr>
              <a:t>    </a:t>
            </a:r>
            <a:r>
              <a:rPr lang="de-AT" sz="1800" dirty="0" smtClean="0"/>
              <a:t>   </a:t>
            </a:r>
            <a:r>
              <a:rPr lang="de-AT" sz="1800" b="0" dirty="0" smtClean="0">
                <a:sym typeface="Wingdings" pitchFamily="2" charset="2"/>
              </a:rPr>
              <a:t>- </a:t>
            </a:r>
            <a:r>
              <a:rPr lang="en-GB" sz="1800" b="0" dirty="0" smtClean="0"/>
              <a:t>To assess the fulfilment of the technical and availability requirements</a:t>
            </a:r>
            <a:r>
              <a:rPr lang="de-AT" sz="1800" b="0" dirty="0" smtClean="0">
                <a:sym typeface="Wingdings" pitchFamily="2" charset="2"/>
              </a:rPr>
              <a:t/>
            </a:r>
            <a:br>
              <a:rPr lang="de-AT" sz="1800" b="0" dirty="0" smtClean="0">
                <a:sym typeface="Wingdings" pitchFamily="2" charset="2"/>
              </a:rPr>
            </a:br>
            <a:r>
              <a:rPr lang="de-AT" sz="1800" b="0" dirty="0" smtClean="0">
                <a:sym typeface="Wingdings" pitchFamily="2" charset="2"/>
              </a:rPr>
              <a:t>       - Process Management: Connecting TSO responsibility</a:t>
            </a:r>
          </a:p>
          <a:p>
            <a:pPr marL="452438" lvl="1" indent="0">
              <a:buNone/>
              <a:defRPr/>
            </a:pPr>
            <a:r>
              <a:rPr lang="de-AT" sz="1800" b="1" dirty="0" smtClean="0">
                <a:sym typeface="Wingdings" pitchFamily="2" charset="2"/>
              </a:rPr>
              <a:t>Activation Requirement </a:t>
            </a:r>
            <a:r>
              <a:rPr lang="de-AT" sz="1800" dirty="0" smtClean="0">
                <a:sym typeface="Wingdings" pitchFamily="2" charset="2"/>
              </a:rPr>
              <a:t>(Art. 31/3) for Providers according to the </a:t>
            </a:r>
            <a:br>
              <a:rPr lang="de-AT" sz="1800" dirty="0" smtClean="0">
                <a:sym typeface="Wingdings" pitchFamily="2" charset="2"/>
              </a:rPr>
            </a:br>
            <a:r>
              <a:rPr lang="de-AT" sz="1800" dirty="0" smtClean="0">
                <a:sym typeface="Wingdings" pitchFamily="2" charset="2"/>
              </a:rPr>
              <a:t>request of the TSO</a:t>
            </a:r>
          </a:p>
          <a:p>
            <a:pPr marL="0" indent="0">
              <a:buFont typeface="Arial" pitchFamily="34" charset="0"/>
              <a:buNone/>
              <a:defRPr/>
            </a:pPr>
            <a:endParaRPr lang="de-AT" sz="1800" b="0" dirty="0" smtClean="0">
              <a:sym typeface="Wingdings" pitchFamily="2" charset="2"/>
            </a:endParaRPr>
          </a:p>
          <a:p>
            <a:pPr marL="0" indent="0">
              <a:buFont typeface="Arial" pitchFamily="34" charset="0"/>
              <a:buNone/>
              <a:defRPr/>
            </a:pPr>
            <a:endParaRPr lang="de-AT" sz="1800" b="0" dirty="0">
              <a:sym typeface="Wingdings" pitchFamily="2" charset="2"/>
            </a:endParaRPr>
          </a:p>
        </p:txBody>
      </p:sp>
      <p:sp>
        <p:nvSpPr>
          <p:cNvPr id="16387" name="Rechteck 6"/>
          <p:cNvSpPr>
            <a:spLocks noChangeArrowheads="1"/>
          </p:cNvSpPr>
          <p:nvPr/>
        </p:nvSpPr>
        <p:spPr bwMode="auto">
          <a:xfrm>
            <a:off x="792163" y="1337346"/>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6389" name="Titel 1"/>
          <p:cNvSpPr>
            <a:spLocks noGrp="1"/>
          </p:cNvSpPr>
          <p:nvPr>
            <p:ph type="title"/>
          </p:nvPr>
        </p:nvSpPr>
        <p:spPr>
          <a:xfrm>
            <a:off x="682625" y="263525"/>
            <a:ext cx="7799388" cy="677863"/>
          </a:xfrm>
        </p:spPr>
        <p:txBody>
          <a:bodyPr tIns="144000" bIns="144000"/>
          <a:lstStyle/>
          <a:p>
            <a:r>
              <a:rPr lang="de-AT" sz="3200" dirty="0" smtClean="0"/>
              <a:t>FRR</a:t>
            </a:r>
            <a:endParaRPr lang="de-DE" sz="3200" dirty="0" smtClean="0"/>
          </a:p>
        </p:txBody>
      </p:sp>
      <p:sp>
        <p:nvSpPr>
          <p:cNvPr id="16390" name="Rechteck 7"/>
          <p:cNvSpPr>
            <a:spLocks noChangeArrowheads="1"/>
          </p:cNvSpPr>
          <p:nvPr/>
        </p:nvSpPr>
        <p:spPr bwMode="auto">
          <a:xfrm>
            <a:off x="792163" y="1889358"/>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6391" name="Rechteck 11"/>
          <p:cNvSpPr>
            <a:spLocks noChangeArrowheads="1"/>
          </p:cNvSpPr>
          <p:nvPr/>
        </p:nvSpPr>
        <p:spPr bwMode="auto">
          <a:xfrm>
            <a:off x="792163" y="2628370"/>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6392" name="Rechteck 8"/>
          <p:cNvSpPr>
            <a:spLocks noChangeArrowheads="1"/>
          </p:cNvSpPr>
          <p:nvPr/>
        </p:nvSpPr>
        <p:spPr bwMode="auto">
          <a:xfrm>
            <a:off x="792163" y="3597103"/>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8" name="Rechteck 6"/>
          <p:cNvSpPr>
            <a:spLocks noChangeArrowheads="1"/>
          </p:cNvSpPr>
          <p:nvPr/>
        </p:nvSpPr>
        <p:spPr bwMode="auto">
          <a:xfrm>
            <a:off x="792163" y="4474593"/>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1"/>
          <p:cNvSpPr>
            <a:spLocks noGrp="1"/>
          </p:cNvSpPr>
          <p:nvPr>
            <p:ph idx="4294967295"/>
          </p:nvPr>
        </p:nvSpPr>
        <p:spPr>
          <a:xfrm>
            <a:off x="682625" y="1546225"/>
            <a:ext cx="8461375" cy="4083050"/>
          </a:xfrm>
          <a:prstGeom prst="rect">
            <a:avLst/>
          </a:prstGeom>
        </p:spPr>
        <p:txBody>
          <a:bodyPr>
            <a:normAutofit fontScale="92500" lnSpcReduction="20000"/>
          </a:bodyPr>
          <a:lstStyle/>
          <a:p>
            <a:pPr>
              <a:buFontTx/>
              <a:buChar char="•"/>
              <a:defRPr/>
            </a:pPr>
            <a:r>
              <a:rPr lang="de-AT" sz="1800" dirty="0" smtClean="0">
                <a:sym typeface="Wingdings" pitchFamily="2" charset="2"/>
              </a:rPr>
              <a:t>Technical Minimum </a:t>
            </a:r>
            <a:r>
              <a:rPr lang="de-AT" sz="1800" dirty="0" err="1" smtClean="0">
                <a:sym typeface="Wingdings" pitchFamily="2" charset="2"/>
              </a:rPr>
              <a:t>Requirements</a:t>
            </a:r>
            <a:r>
              <a:rPr lang="de-AT" sz="1800" dirty="0" smtClean="0">
                <a:sym typeface="Wingdings" pitchFamily="2" charset="2"/>
              </a:rPr>
              <a:t> (per LFC Block - A</a:t>
            </a:r>
            <a:r>
              <a:rPr lang="de-AT" sz="1800" b="0" dirty="0" smtClean="0">
                <a:sym typeface="Wingdings" pitchFamily="2" charset="2"/>
              </a:rPr>
              <a:t>rt. 34/2) </a:t>
            </a:r>
            <a:br>
              <a:rPr lang="de-AT" sz="1800" b="0" dirty="0" smtClean="0">
                <a:sym typeface="Wingdings" pitchFamily="2" charset="2"/>
              </a:rPr>
            </a:br>
            <a:r>
              <a:rPr lang="de-AT" sz="1800" b="0" dirty="0" smtClean="0">
                <a:sym typeface="Wingdings" pitchFamily="2" charset="2"/>
              </a:rPr>
              <a:t>- Connection </a:t>
            </a:r>
            <a:r>
              <a:rPr lang="de-AT" sz="1800" b="0" dirty="0" err="1" smtClean="0">
                <a:sym typeface="Wingdings" pitchFamily="2" charset="2"/>
              </a:rPr>
              <a:t>to</a:t>
            </a:r>
            <a:r>
              <a:rPr lang="de-AT" sz="1800" b="0" dirty="0" smtClean="0">
                <a:sym typeface="Wingdings" pitchFamily="2" charset="2"/>
              </a:rPr>
              <a:t> </a:t>
            </a:r>
            <a:r>
              <a:rPr lang="de-AT" sz="1800" b="0" dirty="0" err="1" smtClean="0">
                <a:sym typeface="Wingdings" pitchFamily="2" charset="2"/>
              </a:rPr>
              <a:t>only</a:t>
            </a:r>
            <a:r>
              <a:rPr lang="de-AT" sz="1800" b="0" dirty="0" smtClean="0">
                <a:sym typeface="Wingdings" pitchFamily="2" charset="2"/>
              </a:rPr>
              <a:t> </a:t>
            </a:r>
            <a:r>
              <a:rPr lang="de-AT" sz="1800" b="0" dirty="0" err="1" smtClean="0">
                <a:sym typeface="Wingdings" pitchFamily="2" charset="2"/>
              </a:rPr>
              <a:t>one</a:t>
            </a:r>
            <a:r>
              <a:rPr lang="de-AT" sz="1800" b="0" dirty="0" smtClean="0">
                <a:sym typeface="Wingdings" pitchFamily="2" charset="2"/>
              </a:rPr>
              <a:t> </a:t>
            </a:r>
            <a:r>
              <a:rPr lang="de-AT" sz="1800" b="0" dirty="0" err="1" smtClean="0">
                <a:sym typeface="Wingdings" pitchFamily="2" charset="2"/>
              </a:rPr>
              <a:t>Connecting</a:t>
            </a:r>
            <a:r>
              <a:rPr lang="de-AT" sz="1800" b="0" dirty="0" smtClean="0">
                <a:sym typeface="Wingdings" pitchFamily="2" charset="2"/>
              </a:rPr>
              <a:t> TSO</a:t>
            </a:r>
            <a:br>
              <a:rPr lang="de-AT" sz="1800" b="0" dirty="0" smtClean="0">
                <a:sym typeface="Wingdings" pitchFamily="2" charset="2"/>
              </a:rPr>
            </a:br>
            <a:r>
              <a:rPr lang="de-AT" sz="1800" b="0" dirty="0" smtClean="0">
                <a:sym typeface="Wingdings" pitchFamily="2" charset="2"/>
              </a:rPr>
              <a:t>- </a:t>
            </a:r>
            <a:r>
              <a:rPr lang="de-AT" sz="1800" b="0" dirty="0" err="1" smtClean="0">
                <a:sym typeface="Wingdings" pitchFamily="2" charset="2"/>
              </a:rPr>
              <a:t>Full</a:t>
            </a:r>
            <a:r>
              <a:rPr lang="de-AT" sz="1800" b="0" dirty="0" smtClean="0">
                <a:sym typeface="Wingdings" pitchFamily="2" charset="2"/>
              </a:rPr>
              <a:t> </a:t>
            </a:r>
            <a:r>
              <a:rPr lang="de-AT" sz="1800" b="0" dirty="0" err="1" smtClean="0">
                <a:sym typeface="Wingdings" pitchFamily="2" charset="2"/>
              </a:rPr>
              <a:t>Activation</a:t>
            </a:r>
            <a:r>
              <a:rPr lang="de-AT" sz="1800" b="0" dirty="0" smtClean="0">
                <a:sym typeface="Wingdings" pitchFamily="2" charset="2"/>
              </a:rPr>
              <a:t> </a:t>
            </a:r>
            <a:r>
              <a:rPr lang="de-AT" sz="1800" b="0" dirty="0" err="1" smtClean="0">
                <a:sym typeface="Wingdings" pitchFamily="2" charset="2"/>
              </a:rPr>
              <a:t>within</a:t>
            </a:r>
            <a:r>
              <a:rPr lang="de-AT" sz="1800" b="0" dirty="0" smtClean="0">
                <a:sym typeface="Wingdings" pitchFamily="2" charset="2"/>
              </a:rPr>
              <a:t> RR </a:t>
            </a:r>
            <a:r>
              <a:rPr lang="de-AT" sz="1800" b="0" dirty="0" err="1" smtClean="0">
                <a:sym typeface="Wingdings" pitchFamily="2" charset="2"/>
              </a:rPr>
              <a:t>Full</a:t>
            </a:r>
            <a:r>
              <a:rPr lang="de-AT" sz="1800" b="0" dirty="0" smtClean="0">
                <a:sym typeface="Wingdings" pitchFamily="2" charset="2"/>
              </a:rPr>
              <a:t> </a:t>
            </a:r>
            <a:r>
              <a:rPr lang="de-AT" sz="1800" b="0" dirty="0" err="1" smtClean="0">
                <a:sym typeface="Wingdings" pitchFamily="2" charset="2"/>
              </a:rPr>
              <a:t>Activation</a:t>
            </a:r>
            <a:r>
              <a:rPr lang="de-AT" sz="1800" b="0" dirty="0" smtClean="0">
                <a:sym typeface="Wingdings" pitchFamily="2" charset="2"/>
              </a:rPr>
              <a:t> Time</a:t>
            </a:r>
            <a:br>
              <a:rPr lang="de-AT" sz="1800" b="0" dirty="0" smtClean="0">
                <a:sym typeface="Wingdings" pitchFamily="2" charset="2"/>
              </a:rPr>
            </a:br>
            <a:r>
              <a:rPr lang="de-AT" sz="1800" b="0" dirty="0" smtClean="0">
                <a:sym typeface="Wingdings" pitchFamily="2" charset="2"/>
              </a:rPr>
              <a:t>- Real time </a:t>
            </a:r>
            <a:r>
              <a:rPr lang="de-AT" sz="1800" b="0" dirty="0" err="1" smtClean="0">
                <a:sym typeface="Wingdings" pitchFamily="2" charset="2"/>
              </a:rPr>
              <a:t>measurements</a:t>
            </a:r>
            <a:r>
              <a:rPr lang="de-AT" sz="1800" b="0" dirty="0" smtClean="0">
                <a:sym typeface="Wingdings" pitchFamily="2" charset="2"/>
              </a:rPr>
              <a:t> </a:t>
            </a:r>
            <a:r>
              <a:rPr lang="de-AT" sz="1800" b="0" dirty="0" err="1" smtClean="0">
                <a:sym typeface="Wingdings" pitchFamily="2" charset="2"/>
              </a:rPr>
              <a:t>of</a:t>
            </a:r>
            <a:r>
              <a:rPr lang="de-AT" sz="1800" b="0" dirty="0" smtClean="0">
                <a:sym typeface="Wingdings" pitchFamily="2" charset="2"/>
              </a:rPr>
              <a:t> </a:t>
            </a:r>
            <a:r>
              <a:rPr lang="de-AT" sz="1800" b="0" dirty="0" err="1" smtClean="0">
                <a:sym typeface="Wingdings" pitchFamily="2" charset="2"/>
              </a:rPr>
              <a:t>reference</a:t>
            </a:r>
            <a:r>
              <a:rPr lang="de-AT" sz="1800" b="0" dirty="0" smtClean="0">
                <a:sym typeface="Wingdings" pitchFamily="2" charset="2"/>
              </a:rPr>
              <a:t> power </a:t>
            </a:r>
            <a:r>
              <a:rPr lang="de-AT" sz="1800" b="0" dirty="0" err="1" smtClean="0">
                <a:sym typeface="Wingdings" pitchFamily="2" charset="2"/>
              </a:rPr>
              <a:t>and</a:t>
            </a:r>
            <a:r>
              <a:rPr lang="de-AT" sz="1800" b="0" dirty="0" smtClean="0">
                <a:sym typeface="Wingdings" pitchFamily="2" charset="2"/>
              </a:rPr>
              <a:t> </a:t>
            </a:r>
            <a:r>
              <a:rPr lang="de-AT" sz="1800" b="0" dirty="0" err="1" smtClean="0">
                <a:sym typeface="Wingdings" pitchFamily="2" charset="2"/>
              </a:rPr>
              <a:t>activated</a:t>
            </a:r>
            <a:r>
              <a:rPr lang="de-AT" sz="1800" b="0" dirty="0" smtClean="0">
                <a:sym typeface="Wingdings" pitchFamily="2" charset="2"/>
              </a:rPr>
              <a:t> RR</a:t>
            </a:r>
          </a:p>
          <a:p>
            <a:pPr>
              <a:buFontTx/>
              <a:buChar char="•"/>
              <a:defRPr/>
            </a:pPr>
            <a:r>
              <a:rPr lang="de-AT" sz="1800" dirty="0" err="1">
                <a:sym typeface="Wingdings" pitchFamily="2" charset="2"/>
              </a:rPr>
              <a:t>Requirements</a:t>
            </a:r>
            <a:r>
              <a:rPr lang="de-AT" sz="1800" dirty="0">
                <a:sym typeface="Wingdings" pitchFamily="2" charset="2"/>
              </a:rPr>
              <a:t> </a:t>
            </a:r>
            <a:r>
              <a:rPr lang="de-AT" sz="1800" dirty="0" err="1">
                <a:sym typeface="Wingdings" pitchFamily="2" charset="2"/>
              </a:rPr>
              <a:t>for</a:t>
            </a:r>
            <a:r>
              <a:rPr lang="de-AT" sz="1800" dirty="0">
                <a:sym typeface="Wingdings" pitchFamily="2" charset="2"/>
              </a:rPr>
              <a:t> Reserve Providing Groups </a:t>
            </a:r>
            <a:r>
              <a:rPr lang="de-AT" sz="1800" b="0" dirty="0">
                <a:sym typeface="Wingdings" pitchFamily="2" charset="2"/>
              </a:rPr>
              <a:t>(Art. </a:t>
            </a:r>
            <a:r>
              <a:rPr lang="de-AT" sz="1800" b="0" dirty="0" smtClean="0">
                <a:sym typeface="Wingdings" pitchFamily="2" charset="2"/>
              </a:rPr>
              <a:t>34/3)</a:t>
            </a:r>
            <a:r>
              <a:rPr lang="de-AT" sz="1800" b="0" dirty="0">
                <a:sym typeface="Wingdings" pitchFamily="2" charset="2"/>
              </a:rPr>
              <a:t/>
            </a:r>
            <a:br>
              <a:rPr lang="de-AT" sz="1800" b="0" dirty="0">
                <a:sym typeface="Wingdings" pitchFamily="2" charset="2"/>
              </a:rPr>
            </a:br>
            <a:r>
              <a:rPr lang="de-AT" sz="1800" dirty="0">
                <a:sym typeface="Wingdings" pitchFamily="2" charset="2"/>
              </a:rPr>
              <a:t>per </a:t>
            </a:r>
            <a:r>
              <a:rPr lang="de-AT" sz="1800" dirty="0" err="1">
                <a:sym typeface="Wingdings" pitchFamily="2" charset="2"/>
              </a:rPr>
              <a:t>Connecting</a:t>
            </a:r>
            <a:r>
              <a:rPr lang="de-AT" sz="1800" dirty="0">
                <a:sym typeface="Wingdings" pitchFamily="2" charset="2"/>
              </a:rPr>
              <a:t> TSO </a:t>
            </a:r>
            <a:r>
              <a:rPr lang="de-AT" sz="1800" dirty="0" err="1">
                <a:sym typeface="Wingdings" pitchFamily="2" charset="2"/>
              </a:rPr>
              <a:t>possible</a:t>
            </a:r>
            <a:r>
              <a:rPr lang="de-AT" sz="1800" b="0" dirty="0">
                <a:sym typeface="Wingdings" pitchFamily="2" charset="2"/>
              </a:rPr>
              <a:t> (</a:t>
            </a:r>
            <a:r>
              <a:rPr lang="de-AT" sz="1800" b="0" dirty="0" err="1">
                <a:sym typeface="Wingdings" pitchFamily="2" charset="2"/>
              </a:rPr>
              <a:t>for</a:t>
            </a:r>
            <a:r>
              <a:rPr lang="de-AT" sz="1800" b="0" dirty="0">
                <a:sym typeface="Wingdings" pitchFamily="2" charset="2"/>
              </a:rPr>
              <a:t> </a:t>
            </a:r>
            <a:r>
              <a:rPr lang="de-AT" sz="1800" b="0" dirty="0" err="1">
                <a:sym typeface="Wingdings" pitchFamily="2" charset="2"/>
              </a:rPr>
              <a:t>ensuring</a:t>
            </a:r>
            <a:r>
              <a:rPr lang="de-AT" sz="1800" b="0" dirty="0">
                <a:sym typeface="Wingdings" pitchFamily="2" charset="2"/>
              </a:rPr>
              <a:t> operational </a:t>
            </a:r>
            <a:r>
              <a:rPr lang="de-AT" sz="1800" b="0" dirty="0" err="1" smtClean="0">
                <a:sym typeface="Wingdings" pitchFamily="2" charset="2"/>
              </a:rPr>
              <a:t>security</a:t>
            </a:r>
            <a:r>
              <a:rPr lang="de-AT" sz="1800" b="0" dirty="0" smtClean="0">
                <a:sym typeface="Wingdings" pitchFamily="2" charset="2"/>
              </a:rPr>
              <a:t>)</a:t>
            </a:r>
          </a:p>
          <a:p>
            <a:pPr>
              <a:buFontTx/>
              <a:buChar char="•"/>
              <a:defRPr/>
            </a:pPr>
            <a:r>
              <a:rPr lang="de-AT" sz="1800" dirty="0" err="1">
                <a:sym typeface="Wingdings" pitchFamily="2" charset="2"/>
              </a:rPr>
              <a:t>Requirement</a:t>
            </a:r>
            <a:r>
              <a:rPr lang="de-AT" sz="1800" dirty="0">
                <a:sym typeface="Wingdings" pitchFamily="2" charset="2"/>
              </a:rPr>
              <a:t> </a:t>
            </a:r>
            <a:r>
              <a:rPr lang="de-AT" sz="1800" dirty="0" err="1">
                <a:sym typeface="Wingdings" pitchFamily="2" charset="2"/>
              </a:rPr>
              <a:t>for</a:t>
            </a:r>
            <a:r>
              <a:rPr lang="de-AT" sz="1800" dirty="0">
                <a:sym typeface="Wingdings" pitchFamily="2" charset="2"/>
              </a:rPr>
              <a:t> a </a:t>
            </a:r>
            <a:r>
              <a:rPr lang="de-AT" sz="1800" dirty="0" smtClean="0">
                <a:sym typeface="Wingdings" pitchFamily="2" charset="2"/>
              </a:rPr>
              <a:t>RR </a:t>
            </a:r>
            <a:r>
              <a:rPr lang="de-AT" sz="1800" dirty="0">
                <a:sym typeface="Wingdings" pitchFamily="2" charset="2"/>
              </a:rPr>
              <a:t>Provider </a:t>
            </a:r>
            <a:r>
              <a:rPr lang="de-AT" sz="1800" dirty="0" err="1">
                <a:sym typeface="Wingdings" pitchFamily="2" charset="2"/>
              </a:rPr>
              <a:t>to</a:t>
            </a:r>
            <a:r>
              <a:rPr lang="de-AT" sz="1800" dirty="0">
                <a:sym typeface="Wingdings" pitchFamily="2" charset="2"/>
              </a:rPr>
              <a:t> </a:t>
            </a:r>
            <a:r>
              <a:rPr lang="de-AT" sz="1800" dirty="0" err="1">
                <a:sym typeface="Wingdings" pitchFamily="2" charset="2"/>
              </a:rPr>
              <a:t>ensure</a:t>
            </a:r>
            <a:r>
              <a:rPr lang="de-AT" sz="1800" dirty="0">
                <a:sym typeface="Wingdings" pitchFamily="2" charset="2"/>
              </a:rPr>
              <a:t> </a:t>
            </a:r>
            <a:r>
              <a:rPr lang="en-GB" sz="1800" dirty="0"/>
              <a:t>that monitoring </a:t>
            </a:r>
            <a:r>
              <a:rPr lang="en-GB" sz="1800" b="0" dirty="0"/>
              <a:t>of the </a:t>
            </a:r>
            <a:r>
              <a:rPr lang="en-GB" sz="1800" b="0" dirty="0" smtClean="0"/>
              <a:t>RR </a:t>
            </a:r>
            <a:r>
              <a:rPr lang="en-GB" sz="1800" b="0" dirty="0"/>
              <a:t>activation of the generating and/or demand facilities within a Reserve Providing Group </a:t>
            </a:r>
            <a:r>
              <a:rPr lang="en-GB" sz="1800" dirty="0"/>
              <a:t>is possible </a:t>
            </a:r>
            <a:r>
              <a:rPr lang="en-GB" sz="1800" b="0" dirty="0"/>
              <a:t>(Art. </a:t>
            </a:r>
            <a:r>
              <a:rPr lang="de-AT" sz="1800" b="0" dirty="0">
                <a:sym typeface="Wingdings" pitchFamily="2" charset="2"/>
              </a:rPr>
              <a:t>34/3</a:t>
            </a:r>
            <a:r>
              <a:rPr lang="en-GB" sz="1800" b="0" dirty="0" smtClean="0"/>
              <a:t>)</a:t>
            </a:r>
          </a:p>
          <a:p>
            <a:pPr>
              <a:defRPr/>
            </a:pPr>
            <a:r>
              <a:rPr lang="de-AT" sz="1800" dirty="0" smtClean="0"/>
              <a:t>RR </a:t>
            </a:r>
            <a:r>
              <a:rPr lang="de-AT" sz="1800" dirty="0" err="1"/>
              <a:t>Prequalification</a:t>
            </a:r>
            <a:r>
              <a:rPr lang="de-AT" sz="1800" dirty="0"/>
              <a:t> </a:t>
            </a:r>
            <a:r>
              <a:rPr lang="de-AT" sz="1800" dirty="0" err="1"/>
              <a:t>Process</a:t>
            </a:r>
            <a:r>
              <a:rPr lang="de-AT" sz="1800" dirty="0"/>
              <a:t> </a:t>
            </a:r>
            <a:r>
              <a:rPr lang="de-AT" sz="1800" b="0" dirty="0"/>
              <a:t>(Art. </a:t>
            </a:r>
            <a:r>
              <a:rPr lang="de-AT" sz="1800" b="0" dirty="0" smtClean="0">
                <a:sym typeface="Wingdings" pitchFamily="2" charset="2"/>
              </a:rPr>
              <a:t>34/3,4</a:t>
            </a:r>
            <a:r>
              <a:rPr lang="de-AT" sz="1800" b="0" dirty="0" smtClean="0"/>
              <a:t>)</a:t>
            </a:r>
            <a:endParaRPr lang="de-AT" sz="1800" b="0" dirty="0">
              <a:sym typeface="Wingdings" pitchFamily="2" charset="2"/>
            </a:endParaRPr>
          </a:p>
          <a:p>
            <a:pPr marL="0" indent="0">
              <a:buFont typeface="Arial" pitchFamily="34" charset="0"/>
              <a:buNone/>
              <a:defRPr/>
            </a:pPr>
            <a:r>
              <a:rPr lang="de-AT" sz="1800" dirty="0">
                <a:sym typeface="Wingdings" pitchFamily="2" charset="2"/>
              </a:rPr>
              <a:t>    </a:t>
            </a:r>
            <a:r>
              <a:rPr lang="de-AT" sz="1800" dirty="0"/>
              <a:t>   </a:t>
            </a:r>
            <a:r>
              <a:rPr lang="de-AT" sz="1800" b="0" dirty="0">
                <a:sym typeface="Wingdings" pitchFamily="2" charset="2"/>
              </a:rPr>
              <a:t>- </a:t>
            </a:r>
            <a:r>
              <a:rPr lang="en-GB" sz="1800" b="0" dirty="0"/>
              <a:t>To assess the fulfilment of the technical and availability requirements</a:t>
            </a:r>
            <a:r>
              <a:rPr lang="de-AT" sz="1800" b="0" dirty="0">
                <a:sym typeface="Wingdings" pitchFamily="2" charset="2"/>
              </a:rPr>
              <a:t/>
            </a:r>
            <a:br>
              <a:rPr lang="de-AT" sz="1800" b="0" dirty="0">
                <a:sym typeface="Wingdings" pitchFamily="2" charset="2"/>
              </a:rPr>
            </a:br>
            <a:r>
              <a:rPr lang="de-AT" sz="1800" b="0" dirty="0">
                <a:sym typeface="Wingdings" pitchFamily="2" charset="2"/>
              </a:rPr>
              <a:t>       - Process Management: Connecting TSO </a:t>
            </a:r>
            <a:r>
              <a:rPr lang="de-AT" sz="1800" b="0" dirty="0" smtClean="0">
                <a:sym typeface="Wingdings" pitchFamily="2" charset="2"/>
              </a:rPr>
              <a:t>responsibility</a:t>
            </a:r>
          </a:p>
          <a:p>
            <a:pPr marL="452438" lvl="1" indent="0">
              <a:buNone/>
              <a:defRPr/>
            </a:pPr>
            <a:r>
              <a:rPr lang="de-AT" sz="1700" dirty="0" smtClean="0">
                <a:sym typeface="Wingdings" pitchFamily="2" charset="2"/>
              </a:rPr>
              <a:t>Activation Requirement (Art. 34/3) for Providers according to the </a:t>
            </a:r>
            <a:br>
              <a:rPr lang="de-AT" sz="1700" dirty="0" smtClean="0">
                <a:sym typeface="Wingdings" pitchFamily="2" charset="2"/>
              </a:rPr>
            </a:br>
            <a:r>
              <a:rPr lang="de-AT" sz="1700" dirty="0" smtClean="0">
                <a:sym typeface="Wingdings" pitchFamily="2" charset="2"/>
              </a:rPr>
              <a:t>request of the TSO</a:t>
            </a:r>
          </a:p>
          <a:p>
            <a:pPr marL="0" indent="0">
              <a:buFont typeface="Arial" pitchFamily="34" charset="0"/>
              <a:buNone/>
              <a:defRPr/>
            </a:pPr>
            <a:endParaRPr lang="de-AT" sz="1800" b="0" dirty="0">
              <a:sym typeface="Wingdings" pitchFamily="2" charset="2"/>
            </a:endParaRPr>
          </a:p>
          <a:p>
            <a:pPr>
              <a:buFontTx/>
              <a:buChar char="•"/>
              <a:defRPr/>
            </a:pPr>
            <a:endParaRPr lang="en-GB" sz="2000" b="0" dirty="0" smtClean="0"/>
          </a:p>
          <a:p>
            <a:pPr>
              <a:buFontTx/>
              <a:buChar char="•"/>
              <a:defRPr/>
            </a:pPr>
            <a:endParaRPr lang="de-AT" sz="2000" b="0" dirty="0">
              <a:sym typeface="Wingdings" pitchFamily="2" charset="2"/>
            </a:endParaRPr>
          </a:p>
          <a:p>
            <a:pPr>
              <a:buFontTx/>
              <a:buChar char="•"/>
              <a:defRPr/>
            </a:pPr>
            <a:endParaRPr lang="de-AT" sz="2000" b="0" dirty="0" smtClean="0">
              <a:sym typeface="Wingdings" pitchFamily="2" charset="2"/>
            </a:endParaRPr>
          </a:p>
          <a:p>
            <a:pPr>
              <a:buFontTx/>
              <a:buChar char="•"/>
              <a:defRPr/>
            </a:pPr>
            <a:endParaRPr lang="de-AT" sz="2000" dirty="0" smtClean="0">
              <a:sym typeface="Wingdings" pitchFamily="2" charset="2"/>
            </a:endParaRPr>
          </a:p>
          <a:p>
            <a:pPr>
              <a:buFontTx/>
              <a:buChar char="•"/>
              <a:defRPr/>
            </a:pPr>
            <a:endParaRPr lang="de-AT" sz="2000" b="0" dirty="0" smtClean="0">
              <a:sym typeface="Wingdings" pitchFamily="2" charset="2"/>
            </a:endParaRPr>
          </a:p>
        </p:txBody>
      </p:sp>
      <p:sp>
        <p:nvSpPr>
          <p:cNvPr id="18435" name="Rechteck 6"/>
          <p:cNvSpPr>
            <a:spLocks noChangeArrowheads="1"/>
          </p:cNvSpPr>
          <p:nvPr/>
        </p:nvSpPr>
        <p:spPr bwMode="auto">
          <a:xfrm>
            <a:off x="792163" y="1587500"/>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
        <p:nvSpPr>
          <p:cNvPr id="18437" name="Titel 1"/>
          <p:cNvSpPr>
            <a:spLocks noGrp="1"/>
          </p:cNvSpPr>
          <p:nvPr>
            <p:ph type="title"/>
          </p:nvPr>
        </p:nvSpPr>
        <p:spPr>
          <a:xfrm>
            <a:off x="682625" y="263525"/>
            <a:ext cx="7799388" cy="677863"/>
          </a:xfrm>
        </p:spPr>
        <p:txBody>
          <a:bodyPr tIns="144000" bIns="144000"/>
          <a:lstStyle/>
          <a:p>
            <a:r>
              <a:rPr lang="de-AT" sz="3200" smtClean="0"/>
              <a:t>RR</a:t>
            </a:r>
            <a:endParaRPr lang="de-DE" sz="3200" smtClean="0"/>
          </a:p>
        </p:txBody>
      </p:sp>
      <p:sp>
        <p:nvSpPr>
          <p:cNvPr id="18438" name="Rechteck 7"/>
          <p:cNvSpPr>
            <a:spLocks noChangeArrowheads="1"/>
          </p:cNvSpPr>
          <p:nvPr/>
        </p:nvSpPr>
        <p:spPr bwMode="auto">
          <a:xfrm>
            <a:off x="792163" y="2536166"/>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8439" name="Rechteck 7"/>
          <p:cNvSpPr>
            <a:spLocks noChangeArrowheads="1"/>
          </p:cNvSpPr>
          <p:nvPr/>
        </p:nvSpPr>
        <p:spPr bwMode="auto">
          <a:xfrm>
            <a:off x="792163" y="3122762"/>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18440" name="Rechteck 7"/>
          <p:cNvSpPr>
            <a:spLocks noChangeArrowheads="1"/>
          </p:cNvSpPr>
          <p:nvPr/>
        </p:nvSpPr>
        <p:spPr bwMode="auto">
          <a:xfrm>
            <a:off x="792163" y="3827612"/>
            <a:ext cx="228600" cy="209550"/>
          </a:xfrm>
          <a:prstGeom prst="rect">
            <a:avLst/>
          </a:prstGeom>
          <a:solidFill>
            <a:srgbClr val="0070C0"/>
          </a:solidFill>
          <a:ln w="9525">
            <a:noFill/>
            <a:miter lim="800000"/>
            <a:headEnd/>
            <a:tailEnd/>
          </a:ln>
        </p:spPr>
        <p:txBody>
          <a:bodyPr>
            <a:spAutoFit/>
          </a:bodyPr>
          <a:lstStyle/>
          <a:p>
            <a:endParaRPr lang="de-AT" b="1">
              <a:solidFill>
                <a:schemeClr val="bg1"/>
              </a:solidFill>
            </a:endParaRPr>
          </a:p>
        </p:txBody>
      </p:sp>
      <p:sp>
        <p:nvSpPr>
          <p:cNvPr id="8" name="Rechteck 6"/>
          <p:cNvSpPr>
            <a:spLocks noChangeArrowheads="1"/>
          </p:cNvSpPr>
          <p:nvPr/>
        </p:nvSpPr>
        <p:spPr bwMode="auto">
          <a:xfrm>
            <a:off x="792163" y="4773642"/>
            <a:ext cx="228600" cy="209550"/>
          </a:xfrm>
          <a:prstGeom prst="rect">
            <a:avLst/>
          </a:prstGeom>
          <a:solidFill>
            <a:srgbClr val="00B050"/>
          </a:solidFill>
          <a:ln w="9525">
            <a:noFill/>
            <a:miter lim="800000"/>
            <a:headEnd/>
            <a:tailEnd/>
          </a:ln>
        </p:spPr>
        <p:txBody>
          <a:bodyPr>
            <a:spAutoFit/>
          </a:bodyPr>
          <a:lstStyle/>
          <a:p>
            <a:endParaRPr lang="de-AT" b="1">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Article 16: Load-Frequency-Control Structure</a:t>
            </a:r>
            <a:endParaRPr lang="en-GB" noProof="0"/>
          </a:p>
        </p:txBody>
      </p:sp>
      <p:sp>
        <p:nvSpPr>
          <p:cNvPr id="4" name="Foliennummernplatzhalter 3"/>
          <p:cNvSpPr>
            <a:spLocks noGrp="1"/>
          </p:cNvSpPr>
          <p:nvPr>
            <p:ph type="sldNum" sz="quarter" idx="4"/>
          </p:nvPr>
        </p:nvSpPr>
        <p:spPr/>
        <p:txBody>
          <a:bodyPr/>
          <a:lstStyle/>
          <a:p>
            <a:fld id="{ACD7B747-195D-4D1E-901B-2A25A28B011E}" type="slidenum">
              <a:rPr lang="en-GB" smtClean="0"/>
              <a:pPr/>
              <a:t>2</a:t>
            </a:fld>
            <a:endParaRPr lang="en-GB" dirty="0"/>
          </a:p>
        </p:txBody>
      </p:sp>
      <p:grpSp>
        <p:nvGrpSpPr>
          <p:cNvPr id="3" name="Gruppieren 19"/>
          <p:cNvGrpSpPr/>
          <p:nvPr/>
        </p:nvGrpSpPr>
        <p:grpSpPr>
          <a:xfrm>
            <a:off x="279600" y="1992846"/>
            <a:ext cx="8635800" cy="1317953"/>
            <a:chOff x="279600" y="1320471"/>
            <a:chExt cx="8635800" cy="1317953"/>
          </a:xfrm>
        </p:grpSpPr>
        <p:sp>
          <p:nvSpPr>
            <p:cNvPr id="6" name="Rechteck 5"/>
            <p:cNvSpPr/>
            <p:nvPr/>
          </p:nvSpPr>
          <p:spPr>
            <a:xfrm>
              <a:off x="279600" y="1320471"/>
              <a:ext cx="2053286" cy="1317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Process Responsibility</a:t>
              </a:r>
            </a:p>
            <a:p>
              <a:pPr algn="ctr"/>
              <a:r>
                <a:rPr lang="en-GB" dirty="0" smtClean="0">
                  <a:solidFill>
                    <a:schemeClr val="bg1"/>
                  </a:solidFill>
                </a:rPr>
                <a:t>Structure </a:t>
              </a:r>
              <a:endParaRPr lang="en-GB" dirty="0">
                <a:solidFill>
                  <a:schemeClr val="bg1"/>
                </a:solidFill>
              </a:endParaRPr>
            </a:p>
          </p:txBody>
        </p:sp>
        <p:sp>
          <p:nvSpPr>
            <p:cNvPr id="9" name="Rechteck 8"/>
            <p:cNvSpPr/>
            <p:nvPr/>
          </p:nvSpPr>
          <p:spPr>
            <a:xfrm>
              <a:off x="2419350" y="1320472"/>
              <a:ext cx="6496050" cy="1317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360000" indent="-361950">
                <a:lnSpc>
                  <a:spcPct val="120000"/>
                </a:lnSpc>
                <a:spcBef>
                  <a:spcPts val="380"/>
                </a:spcBef>
                <a:buClr>
                  <a:schemeClr val="accent1">
                    <a:lumMod val="75000"/>
                  </a:schemeClr>
                </a:buClr>
                <a:buSzPct val="130000"/>
                <a:buFont typeface="Arial" pitchFamily="34" charset="0"/>
                <a:buChar char="–"/>
              </a:pPr>
              <a:r>
                <a:rPr lang="en-GB" dirty="0" smtClean="0">
                  <a:solidFill>
                    <a:schemeClr val="tx1"/>
                  </a:solidFill>
                </a:rPr>
                <a:t>TSOs shall take over the </a:t>
              </a:r>
              <a:r>
                <a:rPr lang="en-GB" b="1" dirty="0" smtClean="0">
                  <a:solidFill>
                    <a:schemeClr val="accent1">
                      <a:lumMod val="75000"/>
                    </a:schemeClr>
                  </a:solidFill>
                </a:rPr>
                <a:t>responsibility</a:t>
              </a:r>
              <a:r>
                <a:rPr lang="en-GB" dirty="0" smtClean="0">
                  <a:solidFill>
                    <a:schemeClr val="tx1"/>
                  </a:solidFill>
                </a:rPr>
                <a:t> to cope with power imbalances in order to achieve frequency quality</a:t>
              </a:r>
            </a:p>
            <a:p>
              <a:pPr marL="360000" indent="-361950">
                <a:lnSpc>
                  <a:spcPct val="120000"/>
                </a:lnSpc>
                <a:spcBef>
                  <a:spcPts val="380"/>
                </a:spcBef>
                <a:buClr>
                  <a:schemeClr val="accent1">
                    <a:lumMod val="75000"/>
                  </a:schemeClr>
                </a:buClr>
                <a:buSzPct val="130000"/>
                <a:buFont typeface="Arial" pitchFamily="34" charset="0"/>
                <a:buChar char="–"/>
              </a:pPr>
              <a:r>
                <a:rPr lang="en-GB" b="1" dirty="0" smtClean="0">
                  <a:solidFill>
                    <a:schemeClr val="accent1">
                      <a:lumMod val="75000"/>
                    </a:schemeClr>
                  </a:solidFill>
                </a:rPr>
                <a:t>Cooperation</a:t>
              </a:r>
              <a:r>
                <a:rPr lang="en-GB" dirty="0" smtClean="0">
                  <a:solidFill>
                    <a:schemeClr val="tx1"/>
                  </a:solidFill>
                </a:rPr>
                <a:t> is a necessary precondition</a:t>
              </a:r>
            </a:p>
          </p:txBody>
        </p:sp>
      </p:grpSp>
      <p:grpSp>
        <p:nvGrpSpPr>
          <p:cNvPr id="5" name="Gruppieren 18"/>
          <p:cNvGrpSpPr/>
          <p:nvPr/>
        </p:nvGrpSpPr>
        <p:grpSpPr>
          <a:xfrm>
            <a:off x="279600" y="3427363"/>
            <a:ext cx="8635800" cy="1317953"/>
            <a:chOff x="279600" y="2705098"/>
            <a:chExt cx="8635800" cy="1317953"/>
          </a:xfrm>
        </p:grpSpPr>
        <p:sp>
          <p:nvSpPr>
            <p:cNvPr id="10" name="Rechteck 9"/>
            <p:cNvSpPr/>
            <p:nvPr/>
          </p:nvSpPr>
          <p:spPr>
            <a:xfrm>
              <a:off x="279600" y="2705098"/>
              <a:ext cx="2053286" cy="1317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Process Activation Structure</a:t>
              </a:r>
              <a:endParaRPr lang="en-GB" dirty="0">
                <a:solidFill>
                  <a:schemeClr val="bg1"/>
                </a:solidFill>
              </a:endParaRPr>
            </a:p>
          </p:txBody>
        </p:sp>
        <p:sp>
          <p:nvSpPr>
            <p:cNvPr id="11" name="Rechteck 10"/>
            <p:cNvSpPr/>
            <p:nvPr/>
          </p:nvSpPr>
          <p:spPr>
            <a:xfrm>
              <a:off x="2419350" y="2705099"/>
              <a:ext cx="6496050" cy="1317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360000" indent="-361950">
                <a:lnSpc>
                  <a:spcPct val="120000"/>
                </a:lnSpc>
                <a:spcBef>
                  <a:spcPts val="380"/>
                </a:spcBef>
                <a:buClr>
                  <a:schemeClr val="accent1">
                    <a:lumMod val="75000"/>
                  </a:schemeClr>
                </a:buClr>
                <a:buSzPct val="130000"/>
                <a:buFont typeface="Arial" pitchFamily="34" charset="0"/>
                <a:buChar char="–"/>
              </a:pPr>
              <a:r>
                <a:rPr lang="en-GB" dirty="0" smtClean="0">
                  <a:solidFill>
                    <a:schemeClr val="tx1"/>
                  </a:solidFill>
                </a:rPr>
                <a:t>The TSOs shall control (trigger) </a:t>
              </a:r>
              <a:r>
                <a:rPr lang="en-GB" b="1" dirty="0" smtClean="0">
                  <a:solidFill>
                    <a:schemeClr val="accent1">
                      <a:lumMod val="75000"/>
                    </a:schemeClr>
                  </a:solidFill>
                </a:rPr>
                <a:t>reserve activation </a:t>
              </a:r>
              <a:r>
                <a:rPr lang="en-GB" dirty="0" smtClean="0">
                  <a:solidFill>
                    <a:schemeClr val="tx1"/>
                  </a:solidFill>
                </a:rPr>
                <a:t>according to the technical standards of the NC, through</a:t>
              </a:r>
            </a:p>
            <a:p>
              <a:pPr marL="360000" indent="-361950">
                <a:lnSpc>
                  <a:spcPct val="120000"/>
                </a:lnSpc>
                <a:spcBef>
                  <a:spcPts val="380"/>
                </a:spcBef>
                <a:buClr>
                  <a:schemeClr val="accent1">
                    <a:lumMod val="75000"/>
                  </a:schemeClr>
                </a:buClr>
                <a:buSzPct val="130000"/>
                <a:buFont typeface="Arial" pitchFamily="34" charset="0"/>
                <a:buChar char="–"/>
              </a:pPr>
              <a:r>
                <a:rPr lang="en-GB" dirty="0" smtClean="0">
                  <a:solidFill>
                    <a:schemeClr val="tx1"/>
                  </a:solidFill>
                </a:rPr>
                <a:t>operation of technical </a:t>
              </a:r>
              <a:r>
                <a:rPr lang="en-GB" b="1" dirty="0" smtClean="0">
                  <a:solidFill>
                    <a:schemeClr val="accent1">
                      <a:lumMod val="75000"/>
                    </a:schemeClr>
                  </a:solidFill>
                </a:rPr>
                <a:t>LFC processes</a:t>
              </a:r>
            </a:p>
          </p:txBody>
        </p:sp>
      </p:grpSp>
    </p:spTree>
    <p:extLst>
      <p:ext uri="{BB962C8B-B14F-4D97-AF65-F5344CB8AC3E}">
        <p14:creationId xmlns="" xmlns:p14="http://schemas.microsoft.com/office/powerpoint/2010/main" val="287952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smtClean="0"/>
              <a:t>Reserve Providing Units connected to DSO Grid</a:t>
            </a:r>
            <a:endParaRPr lang="en-GB" sz="2400" dirty="0"/>
          </a:p>
        </p:txBody>
      </p:sp>
      <p:sp>
        <p:nvSpPr>
          <p:cNvPr id="4" name="Foliennummernplatzhalter 3"/>
          <p:cNvSpPr>
            <a:spLocks noGrp="1"/>
          </p:cNvSpPr>
          <p:nvPr>
            <p:ph type="sldNum" sz="quarter" idx="4294967295"/>
          </p:nvPr>
        </p:nvSpPr>
        <p:spPr>
          <a:xfrm>
            <a:off x="8502731" y="6403850"/>
            <a:ext cx="552194" cy="365125"/>
          </a:xfrm>
          <a:prstGeom prst="rect">
            <a:avLst/>
          </a:prstGeom>
        </p:spPr>
        <p:txBody>
          <a:bodyPr/>
          <a:lstStyle/>
          <a:p>
            <a:fld id="{ACD7B747-195D-4D1E-901B-2A25A28B011E}" type="slidenum">
              <a:rPr lang="en-GB" smtClean="0"/>
              <a:pPr/>
              <a:t>20</a:t>
            </a:fld>
            <a:endParaRPr lang="en-GB" dirty="0"/>
          </a:p>
        </p:txBody>
      </p:sp>
      <p:sp>
        <p:nvSpPr>
          <p:cNvPr id="5" name="Rechteck 4"/>
          <p:cNvSpPr/>
          <p:nvPr/>
        </p:nvSpPr>
        <p:spPr>
          <a:xfrm>
            <a:off x="296345" y="1207644"/>
            <a:ext cx="5401533"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Prequalification Phase</a:t>
            </a:r>
            <a:endParaRPr lang="en-GB" sz="1600" b="1" dirty="0">
              <a:solidFill>
                <a:schemeClr val="bg1"/>
              </a:solidFill>
            </a:endParaRPr>
          </a:p>
        </p:txBody>
      </p:sp>
      <p:sp>
        <p:nvSpPr>
          <p:cNvPr id="22" name="Rechteck 23"/>
          <p:cNvSpPr/>
          <p:nvPr/>
        </p:nvSpPr>
        <p:spPr>
          <a:xfrm>
            <a:off x="779147" y="1603645"/>
            <a:ext cx="7386139" cy="22030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182563" indent="-182563">
              <a:buClr>
                <a:srgbClr val="002060"/>
              </a:buClr>
              <a:buFont typeface="Wingdings" pitchFamily="2" charset="2"/>
              <a:buChar char="§"/>
            </a:pPr>
            <a:r>
              <a:rPr lang="en-US" sz="1400" dirty="0" smtClean="0">
                <a:solidFill>
                  <a:schemeClr val="tx1"/>
                </a:solidFill>
              </a:rPr>
              <a:t>Obligation to Reserve Providers to inform “connecting” DSO about:</a:t>
            </a:r>
          </a:p>
          <a:p>
            <a:pPr lvl="1">
              <a:buFont typeface="Arial" pitchFamily="34" charset="0"/>
              <a:buChar char="•"/>
            </a:pPr>
            <a:r>
              <a:rPr lang="en-GB" sz="1400" dirty="0" smtClean="0">
                <a:solidFill>
                  <a:schemeClr val="tx1"/>
                </a:solidFill>
              </a:rPr>
              <a:t> each Power Generating Module and/or Demand Unit;</a:t>
            </a:r>
            <a:endParaRPr lang="de-DE" sz="1400" b="1" dirty="0" smtClean="0">
              <a:solidFill>
                <a:schemeClr val="tx1"/>
              </a:solidFill>
            </a:endParaRPr>
          </a:p>
          <a:p>
            <a:pPr lvl="1">
              <a:buFont typeface="Arial" pitchFamily="34" charset="0"/>
              <a:buChar char="•"/>
            </a:pPr>
            <a:r>
              <a:rPr lang="en-GB" sz="1400" dirty="0" smtClean="0">
                <a:solidFill>
                  <a:schemeClr val="tx1"/>
                </a:solidFill>
              </a:rPr>
              <a:t> provided reserve type (FCR, FRR, RR);</a:t>
            </a:r>
            <a:endParaRPr lang="de-DE" sz="1400" b="1" dirty="0" smtClean="0">
              <a:solidFill>
                <a:schemeClr val="tx1"/>
              </a:solidFill>
            </a:endParaRPr>
          </a:p>
          <a:p>
            <a:pPr lvl="1">
              <a:buFont typeface="Arial" pitchFamily="34" charset="0"/>
              <a:buChar char="•"/>
            </a:pPr>
            <a:r>
              <a:rPr lang="en-GB" sz="1400" dirty="0" smtClean="0">
                <a:solidFill>
                  <a:schemeClr val="tx1"/>
                </a:solidFill>
              </a:rPr>
              <a:t> maximum Reserve Capacity provided by each Power Generation Module and/or Demand Unit; and</a:t>
            </a:r>
            <a:endParaRPr lang="de-DE" sz="1400" b="1" dirty="0" smtClean="0">
              <a:solidFill>
                <a:schemeClr val="tx1"/>
              </a:solidFill>
            </a:endParaRPr>
          </a:p>
          <a:p>
            <a:pPr lvl="1">
              <a:buFont typeface="Arial" pitchFamily="34" charset="0"/>
              <a:buChar char="•"/>
            </a:pPr>
            <a:r>
              <a:rPr lang="en-GB" sz="1400" dirty="0" smtClean="0">
                <a:solidFill>
                  <a:schemeClr val="tx1"/>
                </a:solidFill>
              </a:rPr>
              <a:t> maximum change of rate of active power for each Power Generation Module and/or Demand Unit</a:t>
            </a:r>
          </a:p>
          <a:p>
            <a:pPr marL="182563" indent="-182563">
              <a:buClr>
                <a:srgbClr val="002060"/>
              </a:buClr>
              <a:buFont typeface="Wingdings" pitchFamily="2" charset="2"/>
              <a:buChar char="§"/>
            </a:pPr>
            <a:r>
              <a:rPr lang="en-GB" sz="1400" b="1" dirty="0" smtClean="0">
                <a:solidFill>
                  <a:schemeClr val="tx1"/>
                </a:solidFill>
              </a:rPr>
              <a:t> </a:t>
            </a:r>
            <a:r>
              <a:rPr lang="en-GB" sz="1400" dirty="0" smtClean="0">
                <a:solidFill>
                  <a:schemeClr val="tx1"/>
                </a:solidFill>
              </a:rPr>
              <a:t>Right of the DSO</a:t>
            </a:r>
            <a:r>
              <a:rPr lang="en-US" sz="1400" dirty="0" smtClean="0">
                <a:solidFill>
                  <a:schemeClr val="tx1"/>
                </a:solidFill>
              </a:rPr>
              <a:t> to object or set limits to the delivery of Reserves based on security analysis</a:t>
            </a:r>
          </a:p>
        </p:txBody>
      </p:sp>
      <p:sp>
        <p:nvSpPr>
          <p:cNvPr id="8" name="Rechteck 7"/>
          <p:cNvSpPr/>
          <p:nvPr/>
        </p:nvSpPr>
        <p:spPr>
          <a:xfrm>
            <a:off x="296346" y="4085425"/>
            <a:ext cx="5317778"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Operation Phase</a:t>
            </a:r>
            <a:endParaRPr lang="en-GB" sz="1600" b="1" dirty="0">
              <a:solidFill>
                <a:schemeClr val="bg1"/>
              </a:solidFill>
            </a:endParaRPr>
          </a:p>
        </p:txBody>
      </p:sp>
      <p:sp>
        <p:nvSpPr>
          <p:cNvPr id="9" name="Rechteck 8"/>
          <p:cNvSpPr/>
          <p:nvPr/>
        </p:nvSpPr>
        <p:spPr>
          <a:xfrm>
            <a:off x="821861" y="4481423"/>
            <a:ext cx="7386139" cy="7611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182563" indent="-182563">
              <a:buClr>
                <a:srgbClr val="002060"/>
              </a:buClr>
              <a:buFont typeface="Wingdings" pitchFamily="2" charset="2"/>
              <a:buChar char="§"/>
            </a:pPr>
            <a:r>
              <a:rPr lang="en-US" sz="1400" dirty="0" smtClean="0">
                <a:solidFill>
                  <a:schemeClr val="tx1"/>
                </a:solidFill>
              </a:rPr>
              <a:t>Right of the DSO the request the same level of information as in the prequalification phase if needed for the secure grid operation</a:t>
            </a:r>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74688" y="434975"/>
            <a:ext cx="7793037" cy="4641850"/>
          </a:xfrm>
        </p:spPr>
        <p:txBody>
          <a:bodyPr/>
          <a:lstStyle/>
          <a:p>
            <a:pPr algn="l" eaLnBrk="1" hangingPunct="1"/>
            <a:r>
              <a:rPr lang="pl-PL" smtClean="0"/>
              <a:t>Network Code </a:t>
            </a:r>
            <a:r>
              <a:rPr lang="de-AT" smtClean="0"/>
              <a:t>LFC&amp;R</a:t>
            </a:r>
            <a:r>
              <a:rPr lang="nl-BE" smtClean="0"/>
              <a:t/>
            </a:r>
            <a:br>
              <a:rPr lang="nl-BE" smtClean="0"/>
            </a:br>
            <a:r>
              <a:rPr lang="nl-BE" smtClean="0"/>
              <a:t/>
            </a:r>
            <a:br>
              <a:rPr lang="nl-BE" smtClean="0"/>
            </a:br>
            <a:r>
              <a:rPr lang="nl-BE" smtClean="0"/>
              <a:t/>
            </a:r>
            <a:br>
              <a:rPr lang="nl-BE" smtClean="0"/>
            </a:br>
            <a:r>
              <a:rPr lang="nl-BE" smtClean="0"/>
              <a:t>Exchange and sharing of reserves</a:t>
            </a:r>
            <a:r>
              <a:rPr lang="en-US" smtClean="0"/>
              <a:t/>
            </a:r>
            <a:br>
              <a:rPr lang="en-US" smtClean="0"/>
            </a:br>
            <a:r>
              <a:rPr lang="en-GB" sz="3600" smtClean="0"/>
              <a:t/>
            </a:r>
            <a:br>
              <a:rPr lang="en-GB" sz="3600" smtClean="0"/>
            </a:br>
            <a:endParaRPr lang="en-GB" sz="36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GB" smtClean="0"/>
              <a:t>Exchange and sharing of reserves</a:t>
            </a:r>
          </a:p>
        </p:txBody>
      </p:sp>
      <p:sp>
        <p:nvSpPr>
          <p:cNvPr id="9219" name="Textplatzhalter 2"/>
          <p:cNvSpPr>
            <a:spLocks noGrp="1"/>
          </p:cNvSpPr>
          <p:nvPr>
            <p:ph type="body" sz="quarter" idx="10"/>
          </p:nvPr>
        </p:nvSpPr>
        <p:spPr>
          <a:xfrm>
            <a:off x="384175" y="1249363"/>
            <a:ext cx="8493125" cy="5154612"/>
          </a:xfrm>
        </p:spPr>
        <p:txBody>
          <a:bodyPr/>
          <a:lstStyle/>
          <a:p>
            <a:endParaRPr lang="en-GB" sz="1800" smtClean="0"/>
          </a:p>
          <a:p>
            <a:r>
              <a:rPr lang="en-GB" sz="1800" smtClean="0"/>
              <a:t>Sharing and exchange of reserves</a:t>
            </a:r>
          </a:p>
          <a:p>
            <a:pPr lvl="1"/>
            <a:r>
              <a:rPr lang="en-GB" sz="1800" smtClean="0"/>
              <a:t>Role of NC LFC&amp;R and EB NC</a:t>
            </a:r>
          </a:p>
          <a:p>
            <a:pPr lvl="1"/>
            <a:r>
              <a:rPr lang="en-GB" sz="1800" smtClean="0"/>
              <a:t>Principles</a:t>
            </a:r>
          </a:p>
          <a:p>
            <a:pPr lvl="1"/>
            <a:endParaRPr lang="en-GB" sz="1800" smtClean="0"/>
          </a:p>
          <a:p>
            <a:r>
              <a:rPr lang="en-GB" sz="1800" smtClean="0"/>
              <a:t>Exchange of reserves</a:t>
            </a:r>
          </a:p>
          <a:p>
            <a:endParaRPr lang="en-GB" sz="1800" smtClean="0"/>
          </a:p>
          <a:p>
            <a:r>
              <a:rPr lang="en-GB" sz="1800" smtClean="0"/>
              <a:t>Sharing of reserves</a:t>
            </a:r>
          </a:p>
          <a:p>
            <a:endParaRPr lang="en-GB" sz="1800" smtClean="0"/>
          </a:p>
          <a:p>
            <a:r>
              <a:rPr lang="en-GB" sz="1800" smtClean="0"/>
              <a:t>XB activation process (for optimization purposes)</a:t>
            </a:r>
          </a:p>
        </p:txBody>
      </p:sp>
      <p:sp>
        <p:nvSpPr>
          <p:cNvPr id="9220" name="Foliennummernplatzhalter 3"/>
          <p:cNvSpPr>
            <a:spLocks noGrp="1"/>
          </p:cNvSpPr>
          <p:nvPr>
            <p:ph type="sldNum" sz="quarter" idx="4294967295"/>
          </p:nvPr>
        </p:nvSpPr>
        <p:spPr bwMode="auto">
          <a:xfrm>
            <a:off x="8502650" y="6403975"/>
            <a:ext cx="552450" cy="365125"/>
          </a:xfrm>
          <a:prstGeom prst="rect">
            <a:avLst/>
          </a:prstGeom>
          <a:noFill/>
          <a:ln>
            <a:miter lim="800000"/>
            <a:headEnd/>
            <a:tailEnd/>
          </a:ln>
        </p:spPr>
        <p:txBody>
          <a:bodyPr wrap="square" numCol="1" anchorCtr="0" compatLnSpc="1">
            <a:prstTxWarp prst="textNoShape">
              <a:avLst/>
            </a:prstTxWarp>
          </a:bodyPr>
          <a:lstStyle/>
          <a:p>
            <a:fld id="{2F6C7248-4418-4BAA-BBD9-FA5554C25485}" type="slidenum">
              <a:rPr lang="en-GB" smtClean="0">
                <a:solidFill>
                  <a:srgbClr val="898989"/>
                </a:solidFill>
              </a:rPr>
              <a:pPr/>
              <a:t>22</a:t>
            </a:fld>
            <a:endParaRPr lang="en-GB" smtClean="0">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2625" y="322263"/>
            <a:ext cx="7799388" cy="509587"/>
          </a:xfrm>
        </p:spPr>
        <p:txBody>
          <a:bodyPr/>
          <a:lstStyle/>
          <a:p>
            <a:r>
              <a:rPr lang="nl-BE" smtClean="0"/>
              <a:t>Scope NC LFC&amp;R &amp; EB NC</a:t>
            </a:r>
          </a:p>
        </p:txBody>
      </p:sp>
      <p:sp>
        <p:nvSpPr>
          <p:cNvPr id="5" name="Rounded Rectangle 4"/>
          <p:cNvSpPr/>
          <p:nvPr/>
        </p:nvSpPr>
        <p:spPr>
          <a:xfrm>
            <a:off x="114300" y="1385888"/>
            <a:ext cx="3781425" cy="4737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nl-BE" sz="1600" b="1" u="sng" dirty="0">
                <a:solidFill>
                  <a:schemeClr val="tx1"/>
                </a:solidFill>
              </a:rPr>
              <a:t>NC LFC&amp;R:</a:t>
            </a:r>
          </a:p>
          <a:p>
            <a:pPr algn="just">
              <a:defRPr/>
            </a:pPr>
            <a:endParaRPr lang="nl-BE" sz="1600" b="1" u="sng" dirty="0">
              <a:solidFill>
                <a:schemeClr val="tx1"/>
              </a:solidFill>
            </a:endParaRPr>
          </a:p>
          <a:p>
            <a:pPr algn="just">
              <a:defRPr/>
            </a:pPr>
            <a:r>
              <a:rPr lang="nl-BE" sz="1600" dirty="0" err="1">
                <a:solidFill>
                  <a:schemeClr val="tx1"/>
                </a:solidFill>
              </a:rPr>
              <a:t>Determine</a:t>
            </a:r>
            <a:r>
              <a:rPr lang="nl-BE" sz="1600" dirty="0">
                <a:solidFill>
                  <a:schemeClr val="tx1"/>
                </a:solidFill>
              </a:rPr>
              <a:t> </a:t>
            </a:r>
            <a:r>
              <a:rPr lang="nl-BE" sz="1600" dirty="0" err="1">
                <a:solidFill>
                  <a:schemeClr val="tx1"/>
                </a:solidFill>
              </a:rPr>
              <a:t>required</a:t>
            </a:r>
            <a:r>
              <a:rPr lang="nl-BE" sz="1600" dirty="0">
                <a:solidFill>
                  <a:schemeClr val="tx1"/>
                </a:solidFill>
              </a:rPr>
              <a:t> </a:t>
            </a:r>
            <a:r>
              <a:rPr lang="nl-BE" sz="1600" b="1" dirty="0">
                <a:solidFill>
                  <a:schemeClr val="tx1"/>
                </a:solidFill>
              </a:rPr>
              <a:t>volumes</a:t>
            </a:r>
            <a:r>
              <a:rPr lang="nl-BE" sz="1600" dirty="0">
                <a:solidFill>
                  <a:schemeClr val="tx1"/>
                </a:solidFill>
              </a:rPr>
              <a:t> </a:t>
            </a:r>
            <a:r>
              <a:rPr lang="nl-BE" sz="1600" dirty="0" err="1">
                <a:solidFill>
                  <a:schemeClr val="tx1"/>
                </a:solidFill>
              </a:rPr>
              <a:t>and</a:t>
            </a:r>
            <a:r>
              <a:rPr lang="nl-BE" sz="1600" dirty="0">
                <a:solidFill>
                  <a:schemeClr val="tx1"/>
                </a:solidFill>
              </a:rPr>
              <a:t> </a:t>
            </a:r>
            <a:r>
              <a:rPr lang="nl-BE" sz="1600" b="1" dirty="0" err="1">
                <a:solidFill>
                  <a:schemeClr val="tx1"/>
                </a:solidFill>
              </a:rPr>
              <a:t>distribution</a:t>
            </a:r>
            <a:r>
              <a:rPr lang="nl-BE" sz="1600" dirty="0">
                <a:solidFill>
                  <a:schemeClr val="tx1"/>
                </a:solidFill>
              </a:rPr>
              <a:t> </a:t>
            </a:r>
            <a:r>
              <a:rPr lang="nl-BE" sz="1600" b="1" dirty="0">
                <a:solidFill>
                  <a:schemeClr val="tx1"/>
                </a:solidFill>
              </a:rPr>
              <a:t>of reserves </a:t>
            </a:r>
            <a:r>
              <a:rPr lang="nl-BE" sz="1600" dirty="0" err="1">
                <a:solidFill>
                  <a:schemeClr val="tx1"/>
                </a:solidFill>
              </a:rPr>
              <a:t>to</a:t>
            </a:r>
            <a:r>
              <a:rPr lang="nl-BE" sz="1600" dirty="0">
                <a:solidFill>
                  <a:schemeClr val="tx1"/>
                </a:solidFill>
              </a:rPr>
              <a:t> </a:t>
            </a:r>
            <a:r>
              <a:rPr lang="nl-BE" sz="1600" dirty="0" err="1">
                <a:solidFill>
                  <a:schemeClr val="tx1"/>
                </a:solidFill>
              </a:rPr>
              <a:t>ensure</a:t>
            </a:r>
            <a:r>
              <a:rPr lang="nl-BE" sz="1600" dirty="0">
                <a:solidFill>
                  <a:schemeClr val="tx1"/>
                </a:solidFill>
              </a:rPr>
              <a:t> </a:t>
            </a:r>
            <a:r>
              <a:rPr lang="nl-BE" sz="1600" dirty="0" err="1">
                <a:solidFill>
                  <a:schemeClr val="tx1"/>
                </a:solidFill>
              </a:rPr>
              <a:t>operational</a:t>
            </a:r>
            <a:r>
              <a:rPr lang="nl-BE" sz="1600" dirty="0">
                <a:solidFill>
                  <a:schemeClr val="tx1"/>
                </a:solidFill>
              </a:rPr>
              <a:t> security</a:t>
            </a:r>
          </a:p>
          <a:p>
            <a:pPr marL="285750" indent="-285750" algn="just">
              <a:buFont typeface="Arial" pitchFamily="34" charset="0"/>
              <a:buChar char="•"/>
              <a:defRPr/>
            </a:pPr>
            <a:r>
              <a:rPr lang="nl-BE" sz="1600" dirty="0" err="1">
                <a:solidFill>
                  <a:schemeClr val="tx1"/>
                </a:solidFill>
              </a:rPr>
              <a:t>Dimensioning</a:t>
            </a:r>
            <a:r>
              <a:rPr lang="nl-BE" sz="1600" dirty="0">
                <a:solidFill>
                  <a:schemeClr val="tx1"/>
                </a:solidFill>
              </a:rPr>
              <a:t> of reserves</a:t>
            </a:r>
          </a:p>
          <a:p>
            <a:pPr marL="285750" indent="-285750" algn="just">
              <a:buFont typeface="Arial" pitchFamily="34" charset="0"/>
              <a:buChar char="•"/>
              <a:defRPr/>
            </a:pPr>
            <a:r>
              <a:rPr lang="nl-BE" sz="1600" dirty="0">
                <a:solidFill>
                  <a:schemeClr val="tx1"/>
                </a:solidFill>
              </a:rPr>
              <a:t>Technical </a:t>
            </a:r>
            <a:r>
              <a:rPr lang="nl-BE" sz="1600" dirty="0" err="1">
                <a:solidFill>
                  <a:schemeClr val="tx1"/>
                </a:solidFill>
              </a:rPr>
              <a:t>limits</a:t>
            </a:r>
            <a:r>
              <a:rPr lang="nl-BE" sz="1600" dirty="0">
                <a:solidFill>
                  <a:schemeClr val="tx1"/>
                </a:solidFill>
              </a:rPr>
              <a:t> </a:t>
            </a:r>
            <a:r>
              <a:rPr lang="nl-BE" sz="1600" dirty="0" err="1">
                <a:solidFill>
                  <a:schemeClr val="tx1"/>
                </a:solidFill>
              </a:rPr>
              <a:t>for</a:t>
            </a:r>
            <a:r>
              <a:rPr lang="nl-BE" sz="1600" dirty="0">
                <a:solidFill>
                  <a:schemeClr val="tx1"/>
                </a:solidFill>
              </a:rPr>
              <a:t> exchange, </a:t>
            </a:r>
            <a:r>
              <a:rPr lang="nl-BE" sz="1600" dirty="0" err="1">
                <a:solidFill>
                  <a:schemeClr val="tx1"/>
                </a:solidFill>
              </a:rPr>
              <a:t>sharing</a:t>
            </a:r>
            <a:r>
              <a:rPr lang="nl-BE" sz="1600" dirty="0">
                <a:solidFill>
                  <a:schemeClr val="tx1"/>
                </a:solidFill>
              </a:rPr>
              <a:t> </a:t>
            </a:r>
            <a:r>
              <a:rPr lang="nl-BE" sz="1600" dirty="0" err="1">
                <a:solidFill>
                  <a:schemeClr val="tx1"/>
                </a:solidFill>
              </a:rPr>
              <a:t>and</a:t>
            </a:r>
            <a:r>
              <a:rPr lang="nl-BE" sz="1600" dirty="0">
                <a:solidFill>
                  <a:schemeClr val="tx1"/>
                </a:solidFill>
              </a:rPr>
              <a:t> cross-border </a:t>
            </a:r>
            <a:r>
              <a:rPr lang="nl-BE" sz="1600" dirty="0" err="1">
                <a:solidFill>
                  <a:schemeClr val="tx1"/>
                </a:solidFill>
              </a:rPr>
              <a:t>activation</a:t>
            </a:r>
            <a:r>
              <a:rPr lang="nl-BE" sz="1600" dirty="0">
                <a:solidFill>
                  <a:schemeClr val="tx1"/>
                </a:solidFill>
              </a:rPr>
              <a:t> of reserves</a:t>
            </a:r>
          </a:p>
          <a:p>
            <a:pPr marL="285750" indent="-285750" algn="just">
              <a:buFont typeface="Arial" pitchFamily="34" charset="0"/>
              <a:buChar char="•"/>
              <a:defRPr/>
            </a:pPr>
            <a:endParaRPr lang="nl-BE" sz="1600" dirty="0">
              <a:solidFill>
                <a:schemeClr val="tx1"/>
              </a:solidFill>
            </a:endParaRPr>
          </a:p>
          <a:p>
            <a:pPr algn="just">
              <a:defRPr/>
            </a:pPr>
            <a:r>
              <a:rPr lang="nl-BE" sz="1600" b="1" dirty="0">
                <a:solidFill>
                  <a:schemeClr val="tx1"/>
                </a:solidFill>
              </a:rPr>
              <a:t>Technical </a:t>
            </a:r>
            <a:r>
              <a:rPr lang="nl-BE" sz="1600" b="1" dirty="0" err="1">
                <a:solidFill>
                  <a:schemeClr val="tx1"/>
                </a:solidFill>
              </a:rPr>
              <a:t>requirements</a:t>
            </a:r>
            <a:r>
              <a:rPr lang="nl-BE" sz="1600" dirty="0">
                <a:solidFill>
                  <a:schemeClr val="tx1"/>
                </a:solidFill>
              </a:rPr>
              <a:t> </a:t>
            </a:r>
            <a:r>
              <a:rPr lang="nl-BE" sz="1600" dirty="0" err="1">
                <a:solidFill>
                  <a:schemeClr val="tx1"/>
                </a:solidFill>
              </a:rPr>
              <a:t>to</a:t>
            </a:r>
            <a:r>
              <a:rPr lang="nl-BE" sz="1600" dirty="0">
                <a:solidFill>
                  <a:schemeClr val="tx1"/>
                </a:solidFill>
              </a:rPr>
              <a:t> </a:t>
            </a:r>
            <a:r>
              <a:rPr lang="nl-BE" sz="1600" dirty="0" err="1">
                <a:solidFill>
                  <a:schemeClr val="tx1"/>
                </a:solidFill>
              </a:rPr>
              <a:t>ensure</a:t>
            </a:r>
            <a:r>
              <a:rPr lang="nl-BE" sz="1600" dirty="0">
                <a:solidFill>
                  <a:schemeClr val="tx1"/>
                </a:solidFill>
              </a:rPr>
              <a:t> </a:t>
            </a:r>
            <a:r>
              <a:rPr lang="nl-BE" sz="1600" b="1" dirty="0">
                <a:solidFill>
                  <a:schemeClr val="tx1"/>
                </a:solidFill>
              </a:rPr>
              <a:t>safe exchange / </a:t>
            </a:r>
            <a:r>
              <a:rPr lang="nl-BE" sz="1600" b="1" dirty="0" err="1">
                <a:solidFill>
                  <a:schemeClr val="tx1"/>
                </a:solidFill>
              </a:rPr>
              <a:t>sharing</a:t>
            </a:r>
            <a:r>
              <a:rPr lang="nl-BE" sz="1600" b="1" dirty="0">
                <a:solidFill>
                  <a:schemeClr val="tx1"/>
                </a:solidFill>
              </a:rPr>
              <a:t> / cross-border </a:t>
            </a:r>
            <a:r>
              <a:rPr lang="nl-BE" sz="1600" b="1" dirty="0" err="1">
                <a:solidFill>
                  <a:schemeClr val="tx1"/>
                </a:solidFill>
              </a:rPr>
              <a:t>activation</a:t>
            </a:r>
            <a:r>
              <a:rPr lang="nl-BE" sz="1600" b="1" dirty="0">
                <a:solidFill>
                  <a:schemeClr val="tx1"/>
                </a:solidFill>
              </a:rPr>
              <a:t> of reserves</a:t>
            </a:r>
          </a:p>
          <a:p>
            <a:pPr marL="285750" indent="-285750" algn="just">
              <a:buFont typeface="Arial" pitchFamily="34" charset="0"/>
              <a:buChar char="•"/>
              <a:defRPr/>
            </a:pPr>
            <a:r>
              <a:rPr lang="nl-BE" sz="1600" dirty="0" err="1">
                <a:solidFill>
                  <a:schemeClr val="tx1"/>
                </a:solidFill>
              </a:rPr>
              <a:t>Need</a:t>
            </a:r>
            <a:r>
              <a:rPr lang="nl-BE" sz="1600" dirty="0">
                <a:solidFill>
                  <a:schemeClr val="tx1"/>
                </a:solidFill>
              </a:rPr>
              <a:t> </a:t>
            </a:r>
            <a:r>
              <a:rPr lang="nl-BE" sz="1600" dirty="0" err="1">
                <a:solidFill>
                  <a:schemeClr val="tx1"/>
                </a:solidFill>
              </a:rPr>
              <a:t>for</a:t>
            </a:r>
            <a:r>
              <a:rPr lang="nl-BE" sz="1600" dirty="0">
                <a:solidFill>
                  <a:schemeClr val="tx1"/>
                </a:solidFill>
              </a:rPr>
              <a:t> </a:t>
            </a:r>
            <a:r>
              <a:rPr lang="nl-BE" sz="1600" dirty="0" err="1">
                <a:solidFill>
                  <a:schemeClr val="tx1"/>
                </a:solidFill>
              </a:rPr>
              <a:t>available</a:t>
            </a:r>
            <a:r>
              <a:rPr lang="nl-BE" sz="1600" dirty="0">
                <a:solidFill>
                  <a:schemeClr val="tx1"/>
                </a:solidFill>
              </a:rPr>
              <a:t> transmission </a:t>
            </a:r>
            <a:r>
              <a:rPr lang="nl-BE" sz="1600" dirty="0" err="1">
                <a:solidFill>
                  <a:schemeClr val="tx1"/>
                </a:solidFill>
              </a:rPr>
              <a:t>capacity</a:t>
            </a:r>
            <a:endParaRPr lang="nl-BE" sz="1600" dirty="0">
              <a:solidFill>
                <a:schemeClr val="tx1"/>
              </a:solidFill>
            </a:endParaRPr>
          </a:p>
          <a:p>
            <a:pPr marL="285750" indent="-285750" algn="just">
              <a:buFont typeface="Arial" pitchFamily="34" charset="0"/>
              <a:buChar char="•"/>
              <a:defRPr/>
            </a:pPr>
            <a:r>
              <a:rPr lang="nl-BE" sz="1600" dirty="0" err="1">
                <a:solidFill>
                  <a:schemeClr val="tx1"/>
                </a:solidFill>
              </a:rPr>
              <a:t>Fall</a:t>
            </a:r>
            <a:r>
              <a:rPr lang="nl-BE" sz="1600" dirty="0">
                <a:solidFill>
                  <a:schemeClr val="tx1"/>
                </a:solidFill>
              </a:rPr>
              <a:t>-back </a:t>
            </a:r>
            <a:r>
              <a:rPr lang="nl-BE" sz="1600" dirty="0" err="1">
                <a:solidFill>
                  <a:schemeClr val="tx1"/>
                </a:solidFill>
              </a:rPr>
              <a:t>solutions</a:t>
            </a:r>
            <a:r>
              <a:rPr lang="nl-BE" sz="1600" dirty="0">
                <a:solidFill>
                  <a:schemeClr val="tx1"/>
                </a:solidFill>
              </a:rPr>
              <a:t>,…</a:t>
            </a:r>
          </a:p>
          <a:p>
            <a:pPr algn="just">
              <a:defRPr/>
            </a:pPr>
            <a:endParaRPr lang="nl-BE" sz="1600" dirty="0"/>
          </a:p>
          <a:p>
            <a:pPr marL="285750" indent="-285750" algn="just">
              <a:buFont typeface="Arial" pitchFamily="34" charset="0"/>
              <a:buChar char="•"/>
              <a:defRPr/>
            </a:pPr>
            <a:endParaRPr lang="nl-BE" dirty="0"/>
          </a:p>
          <a:p>
            <a:pPr marL="285750" indent="-285750" algn="just">
              <a:buFont typeface="Arial" pitchFamily="34" charset="0"/>
              <a:buChar char="•"/>
              <a:defRPr/>
            </a:pPr>
            <a:endParaRPr lang="nl-BE" dirty="0"/>
          </a:p>
        </p:txBody>
      </p:sp>
      <p:sp>
        <p:nvSpPr>
          <p:cNvPr id="6" name="Rounded Rectangle 5"/>
          <p:cNvSpPr/>
          <p:nvPr/>
        </p:nvSpPr>
        <p:spPr>
          <a:xfrm>
            <a:off x="5018088" y="1385888"/>
            <a:ext cx="3727450" cy="4737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nl-BE" sz="1600" b="1" u="sng" dirty="0">
                <a:solidFill>
                  <a:schemeClr val="tx1"/>
                </a:solidFill>
              </a:rPr>
              <a:t>NC Electricity </a:t>
            </a:r>
            <a:r>
              <a:rPr lang="nl-BE" sz="1600" b="1" u="sng" dirty="0" err="1">
                <a:solidFill>
                  <a:schemeClr val="tx1"/>
                </a:solidFill>
              </a:rPr>
              <a:t>Balancing</a:t>
            </a:r>
            <a:r>
              <a:rPr lang="nl-BE" sz="1600" b="1" u="sng" dirty="0">
                <a:solidFill>
                  <a:schemeClr val="tx1"/>
                </a:solidFill>
              </a:rPr>
              <a:t>:</a:t>
            </a:r>
          </a:p>
          <a:p>
            <a:pPr algn="just">
              <a:defRPr/>
            </a:pPr>
            <a:endParaRPr lang="nl-BE" sz="1600" b="1" u="sng" dirty="0">
              <a:solidFill>
                <a:schemeClr val="tx1"/>
              </a:solidFill>
            </a:endParaRPr>
          </a:p>
          <a:p>
            <a:pPr algn="just">
              <a:defRPr/>
            </a:pPr>
            <a:r>
              <a:rPr lang="nl-BE" sz="1600" b="1" dirty="0" err="1">
                <a:solidFill>
                  <a:schemeClr val="tx1"/>
                </a:solidFill>
              </a:rPr>
              <a:t>Provision</a:t>
            </a:r>
            <a:r>
              <a:rPr lang="nl-BE" sz="1600" b="1" dirty="0">
                <a:solidFill>
                  <a:schemeClr val="tx1"/>
                </a:solidFill>
              </a:rPr>
              <a:t> of </a:t>
            </a:r>
            <a:r>
              <a:rPr lang="nl-BE" sz="1600" b="1" dirty="0" err="1">
                <a:solidFill>
                  <a:schemeClr val="tx1"/>
                </a:solidFill>
              </a:rPr>
              <a:t>required</a:t>
            </a:r>
            <a:r>
              <a:rPr lang="nl-BE" sz="1600" b="1" dirty="0">
                <a:solidFill>
                  <a:schemeClr val="tx1"/>
                </a:solidFill>
              </a:rPr>
              <a:t> reserve</a:t>
            </a:r>
            <a:r>
              <a:rPr lang="nl-BE" sz="1600" dirty="0">
                <a:solidFill>
                  <a:schemeClr val="tx1"/>
                </a:solidFill>
              </a:rPr>
              <a:t> volumes (</a:t>
            </a:r>
            <a:r>
              <a:rPr lang="nl-BE" sz="1600" dirty="0" err="1">
                <a:solidFill>
                  <a:schemeClr val="tx1"/>
                </a:solidFill>
              </a:rPr>
              <a:t>within</a:t>
            </a:r>
            <a:r>
              <a:rPr lang="nl-BE" sz="1600" dirty="0">
                <a:solidFill>
                  <a:schemeClr val="tx1"/>
                </a:solidFill>
              </a:rPr>
              <a:t> the </a:t>
            </a:r>
            <a:r>
              <a:rPr lang="nl-BE" sz="1600" dirty="0" err="1">
                <a:solidFill>
                  <a:schemeClr val="tx1"/>
                </a:solidFill>
              </a:rPr>
              <a:t>limits</a:t>
            </a:r>
            <a:r>
              <a:rPr lang="nl-BE" sz="1600" dirty="0">
                <a:solidFill>
                  <a:schemeClr val="tx1"/>
                </a:solidFill>
              </a:rPr>
              <a:t> </a:t>
            </a:r>
            <a:r>
              <a:rPr lang="nl-BE" sz="1600" dirty="0" err="1">
                <a:solidFill>
                  <a:schemeClr val="tx1"/>
                </a:solidFill>
              </a:rPr>
              <a:t>for</a:t>
            </a:r>
            <a:r>
              <a:rPr lang="nl-BE" sz="1600" dirty="0">
                <a:solidFill>
                  <a:schemeClr val="tx1"/>
                </a:solidFill>
              </a:rPr>
              <a:t> </a:t>
            </a:r>
            <a:r>
              <a:rPr lang="nl-BE" sz="1600" dirty="0" err="1">
                <a:solidFill>
                  <a:schemeClr val="tx1"/>
                </a:solidFill>
              </a:rPr>
              <a:t>distribution</a:t>
            </a:r>
            <a:r>
              <a:rPr lang="nl-BE" sz="1600" dirty="0">
                <a:solidFill>
                  <a:schemeClr val="tx1"/>
                </a:solidFill>
              </a:rPr>
              <a:t> set </a:t>
            </a:r>
            <a:r>
              <a:rPr lang="nl-BE" sz="1600" dirty="0" err="1">
                <a:solidFill>
                  <a:schemeClr val="tx1"/>
                </a:solidFill>
              </a:rPr>
              <a:t>by</a:t>
            </a:r>
            <a:r>
              <a:rPr lang="nl-BE" sz="1600" dirty="0">
                <a:solidFill>
                  <a:schemeClr val="tx1"/>
                </a:solidFill>
              </a:rPr>
              <a:t> NC LFC&amp;R)</a:t>
            </a:r>
          </a:p>
          <a:p>
            <a:pPr algn="just">
              <a:defRPr/>
            </a:pPr>
            <a:endParaRPr lang="nl-BE" sz="1600" dirty="0">
              <a:solidFill>
                <a:schemeClr val="tx1"/>
              </a:solidFill>
            </a:endParaRPr>
          </a:p>
          <a:p>
            <a:pPr algn="just">
              <a:defRPr/>
            </a:pPr>
            <a:r>
              <a:rPr lang="nl-BE" sz="1600" b="1" dirty="0" err="1">
                <a:solidFill>
                  <a:schemeClr val="tx1"/>
                </a:solidFill>
              </a:rPr>
              <a:t>Optimized</a:t>
            </a:r>
            <a:r>
              <a:rPr lang="nl-BE" sz="1600" b="1" dirty="0">
                <a:solidFill>
                  <a:schemeClr val="tx1"/>
                </a:solidFill>
              </a:rPr>
              <a:t> </a:t>
            </a:r>
            <a:r>
              <a:rPr lang="nl-BE" sz="1600" b="1" dirty="0" err="1">
                <a:solidFill>
                  <a:schemeClr val="tx1"/>
                </a:solidFill>
              </a:rPr>
              <a:t>activation</a:t>
            </a:r>
            <a:r>
              <a:rPr lang="nl-BE" sz="1600" dirty="0">
                <a:solidFill>
                  <a:schemeClr val="tx1"/>
                </a:solidFill>
              </a:rPr>
              <a:t> of reserves (energy) </a:t>
            </a:r>
            <a:r>
              <a:rPr lang="nl-BE" sz="1600" dirty="0" err="1">
                <a:solidFill>
                  <a:schemeClr val="tx1"/>
                </a:solidFill>
              </a:rPr>
              <a:t>available</a:t>
            </a:r>
            <a:r>
              <a:rPr lang="nl-BE" sz="1600" dirty="0">
                <a:solidFill>
                  <a:schemeClr val="tx1"/>
                </a:solidFill>
              </a:rPr>
              <a:t> in the system</a:t>
            </a:r>
          </a:p>
          <a:p>
            <a:pPr algn="just">
              <a:defRPr/>
            </a:pPr>
            <a:endParaRPr lang="nl-BE" sz="1600" dirty="0">
              <a:solidFill>
                <a:schemeClr val="tx1"/>
              </a:solidFill>
            </a:endParaRPr>
          </a:p>
          <a:p>
            <a:pPr algn="just">
              <a:defRPr/>
            </a:pPr>
            <a:r>
              <a:rPr lang="nl-BE" sz="1600" b="1" dirty="0" err="1">
                <a:solidFill>
                  <a:schemeClr val="tx1"/>
                </a:solidFill>
              </a:rPr>
              <a:t>Mechanisms</a:t>
            </a:r>
            <a:r>
              <a:rPr lang="nl-BE" sz="1600" dirty="0">
                <a:solidFill>
                  <a:schemeClr val="tx1"/>
                </a:solidFill>
              </a:rPr>
              <a:t> </a:t>
            </a:r>
            <a:r>
              <a:rPr lang="nl-BE" sz="1600" dirty="0" err="1">
                <a:solidFill>
                  <a:schemeClr val="tx1"/>
                </a:solidFill>
              </a:rPr>
              <a:t>to</a:t>
            </a:r>
            <a:r>
              <a:rPr lang="nl-BE" sz="1600" dirty="0">
                <a:solidFill>
                  <a:schemeClr val="tx1"/>
                </a:solidFill>
              </a:rPr>
              <a:t> </a:t>
            </a:r>
            <a:r>
              <a:rPr lang="nl-BE" sz="1600" dirty="0" err="1">
                <a:solidFill>
                  <a:schemeClr val="tx1"/>
                </a:solidFill>
              </a:rPr>
              <a:t>ensure</a:t>
            </a:r>
            <a:r>
              <a:rPr lang="nl-BE" sz="1600" dirty="0">
                <a:solidFill>
                  <a:schemeClr val="tx1"/>
                </a:solidFill>
              </a:rPr>
              <a:t> the </a:t>
            </a:r>
            <a:r>
              <a:rPr lang="nl-BE" sz="1600" b="1" dirty="0" err="1">
                <a:solidFill>
                  <a:schemeClr val="tx1"/>
                </a:solidFill>
              </a:rPr>
              <a:t>available</a:t>
            </a:r>
            <a:r>
              <a:rPr lang="nl-BE" sz="1600" b="1" dirty="0">
                <a:solidFill>
                  <a:schemeClr val="tx1"/>
                </a:solidFill>
              </a:rPr>
              <a:t> transmission </a:t>
            </a:r>
            <a:r>
              <a:rPr lang="nl-BE" sz="1600" b="1" dirty="0" err="1">
                <a:solidFill>
                  <a:schemeClr val="tx1"/>
                </a:solidFill>
              </a:rPr>
              <a:t>capacity</a:t>
            </a:r>
            <a:r>
              <a:rPr lang="nl-BE" sz="1600" b="1" dirty="0">
                <a:solidFill>
                  <a:schemeClr val="tx1"/>
                </a:solidFill>
              </a:rPr>
              <a:t> </a:t>
            </a:r>
            <a:r>
              <a:rPr lang="nl-BE" sz="1600" dirty="0" err="1">
                <a:solidFill>
                  <a:schemeClr val="tx1"/>
                </a:solidFill>
              </a:rPr>
              <a:t>for</a:t>
            </a:r>
            <a:r>
              <a:rPr lang="nl-BE" sz="1600" dirty="0">
                <a:solidFill>
                  <a:schemeClr val="tx1"/>
                </a:solidFill>
              </a:rPr>
              <a:t> </a:t>
            </a:r>
            <a:r>
              <a:rPr lang="nl-BE" sz="1600" dirty="0" err="1">
                <a:solidFill>
                  <a:schemeClr val="tx1"/>
                </a:solidFill>
              </a:rPr>
              <a:t>sharing</a:t>
            </a:r>
            <a:r>
              <a:rPr lang="nl-BE" sz="1600" dirty="0">
                <a:solidFill>
                  <a:schemeClr val="tx1"/>
                </a:solidFill>
              </a:rPr>
              <a:t> / exchange / XB </a:t>
            </a:r>
            <a:r>
              <a:rPr lang="nl-BE" sz="1600" dirty="0" err="1">
                <a:solidFill>
                  <a:schemeClr val="tx1"/>
                </a:solidFill>
              </a:rPr>
              <a:t>activation</a:t>
            </a:r>
            <a:r>
              <a:rPr lang="nl-BE" sz="1600" dirty="0">
                <a:solidFill>
                  <a:schemeClr val="tx1"/>
                </a:solidFill>
              </a:rPr>
              <a:t> of reserves</a:t>
            </a:r>
          </a:p>
        </p:txBody>
      </p:sp>
      <p:sp>
        <p:nvSpPr>
          <p:cNvPr id="7" name="Left-Right Arrow 6"/>
          <p:cNvSpPr/>
          <p:nvPr/>
        </p:nvSpPr>
        <p:spPr>
          <a:xfrm>
            <a:off x="3989388" y="3505200"/>
            <a:ext cx="931862" cy="4302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Rounded Rectangle 7"/>
          <p:cNvSpPr/>
          <p:nvPr/>
        </p:nvSpPr>
        <p:spPr>
          <a:xfrm>
            <a:off x="2936875" y="1149350"/>
            <a:ext cx="1357313" cy="638175"/>
          </a:xfrm>
          <a:prstGeom prst="round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dirty="0">
                <a:solidFill>
                  <a:schemeClr val="tx1"/>
                </a:solidFill>
              </a:rPr>
              <a:t>Technical</a:t>
            </a:r>
          </a:p>
        </p:txBody>
      </p:sp>
      <p:sp>
        <p:nvSpPr>
          <p:cNvPr id="10" name="Rounded Rectangle 9"/>
          <p:cNvSpPr/>
          <p:nvPr/>
        </p:nvSpPr>
        <p:spPr>
          <a:xfrm>
            <a:off x="7754938" y="1149350"/>
            <a:ext cx="1358900" cy="638175"/>
          </a:xfrm>
          <a:prstGeom prst="round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dirty="0">
                <a:solidFill>
                  <a:schemeClr val="tx1"/>
                </a:solidFill>
              </a:rPr>
              <a:t>Market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2625" y="322263"/>
            <a:ext cx="8075613" cy="509587"/>
          </a:xfrm>
        </p:spPr>
        <p:txBody>
          <a:bodyPr/>
          <a:lstStyle/>
          <a:p>
            <a:r>
              <a:rPr lang="nl-BE" smtClean="0"/>
              <a:t>Exchange, sharing and cross-border activation</a:t>
            </a:r>
          </a:p>
        </p:txBody>
      </p:sp>
      <p:sp>
        <p:nvSpPr>
          <p:cNvPr id="5" name="Rechteck 4"/>
          <p:cNvSpPr/>
          <p:nvPr/>
        </p:nvSpPr>
        <p:spPr>
          <a:xfrm>
            <a:off x="2308225" y="1263650"/>
            <a:ext cx="4724400" cy="555625"/>
          </a:xfrm>
          <a:prstGeom prst="rect">
            <a:avLst/>
          </a:prstGeom>
          <a:solidFill>
            <a:srgbClr val="62559A">
              <a:lumMod val="75000"/>
            </a:srgbClr>
          </a:solidFill>
          <a:ln w="25400" cap="flat" cmpd="sng" algn="ctr">
            <a:noFill/>
            <a:prstDash val="solid"/>
          </a:ln>
          <a:effectLst/>
        </p:spPr>
        <p:txBody>
          <a:bodyPr anchor="ctr"/>
          <a:lstStyle/>
          <a:p>
            <a:pPr fontAlgn="auto">
              <a:spcBef>
                <a:spcPts val="0"/>
              </a:spcBef>
              <a:spcAft>
                <a:spcPts val="0"/>
              </a:spcAft>
              <a:defRPr/>
            </a:pPr>
            <a:r>
              <a:rPr lang="en-GB" sz="1600" b="1" kern="0" dirty="0">
                <a:solidFill>
                  <a:srgbClr val="FFFFFF"/>
                </a:solidFill>
                <a:latin typeface="Arial"/>
                <a:cs typeface="Arial"/>
              </a:rPr>
              <a:t>Exchange / sharing /cross-border activation of reserves (e.g. FRR)</a:t>
            </a:r>
          </a:p>
        </p:txBody>
      </p:sp>
      <p:sp>
        <p:nvSpPr>
          <p:cNvPr id="6" name="Rechteck 5"/>
          <p:cNvSpPr/>
          <p:nvPr/>
        </p:nvSpPr>
        <p:spPr>
          <a:xfrm>
            <a:off x="509588" y="2547938"/>
            <a:ext cx="2667000" cy="395287"/>
          </a:xfrm>
          <a:prstGeom prst="rect">
            <a:avLst/>
          </a:prstGeom>
          <a:solidFill>
            <a:srgbClr val="62559A">
              <a:lumMod val="75000"/>
            </a:srgbClr>
          </a:solidFill>
          <a:ln w="25400" cap="flat" cmpd="sng" algn="ctr">
            <a:noFill/>
            <a:prstDash val="solid"/>
          </a:ln>
          <a:effectLst/>
        </p:spPr>
        <p:txBody>
          <a:bodyPr anchor="ctr"/>
          <a:lstStyle/>
          <a:p>
            <a:pPr fontAlgn="auto">
              <a:spcBef>
                <a:spcPts val="0"/>
              </a:spcBef>
              <a:spcAft>
                <a:spcPts val="0"/>
              </a:spcAft>
              <a:defRPr/>
            </a:pPr>
            <a:r>
              <a:rPr lang="en-GB" sz="1600" b="1" kern="0" dirty="0">
                <a:solidFill>
                  <a:srgbClr val="FFFFFF"/>
                </a:solidFill>
                <a:latin typeface="Arial"/>
                <a:cs typeface="Arial"/>
              </a:rPr>
              <a:t>Exchange of reserves</a:t>
            </a:r>
          </a:p>
        </p:txBody>
      </p:sp>
      <p:sp>
        <p:nvSpPr>
          <p:cNvPr id="7" name="Rechteck 6"/>
          <p:cNvSpPr/>
          <p:nvPr/>
        </p:nvSpPr>
        <p:spPr>
          <a:xfrm>
            <a:off x="6122988" y="2547938"/>
            <a:ext cx="2635250" cy="471487"/>
          </a:xfrm>
          <a:prstGeom prst="rect">
            <a:avLst/>
          </a:prstGeom>
          <a:solidFill>
            <a:srgbClr val="62559A">
              <a:lumMod val="75000"/>
            </a:srgbClr>
          </a:solidFill>
          <a:ln w="25400" cap="flat" cmpd="sng" algn="ctr">
            <a:noFill/>
            <a:prstDash val="solid"/>
          </a:ln>
          <a:effectLst/>
        </p:spPr>
        <p:txBody>
          <a:bodyPr anchor="ctr"/>
          <a:lstStyle/>
          <a:p>
            <a:pPr fontAlgn="auto">
              <a:spcBef>
                <a:spcPts val="0"/>
              </a:spcBef>
              <a:spcAft>
                <a:spcPts val="0"/>
              </a:spcAft>
              <a:defRPr/>
            </a:pPr>
            <a:r>
              <a:rPr lang="en-GB" sz="1600" b="1" kern="0" dirty="0">
                <a:solidFill>
                  <a:srgbClr val="FFFFFF"/>
                </a:solidFill>
                <a:latin typeface="Arial"/>
                <a:cs typeface="Arial"/>
              </a:rPr>
              <a:t>XB activation of FRR (optimization!)</a:t>
            </a:r>
          </a:p>
        </p:txBody>
      </p:sp>
      <p:cxnSp>
        <p:nvCxnSpPr>
          <p:cNvPr id="11271" name="Gewinkelte Verbindung 12"/>
          <p:cNvCxnSpPr>
            <a:cxnSpLocks noChangeShapeType="1"/>
            <a:stCxn id="5" idx="2"/>
            <a:endCxn id="6" idx="0"/>
          </p:cNvCxnSpPr>
          <p:nvPr/>
        </p:nvCxnSpPr>
        <p:spPr bwMode="auto">
          <a:xfrm rot="5400000">
            <a:off x="2892425" y="769938"/>
            <a:ext cx="728663" cy="2827337"/>
          </a:xfrm>
          <a:prstGeom prst="bentConnector3">
            <a:avLst>
              <a:gd name="adj1" fmla="val 50000"/>
            </a:avLst>
          </a:prstGeom>
          <a:noFill/>
          <a:ln w="19050" algn="ctr">
            <a:solidFill>
              <a:srgbClr val="62559A"/>
            </a:solidFill>
            <a:miter lim="800000"/>
            <a:headEnd/>
            <a:tailEnd type="triangle" w="lg" len="lg"/>
          </a:ln>
        </p:spPr>
      </p:cxnSp>
      <p:cxnSp>
        <p:nvCxnSpPr>
          <p:cNvPr id="11272" name="Gewinkelte Verbindung 12"/>
          <p:cNvCxnSpPr>
            <a:cxnSpLocks noChangeShapeType="1"/>
            <a:stCxn id="5" idx="2"/>
            <a:endCxn id="7" idx="0"/>
          </p:cNvCxnSpPr>
          <p:nvPr/>
        </p:nvCxnSpPr>
        <p:spPr bwMode="auto">
          <a:xfrm rot="16200000" flipH="1">
            <a:off x="5691187" y="798513"/>
            <a:ext cx="728663" cy="2770188"/>
          </a:xfrm>
          <a:prstGeom prst="bentConnector3">
            <a:avLst>
              <a:gd name="adj1" fmla="val 50000"/>
            </a:avLst>
          </a:prstGeom>
          <a:noFill/>
          <a:ln w="19050" algn="ctr">
            <a:solidFill>
              <a:srgbClr val="62559A"/>
            </a:solidFill>
            <a:miter lim="800000"/>
            <a:headEnd/>
            <a:tailEnd type="triangle" w="lg" len="lg"/>
          </a:ln>
        </p:spPr>
      </p:cxnSp>
      <p:sp>
        <p:nvSpPr>
          <p:cNvPr id="10" name="Rechteck 2"/>
          <p:cNvSpPr/>
          <p:nvPr/>
        </p:nvSpPr>
        <p:spPr>
          <a:xfrm>
            <a:off x="509588" y="2947988"/>
            <a:ext cx="2667000" cy="804862"/>
          </a:xfrm>
          <a:prstGeom prst="rect">
            <a:avLst/>
          </a:prstGeom>
          <a:solidFill>
            <a:srgbClr val="B7B4CA">
              <a:lumMod val="40000"/>
              <a:lumOff val="60000"/>
            </a:srgbClr>
          </a:solidFill>
          <a:ln w="25400" cap="flat" cmpd="sng" algn="ctr">
            <a:noFill/>
            <a:prstDash val="solid"/>
          </a:ln>
          <a:effectLst/>
        </p:spPr>
        <p:txBody>
          <a:bodyPr lIns="36000" rIns="0"/>
          <a:lstStyle/>
          <a:p>
            <a:pPr fontAlgn="auto">
              <a:spcBef>
                <a:spcPts val="0"/>
              </a:spcBef>
              <a:spcAft>
                <a:spcPts val="0"/>
              </a:spcAft>
              <a:buClr>
                <a:srgbClr val="002060"/>
              </a:buClr>
              <a:defRPr/>
            </a:pPr>
            <a:r>
              <a:rPr lang="en-GB" sz="1400" b="1" kern="0" dirty="0">
                <a:solidFill>
                  <a:srgbClr val="000000"/>
                </a:solidFill>
                <a:latin typeface="Arial"/>
                <a:cs typeface="Arial"/>
              </a:rPr>
              <a:t>‘Area A’ receives of its FRR [MW] from ‘Area B’ to fulfil its FRR Dimensioning </a:t>
            </a:r>
            <a:r>
              <a:rPr lang="en-GB" sz="1400" b="1" kern="0" dirty="0" err="1">
                <a:solidFill>
                  <a:srgbClr val="000000"/>
                </a:solidFill>
                <a:latin typeface="Arial"/>
                <a:cs typeface="Arial"/>
              </a:rPr>
              <a:t>Reqs</a:t>
            </a:r>
            <a:r>
              <a:rPr lang="en-GB" sz="1400" b="1" kern="0" dirty="0">
                <a:solidFill>
                  <a:srgbClr val="000000"/>
                </a:solidFill>
                <a:latin typeface="Arial"/>
                <a:cs typeface="Arial"/>
              </a:rPr>
              <a:t>.</a:t>
            </a:r>
          </a:p>
        </p:txBody>
      </p:sp>
      <p:sp>
        <p:nvSpPr>
          <p:cNvPr id="11" name="Rechteck 23"/>
          <p:cNvSpPr/>
          <p:nvPr/>
        </p:nvSpPr>
        <p:spPr>
          <a:xfrm>
            <a:off x="6122988" y="3019425"/>
            <a:ext cx="2635250" cy="733425"/>
          </a:xfrm>
          <a:prstGeom prst="rect">
            <a:avLst/>
          </a:prstGeom>
          <a:solidFill>
            <a:srgbClr val="B7B4CA">
              <a:lumMod val="40000"/>
              <a:lumOff val="60000"/>
            </a:srgbClr>
          </a:solidFill>
          <a:ln w="25400" cap="flat" cmpd="sng" algn="ctr">
            <a:noFill/>
            <a:prstDash val="solid"/>
          </a:ln>
          <a:effectLst/>
        </p:spPr>
        <p:txBody>
          <a:bodyPr lIns="36000" rIns="0"/>
          <a:lstStyle/>
          <a:p>
            <a:pPr fontAlgn="auto">
              <a:spcBef>
                <a:spcPts val="0"/>
              </a:spcBef>
              <a:spcAft>
                <a:spcPts val="0"/>
              </a:spcAft>
              <a:buClr>
                <a:srgbClr val="002060"/>
              </a:buClr>
              <a:defRPr/>
            </a:pPr>
            <a:r>
              <a:rPr lang="en-GB" sz="1400" b="1" kern="0" dirty="0">
                <a:solidFill>
                  <a:srgbClr val="000000"/>
                </a:solidFill>
                <a:latin typeface="Arial"/>
                <a:cs typeface="Arial"/>
              </a:rPr>
              <a:t>‘Area A’ and ‘Area B’ optimize activation of their reserves in the system</a:t>
            </a:r>
          </a:p>
        </p:txBody>
      </p:sp>
      <p:cxnSp>
        <p:nvCxnSpPr>
          <p:cNvPr id="11275" name="Gewinkelte Verbindung 12"/>
          <p:cNvCxnSpPr>
            <a:cxnSpLocks noChangeShapeType="1"/>
          </p:cNvCxnSpPr>
          <p:nvPr/>
        </p:nvCxnSpPr>
        <p:spPr bwMode="auto">
          <a:xfrm>
            <a:off x="4603750" y="2781300"/>
            <a:ext cx="0" cy="0"/>
          </a:xfrm>
          <a:prstGeom prst="straightConnector1">
            <a:avLst/>
          </a:prstGeom>
          <a:noFill/>
          <a:ln w="19050" algn="ctr">
            <a:solidFill>
              <a:srgbClr val="4A4074"/>
            </a:solidFill>
            <a:round/>
            <a:headEnd type="diamond" w="med" len="med"/>
            <a:tailEnd type="oval" w="med" len="med"/>
          </a:ln>
        </p:spPr>
      </p:cxnSp>
      <p:sp>
        <p:nvSpPr>
          <p:cNvPr id="13" name="Rechteck 6"/>
          <p:cNvSpPr/>
          <p:nvPr/>
        </p:nvSpPr>
        <p:spPr>
          <a:xfrm>
            <a:off x="3341688" y="2538413"/>
            <a:ext cx="2663825" cy="395287"/>
          </a:xfrm>
          <a:prstGeom prst="rect">
            <a:avLst/>
          </a:prstGeom>
          <a:solidFill>
            <a:srgbClr val="62559A">
              <a:lumMod val="75000"/>
            </a:srgbClr>
          </a:solidFill>
          <a:ln w="25400" cap="flat" cmpd="sng" algn="ctr">
            <a:noFill/>
            <a:prstDash val="solid"/>
          </a:ln>
          <a:effectLst/>
        </p:spPr>
        <p:txBody>
          <a:bodyPr anchor="ctr"/>
          <a:lstStyle/>
          <a:p>
            <a:pPr fontAlgn="auto">
              <a:spcBef>
                <a:spcPts val="0"/>
              </a:spcBef>
              <a:spcAft>
                <a:spcPts val="0"/>
              </a:spcAft>
              <a:defRPr/>
            </a:pPr>
            <a:r>
              <a:rPr lang="en-GB" sz="1600" b="1" kern="0" dirty="0">
                <a:solidFill>
                  <a:srgbClr val="FFFFFF"/>
                </a:solidFill>
                <a:latin typeface="Arial"/>
                <a:cs typeface="Arial"/>
              </a:rPr>
              <a:t>Sharing of reserves</a:t>
            </a:r>
          </a:p>
        </p:txBody>
      </p:sp>
      <p:sp>
        <p:nvSpPr>
          <p:cNvPr id="14" name="Rechteck 23"/>
          <p:cNvSpPr/>
          <p:nvPr/>
        </p:nvSpPr>
        <p:spPr>
          <a:xfrm>
            <a:off x="3341688" y="2933700"/>
            <a:ext cx="2663825" cy="819150"/>
          </a:xfrm>
          <a:prstGeom prst="rect">
            <a:avLst/>
          </a:prstGeom>
          <a:solidFill>
            <a:srgbClr val="B7B4CA">
              <a:lumMod val="40000"/>
              <a:lumOff val="60000"/>
            </a:srgbClr>
          </a:solidFill>
          <a:ln w="25400" cap="flat" cmpd="sng" algn="ctr">
            <a:noFill/>
            <a:prstDash val="solid"/>
          </a:ln>
          <a:effectLst/>
        </p:spPr>
        <p:txBody>
          <a:bodyPr lIns="36000" rIns="0"/>
          <a:lstStyle/>
          <a:p>
            <a:pPr fontAlgn="auto">
              <a:spcBef>
                <a:spcPts val="0"/>
              </a:spcBef>
              <a:spcAft>
                <a:spcPts val="0"/>
              </a:spcAft>
              <a:buClr>
                <a:srgbClr val="002060"/>
              </a:buClr>
              <a:defRPr/>
            </a:pPr>
            <a:r>
              <a:rPr lang="en-GB" sz="1400" b="1" kern="0" dirty="0">
                <a:solidFill>
                  <a:srgbClr val="000000"/>
                </a:solidFill>
                <a:latin typeface="Arial"/>
                <a:cs typeface="Arial"/>
              </a:rPr>
              <a:t>‘Area A’ uses part of the FRR [MW] of ‘Area B’ to fulfil FRR Dimensioning </a:t>
            </a:r>
            <a:r>
              <a:rPr lang="en-GB" sz="1400" b="1" kern="0" dirty="0" err="1">
                <a:solidFill>
                  <a:srgbClr val="000000"/>
                </a:solidFill>
                <a:latin typeface="Arial"/>
                <a:cs typeface="Arial"/>
              </a:rPr>
              <a:t>Reqs</a:t>
            </a:r>
            <a:endParaRPr lang="en-GB" sz="1400" b="1" kern="0" dirty="0">
              <a:solidFill>
                <a:srgbClr val="000000"/>
              </a:solidFill>
              <a:latin typeface="Arial"/>
              <a:cs typeface="Arial"/>
            </a:endParaRPr>
          </a:p>
        </p:txBody>
      </p:sp>
      <p:cxnSp>
        <p:nvCxnSpPr>
          <p:cNvPr id="11278" name="Gewinkelte Verbindung 12"/>
          <p:cNvCxnSpPr>
            <a:cxnSpLocks noChangeShapeType="1"/>
            <a:stCxn id="13" idx="2"/>
            <a:endCxn id="14" idx="0"/>
          </p:cNvCxnSpPr>
          <p:nvPr/>
        </p:nvCxnSpPr>
        <p:spPr bwMode="auto">
          <a:xfrm>
            <a:off x="4673600" y="2933700"/>
            <a:ext cx="0" cy="0"/>
          </a:xfrm>
          <a:prstGeom prst="straightConnector1">
            <a:avLst/>
          </a:prstGeom>
          <a:noFill/>
          <a:ln w="19050" algn="ctr">
            <a:solidFill>
              <a:srgbClr val="4A4074"/>
            </a:solidFill>
            <a:round/>
            <a:headEnd type="diamond" w="med" len="med"/>
            <a:tailEnd type="oval" w="med" len="med"/>
          </a:ln>
        </p:spPr>
      </p:cxnSp>
      <p:cxnSp>
        <p:nvCxnSpPr>
          <p:cNvPr id="11279" name="Gewinkelte Verbindung 12"/>
          <p:cNvCxnSpPr>
            <a:cxnSpLocks noChangeShapeType="1"/>
            <a:stCxn id="5" idx="2"/>
            <a:endCxn id="13" idx="0"/>
          </p:cNvCxnSpPr>
          <p:nvPr/>
        </p:nvCxnSpPr>
        <p:spPr bwMode="auto">
          <a:xfrm rot="16200000" flipH="1">
            <a:off x="4312444" y="2177256"/>
            <a:ext cx="719138" cy="3175"/>
          </a:xfrm>
          <a:prstGeom prst="bentConnector3">
            <a:avLst>
              <a:gd name="adj1" fmla="val 50000"/>
            </a:avLst>
          </a:prstGeom>
          <a:noFill/>
          <a:ln w="19050" algn="ctr">
            <a:solidFill>
              <a:srgbClr val="62559A"/>
            </a:solidFill>
            <a:miter lim="800000"/>
            <a:headEnd/>
            <a:tailEnd type="triangle" w="lg" len="lg"/>
          </a:ln>
        </p:spPr>
      </p:cxnSp>
      <p:sp>
        <p:nvSpPr>
          <p:cNvPr id="31" name="Right Brace 30"/>
          <p:cNvSpPr/>
          <p:nvPr/>
        </p:nvSpPr>
        <p:spPr>
          <a:xfrm rot="5400000">
            <a:off x="3021807" y="1394619"/>
            <a:ext cx="471487" cy="549592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2" name="TextBox 31"/>
          <p:cNvSpPr txBox="1"/>
          <p:nvPr/>
        </p:nvSpPr>
        <p:spPr>
          <a:xfrm>
            <a:off x="346075" y="4508500"/>
            <a:ext cx="4656138" cy="1477963"/>
          </a:xfrm>
          <a:prstGeom prst="rect">
            <a:avLst/>
          </a:prstGeom>
          <a:noFill/>
          <a:ln w="38100">
            <a:solidFill>
              <a:schemeClr val="tx1"/>
            </a:solidFill>
          </a:ln>
        </p:spPr>
        <p:txBody>
          <a:bodyPr>
            <a:spAutoFit/>
          </a:bodyPr>
          <a:lstStyle/>
          <a:p>
            <a:pPr>
              <a:defRPr/>
            </a:pPr>
            <a:r>
              <a:rPr lang="nl-BE" b="1" u="sng" dirty="0">
                <a:solidFill>
                  <a:srgbClr val="FF0000"/>
                </a:solidFill>
              </a:rPr>
              <a:t>Distribution &amp; volumes of reserves [MW]</a:t>
            </a:r>
          </a:p>
          <a:p>
            <a:pPr marL="285750" indent="-285750">
              <a:buFont typeface="Arial" pitchFamily="34" charset="0"/>
              <a:buChar char="•"/>
              <a:defRPr/>
            </a:pPr>
            <a:r>
              <a:rPr lang="nl-BE" b="1" i="1" dirty="0"/>
              <a:t>NC LFC&amp;R sets </a:t>
            </a:r>
            <a:r>
              <a:rPr lang="nl-BE" b="1" i="1" dirty="0" err="1"/>
              <a:t>technical</a:t>
            </a:r>
            <a:r>
              <a:rPr lang="nl-BE" b="1" i="1" dirty="0"/>
              <a:t> </a:t>
            </a:r>
            <a:r>
              <a:rPr lang="nl-BE" b="1" i="1" dirty="0" err="1"/>
              <a:t>limits</a:t>
            </a:r>
            <a:r>
              <a:rPr lang="nl-BE" b="1" i="1" dirty="0"/>
              <a:t> </a:t>
            </a:r>
            <a:r>
              <a:rPr lang="nl-BE" b="1" i="1" dirty="0" err="1"/>
              <a:t>and</a:t>
            </a:r>
            <a:r>
              <a:rPr lang="nl-BE" b="1" i="1" dirty="0"/>
              <a:t> </a:t>
            </a:r>
            <a:r>
              <a:rPr lang="nl-BE" b="1" i="1" dirty="0" err="1"/>
              <a:t>technical</a:t>
            </a:r>
            <a:r>
              <a:rPr lang="nl-BE" b="1" i="1" dirty="0"/>
              <a:t> </a:t>
            </a:r>
            <a:r>
              <a:rPr lang="nl-BE" b="1" i="1" dirty="0" err="1"/>
              <a:t>requirements</a:t>
            </a:r>
            <a:endParaRPr lang="nl-BE" b="1" i="1" dirty="0"/>
          </a:p>
          <a:p>
            <a:pPr marL="285750" indent="-285750">
              <a:buFont typeface="Arial" pitchFamily="34" charset="0"/>
              <a:buChar char="•"/>
              <a:defRPr/>
            </a:pPr>
            <a:r>
              <a:rPr lang="nl-BE" dirty="0"/>
              <a:t>NC EB deals </a:t>
            </a:r>
            <a:r>
              <a:rPr lang="nl-BE" dirty="0" err="1"/>
              <a:t>with</a:t>
            </a:r>
            <a:r>
              <a:rPr lang="nl-BE" dirty="0"/>
              <a:t> reserve </a:t>
            </a:r>
            <a:r>
              <a:rPr lang="nl-BE" dirty="0" err="1"/>
              <a:t>procurement</a:t>
            </a:r>
            <a:r>
              <a:rPr lang="nl-BE" dirty="0"/>
              <a:t> </a:t>
            </a:r>
            <a:r>
              <a:rPr lang="nl-BE" dirty="0" err="1"/>
              <a:t>and</a:t>
            </a:r>
            <a:r>
              <a:rPr lang="nl-BE" dirty="0"/>
              <a:t> </a:t>
            </a:r>
            <a:r>
              <a:rPr lang="nl-BE" dirty="0" err="1"/>
              <a:t>optimization</a:t>
            </a:r>
            <a:r>
              <a:rPr lang="nl-BE" dirty="0"/>
              <a:t>,…</a:t>
            </a:r>
            <a:endParaRPr lang="nl-BE" dirty="0">
              <a:solidFill>
                <a:srgbClr val="FF0000"/>
              </a:solidFill>
            </a:endParaRPr>
          </a:p>
        </p:txBody>
      </p:sp>
      <p:sp>
        <p:nvSpPr>
          <p:cNvPr id="33" name="Right Brace 32"/>
          <p:cNvSpPr/>
          <p:nvPr/>
        </p:nvSpPr>
        <p:spPr>
          <a:xfrm rot="5400000">
            <a:off x="7171532" y="2791619"/>
            <a:ext cx="471487" cy="270192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4" name="TextBox 33"/>
          <p:cNvSpPr txBox="1"/>
          <p:nvPr/>
        </p:nvSpPr>
        <p:spPr>
          <a:xfrm>
            <a:off x="5165725" y="4508500"/>
            <a:ext cx="3978275" cy="1477963"/>
          </a:xfrm>
          <a:prstGeom prst="rect">
            <a:avLst/>
          </a:prstGeom>
          <a:noFill/>
          <a:ln w="38100">
            <a:solidFill>
              <a:schemeClr val="tx1"/>
            </a:solidFill>
          </a:ln>
        </p:spPr>
        <p:txBody>
          <a:bodyPr>
            <a:spAutoFit/>
          </a:bodyPr>
          <a:lstStyle/>
          <a:p>
            <a:pPr>
              <a:defRPr/>
            </a:pPr>
            <a:r>
              <a:rPr lang="nl-BE" b="1" u="sng" dirty="0" err="1">
                <a:solidFill>
                  <a:srgbClr val="FF0000"/>
                </a:solidFill>
              </a:rPr>
              <a:t>Activation</a:t>
            </a:r>
            <a:r>
              <a:rPr lang="nl-BE" b="1" u="sng" dirty="0">
                <a:solidFill>
                  <a:srgbClr val="FF0000"/>
                </a:solidFill>
              </a:rPr>
              <a:t> of reserves [</a:t>
            </a:r>
            <a:r>
              <a:rPr lang="nl-BE" b="1" u="sng" dirty="0" err="1">
                <a:solidFill>
                  <a:srgbClr val="FF0000"/>
                </a:solidFill>
              </a:rPr>
              <a:t>MWh</a:t>
            </a:r>
            <a:r>
              <a:rPr lang="nl-BE" b="1" u="sng" dirty="0">
                <a:solidFill>
                  <a:srgbClr val="FF0000"/>
                </a:solidFill>
              </a:rPr>
              <a:t>]</a:t>
            </a:r>
          </a:p>
          <a:p>
            <a:pPr marL="285750" indent="-285750">
              <a:buFont typeface="Arial" pitchFamily="34" charset="0"/>
              <a:buChar char="•"/>
              <a:defRPr/>
            </a:pPr>
            <a:r>
              <a:rPr lang="nl-BE" b="1" i="1" dirty="0"/>
              <a:t>NC LFC&amp;R sets </a:t>
            </a:r>
            <a:r>
              <a:rPr lang="nl-BE" b="1" i="1" dirty="0" err="1"/>
              <a:t>technical</a:t>
            </a:r>
            <a:r>
              <a:rPr lang="nl-BE" b="1" i="1" dirty="0"/>
              <a:t> </a:t>
            </a:r>
            <a:r>
              <a:rPr lang="nl-BE" b="1" i="1" dirty="0" err="1"/>
              <a:t>limits</a:t>
            </a:r>
            <a:r>
              <a:rPr lang="nl-BE" b="1" i="1" dirty="0"/>
              <a:t> </a:t>
            </a:r>
            <a:r>
              <a:rPr lang="nl-BE" b="1" i="1" dirty="0" err="1"/>
              <a:t>and</a:t>
            </a:r>
            <a:r>
              <a:rPr lang="nl-BE" b="1" i="1" dirty="0"/>
              <a:t> </a:t>
            </a:r>
            <a:r>
              <a:rPr lang="nl-BE" b="1" i="1" dirty="0" err="1"/>
              <a:t>technical</a:t>
            </a:r>
            <a:r>
              <a:rPr lang="nl-BE" b="1" i="1" dirty="0"/>
              <a:t> </a:t>
            </a:r>
            <a:r>
              <a:rPr lang="nl-BE" b="1" i="1" dirty="0" err="1"/>
              <a:t>requirements</a:t>
            </a:r>
            <a:endParaRPr lang="nl-BE" b="1" i="1" dirty="0"/>
          </a:p>
          <a:p>
            <a:pPr marL="285750" indent="-285750">
              <a:buFont typeface="Arial" pitchFamily="34" charset="0"/>
              <a:buChar char="•"/>
              <a:defRPr/>
            </a:pPr>
            <a:r>
              <a:rPr lang="nl-BE" dirty="0"/>
              <a:t>NC EB deals </a:t>
            </a:r>
            <a:r>
              <a:rPr lang="nl-BE" dirty="0" err="1"/>
              <a:t>with</a:t>
            </a:r>
            <a:r>
              <a:rPr lang="nl-BE" dirty="0"/>
              <a:t> </a:t>
            </a:r>
            <a:r>
              <a:rPr lang="nl-BE" dirty="0" err="1"/>
              <a:t>optimization</a:t>
            </a:r>
            <a:r>
              <a:rPr lang="nl-BE" dirty="0"/>
              <a:t> of reserve </a:t>
            </a:r>
            <a:r>
              <a:rPr lang="nl-BE" dirty="0" err="1"/>
              <a:t>activation</a:t>
            </a:r>
            <a:r>
              <a:rPr lang="nl-BE" dirty="0"/>
              <a:t>,…</a:t>
            </a:r>
            <a:endParaRPr lang="nl-BE" dirty="0">
              <a:solidFill>
                <a:srgbClr val="FF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GB" smtClean="0"/>
              <a:t>Exchange of reserves</a:t>
            </a:r>
          </a:p>
        </p:txBody>
      </p:sp>
      <p:sp>
        <p:nvSpPr>
          <p:cNvPr id="12291" name="Textplatzhalter 2"/>
          <p:cNvSpPr>
            <a:spLocks noGrp="1"/>
          </p:cNvSpPr>
          <p:nvPr>
            <p:ph type="body" sz="quarter" idx="10"/>
          </p:nvPr>
        </p:nvSpPr>
        <p:spPr>
          <a:xfrm>
            <a:off x="384175" y="1209675"/>
            <a:ext cx="8493125" cy="5154613"/>
          </a:xfrm>
        </p:spPr>
        <p:txBody>
          <a:bodyPr/>
          <a:lstStyle/>
          <a:p>
            <a:pPr>
              <a:defRPr/>
            </a:pPr>
            <a:r>
              <a:rPr lang="en-GB" sz="1600" dirty="0" smtClean="0"/>
              <a:t>Exchange of reserves impacts </a:t>
            </a:r>
            <a:r>
              <a:rPr lang="en-GB" sz="1600" b="1" u="sng" dirty="0" smtClean="0">
                <a:solidFill>
                  <a:schemeClr val="accent1"/>
                </a:solidFill>
              </a:rPr>
              <a:t>distribution but not the amount of reserves</a:t>
            </a:r>
          </a:p>
          <a:p>
            <a:pPr>
              <a:defRPr/>
            </a:pPr>
            <a:endParaRPr lang="en-GB" sz="1600" dirty="0" smtClean="0"/>
          </a:p>
          <a:p>
            <a:pPr>
              <a:defRPr/>
            </a:pPr>
            <a:endParaRPr lang="en-GB" sz="1600" dirty="0" smtClean="0"/>
          </a:p>
          <a:p>
            <a:pPr>
              <a:defRPr/>
            </a:pPr>
            <a:endParaRPr lang="en-GB" sz="1100" dirty="0" smtClean="0"/>
          </a:p>
          <a:p>
            <a:pPr>
              <a:defRPr/>
            </a:pPr>
            <a:endParaRPr lang="en-GB" sz="1600" dirty="0" smtClean="0"/>
          </a:p>
          <a:p>
            <a:pPr marL="0" indent="0">
              <a:buFont typeface="Wingdings" pitchFamily="2" charset="2"/>
              <a:buNone/>
              <a:defRPr/>
            </a:pPr>
            <a:endParaRPr lang="en-GB" sz="1600" b="1" u="sng" dirty="0">
              <a:solidFill>
                <a:schemeClr val="accent1"/>
              </a:solidFill>
            </a:endParaRPr>
          </a:p>
          <a:p>
            <a:pPr>
              <a:defRPr/>
            </a:pPr>
            <a:r>
              <a:rPr lang="en-GB" sz="1600" b="1" u="sng" dirty="0" smtClean="0">
                <a:solidFill>
                  <a:schemeClr val="accent1"/>
                </a:solidFill>
              </a:rPr>
              <a:t>Exclusive</a:t>
            </a:r>
            <a:r>
              <a:rPr lang="en-GB" sz="1600" dirty="0" smtClean="0"/>
              <a:t> access to reserves in another </a:t>
            </a:r>
            <a:r>
              <a:rPr lang="en-GB" sz="1600" b="1" dirty="0" smtClean="0">
                <a:solidFill>
                  <a:schemeClr val="accent1"/>
                </a:solidFill>
              </a:rPr>
              <a:t>‘Area’. </a:t>
            </a:r>
            <a:r>
              <a:rPr lang="en-GB" sz="1600" dirty="0" smtClean="0"/>
              <a:t>No other TSO relies on this reserves to meet its reserve requirements according to the dimensioning process.</a:t>
            </a:r>
          </a:p>
          <a:p>
            <a:pPr>
              <a:defRPr/>
            </a:pPr>
            <a:endParaRPr lang="en-GB" sz="1600" dirty="0" smtClean="0"/>
          </a:p>
          <a:p>
            <a:pPr>
              <a:defRPr/>
            </a:pPr>
            <a:r>
              <a:rPr lang="en-GB" sz="1600" dirty="0" smtClean="0"/>
              <a:t>Limits required to ensure </a:t>
            </a:r>
            <a:r>
              <a:rPr lang="en-GB" sz="1600" b="1" u="sng" dirty="0" smtClean="0">
                <a:solidFill>
                  <a:schemeClr val="accent1"/>
                </a:solidFill>
              </a:rPr>
              <a:t>even distribution </a:t>
            </a:r>
            <a:r>
              <a:rPr lang="en-GB" sz="1600" dirty="0" smtClean="0"/>
              <a:t>of reserves for </a:t>
            </a:r>
            <a:r>
              <a:rPr lang="en-GB" sz="1600" b="1" u="sng" dirty="0" smtClean="0">
                <a:solidFill>
                  <a:schemeClr val="accent1"/>
                </a:solidFill>
              </a:rPr>
              <a:t>Operational Security</a:t>
            </a:r>
          </a:p>
          <a:p>
            <a:pPr lvl="1">
              <a:defRPr/>
            </a:pPr>
            <a:r>
              <a:rPr lang="en-GB" sz="1600" dirty="0" smtClean="0"/>
              <a:t>Network splitting / unexpected congestion / failure of communication equipment,…</a:t>
            </a:r>
          </a:p>
          <a:p>
            <a:pPr>
              <a:defRPr/>
            </a:pPr>
            <a:endParaRPr lang="en-GB" sz="1600" b="1" u="sng" dirty="0" smtClean="0">
              <a:solidFill>
                <a:schemeClr val="accent1"/>
              </a:solidFill>
            </a:endParaRPr>
          </a:p>
          <a:p>
            <a:pPr>
              <a:defRPr/>
            </a:pPr>
            <a:r>
              <a:rPr lang="en-GB" sz="1600" b="1" u="sng" dirty="0" smtClean="0">
                <a:solidFill>
                  <a:schemeClr val="accent1"/>
                </a:solidFill>
              </a:rPr>
              <a:t>Transmission </a:t>
            </a:r>
            <a:r>
              <a:rPr lang="en-GB" sz="1600" b="1" u="sng" dirty="0">
                <a:solidFill>
                  <a:schemeClr val="accent1"/>
                </a:solidFill>
              </a:rPr>
              <a:t>capacity </a:t>
            </a:r>
            <a:r>
              <a:rPr lang="en-GB" sz="1600" dirty="0" smtClean="0"/>
              <a:t>must be available for the exchange of reserves.</a:t>
            </a:r>
            <a:endParaRPr lang="en-GB" sz="1600" b="1" u="sng" dirty="0" smtClean="0"/>
          </a:p>
          <a:p>
            <a:pPr>
              <a:defRPr/>
            </a:pPr>
            <a:endParaRPr lang="en-GB" sz="1600" b="1" u="sng" dirty="0" smtClean="0"/>
          </a:p>
        </p:txBody>
      </p:sp>
      <p:sp>
        <p:nvSpPr>
          <p:cNvPr id="12292" name="Foliennummernplatzhalter 3"/>
          <p:cNvSpPr>
            <a:spLocks noGrp="1"/>
          </p:cNvSpPr>
          <p:nvPr>
            <p:ph type="sldNum" sz="quarter" idx="4294967295"/>
          </p:nvPr>
        </p:nvSpPr>
        <p:spPr bwMode="auto">
          <a:xfrm>
            <a:off x="8502650" y="6403975"/>
            <a:ext cx="552450" cy="365125"/>
          </a:xfrm>
          <a:prstGeom prst="rect">
            <a:avLst/>
          </a:prstGeom>
          <a:noFill/>
          <a:ln>
            <a:miter lim="800000"/>
            <a:headEnd/>
            <a:tailEnd/>
          </a:ln>
        </p:spPr>
        <p:txBody>
          <a:bodyPr wrap="square" numCol="1" anchorCtr="0" compatLnSpc="1">
            <a:prstTxWarp prst="textNoShape">
              <a:avLst/>
            </a:prstTxWarp>
          </a:bodyPr>
          <a:lstStyle/>
          <a:p>
            <a:fld id="{16E2DE40-4F95-42B5-9192-ED53B3D8A5EF}" type="slidenum">
              <a:rPr lang="en-GB" smtClean="0">
                <a:solidFill>
                  <a:srgbClr val="898989"/>
                </a:solidFill>
              </a:rPr>
              <a:pPr/>
              <a:t>25</a:t>
            </a:fld>
            <a:endParaRPr lang="en-GB" smtClean="0">
              <a:solidFill>
                <a:srgbClr val="898989"/>
              </a:solidFill>
            </a:endParaRPr>
          </a:p>
        </p:txBody>
      </p:sp>
      <p:pic>
        <p:nvPicPr>
          <p:cNvPr id="12293" name="Picture 12"/>
          <p:cNvPicPr>
            <a:picLocks noChangeAspect="1" noChangeArrowheads="1"/>
          </p:cNvPicPr>
          <p:nvPr/>
        </p:nvPicPr>
        <p:blipFill>
          <a:blip r:embed="rId2" cstate="print"/>
          <a:srcRect/>
          <a:stretch>
            <a:fillRect/>
          </a:stretch>
        </p:blipFill>
        <p:spPr bwMode="auto">
          <a:xfrm>
            <a:off x="1227138" y="1797050"/>
            <a:ext cx="6864350" cy="124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GB" smtClean="0"/>
              <a:t>Sharing of reserves </a:t>
            </a:r>
          </a:p>
        </p:txBody>
      </p:sp>
      <p:sp>
        <p:nvSpPr>
          <p:cNvPr id="15363" name="Textplatzhalter 2"/>
          <p:cNvSpPr>
            <a:spLocks noGrp="1"/>
          </p:cNvSpPr>
          <p:nvPr>
            <p:ph type="body" sz="quarter" idx="10"/>
          </p:nvPr>
        </p:nvSpPr>
        <p:spPr>
          <a:xfrm>
            <a:off x="431800" y="1249363"/>
            <a:ext cx="8350250" cy="5154612"/>
          </a:xfrm>
        </p:spPr>
        <p:txBody>
          <a:bodyPr/>
          <a:lstStyle/>
          <a:p>
            <a:r>
              <a:rPr lang="en-GB" sz="1600" smtClean="0"/>
              <a:t>Sharing of reserves impacts </a:t>
            </a:r>
            <a:r>
              <a:rPr lang="en-GB" sz="1600" b="1" u="sng" smtClean="0">
                <a:solidFill>
                  <a:schemeClr val="accent1"/>
                </a:solidFill>
              </a:rPr>
              <a:t>the amount of reserves (and also the distribution)</a:t>
            </a:r>
          </a:p>
          <a:p>
            <a:endParaRPr lang="en-GB" sz="1600" smtClean="0">
              <a:solidFill>
                <a:schemeClr val="accent1"/>
              </a:solidFill>
            </a:endParaRPr>
          </a:p>
          <a:p>
            <a:endParaRPr lang="en-GB" sz="1600" smtClean="0"/>
          </a:p>
          <a:p>
            <a:endParaRPr lang="en-GB" sz="1600" smtClean="0"/>
          </a:p>
          <a:p>
            <a:endParaRPr lang="en-GB" sz="1600" smtClean="0"/>
          </a:p>
          <a:p>
            <a:r>
              <a:rPr lang="en-GB" sz="1600" b="1" u="sng" smtClean="0">
                <a:solidFill>
                  <a:schemeClr val="accent1"/>
                </a:solidFill>
              </a:rPr>
              <a:t>Non-exclusive access</a:t>
            </a:r>
            <a:r>
              <a:rPr lang="en-GB" sz="1600" smtClean="0">
                <a:solidFill>
                  <a:schemeClr val="accent1"/>
                </a:solidFill>
              </a:rPr>
              <a:t> </a:t>
            </a:r>
            <a:r>
              <a:rPr lang="en-GB" sz="1600" smtClean="0"/>
              <a:t>to reserves in another </a:t>
            </a:r>
            <a:r>
              <a:rPr lang="en-GB" sz="1600" b="1" smtClean="0">
                <a:solidFill>
                  <a:schemeClr val="accent1"/>
                </a:solidFill>
              </a:rPr>
              <a:t>‘Area’. </a:t>
            </a:r>
            <a:r>
              <a:rPr lang="en-GB" sz="1600" smtClean="0"/>
              <a:t>More than 1 TSO relies on ‘shared’ reserves to meet reserve requirements according to dimensioning process.</a:t>
            </a:r>
          </a:p>
          <a:p>
            <a:r>
              <a:rPr lang="en-GB" sz="1600" smtClean="0"/>
              <a:t>Sharing only allowed if probability for simultaneous access of reserves is very low</a:t>
            </a:r>
          </a:p>
          <a:p>
            <a:pPr lvl="1"/>
            <a:r>
              <a:rPr lang="en-GB" sz="1600" smtClean="0"/>
              <a:t>FRR reduction if: </a:t>
            </a:r>
            <a:r>
              <a:rPr lang="en-GB" sz="1600" smtClean="0">
                <a:solidFill>
                  <a:schemeClr val="accent1"/>
                </a:solidFill>
              </a:rPr>
              <a:t>‘</a:t>
            </a:r>
            <a:r>
              <a:rPr lang="en-GB" sz="1600" b="1" smtClean="0">
                <a:solidFill>
                  <a:schemeClr val="accent1"/>
                </a:solidFill>
              </a:rPr>
              <a:t>FRR for Dimensioning incident’ &gt; ‘FRR for other purposes’</a:t>
            </a:r>
          </a:p>
          <a:p>
            <a:pPr lvl="1"/>
            <a:r>
              <a:rPr lang="en-GB" sz="1600" smtClean="0"/>
              <a:t>RR reduction if: probability of simultaneous activation is proven to be very low.</a:t>
            </a:r>
          </a:p>
          <a:p>
            <a:r>
              <a:rPr lang="en-GB" sz="1600" b="1" u="sng" smtClean="0">
                <a:solidFill>
                  <a:schemeClr val="accent1"/>
                </a:solidFill>
              </a:rPr>
              <a:t>Maximum FRR reduction:</a:t>
            </a:r>
            <a:r>
              <a:rPr lang="en-GB" sz="1600" b="1" smtClean="0">
                <a:solidFill>
                  <a:schemeClr val="accent1"/>
                </a:solidFill>
              </a:rPr>
              <a:t> </a:t>
            </a:r>
            <a:r>
              <a:rPr lang="en-GB" sz="1600" smtClean="0"/>
              <a:t>limit for FRR reduction due to sharing with other </a:t>
            </a:r>
            <a:r>
              <a:rPr lang="en-GB" sz="1600" b="1" smtClean="0">
                <a:solidFill>
                  <a:schemeClr val="accent1"/>
                </a:solidFill>
              </a:rPr>
              <a:t>‘Areas’</a:t>
            </a:r>
          </a:p>
          <a:p>
            <a:r>
              <a:rPr lang="en-GB" sz="1600" b="1" smtClean="0">
                <a:solidFill>
                  <a:schemeClr val="accent1"/>
                </a:solidFill>
              </a:rPr>
              <a:t>Sharing </a:t>
            </a:r>
            <a:r>
              <a:rPr lang="en-GB" sz="1600" smtClean="0"/>
              <a:t>can be </a:t>
            </a:r>
            <a:r>
              <a:rPr lang="en-GB" sz="1600" b="1" u="sng" smtClean="0">
                <a:solidFill>
                  <a:schemeClr val="accent1"/>
                </a:solidFill>
              </a:rPr>
              <a:t>unilateral</a:t>
            </a:r>
            <a:r>
              <a:rPr lang="en-GB" sz="1600" b="1" smtClean="0">
                <a:solidFill>
                  <a:schemeClr val="accent1"/>
                </a:solidFill>
              </a:rPr>
              <a:t> </a:t>
            </a:r>
            <a:r>
              <a:rPr lang="en-GB" sz="1600" smtClean="0"/>
              <a:t>or </a:t>
            </a:r>
            <a:r>
              <a:rPr lang="en-GB" sz="1600" b="1" u="sng" smtClean="0">
                <a:solidFill>
                  <a:schemeClr val="accent1"/>
                </a:solidFill>
              </a:rPr>
              <a:t>bilateral</a:t>
            </a:r>
          </a:p>
          <a:p>
            <a:r>
              <a:rPr lang="en-GB" sz="1600" smtClean="0"/>
              <a:t>Transmission capacity must be available to activate shared reserves</a:t>
            </a:r>
            <a:endParaRPr lang="en-GB" sz="1600" b="1" u="sng" smtClean="0"/>
          </a:p>
        </p:txBody>
      </p:sp>
      <p:sp>
        <p:nvSpPr>
          <p:cNvPr id="4" name="Foliennummernplatzhalter 3"/>
          <p:cNvSpPr>
            <a:spLocks noGrp="1"/>
          </p:cNvSpPr>
          <p:nvPr>
            <p:ph type="sldNum" sz="quarter" idx="4294967295"/>
          </p:nvPr>
        </p:nvSpPr>
        <p:spPr>
          <a:xfrm>
            <a:off x="8502650" y="6403975"/>
            <a:ext cx="552450" cy="365125"/>
          </a:xfrm>
          <a:prstGeom prst="rect">
            <a:avLst/>
          </a:prstGeom>
        </p:spPr>
        <p:txBody>
          <a:bodyPr/>
          <a:lstStyle/>
          <a:p>
            <a:pPr>
              <a:defRPr/>
            </a:pPr>
            <a:fld id="{43CED52E-703E-40C5-BFCF-A89D554C10C7}" type="slidenum">
              <a:rPr lang="en-GB">
                <a:solidFill>
                  <a:schemeClr val="tx1">
                    <a:tint val="75000"/>
                  </a:schemeClr>
                </a:solidFill>
              </a:rPr>
              <a:pPr>
                <a:defRPr/>
              </a:pPr>
              <a:t>26</a:t>
            </a:fld>
            <a:endParaRPr lang="en-GB" dirty="0">
              <a:solidFill>
                <a:schemeClr val="tx1">
                  <a:tint val="75000"/>
                </a:schemeClr>
              </a:solidFill>
            </a:endParaRPr>
          </a:p>
        </p:txBody>
      </p:sp>
      <p:pic>
        <p:nvPicPr>
          <p:cNvPr id="15365" name="Picture 12"/>
          <p:cNvPicPr>
            <a:picLocks noChangeAspect="1" noChangeArrowheads="1"/>
          </p:cNvPicPr>
          <p:nvPr/>
        </p:nvPicPr>
        <p:blipFill>
          <a:blip r:embed="rId2" cstate="print"/>
          <a:srcRect/>
          <a:stretch>
            <a:fillRect/>
          </a:stretch>
        </p:blipFill>
        <p:spPr bwMode="auto">
          <a:xfrm>
            <a:off x="1258888" y="1657350"/>
            <a:ext cx="6661150"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nl-BE" smtClean="0"/>
              <a:t>XB activation of reserves for optimization</a:t>
            </a:r>
          </a:p>
        </p:txBody>
      </p:sp>
      <p:sp>
        <p:nvSpPr>
          <p:cNvPr id="18435" name="Text Placeholder 2"/>
          <p:cNvSpPr>
            <a:spLocks noGrp="1"/>
          </p:cNvSpPr>
          <p:nvPr>
            <p:ph type="body" sz="quarter" idx="10"/>
          </p:nvPr>
        </p:nvSpPr>
        <p:spPr>
          <a:xfrm>
            <a:off x="431800" y="1292225"/>
            <a:ext cx="7775575" cy="4535488"/>
          </a:xfrm>
        </p:spPr>
        <p:txBody>
          <a:bodyPr/>
          <a:lstStyle/>
          <a:p>
            <a:r>
              <a:rPr lang="nl-BE" smtClean="0"/>
              <a:t>XB activation process for optimization purposes is not related to exchange or sharing of reserves [MW].</a:t>
            </a:r>
          </a:p>
          <a:p>
            <a:endParaRPr lang="nl-BE" smtClean="0"/>
          </a:p>
          <a:p>
            <a:r>
              <a:rPr lang="nl-BE" smtClean="0"/>
              <a:t>Such a process aims to activate the available reserves in the system in a more optimal way (NC Balancing).</a:t>
            </a:r>
          </a:p>
        </p:txBody>
      </p:sp>
      <p:sp>
        <p:nvSpPr>
          <p:cNvPr id="18436" name="Slide Number Placeholder 3"/>
          <p:cNvSpPr>
            <a:spLocks noGrp="1"/>
          </p:cNvSpPr>
          <p:nvPr>
            <p:ph type="sldNum" sz="quarter" idx="4294967295"/>
          </p:nvPr>
        </p:nvSpPr>
        <p:spPr bwMode="auto">
          <a:xfrm>
            <a:off x="8502650" y="6403975"/>
            <a:ext cx="552450" cy="365125"/>
          </a:xfrm>
          <a:prstGeom prst="rect">
            <a:avLst/>
          </a:prstGeom>
          <a:noFill/>
          <a:ln>
            <a:miter lim="800000"/>
            <a:headEnd/>
            <a:tailEnd/>
          </a:ln>
        </p:spPr>
        <p:txBody>
          <a:bodyPr wrap="square" numCol="1" anchorCtr="0" compatLnSpc="1">
            <a:prstTxWarp prst="textNoShape">
              <a:avLst/>
            </a:prstTxWarp>
          </a:bodyPr>
          <a:lstStyle/>
          <a:p>
            <a:fld id="{1EB298E9-8FA6-4D85-BC10-E12C9FD26AA7}" type="slidenum">
              <a:rPr lang="en-GB" smtClean="0">
                <a:solidFill>
                  <a:srgbClr val="898989"/>
                </a:solidFill>
              </a:rPr>
              <a:pPr/>
              <a:t>27</a:t>
            </a:fld>
            <a:endParaRPr lang="en-GB" smtClean="0">
              <a:solidFill>
                <a:srgbClr val="898989"/>
              </a:solidFill>
            </a:endParaRPr>
          </a:p>
        </p:txBody>
      </p:sp>
      <p:pic>
        <p:nvPicPr>
          <p:cNvPr id="18437" name="Picture 4"/>
          <p:cNvPicPr>
            <a:picLocks noChangeAspect="1" noChangeArrowheads="1"/>
          </p:cNvPicPr>
          <p:nvPr/>
        </p:nvPicPr>
        <p:blipFill>
          <a:blip r:embed="rId2" cstate="print"/>
          <a:srcRect/>
          <a:stretch>
            <a:fillRect/>
          </a:stretch>
        </p:blipFill>
        <p:spPr bwMode="auto">
          <a:xfrm>
            <a:off x="1744663" y="3494088"/>
            <a:ext cx="5440362"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2625" y="770531"/>
            <a:ext cx="7776000" cy="2386971"/>
          </a:xfrm>
        </p:spPr>
        <p:txBody>
          <a:bodyPr/>
          <a:lstStyle/>
          <a:p>
            <a:r>
              <a:rPr lang="pl-PL" sz="4000" dirty="0" smtClean="0">
                <a:solidFill>
                  <a:schemeClr val="bg1"/>
                </a:solidFill>
              </a:rPr>
              <a:t>Network Code </a:t>
            </a:r>
            <a:r>
              <a:rPr lang="de-AT" sz="4000" dirty="0" smtClean="0">
                <a:solidFill>
                  <a:schemeClr val="bg1"/>
                </a:solidFill>
              </a:rPr>
              <a:t>LFCR</a:t>
            </a:r>
            <a:r>
              <a:rPr lang="nl-BE" sz="4000" dirty="0" smtClean="0">
                <a:solidFill>
                  <a:schemeClr val="bg1"/>
                </a:solidFill>
              </a:rPr>
              <a:t/>
            </a:r>
            <a:br>
              <a:rPr lang="nl-BE" sz="4000" dirty="0" smtClean="0">
                <a:solidFill>
                  <a:schemeClr val="bg1"/>
                </a:solidFill>
              </a:rPr>
            </a:br>
            <a:r>
              <a:rPr lang="nl-BE" sz="4000" dirty="0" smtClean="0">
                <a:solidFill>
                  <a:schemeClr val="bg1"/>
                </a:solidFill>
              </a:rPr>
              <a:t/>
            </a:r>
            <a:br>
              <a:rPr lang="nl-BE" sz="4000" dirty="0" smtClean="0">
                <a:solidFill>
                  <a:schemeClr val="bg1"/>
                </a:solidFill>
              </a:rPr>
            </a:br>
            <a:r>
              <a:rPr lang="nl-BE" sz="4000" dirty="0" smtClean="0">
                <a:solidFill>
                  <a:schemeClr val="bg1"/>
                </a:solidFill>
              </a:rPr>
              <a:t/>
            </a:r>
            <a:br>
              <a:rPr lang="nl-BE" sz="4000" dirty="0" smtClean="0">
                <a:solidFill>
                  <a:schemeClr val="bg1"/>
                </a:solidFill>
              </a:rPr>
            </a:br>
            <a:r>
              <a:rPr lang="nl-BE" sz="4000" dirty="0" smtClean="0">
                <a:solidFill>
                  <a:schemeClr val="bg1"/>
                </a:solidFill>
              </a:rPr>
              <a:t>Frequency Quality</a:t>
            </a:r>
            <a:endParaRPr lang="en-GB" noProof="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Frequency Quality</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29</a:t>
            </a:fld>
            <a:endParaRPr lang="en-GB" dirty="0"/>
          </a:p>
        </p:txBody>
      </p:sp>
      <p:sp>
        <p:nvSpPr>
          <p:cNvPr id="5" name="Rechteck 4"/>
          <p:cNvSpPr/>
          <p:nvPr/>
        </p:nvSpPr>
        <p:spPr>
          <a:xfrm>
            <a:off x="296345" y="1257373"/>
            <a:ext cx="8485705"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Structure of the Frequency Quality chapter</a:t>
            </a:r>
            <a:endParaRPr lang="en-GB" sz="1600" b="1" dirty="0">
              <a:solidFill>
                <a:schemeClr val="bg1"/>
              </a:solidFill>
            </a:endParaRPr>
          </a:p>
        </p:txBody>
      </p:sp>
      <p:sp>
        <p:nvSpPr>
          <p:cNvPr id="13" name="Rechteck 2"/>
          <p:cNvSpPr/>
          <p:nvPr/>
        </p:nvSpPr>
        <p:spPr>
          <a:xfrm>
            <a:off x="607278" y="5190335"/>
            <a:ext cx="3493060" cy="307777"/>
          </a:xfrm>
          <a:prstGeom prst="rect">
            <a:avLst/>
          </a:prstGeom>
        </p:spPr>
        <p:txBody>
          <a:bodyPr wrap="square">
            <a:spAutoFit/>
          </a:bodyPr>
          <a:lstStyle/>
          <a:p>
            <a:r>
              <a:rPr lang="en-US" sz="1400" dirty="0" smtClean="0"/>
              <a:t>Frequency Quality Target Parameters</a:t>
            </a:r>
            <a:endParaRPr lang="en-US" sz="1400" b="1" dirty="0" smtClean="0"/>
          </a:p>
        </p:txBody>
      </p:sp>
      <p:sp>
        <p:nvSpPr>
          <p:cNvPr id="15" name="14 CuadroTexto"/>
          <p:cNvSpPr txBox="1"/>
          <p:nvPr/>
        </p:nvSpPr>
        <p:spPr>
          <a:xfrm>
            <a:off x="3715217" y="3275028"/>
            <a:ext cx="5339708" cy="1569660"/>
          </a:xfrm>
          <a:prstGeom prst="rect">
            <a:avLst/>
          </a:prstGeom>
          <a:solidFill>
            <a:srgbClr val="A7E2FF"/>
          </a:solidFill>
        </p:spPr>
        <p:txBody>
          <a:bodyPr wrap="square" rtlCol="0">
            <a:spAutoFit/>
          </a:bodyPr>
          <a:lstStyle/>
          <a:p>
            <a:r>
              <a:rPr lang="es-ES" sz="1200" dirty="0" smtClean="0"/>
              <a:t>Nominal </a:t>
            </a:r>
            <a:r>
              <a:rPr lang="es-ES" sz="1200" dirty="0" err="1" smtClean="0"/>
              <a:t>Frequency</a:t>
            </a:r>
            <a:endParaRPr lang="es-ES" sz="1200" dirty="0" smtClean="0"/>
          </a:p>
          <a:p>
            <a:r>
              <a:rPr lang="es-ES" sz="1200" dirty="0" smtClean="0"/>
              <a:t>Standard </a:t>
            </a:r>
            <a:r>
              <a:rPr lang="es-ES" sz="1200" dirty="0" err="1" smtClean="0"/>
              <a:t>Frequency</a:t>
            </a:r>
            <a:r>
              <a:rPr lang="es-ES" sz="1200" dirty="0" smtClean="0"/>
              <a:t> </a:t>
            </a:r>
            <a:r>
              <a:rPr lang="es-ES" sz="1200" dirty="0" err="1" smtClean="0"/>
              <a:t>Range</a:t>
            </a:r>
            <a:endParaRPr lang="es-ES" sz="1200" dirty="0" smtClean="0"/>
          </a:p>
          <a:p>
            <a:r>
              <a:rPr lang="es-ES" sz="1200" dirty="0" smtClean="0"/>
              <a:t>Max. Inst. </a:t>
            </a:r>
            <a:r>
              <a:rPr lang="es-ES" sz="1200" dirty="0" err="1" smtClean="0"/>
              <a:t>Frequency</a:t>
            </a:r>
            <a:r>
              <a:rPr lang="es-ES" sz="1200" dirty="0" smtClean="0"/>
              <a:t> </a:t>
            </a:r>
            <a:r>
              <a:rPr lang="es-ES" sz="1200" dirty="0" err="1" smtClean="0"/>
              <a:t>Deviation</a:t>
            </a:r>
            <a:endParaRPr lang="es-ES" sz="1200" dirty="0" smtClean="0"/>
          </a:p>
          <a:p>
            <a:r>
              <a:rPr lang="es-ES" sz="1200" dirty="0" smtClean="0"/>
              <a:t>Max. </a:t>
            </a:r>
            <a:r>
              <a:rPr lang="es-ES" sz="1200" dirty="0" err="1" smtClean="0"/>
              <a:t>Steady</a:t>
            </a:r>
            <a:r>
              <a:rPr lang="es-ES" sz="1200" dirty="0" smtClean="0"/>
              <a:t> </a:t>
            </a:r>
            <a:r>
              <a:rPr lang="es-ES" sz="1200" dirty="0" err="1" smtClean="0"/>
              <a:t>State</a:t>
            </a:r>
            <a:r>
              <a:rPr lang="es-ES" sz="1200" dirty="0" smtClean="0"/>
              <a:t> </a:t>
            </a:r>
            <a:r>
              <a:rPr lang="es-ES" sz="1200" dirty="0" err="1" smtClean="0"/>
              <a:t>Frequency</a:t>
            </a:r>
            <a:r>
              <a:rPr lang="es-ES" sz="1200" dirty="0" smtClean="0"/>
              <a:t> </a:t>
            </a:r>
            <a:r>
              <a:rPr lang="es-ES" sz="1200" dirty="0" err="1" smtClean="0"/>
              <a:t>Deviation</a:t>
            </a:r>
            <a:endParaRPr lang="es-ES" sz="1200" dirty="0" smtClean="0"/>
          </a:p>
          <a:p>
            <a:r>
              <a:rPr lang="es-ES" sz="1200" dirty="0" smtClean="0"/>
              <a:t>Time to </a:t>
            </a:r>
            <a:r>
              <a:rPr lang="es-ES" sz="1200" dirty="0" err="1" smtClean="0"/>
              <a:t>Recover</a:t>
            </a:r>
            <a:r>
              <a:rPr lang="es-ES" sz="1200" dirty="0" smtClean="0"/>
              <a:t> </a:t>
            </a:r>
            <a:r>
              <a:rPr lang="es-ES" sz="1200" dirty="0" err="1" smtClean="0"/>
              <a:t>Frequency</a:t>
            </a:r>
            <a:r>
              <a:rPr lang="es-ES" sz="1200" dirty="0" smtClean="0"/>
              <a:t> (GB and IRE </a:t>
            </a:r>
            <a:r>
              <a:rPr lang="es-ES" sz="1200" dirty="0" err="1" smtClean="0"/>
              <a:t>only</a:t>
            </a:r>
            <a:r>
              <a:rPr lang="es-ES" sz="1200" dirty="0" smtClean="0"/>
              <a:t>)</a:t>
            </a:r>
          </a:p>
          <a:p>
            <a:r>
              <a:rPr lang="es-ES" sz="1200" dirty="0" err="1" smtClean="0"/>
              <a:t>Frequency</a:t>
            </a:r>
            <a:r>
              <a:rPr lang="es-ES" sz="1200" dirty="0" smtClean="0"/>
              <a:t> </a:t>
            </a:r>
            <a:r>
              <a:rPr lang="es-ES" sz="1200" dirty="0" err="1" smtClean="0"/>
              <a:t>Range</a:t>
            </a:r>
            <a:r>
              <a:rPr lang="es-ES" sz="1200" dirty="0" smtClean="0"/>
              <a:t> </a:t>
            </a:r>
            <a:r>
              <a:rPr lang="es-ES" sz="1200" dirty="0" err="1" smtClean="0"/>
              <a:t>within</a:t>
            </a:r>
            <a:r>
              <a:rPr lang="es-ES" sz="1200" dirty="0" smtClean="0"/>
              <a:t> Time to </a:t>
            </a:r>
            <a:r>
              <a:rPr lang="es-ES" sz="1200" dirty="0" err="1" smtClean="0"/>
              <a:t>Recover</a:t>
            </a:r>
            <a:r>
              <a:rPr lang="es-ES" sz="1200" dirty="0" smtClean="0"/>
              <a:t> </a:t>
            </a:r>
            <a:r>
              <a:rPr lang="es-ES" sz="1200" dirty="0" err="1" smtClean="0"/>
              <a:t>Frequency</a:t>
            </a:r>
            <a:r>
              <a:rPr lang="es-ES" sz="1200" dirty="0" smtClean="0"/>
              <a:t> (GB and IRE </a:t>
            </a:r>
            <a:r>
              <a:rPr lang="es-ES" sz="1200" dirty="0" err="1" smtClean="0"/>
              <a:t>only</a:t>
            </a:r>
            <a:r>
              <a:rPr lang="es-ES" sz="1200" dirty="0" smtClean="0"/>
              <a:t>)</a:t>
            </a:r>
          </a:p>
          <a:p>
            <a:r>
              <a:rPr lang="es-ES" sz="1200" dirty="0" smtClean="0"/>
              <a:t>Time to </a:t>
            </a:r>
            <a:r>
              <a:rPr lang="es-ES" sz="1200" dirty="0" err="1" smtClean="0"/>
              <a:t>Restore</a:t>
            </a:r>
            <a:r>
              <a:rPr lang="es-ES" sz="1200" dirty="0" smtClean="0"/>
              <a:t> </a:t>
            </a:r>
            <a:r>
              <a:rPr lang="es-ES" sz="1200" dirty="0" err="1" smtClean="0"/>
              <a:t>Frequency</a:t>
            </a:r>
            <a:r>
              <a:rPr lang="es-ES" sz="1200" dirty="0" smtClean="0"/>
              <a:t> (</a:t>
            </a:r>
            <a:r>
              <a:rPr lang="es-ES" sz="1200" dirty="0" err="1" smtClean="0"/>
              <a:t>all</a:t>
            </a:r>
            <a:r>
              <a:rPr lang="es-ES" sz="1200" dirty="0" smtClean="0"/>
              <a:t> </a:t>
            </a:r>
            <a:r>
              <a:rPr lang="es-ES" sz="1200" dirty="0" err="1" smtClean="0"/>
              <a:t>SAs</a:t>
            </a:r>
            <a:r>
              <a:rPr lang="es-ES" sz="1200" dirty="0" smtClean="0"/>
              <a:t>)</a:t>
            </a:r>
          </a:p>
          <a:p>
            <a:r>
              <a:rPr lang="es-ES" sz="1200" dirty="0" err="1" smtClean="0"/>
              <a:t>Frequency</a:t>
            </a:r>
            <a:r>
              <a:rPr lang="es-ES" sz="1200" dirty="0" smtClean="0"/>
              <a:t> </a:t>
            </a:r>
            <a:r>
              <a:rPr lang="es-ES" sz="1200" dirty="0" err="1" smtClean="0"/>
              <a:t>Range</a:t>
            </a:r>
            <a:r>
              <a:rPr lang="es-ES" sz="1200" dirty="0" smtClean="0"/>
              <a:t> </a:t>
            </a:r>
            <a:r>
              <a:rPr lang="es-ES" sz="1200" dirty="0" err="1" smtClean="0"/>
              <a:t>within</a:t>
            </a:r>
            <a:r>
              <a:rPr lang="es-ES" sz="1200" dirty="0" smtClean="0"/>
              <a:t> Time to </a:t>
            </a:r>
            <a:r>
              <a:rPr lang="es-ES" sz="1200" dirty="0" err="1" smtClean="0"/>
              <a:t>Restore</a:t>
            </a:r>
            <a:r>
              <a:rPr lang="es-ES" sz="1200" dirty="0" smtClean="0"/>
              <a:t> </a:t>
            </a:r>
            <a:r>
              <a:rPr lang="es-ES" sz="1200" dirty="0" err="1" smtClean="0"/>
              <a:t>Frequency</a:t>
            </a:r>
            <a:r>
              <a:rPr lang="es-ES" sz="1200" dirty="0" smtClean="0"/>
              <a:t> (</a:t>
            </a:r>
            <a:r>
              <a:rPr lang="es-ES" sz="1200" dirty="0" err="1" smtClean="0"/>
              <a:t>all</a:t>
            </a:r>
            <a:r>
              <a:rPr lang="es-ES" sz="1200" dirty="0" smtClean="0"/>
              <a:t> </a:t>
            </a:r>
            <a:r>
              <a:rPr lang="es-ES" sz="1200" dirty="0" err="1" smtClean="0"/>
              <a:t>SAs</a:t>
            </a:r>
            <a:r>
              <a:rPr lang="es-ES" sz="1200" dirty="0" smtClean="0"/>
              <a:t>)</a:t>
            </a:r>
          </a:p>
        </p:txBody>
      </p:sp>
      <p:sp>
        <p:nvSpPr>
          <p:cNvPr id="18" name="Rechteck 2"/>
          <p:cNvSpPr/>
          <p:nvPr/>
        </p:nvSpPr>
        <p:spPr>
          <a:xfrm>
            <a:off x="296345" y="1817783"/>
            <a:ext cx="8485705" cy="307777"/>
          </a:xfrm>
          <a:prstGeom prst="rect">
            <a:avLst/>
          </a:prstGeom>
        </p:spPr>
        <p:txBody>
          <a:bodyPr wrap="square" anchor="ctr">
            <a:spAutoFit/>
          </a:bodyPr>
          <a:lstStyle/>
          <a:p>
            <a:r>
              <a:rPr lang="en-US" sz="1400" b="1" dirty="0" smtClean="0"/>
              <a:t>Article 8 defines the process of frequency quality management </a:t>
            </a:r>
            <a:endParaRPr lang="en-US" sz="1400" dirty="0" smtClean="0"/>
          </a:p>
        </p:txBody>
      </p:sp>
      <p:sp>
        <p:nvSpPr>
          <p:cNvPr id="20" name="Rechteck 2"/>
          <p:cNvSpPr/>
          <p:nvPr/>
        </p:nvSpPr>
        <p:spPr>
          <a:xfrm>
            <a:off x="296344" y="2756501"/>
            <a:ext cx="8485705" cy="307777"/>
          </a:xfrm>
          <a:prstGeom prst="rect">
            <a:avLst/>
          </a:prstGeom>
        </p:spPr>
        <p:txBody>
          <a:bodyPr wrap="square" anchor="ctr">
            <a:spAutoFit/>
          </a:bodyPr>
          <a:lstStyle/>
          <a:p>
            <a:r>
              <a:rPr lang="en-US" sz="1400" b="1" dirty="0" smtClean="0"/>
              <a:t>Article 9 defines Frequency Quality Defining and Target Parameters for each Synchronous Area</a:t>
            </a:r>
            <a:endParaRPr lang="en-US" sz="1400" dirty="0" smtClean="0"/>
          </a:p>
        </p:txBody>
      </p:sp>
      <p:sp>
        <p:nvSpPr>
          <p:cNvPr id="21" name="Rechteck 2"/>
          <p:cNvSpPr/>
          <p:nvPr/>
        </p:nvSpPr>
        <p:spPr>
          <a:xfrm>
            <a:off x="761513" y="2125560"/>
            <a:ext cx="7170632" cy="523220"/>
          </a:xfrm>
          <a:prstGeom prst="rect">
            <a:avLst/>
          </a:prstGeom>
        </p:spPr>
        <p:txBody>
          <a:bodyPr wrap="square">
            <a:spAutoFit/>
          </a:bodyPr>
          <a:lstStyle/>
          <a:p>
            <a:r>
              <a:rPr lang="en-US" sz="1400" dirty="0" smtClean="0"/>
              <a:t>There are defining parameters and target parameters both for Frequency Quality and for Frequency Restoration Control Error (new wording for ACE). </a:t>
            </a:r>
            <a:endParaRPr lang="en-US" sz="1400" b="1" dirty="0" smtClean="0"/>
          </a:p>
        </p:txBody>
      </p:sp>
      <p:sp>
        <p:nvSpPr>
          <p:cNvPr id="22" name="Rechteck 2"/>
          <p:cNvSpPr/>
          <p:nvPr/>
        </p:nvSpPr>
        <p:spPr>
          <a:xfrm>
            <a:off x="432000" y="3582804"/>
            <a:ext cx="3493060" cy="307777"/>
          </a:xfrm>
          <a:prstGeom prst="rect">
            <a:avLst/>
          </a:prstGeom>
        </p:spPr>
        <p:txBody>
          <a:bodyPr wrap="square">
            <a:spAutoFit/>
          </a:bodyPr>
          <a:lstStyle/>
          <a:p>
            <a:r>
              <a:rPr lang="en-US" sz="1400" dirty="0" smtClean="0"/>
              <a:t>Frequency Quality Defining Parameters</a:t>
            </a:r>
            <a:endParaRPr lang="en-US" sz="1400" b="1" dirty="0" smtClean="0"/>
          </a:p>
        </p:txBody>
      </p:sp>
      <p:sp>
        <p:nvSpPr>
          <p:cNvPr id="23" name="22 CuadroTexto"/>
          <p:cNvSpPr txBox="1"/>
          <p:nvPr/>
        </p:nvSpPr>
        <p:spPr>
          <a:xfrm>
            <a:off x="3715217" y="5221113"/>
            <a:ext cx="5339708" cy="276999"/>
          </a:xfrm>
          <a:prstGeom prst="rect">
            <a:avLst/>
          </a:prstGeom>
          <a:solidFill>
            <a:srgbClr val="A7E2FF"/>
          </a:solidFill>
        </p:spPr>
        <p:txBody>
          <a:bodyPr wrap="square" rtlCol="0">
            <a:spAutoFit/>
          </a:bodyPr>
          <a:lstStyle/>
          <a:p>
            <a:r>
              <a:rPr lang="es-ES" sz="1200" dirty="0" err="1" smtClean="0"/>
              <a:t>Maximun</a:t>
            </a:r>
            <a:r>
              <a:rPr lang="es-ES" sz="1200" dirty="0" smtClean="0"/>
              <a:t> </a:t>
            </a:r>
            <a:r>
              <a:rPr lang="es-ES" sz="1200" dirty="0" err="1" smtClean="0"/>
              <a:t>number</a:t>
            </a:r>
            <a:r>
              <a:rPr lang="es-ES" sz="1200" dirty="0" smtClean="0"/>
              <a:t> of minutes </a:t>
            </a:r>
            <a:r>
              <a:rPr lang="es-ES" sz="1200" dirty="0" err="1" smtClean="0"/>
              <a:t>outside</a:t>
            </a:r>
            <a:r>
              <a:rPr lang="es-ES" sz="1200" dirty="0" smtClean="0"/>
              <a:t> </a:t>
            </a:r>
            <a:r>
              <a:rPr lang="es-ES" sz="1200" dirty="0" err="1" smtClean="0"/>
              <a:t>the</a:t>
            </a:r>
            <a:r>
              <a:rPr lang="es-ES" sz="1200" dirty="0" smtClean="0"/>
              <a:t> Standard </a:t>
            </a:r>
            <a:r>
              <a:rPr lang="es-ES" sz="1200" dirty="0" err="1" smtClean="0"/>
              <a:t>Frequency</a:t>
            </a:r>
            <a:r>
              <a:rPr lang="es-ES" sz="1200" dirty="0" smtClean="0"/>
              <a:t> </a:t>
            </a:r>
            <a:r>
              <a:rPr lang="es-ES" sz="1200" dirty="0" err="1" smtClean="0"/>
              <a:t>Range</a:t>
            </a:r>
            <a:endParaRPr lang="es-ES" sz="1200" dirty="0" smtClean="0"/>
          </a:p>
        </p:txBody>
      </p:sp>
      <p:sp>
        <p:nvSpPr>
          <p:cNvPr id="24" name="Rechteck 2"/>
          <p:cNvSpPr/>
          <p:nvPr/>
        </p:nvSpPr>
        <p:spPr>
          <a:xfrm>
            <a:off x="1147103" y="5640636"/>
            <a:ext cx="5793523" cy="307777"/>
          </a:xfrm>
          <a:prstGeom prst="rect">
            <a:avLst/>
          </a:prstGeom>
        </p:spPr>
        <p:txBody>
          <a:bodyPr wrap="square">
            <a:spAutoFit/>
          </a:bodyPr>
          <a:lstStyle/>
          <a:p>
            <a:r>
              <a:rPr lang="en-US" sz="1400" dirty="0" smtClean="0"/>
              <a:t>15000 minutes/year is under consideration for most SAs</a:t>
            </a:r>
            <a:endParaRPr lang="en-US" sz="1400" b="1" dirty="0" smtClean="0"/>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feil nach oben und unten 45"/>
          <p:cNvSpPr/>
          <p:nvPr/>
        </p:nvSpPr>
        <p:spPr>
          <a:xfrm>
            <a:off x="1083836" y="1043779"/>
            <a:ext cx="896635" cy="4865588"/>
          </a:xfrm>
          <a:prstGeom prst="upDownArrow">
            <a:avLst>
              <a:gd name="adj1" fmla="val 50000"/>
              <a:gd name="adj2" fmla="val 4125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title"/>
          </p:nvPr>
        </p:nvSpPr>
        <p:spPr/>
        <p:txBody>
          <a:bodyPr/>
          <a:lstStyle/>
          <a:p>
            <a:r>
              <a:rPr lang="en-GB" noProof="0" smtClean="0"/>
              <a:t>Article 18: Areas in LFC&amp;R NC</a:t>
            </a:r>
            <a:endParaRPr lang="en-GB" noProof="0"/>
          </a:p>
        </p:txBody>
      </p:sp>
      <p:sp>
        <p:nvSpPr>
          <p:cNvPr id="4" name="Foliennummernplatzhalter 3"/>
          <p:cNvSpPr>
            <a:spLocks noGrp="1"/>
          </p:cNvSpPr>
          <p:nvPr>
            <p:ph type="sldNum" sz="quarter" idx="4"/>
          </p:nvPr>
        </p:nvSpPr>
        <p:spPr/>
        <p:txBody>
          <a:bodyPr/>
          <a:lstStyle/>
          <a:p>
            <a:fld id="{ACD7B747-195D-4D1E-901B-2A25A28B011E}" type="slidenum">
              <a:rPr lang="en-GB" smtClean="0"/>
              <a:pPr/>
              <a:t>3</a:t>
            </a:fld>
            <a:endParaRPr lang="en-GB" dirty="0"/>
          </a:p>
        </p:txBody>
      </p:sp>
      <p:grpSp>
        <p:nvGrpSpPr>
          <p:cNvPr id="2" name="Gruppieren 50"/>
          <p:cNvGrpSpPr/>
          <p:nvPr/>
        </p:nvGrpSpPr>
        <p:grpSpPr>
          <a:xfrm>
            <a:off x="505511" y="4866302"/>
            <a:ext cx="8237894" cy="540000"/>
            <a:chOff x="505511" y="5128471"/>
            <a:chExt cx="8237894" cy="540000"/>
          </a:xfrm>
          <a:solidFill>
            <a:schemeClr val="bg1">
              <a:lumMod val="65000"/>
            </a:schemeClr>
          </a:solidFill>
        </p:grpSpPr>
        <p:sp>
          <p:nvSpPr>
            <p:cNvPr id="7" name="Rechteck 6"/>
            <p:cNvSpPr/>
            <p:nvPr/>
          </p:nvSpPr>
          <p:spPr>
            <a:xfrm>
              <a:off x="505511" y="5128471"/>
              <a:ext cx="2053286"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Market Balance Area</a:t>
              </a:r>
              <a:endParaRPr lang="en-GB" sz="1400" b="1" dirty="0">
                <a:solidFill>
                  <a:schemeClr val="bg1"/>
                </a:solidFill>
              </a:endParaRPr>
            </a:p>
          </p:txBody>
        </p:sp>
        <p:sp>
          <p:nvSpPr>
            <p:cNvPr id="28" name="Rechteck 27"/>
            <p:cNvSpPr/>
            <p:nvPr/>
          </p:nvSpPr>
          <p:spPr>
            <a:xfrm>
              <a:off x="2887304" y="5128471"/>
              <a:ext cx="5856101"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Scheduling</a:t>
              </a:r>
              <a:endParaRPr lang="en-GB" sz="1400" dirty="0">
                <a:solidFill>
                  <a:schemeClr val="tx1"/>
                </a:solidFill>
              </a:endParaRPr>
            </a:p>
          </p:txBody>
        </p:sp>
      </p:grpSp>
      <p:grpSp>
        <p:nvGrpSpPr>
          <p:cNvPr id="3" name="Gruppieren 49"/>
          <p:cNvGrpSpPr/>
          <p:nvPr/>
        </p:nvGrpSpPr>
        <p:grpSpPr>
          <a:xfrm>
            <a:off x="505511" y="4036438"/>
            <a:ext cx="8237893" cy="540000"/>
            <a:chOff x="505511" y="4185166"/>
            <a:chExt cx="8237893" cy="540000"/>
          </a:xfrm>
        </p:grpSpPr>
        <p:sp>
          <p:nvSpPr>
            <p:cNvPr id="18" name="Rechteck 17"/>
            <p:cNvSpPr/>
            <p:nvPr/>
          </p:nvSpPr>
          <p:spPr>
            <a:xfrm>
              <a:off x="505511" y="4185166"/>
              <a:ext cx="2053286" cy="54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Monitoring Area</a:t>
              </a:r>
              <a:endParaRPr lang="en-GB" sz="1400" b="1" dirty="0">
                <a:solidFill>
                  <a:schemeClr val="bg1"/>
                </a:solidFill>
              </a:endParaRPr>
            </a:p>
          </p:txBody>
        </p:sp>
        <p:sp>
          <p:nvSpPr>
            <p:cNvPr id="29" name="Rechteck 28"/>
            <p:cNvSpPr/>
            <p:nvPr/>
          </p:nvSpPr>
          <p:spPr>
            <a:xfrm>
              <a:off x="2887303" y="4185166"/>
              <a:ext cx="5856101"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Online Monitoring of the Power Interchange</a:t>
              </a:r>
              <a:endParaRPr lang="en-GB" sz="1400" dirty="0">
                <a:solidFill>
                  <a:schemeClr val="tx1"/>
                </a:solidFill>
              </a:endParaRPr>
            </a:p>
          </p:txBody>
        </p:sp>
      </p:grpSp>
      <p:grpSp>
        <p:nvGrpSpPr>
          <p:cNvPr id="6" name="Gruppieren 48"/>
          <p:cNvGrpSpPr/>
          <p:nvPr/>
        </p:nvGrpSpPr>
        <p:grpSpPr>
          <a:xfrm>
            <a:off x="505511" y="3206573"/>
            <a:ext cx="8237892" cy="540000"/>
            <a:chOff x="505511" y="3241862"/>
            <a:chExt cx="8237892" cy="540000"/>
          </a:xfrm>
        </p:grpSpPr>
        <p:sp>
          <p:nvSpPr>
            <p:cNvPr id="20" name="Rechteck 19"/>
            <p:cNvSpPr/>
            <p:nvPr/>
          </p:nvSpPr>
          <p:spPr>
            <a:xfrm>
              <a:off x="505511" y="3241862"/>
              <a:ext cx="2053286" cy="54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LFC Area</a:t>
              </a:r>
              <a:endParaRPr lang="en-GB" sz="1400" b="1" dirty="0">
                <a:solidFill>
                  <a:schemeClr val="bg1"/>
                </a:solidFill>
              </a:endParaRPr>
            </a:p>
          </p:txBody>
        </p:sp>
        <p:sp>
          <p:nvSpPr>
            <p:cNvPr id="30" name="Rechteck 29"/>
            <p:cNvSpPr/>
            <p:nvPr/>
          </p:nvSpPr>
          <p:spPr>
            <a:xfrm>
              <a:off x="2887302" y="3241862"/>
              <a:ext cx="5856101"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Frequency Restoration Control Error, </a:t>
              </a:r>
              <a:br>
                <a:rPr lang="en-GB" sz="1400" dirty="0" smtClean="0">
                  <a:solidFill>
                    <a:schemeClr val="tx1"/>
                  </a:solidFill>
                </a:rPr>
              </a:br>
              <a:r>
                <a:rPr lang="en-GB" sz="1400" dirty="0" smtClean="0">
                  <a:solidFill>
                    <a:schemeClr val="tx1"/>
                  </a:solidFill>
                </a:rPr>
                <a:t>Frequency Restoration and Replacement Processes</a:t>
              </a:r>
              <a:endParaRPr lang="en-GB" sz="1400" dirty="0">
                <a:solidFill>
                  <a:schemeClr val="tx1"/>
                </a:solidFill>
              </a:endParaRPr>
            </a:p>
          </p:txBody>
        </p:sp>
      </p:grpSp>
      <p:grpSp>
        <p:nvGrpSpPr>
          <p:cNvPr id="8" name="Gruppieren 47"/>
          <p:cNvGrpSpPr/>
          <p:nvPr/>
        </p:nvGrpSpPr>
        <p:grpSpPr>
          <a:xfrm>
            <a:off x="505510" y="2376708"/>
            <a:ext cx="8237891" cy="540000"/>
            <a:chOff x="505511" y="2298558"/>
            <a:chExt cx="8237891" cy="540000"/>
          </a:xfrm>
        </p:grpSpPr>
        <p:sp>
          <p:nvSpPr>
            <p:cNvPr id="22" name="Rechteck 21"/>
            <p:cNvSpPr/>
            <p:nvPr/>
          </p:nvSpPr>
          <p:spPr>
            <a:xfrm>
              <a:off x="505511" y="2298558"/>
              <a:ext cx="2053286" cy="54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LFC Block</a:t>
              </a:r>
              <a:endParaRPr lang="en-GB" sz="1400" b="1" dirty="0">
                <a:solidFill>
                  <a:schemeClr val="bg1"/>
                </a:solidFill>
              </a:endParaRPr>
            </a:p>
          </p:txBody>
        </p:sp>
        <p:sp>
          <p:nvSpPr>
            <p:cNvPr id="31" name="Rechteck 30"/>
            <p:cNvSpPr/>
            <p:nvPr/>
          </p:nvSpPr>
          <p:spPr>
            <a:xfrm>
              <a:off x="2887301" y="2298558"/>
              <a:ext cx="5856101"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Frequency Restoration Quality Target &amp; FRR/RR Dimensioning</a:t>
              </a:r>
              <a:endParaRPr lang="en-GB" sz="1400" dirty="0">
                <a:solidFill>
                  <a:schemeClr val="tx1"/>
                </a:solidFill>
              </a:endParaRPr>
            </a:p>
          </p:txBody>
        </p:sp>
      </p:grpSp>
      <p:grpSp>
        <p:nvGrpSpPr>
          <p:cNvPr id="9" name="Gruppieren 46"/>
          <p:cNvGrpSpPr/>
          <p:nvPr/>
        </p:nvGrpSpPr>
        <p:grpSpPr>
          <a:xfrm>
            <a:off x="505511" y="1546843"/>
            <a:ext cx="8237890" cy="540000"/>
            <a:chOff x="505511" y="1355254"/>
            <a:chExt cx="8237890" cy="540000"/>
          </a:xfrm>
        </p:grpSpPr>
        <p:sp>
          <p:nvSpPr>
            <p:cNvPr id="24" name="Rechteck 23"/>
            <p:cNvSpPr/>
            <p:nvPr/>
          </p:nvSpPr>
          <p:spPr>
            <a:xfrm>
              <a:off x="505511" y="1355254"/>
              <a:ext cx="2053286" cy="54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Synchronous Area</a:t>
              </a:r>
              <a:endParaRPr lang="en-GB" sz="1400" b="1" dirty="0">
                <a:solidFill>
                  <a:schemeClr val="bg1"/>
                </a:solidFill>
              </a:endParaRPr>
            </a:p>
          </p:txBody>
        </p:sp>
        <p:sp>
          <p:nvSpPr>
            <p:cNvPr id="32" name="Rechteck 31"/>
            <p:cNvSpPr/>
            <p:nvPr/>
          </p:nvSpPr>
          <p:spPr>
            <a:xfrm>
              <a:off x="2887300" y="1355254"/>
              <a:ext cx="5856101"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Frequency Quality Target, FCR Dimensioning</a:t>
              </a:r>
              <a:endParaRPr lang="en-GB" sz="1400" dirty="0">
                <a:solidFill>
                  <a:schemeClr val="tx1"/>
                </a:solidFill>
              </a:endParaRPr>
            </a:p>
          </p:txBody>
        </p:sp>
      </p:grpSp>
      <p:cxnSp>
        <p:nvCxnSpPr>
          <p:cNvPr id="33" name="Gewinkelte Verbindung 12"/>
          <p:cNvCxnSpPr>
            <a:stCxn id="24" idx="3"/>
            <a:endCxn id="32" idx="1"/>
          </p:cNvCxnSpPr>
          <p:nvPr/>
        </p:nvCxnSpPr>
        <p:spPr>
          <a:xfrm>
            <a:off x="2558797" y="1816843"/>
            <a:ext cx="328503" cy="0"/>
          </a:xfrm>
          <a:prstGeom prst="straightConnector1">
            <a:avLst/>
          </a:prstGeom>
          <a:ln w="19050">
            <a:solidFill>
              <a:schemeClr val="accent1">
                <a:lumMod val="75000"/>
              </a:schemeClr>
            </a:solidFill>
            <a:headEnd type="diamond"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Gewinkelte Verbindung 12"/>
          <p:cNvCxnSpPr>
            <a:stCxn id="22" idx="3"/>
            <a:endCxn id="31" idx="1"/>
          </p:cNvCxnSpPr>
          <p:nvPr/>
        </p:nvCxnSpPr>
        <p:spPr>
          <a:xfrm>
            <a:off x="2558796" y="2646708"/>
            <a:ext cx="328504" cy="0"/>
          </a:xfrm>
          <a:prstGeom prst="straightConnector1">
            <a:avLst/>
          </a:prstGeom>
          <a:ln w="19050">
            <a:solidFill>
              <a:schemeClr val="accent1">
                <a:lumMod val="75000"/>
              </a:schemeClr>
            </a:solidFill>
            <a:headEnd type="diamond"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Gewinkelte Verbindung 12"/>
          <p:cNvCxnSpPr>
            <a:stCxn id="20" idx="3"/>
            <a:endCxn id="30" idx="1"/>
          </p:cNvCxnSpPr>
          <p:nvPr/>
        </p:nvCxnSpPr>
        <p:spPr>
          <a:xfrm>
            <a:off x="2558797" y="3476573"/>
            <a:ext cx="328505" cy="0"/>
          </a:xfrm>
          <a:prstGeom prst="straightConnector1">
            <a:avLst/>
          </a:prstGeom>
          <a:ln w="19050">
            <a:solidFill>
              <a:schemeClr val="accent1">
                <a:lumMod val="75000"/>
              </a:schemeClr>
            </a:solidFill>
            <a:headEnd type="diamond"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Gewinkelte Verbindung 12"/>
          <p:cNvCxnSpPr>
            <a:stCxn id="18" idx="3"/>
            <a:endCxn id="29" idx="1"/>
          </p:cNvCxnSpPr>
          <p:nvPr/>
        </p:nvCxnSpPr>
        <p:spPr>
          <a:xfrm>
            <a:off x="2558797" y="4306438"/>
            <a:ext cx="328506" cy="0"/>
          </a:xfrm>
          <a:prstGeom prst="straightConnector1">
            <a:avLst/>
          </a:prstGeom>
          <a:ln w="19050">
            <a:solidFill>
              <a:schemeClr val="accent1">
                <a:lumMod val="75000"/>
              </a:schemeClr>
            </a:solidFill>
            <a:headEnd type="diamond"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Gewinkelte Verbindung 12"/>
          <p:cNvCxnSpPr>
            <a:stCxn id="7" idx="3"/>
            <a:endCxn id="28" idx="1"/>
          </p:cNvCxnSpPr>
          <p:nvPr/>
        </p:nvCxnSpPr>
        <p:spPr>
          <a:xfrm>
            <a:off x="2558797" y="5136302"/>
            <a:ext cx="328507" cy="0"/>
          </a:xfrm>
          <a:prstGeom prst="straightConnector1">
            <a:avLst/>
          </a:prstGeom>
          <a:ln w="19050">
            <a:solidFill>
              <a:schemeClr val="accent1">
                <a:lumMod val="75000"/>
              </a:schemeClr>
            </a:solidFill>
            <a:headEnd type="diamond"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65514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cstate="print"/>
          <a:srcRect/>
          <a:stretch>
            <a:fillRect/>
          </a:stretch>
        </p:blipFill>
        <p:spPr bwMode="auto">
          <a:xfrm>
            <a:off x="5692935" y="2655065"/>
            <a:ext cx="3539201" cy="2311748"/>
          </a:xfrm>
          <a:prstGeom prst="rect">
            <a:avLst/>
          </a:prstGeom>
          <a:noFill/>
          <a:ln w="9525">
            <a:noFill/>
            <a:miter lim="800000"/>
            <a:headEnd/>
            <a:tailEnd/>
          </a:ln>
        </p:spPr>
      </p:pic>
      <p:sp>
        <p:nvSpPr>
          <p:cNvPr id="2" name="Titel 1"/>
          <p:cNvSpPr>
            <a:spLocks noGrp="1"/>
          </p:cNvSpPr>
          <p:nvPr>
            <p:ph type="title"/>
          </p:nvPr>
        </p:nvSpPr>
        <p:spPr/>
        <p:txBody>
          <a:bodyPr/>
          <a:lstStyle/>
          <a:p>
            <a:r>
              <a:rPr lang="en-GB" dirty="0" smtClean="0"/>
              <a:t>Frequency Quality Defining Parameters</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30</a:t>
            </a:fld>
            <a:endParaRPr lang="en-GB" dirty="0"/>
          </a:p>
        </p:txBody>
      </p:sp>
      <p:sp>
        <p:nvSpPr>
          <p:cNvPr id="5" name="Rechteck 4"/>
          <p:cNvSpPr/>
          <p:nvPr/>
        </p:nvSpPr>
        <p:spPr>
          <a:xfrm>
            <a:off x="296345" y="1257373"/>
            <a:ext cx="8485705"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Frequency Quality Defining Parameters</a:t>
            </a:r>
            <a:endParaRPr lang="en-GB" sz="1600" b="1" dirty="0">
              <a:solidFill>
                <a:schemeClr val="bg1"/>
              </a:solidFill>
            </a:endParaRPr>
          </a:p>
        </p:txBody>
      </p:sp>
      <p:graphicFrame>
        <p:nvGraphicFramePr>
          <p:cNvPr id="14" name="13 Tabla"/>
          <p:cNvGraphicFramePr>
            <a:graphicFrameLocks noGrp="1"/>
          </p:cNvGraphicFramePr>
          <p:nvPr/>
        </p:nvGraphicFramePr>
        <p:xfrm>
          <a:off x="98039" y="1828800"/>
          <a:ext cx="5648325" cy="3955415"/>
        </p:xfrm>
        <a:graphic>
          <a:graphicData uri="http://schemas.openxmlformats.org/drawingml/2006/table">
            <a:tbl>
              <a:tblPr/>
              <a:tblGrid>
                <a:gridCol w="1234444"/>
                <a:gridCol w="721305"/>
                <a:gridCol w="721305"/>
                <a:gridCol w="721305"/>
                <a:gridCol w="721305"/>
                <a:gridCol w="807356"/>
                <a:gridCol w="721305"/>
              </a:tblGrid>
              <a:tr h="267335">
                <a:tc>
                  <a:txBody>
                    <a:bodyPr/>
                    <a:lstStyle/>
                    <a:p>
                      <a:pPr algn="ctr">
                        <a:spcAft>
                          <a:spcPts val="1000"/>
                        </a:spcAft>
                        <a:tabLst>
                          <a:tab pos="450215" algn="l"/>
                        </a:tabLst>
                      </a:pPr>
                      <a:endParaRPr lang="en-GB" sz="110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tabLst>
                          <a:tab pos="450215" algn="l"/>
                        </a:tabLst>
                      </a:pPr>
                      <a:r>
                        <a:rPr lang="en-GB" sz="1100" b="1">
                          <a:latin typeface="Calibri"/>
                          <a:ea typeface="Times New Roman"/>
                          <a:cs typeface="Calibri"/>
                        </a:rPr>
                        <a:t>Baltic</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tabLst>
                          <a:tab pos="450215" algn="l"/>
                        </a:tabLst>
                      </a:pPr>
                      <a:r>
                        <a:rPr lang="en-GB" sz="1100" b="1">
                          <a:latin typeface="Calibri"/>
                          <a:ea typeface="Times New Roman"/>
                          <a:cs typeface="Calibri"/>
                        </a:rPr>
                        <a:t>CY</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Aft>
                          <a:spcPts val="1000"/>
                        </a:spcAft>
                        <a:tabLst>
                          <a:tab pos="502920" algn="l"/>
                        </a:tabLst>
                      </a:pPr>
                      <a:r>
                        <a:rPr lang="en-GB" sz="1100" b="1">
                          <a:latin typeface="Calibri"/>
                          <a:ea typeface="Times New Roman"/>
                          <a:cs typeface="Calibri"/>
                        </a:rPr>
                        <a:t>CE</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tabLst>
                          <a:tab pos="450215" algn="l"/>
                        </a:tabLst>
                      </a:pPr>
                      <a:r>
                        <a:rPr lang="en-GB" sz="1100" b="1">
                          <a:latin typeface="Calibri"/>
                          <a:ea typeface="Times New Roman"/>
                          <a:cs typeface="Calibri"/>
                        </a:rPr>
                        <a:t>GB</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tabLst>
                          <a:tab pos="450215" algn="l"/>
                        </a:tabLst>
                      </a:pPr>
                      <a:r>
                        <a:rPr lang="en-GB" sz="1100" b="1">
                          <a:latin typeface="Calibri"/>
                          <a:ea typeface="Times New Roman"/>
                          <a:cs typeface="Calibri"/>
                        </a:rPr>
                        <a:t>IRE</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tabLst>
                          <a:tab pos="450215" algn="l"/>
                        </a:tabLst>
                      </a:pPr>
                      <a:r>
                        <a:rPr lang="en-GB" sz="1100" b="1">
                          <a:latin typeface="Calibri"/>
                          <a:ea typeface="Times New Roman"/>
                          <a:cs typeface="Calibri"/>
                        </a:rPr>
                        <a:t>NE</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50215" algn="l"/>
                        </a:tabLst>
                      </a:pPr>
                      <a:r>
                        <a:rPr lang="en-GB" sz="1100" b="1">
                          <a:latin typeface="Calibri"/>
                          <a:ea typeface="Times New Roman"/>
                          <a:cs typeface="Calibri"/>
                        </a:rPr>
                        <a:t>Nominal Frequency</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dirty="0">
                          <a:latin typeface="Calibri"/>
                          <a:ea typeface="Times New Roman"/>
                          <a:cs typeface="Calibri"/>
                        </a:rPr>
                        <a:t>50 Hz</a:t>
                      </a:r>
                      <a:endParaRPr lang="es-E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 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 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 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 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 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50215" algn="l"/>
                        </a:tabLst>
                      </a:pPr>
                      <a:r>
                        <a:rPr lang="en-GB" sz="1100" b="1">
                          <a:latin typeface="Calibri"/>
                          <a:ea typeface="Times New Roman"/>
                          <a:cs typeface="Calibri"/>
                        </a:rPr>
                        <a:t>Standard Frequency Range </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Times New Roman"/>
                        </a:rPr>
                        <a:t>±50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 mHz </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dirty="0">
                          <a:latin typeface="Calibri"/>
                          <a:ea typeface="Times New Roman"/>
                          <a:cs typeface="Calibri"/>
                        </a:rPr>
                        <a:t>±200 mHz</a:t>
                      </a:r>
                      <a:endParaRPr lang="es-E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±200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50215" algn="l"/>
                          <a:tab pos="499745" algn="l"/>
                        </a:tabLst>
                      </a:pPr>
                      <a:r>
                        <a:rPr lang="en-GB" sz="1100" b="1">
                          <a:latin typeface="Calibri"/>
                          <a:ea typeface="Times New Roman"/>
                          <a:cs typeface="Calibri"/>
                        </a:rPr>
                        <a:t>Maximum Instantaneous Frequency Deviation</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800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1200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800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800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1000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800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99745" algn="l"/>
                          <a:tab pos="614045" algn="l"/>
                        </a:tabLst>
                      </a:pPr>
                      <a:r>
                        <a:rPr lang="en-GB" sz="1100" b="1">
                          <a:latin typeface="Calibri"/>
                          <a:ea typeface="Times New Roman"/>
                          <a:cs typeface="Calibri"/>
                        </a:rPr>
                        <a:t>Maximum Steady-state Frequency Deviation</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200 mHz </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200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500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99745" algn="l"/>
                          <a:tab pos="614045" algn="l"/>
                        </a:tabLst>
                      </a:pPr>
                      <a:r>
                        <a:rPr lang="en-GB" sz="1100" b="1">
                          <a:latin typeface="Calibri"/>
                          <a:ea typeface="Times New Roman"/>
                          <a:cs typeface="Calibri"/>
                        </a:rPr>
                        <a:t>Time to Recover Frequency</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defTabSz="914400" rtl="0" eaLnBrk="1" latinLnBrk="0" hangingPunct="1">
                        <a:spcAft>
                          <a:spcPts val="1000"/>
                        </a:spcAft>
                        <a:tabLst>
                          <a:tab pos="450215" algn="l"/>
                        </a:tabLst>
                      </a:pPr>
                      <a:r>
                        <a:rPr lang="en-GB" sz="1100" kern="1200" dirty="0">
                          <a:solidFill>
                            <a:schemeClr val="tx1"/>
                          </a:solidFill>
                          <a:latin typeface="Calibri"/>
                          <a:ea typeface="Times New Roman"/>
                          <a:cs typeface="Calibri"/>
                        </a:rPr>
                        <a:t>1 minute</a:t>
                      </a:r>
                      <a:endParaRPr lang="es-ES" sz="1100" kern="1200" dirty="0">
                        <a:solidFill>
                          <a:schemeClr val="tx1"/>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502920" algn="l"/>
                        </a:tabLst>
                      </a:pPr>
                      <a:r>
                        <a:rPr lang="en-GB" sz="1100">
                          <a:latin typeface="Calibri"/>
                          <a:ea typeface="Times New Roman"/>
                          <a:cs typeface="Calibri"/>
                        </a:rPr>
                        <a:t>1 minute</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99745" algn="l"/>
                          <a:tab pos="614045" algn="l"/>
                        </a:tabLst>
                      </a:pPr>
                      <a:r>
                        <a:rPr lang="en-GB" sz="1100" b="1">
                          <a:latin typeface="Calibri"/>
                          <a:ea typeface="Times New Roman"/>
                          <a:cs typeface="Calibri"/>
                        </a:rPr>
                        <a:t>Frequency Range Within Time To Recover Frequency</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defTabSz="914400" rtl="0" eaLnBrk="1" latinLnBrk="0" hangingPunct="1">
                        <a:spcAft>
                          <a:spcPts val="1000"/>
                        </a:spcAft>
                        <a:tabLst>
                          <a:tab pos="450215" algn="l"/>
                        </a:tabLst>
                      </a:pPr>
                      <a:r>
                        <a:rPr lang="en-GB" sz="1100" kern="1200" dirty="0">
                          <a:solidFill>
                            <a:schemeClr val="tx1"/>
                          </a:solidFill>
                          <a:latin typeface="Calibri"/>
                          <a:ea typeface="Times New Roman"/>
                          <a:cs typeface="Calibri"/>
                        </a:rPr>
                        <a:t>±500 mHz</a:t>
                      </a:r>
                      <a:endParaRPr lang="es-ES" sz="1100" kern="1200" dirty="0">
                        <a:solidFill>
                          <a:schemeClr val="tx1"/>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502920" algn="l"/>
                        </a:tabLst>
                      </a:pPr>
                      <a:r>
                        <a:rPr lang="en-GB" sz="1100">
                          <a:latin typeface="Calibri"/>
                          <a:ea typeface="Times New Roman"/>
                          <a:cs typeface="Calibri"/>
                        </a:rPr>
                        <a:t>±500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99745" algn="l"/>
                          <a:tab pos="614045" algn="l"/>
                        </a:tabLst>
                      </a:pPr>
                      <a:r>
                        <a:rPr lang="en-GB" sz="1100" b="1">
                          <a:latin typeface="Calibri"/>
                          <a:ea typeface="Times New Roman"/>
                          <a:cs typeface="Calibri"/>
                        </a:rPr>
                        <a:t>Time To Restore Frequency</a:t>
                      </a:r>
                      <a:r>
                        <a:rPr lang="en-GB" sz="1100">
                          <a:latin typeface="Calibri"/>
                          <a:ea typeface="Times New Roman"/>
                          <a:cs typeface="Calibri"/>
                        </a:rPr>
                        <a:t> </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15 minutes</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20 minutes </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15 minutes</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gn="just" defTabSz="914400" rtl="0" eaLnBrk="1" latinLnBrk="0" hangingPunct="1">
                        <a:spcAft>
                          <a:spcPts val="1000"/>
                        </a:spcAft>
                        <a:tabLst>
                          <a:tab pos="450215" algn="l"/>
                        </a:tabLst>
                      </a:pPr>
                      <a:r>
                        <a:rPr lang="en-GB" sz="1100" kern="1200" dirty="0">
                          <a:solidFill>
                            <a:schemeClr val="tx1"/>
                          </a:solidFill>
                          <a:latin typeface="Calibri"/>
                          <a:ea typeface="Times New Roman"/>
                          <a:cs typeface="Calibri"/>
                        </a:rPr>
                        <a:t>10 minutes</a:t>
                      </a:r>
                      <a:endParaRPr lang="es-ES" sz="1100" kern="1200" dirty="0">
                        <a:solidFill>
                          <a:schemeClr val="tx1"/>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502920" algn="l"/>
                        </a:tabLst>
                      </a:pPr>
                      <a:r>
                        <a:rPr lang="en-GB" sz="1100">
                          <a:latin typeface="Calibri"/>
                          <a:ea typeface="Times New Roman"/>
                          <a:cs typeface="Calibri"/>
                        </a:rPr>
                        <a:t>20 minutes</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15 minutes</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1000"/>
                        </a:spcAft>
                        <a:tabLst>
                          <a:tab pos="499745" algn="l"/>
                          <a:tab pos="614045" algn="l"/>
                        </a:tabLst>
                      </a:pPr>
                      <a:r>
                        <a:rPr lang="en-GB" sz="1100" b="1">
                          <a:latin typeface="Calibri"/>
                          <a:ea typeface="Times New Roman"/>
                          <a:cs typeface="Calibri"/>
                        </a:rPr>
                        <a:t>Frequency Range Within Time To Restore Frequency</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used</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±100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a:latin typeface="Calibri"/>
                          <a:ea typeface="Times New Roman"/>
                          <a:cs typeface="Calibri"/>
                        </a:rPr>
                        <a:t>not applicable</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defTabSz="914400" rtl="0" eaLnBrk="1" latinLnBrk="0" hangingPunct="1">
                        <a:spcAft>
                          <a:spcPts val="1000"/>
                        </a:spcAft>
                        <a:tabLst>
                          <a:tab pos="450215" algn="l"/>
                        </a:tabLst>
                      </a:pPr>
                      <a:r>
                        <a:rPr lang="en-GB" sz="1100" kern="1200" dirty="0">
                          <a:solidFill>
                            <a:schemeClr val="tx1"/>
                          </a:solidFill>
                          <a:latin typeface="Calibri"/>
                          <a:ea typeface="Times New Roman"/>
                          <a:cs typeface="Calibri"/>
                        </a:rPr>
                        <a:t>±200 mHz</a:t>
                      </a:r>
                      <a:endParaRPr lang="es-ES" sz="1100" kern="1200" dirty="0">
                        <a:solidFill>
                          <a:schemeClr val="tx1"/>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502920" algn="l"/>
                        </a:tabLst>
                      </a:pPr>
                      <a:r>
                        <a:rPr lang="en-GB" sz="1100">
                          <a:latin typeface="Calibri"/>
                          <a:ea typeface="Times New Roman"/>
                          <a:cs typeface="Calibri"/>
                        </a:rPr>
                        <a:t>±200 mHz</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tabLst>
                          <a:tab pos="450215" algn="l"/>
                        </a:tabLst>
                      </a:pPr>
                      <a:r>
                        <a:rPr lang="en-GB" sz="1100" dirty="0">
                          <a:latin typeface="Calibri"/>
                          <a:ea typeface="Times New Roman"/>
                          <a:cs typeface="Calibri"/>
                        </a:rPr>
                        <a:t>±100 mHz</a:t>
                      </a:r>
                      <a:endParaRPr lang="es-E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Frequency Restoration Control Error</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31</a:t>
            </a:fld>
            <a:endParaRPr lang="en-GB" dirty="0"/>
          </a:p>
        </p:txBody>
      </p:sp>
      <p:sp>
        <p:nvSpPr>
          <p:cNvPr id="5" name="Rechteck 4"/>
          <p:cNvSpPr/>
          <p:nvPr/>
        </p:nvSpPr>
        <p:spPr>
          <a:xfrm>
            <a:off x="296345" y="1257373"/>
            <a:ext cx="8485705"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For the LFC Block </a:t>
            </a:r>
            <a:endParaRPr lang="en-GB" sz="1600" b="1" dirty="0">
              <a:solidFill>
                <a:schemeClr val="bg1"/>
              </a:solidFill>
            </a:endParaRPr>
          </a:p>
        </p:txBody>
      </p:sp>
      <p:sp>
        <p:nvSpPr>
          <p:cNvPr id="14" name="Rechteck 2"/>
          <p:cNvSpPr/>
          <p:nvPr/>
        </p:nvSpPr>
        <p:spPr>
          <a:xfrm>
            <a:off x="761513" y="2852098"/>
            <a:ext cx="4056208" cy="523220"/>
          </a:xfrm>
          <a:prstGeom prst="rect">
            <a:avLst/>
          </a:prstGeom>
        </p:spPr>
        <p:txBody>
          <a:bodyPr wrap="square">
            <a:spAutoFit/>
          </a:bodyPr>
          <a:lstStyle/>
          <a:p>
            <a:r>
              <a:rPr lang="en-US" sz="1400" dirty="0" smtClean="0"/>
              <a:t>Frequency Restoration  Control Error Target Parameters</a:t>
            </a:r>
            <a:endParaRPr lang="en-US" sz="1400" b="1" dirty="0" smtClean="0"/>
          </a:p>
        </p:txBody>
      </p:sp>
      <p:sp>
        <p:nvSpPr>
          <p:cNvPr id="16" name="15 CuadroTexto"/>
          <p:cNvSpPr txBox="1"/>
          <p:nvPr/>
        </p:nvSpPr>
        <p:spPr>
          <a:xfrm>
            <a:off x="4525594" y="2091781"/>
            <a:ext cx="4256456" cy="461665"/>
          </a:xfrm>
          <a:prstGeom prst="rect">
            <a:avLst/>
          </a:prstGeom>
          <a:solidFill>
            <a:srgbClr val="A7E2FF"/>
          </a:solidFill>
        </p:spPr>
        <p:txBody>
          <a:bodyPr wrap="square" rtlCol="0">
            <a:spAutoFit/>
          </a:bodyPr>
          <a:lstStyle/>
          <a:p>
            <a:r>
              <a:rPr lang="es-ES" sz="1200" dirty="0" err="1" smtClean="0"/>
              <a:t>Level</a:t>
            </a:r>
            <a:r>
              <a:rPr lang="es-ES" sz="1200" dirty="0" smtClean="0"/>
              <a:t> 1 </a:t>
            </a:r>
            <a:r>
              <a:rPr lang="es-ES" sz="1200" dirty="0" err="1" smtClean="0"/>
              <a:t>Frequency</a:t>
            </a:r>
            <a:r>
              <a:rPr lang="es-ES" sz="1200" dirty="0" smtClean="0"/>
              <a:t> </a:t>
            </a:r>
            <a:r>
              <a:rPr lang="es-ES" sz="1200" dirty="0" err="1" smtClean="0"/>
              <a:t>Restoration</a:t>
            </a:r>
            <a:r>
              <a:rPr lang="es-ES" sz="1200" dirty="0" smtClean="0"/>
              <a:t> Control Error </a:t>
            </a:r>
            <a:r>
              <a:rPr lang="es-ES" sz="1200" dirty="0" err="1" smtClean="0"/>
              <a:t>Range</a:t>
            </a:r>
            <a:endParaRPr lang="es-ES" sz="1200" dirty="0" smtClean="0"/>
          </a:p>
          <a:p>
            <a:r>
              <a:rPr lang="es-ES" sz="1200" dirty="0" err="1" smtClean="0"/>
              <a:t>Level</a:t>
            </a:r>
            <a:r>
              <a:rPr lang="es-ES" sz="1200" dirty="0" smtClean="0"/>
              <a:t> 2 </a:t>
            </a:r>
            <a:r>
              <a:rPr lang="es-ES" sz="1200" dirty="0" err="1" smtClean="0"/>
              <a:t>Frequency</a:t>
            </a:r>
            <a:r>
              <a:rPr lang="es-ES" sz="1200" dirty="0" smtClean="0"/>
              <a:t> </a:t>
            </a:r>
            <a:r>
              <a:rPr lang="es-ES" sz="1200" dirty="0" err="1" smtClean="0"/>
              <a:t>Restoration</a:t>
            </a:r>
            <a:r>
              <a:rPr lang="es-ES" sz="1200" dirty="0" smtClean="0"/>
              <a:t> Control Error </a:t>
            </a:r>
            <a:r>
              <a:rPr lang="es-ES" sz="1200" dirty="0" err="1" smtClean="0"/>
              <a:t>Range</a:t>
            </a:r>
            <a:endParaRPr lang="es-ES" sz="1200" dirty="0" smtClean="0"/>
          </a:p>
        </p:txBody>
      </p:sp>
      <p:sp>
        <p:nvSpPr>
          <p:cNvPr id="18" name="Rechteck 2"/>
          <p:cNvSpPr/>
          <p:nvPr/>
        </p:nvSpPr>
        <p:spPr>
          <a:xfrm>
            <a:off x="296344" y="1688028"/>
            <a:ext cx="8485705" cy="523220"/>
          </a:xfrm>
          <a:prstGeom prst="rect">
            <a:avLst/>
          </a:prstGeom>
        </p:spPr>
        <p:txBody>
          <a:bodyPr wrap="square" anchor="ctr">
            <a:spAutoFit/>
          </a:bodyPr>
          <a:lstStyle/>
          <a:p>
            <a:r>
              <a:rPr lang="en-US" sz="1400" b="1" dirty="0" smtClean="0"/>
              <a:t>Article 10 defines Frequency Restoration Control Error Defining and Target Parameters for each Control Block</a:t>
            </a:r>
            <a:endParaRPr lang="en-US" sz="1400" dirty="0" smtClean="0"/>
          </a:p>
        </p:txBody>
      </p:sp>
      <p:sp>
        <p:nvSpPr>
          <p:cNvPr id="20" name="Rechteck 2"/>
          <p:cNvSpPr/>
          <p:nvPr/>
        </p:nvSpPr>
        <p:spPr>
          <a:xfrm>
            <a:off x="761513" y="2211248"/>
            <a:ext cx="4056208" cy="523220"/>
          </a:xfrm>
          <a:prstGeom prst="rect">
            <a:avLst/>
          </a:prstGeom>
        </p:spPr>
        <p:txBody>
          <a:bodyPr wrap="square">
            <a:spAutoFit/>
          </a:bodyPr>
          <a:lstStyle/>
          <a:p>
            <a:r>
              <a:rPr lang="en-US" sz="1400" dirty="0" smtClean="0"/>
              <a:t>Frequency Restoration  Control Error Defining Parameters</a:t>
            </a:r>
            <a:endParaRPr lang="en-US" sz="1400" b="1" dirty="0" smtClean="0"/>
          </a:p>
        </p:txBody>
      </p:sp>
      <p:sp>
        <p:nvSpPr>
          <p:cNvPr id="21" name="20 CuadroTexto"/>
          <p:cNvSpPr txBox="1"/>
          <p:nvPr/>
        </p:nvSpPr>
        <p:spPr>
          <a:xfrm>
            <a:off x="4525593" y="2852272"/>
            <a:ext cx="4256456" cy="461665"/>
          </a:xfrm>
          <a:prstGeom prst="rect">
            <a:avLst/>
          </a:prstGeom>
          <a:solidFill>
            <a:srgbClr val="A7E2FF"/>
          </a:solidFill>
        </p:spPr>
        <p:txBody>
          <a:bodyPr wrap="square" rtlCol="0">
            <a:spAutoFit/>
          </a:bodyPr>
          <a:lstStyle/>
          <a:p>
            <a:r>
              <a:rPr lang="es-ES" sz="1200" dirty="0" smtClean="0"/>
              <a:t>Max. Nº of </a:t>
            </a:r>
            <a:r>
              <a:rPr lang="es-ES" sz="1200" dirty="0" err="1" smtClean="0"/>
              <a:t>intervals</a:t>
            </a:r>
            <a:r>
              <a:rPr lang="es-ES" sz="1200" dirty="0" smtClean="0"/>
              <a:t> </a:t>
            </a:r>
            <a:r>
              <a:rPr lang="es-ES" sz="1200" dirty="0" err="1" smtClean="0"/>
              <a:t>outside</a:t>
            </a:r>
            <a:r>
              <a:rPr lang="es-ES" sz="1200" dirty="0" smtClean="0"/>
              <a:t> </a:t>
            </a:r>
            <a:r>
              <a:rPr lang="es-ES" sz="1200" dirty="0" err="1" smtClean="0"/>
              <a:t>Level</a:t>
            </a:r>
            <a:r>
              <a:rPr lang="es-ES" sz="1200" dirty="0" smtClean="0"/>
              <a:t> 1 FRCER: &lt;= 30%</a:t>
            </a:r>
          </a:p>
          <a:p>
            <a:r>
              <a:rPr lang="es-ES" sz="1200" dirty="0" smtClean="0"/>
              <a:t>Max. Nº of </a:t>
            </a:r>
            <a:r>
              <a:rPr lang="es-ES" sz="1200" dirty="0" err="1" smtClean="0"/>
              <a:t>intervals</a:t>
            </a:r>
            <a:r>
              <a:rPr lang="es-ES" sz="1200" dirty="0" smtClean="0"/>
              <a:t> </a:t>
            </a:r>
            <a:r>
              <a:rPr lang="es-ES" sz="1200" dirty="0" err="1" smtClean="0"/>
              <a:t>outside</a:t>
            </a:r>
            <a:r>
              <a:rPr lang="es-ES" sz="1200" dirty="0" smtClean="0"/>
              <a:t> </a:t>
            </a:r>
            <a:r>
              <a:rPr lang="es-ES" sz="1200" dirty="0" err="1" smtClean="0"/>
              <a:t>Level</a:t>
            </a:r>
            <a:r>
              <a:rPr lang="es-ES" sz="1200" dirty="0" smtClean="0"/>
              <a:t> 2 FRCER: &lt;= 5%</a:t>
            </a:r>
          </a:p>
        </p:txBody>
      </p:sp>
      <p:sp>
        <p:nvSpPr>
          <p:cNvPr id="22" name="Rechteck 2"/>
          <p:cNvSpPr/>
          <p:nvPr/>
        </p:nvSpPr>
        <p:spPr>
          <a:xfrm>
            <a:off x="432000" y="3460102"/>
            <a:ext cx="7776000" cy="954107"/>
          </a:xfrm>
          <a:prstGeom prst="rect">
            <a:avLst/>
          </a:prstGeom>
        </p:spPr>
        <p:txBody>
          <a:bodyPr wrap="square">
            <a:spAutoFit/>
          </a:bodyPr>
          <a:lstStyle/>
          <a:p>
            <a:r>
              <a:rPr lang="en-US" sz="1400" dirty="0" smtClean="0"/>
              <a:t>Frequency Quality derives also from FRR as it is the reserve that would return the System Frequency to its Nominal Value. In SAs with more than one LFC Block, the desirable quality shall be translated to the quality of the Frequency Restoration Control Error and shared by the LFC Blocks.</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Data Collection and Delivery Process</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32</a:t>
            </a:fld>
            <a:endParaRPr lang="en-GB" dirty="0"/>
          </a:p>
        </p:txBody>
      </p:sp>
      <p:sp>
        <p:nvSpPr>
          <p:cNvPr id="16" name="15 CuadroTexto"/>
          <p:cNvSpPr txBox="1"/>
          <p:nvPr/>
        </p:nvSpPr>
        <p:spPr>
          <a:xfrm>
            <a:off x="761513" y="2080597"/>
            <a:ext cx="7741218" cy="830997"/>
          </a:xfrm>
          <a:prstGeom prst="rect">
            <a:avLst/>
          </a:prstGeom>
          <a:solidFill>
            <a:srgbClr val="A7E2FF"/>
          </a:solidFill>
        </p:spPr>
        <p:txBody>
          <a:bodyPr wrap="square" rtlCol="0">
            <a:spAutoFit/>
          </a:bodyPr>
          <a:lstStyle/>
          <a:p>
            <a:r>
              <a:rPr lang="es-ES" sz="1600" dirty="0" err="1" smtClean="0"/>
              <a:t>Instantaneous</a:t>
            </a:r>
            <a:r>
              <a:rPr lang="es-ES" sz="1600" dirty="0" smtClean="0"/>
              <a:t> </a:t>
            </a:r>
            <a:r>
              <a:rPr lang="es-ES" sz="1600" dirty="0" err="1" smtClean="0"/>
              <a:t>Frequency</a:t>
            </a:r>
            <a:r>
              <a:rPr lang="es-ES" sz="1600" dirty="0" smtClean="0"/>
              <a:t> Data</a:t>
            </a:r>
          </a:p>
          <a:p>
            <a:r>
              <a:rPr lang="es-ES" sz="1600" dirty="0" smtClean="0"/>
              <a:t>1-minute </a:t>
            </a:r>
            <a:r>
              <a:rPr lang="es-ES" sz="1600" dirty="0" err="1" smtClean="0"/>
              <a:t>Average</a:t>
            </a:r>
            <a:r>
              <a:rPr lang="es-ES" sz="1600" dirty="0" smtClean="0"/>
              <a:t> </a:t>
            </a:r>
            <a:r>
              <a:rPr lang="es-ES" sz="1600" dirty="0" err="1" smtClean="0"/>
              <a:t>Frequency</a:t>
            </a:r>
            <a:r>
              <a:rPr lang="es-ES" sz="1600" dirty="0" smtClean="0"/>
              <a:t> Data</a:t>
            </a:r>
          </a:p>
          <a:p>
            <a:r>
              <a:rPr lang="es-ES" sz="1600" dirty="0" smtClean="0"/>
              <a:t>1-minute </a:t>
            </a:r>
            <a:r>
              <a:rPr lang="es-ES" sz="1600" dirty="0" err="1" smtClean="0"/>
              <a:t>Average</a:t>
            </a:r>
            <a:r>
              <a:rPr lang="es-ES" sz="1600" dirty="0" smtClean="0"/>
              <a:t> </a:t>
            </a:r>
            <a:r>
              <a:rPr lang="es-ES" sz="1600" dirty="0" err="1" smtClean="0"/>
              <a:t>Frequency</a:t>
            </a:r>
            <a:r>
              <a:rPr lang="es-ES" sz="1600" dirty="0" smtClean="0"/>
              <a:t> </a:t>
            </a:r>
            <a:r>
              <a:rPr lang="es-ES" sz="1600" dirty="0" err="1" smtClean="0"/>
              <a:t>Deviation</a:t>
            </a:r>
            <a:r>
              <a:rPr lang="es-ES" sz="1600" dirty="0" smtClean="0"/>
              <a:t> Data</a:t>
            </a:r>
          </a:p>
        </p:txBody>
      </p:sp>
      <p:sp>
        <p:nvSpPr>
          <p:cNvPr id="18" name="Rechteck 2"/>
          <p:cNvSpPr/>
          <p:nvPr/>
        </p:nvSpPr>
        <p:spPr>
          <a:xfrm>
            <a:off x="432000" y="1318696"/>
            <a:ext cx="8485705" cy="369332"/>
          </a:xfrm>
          <a:prstGeom prst="rect">
            <a:avLst/>
          </a:prstGeom>
        </p:spPr>
        <p:txBody>
          <a:bodyPr wrap="square" anchor="ctr">
            <a:spAutoFit/>
          </a:bodyPr>
          <a:lstStyle/>
          <a:p>
            <a:r>
              <a:rPr lang="en-US" b="1" dirty="0" smtClean="0"/>
              <a:t>Article 11: Data needed to perform quality checks</a:t>
            </a:r>
            <a:endParaRPr lang="en-US" dirty="0" smtClean="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3" name="Rechteck 2"/>
          <p:cNvSpPr/>
          <p:nvPr/>
        </p:nvSpPr>
        <p:spPr>
          <a:xfrm>
            <a:off x="531153" y="4327537"/>
            <a:ext cx="8386552" cy="1169551"/>
          </a:xfrm>
          <a:prstGeom prst="rect">
            <a:avLst/>
          </a:prstGeom>
        </p:spPr>
        <p:txBody>
          <a:bodyPr wrap="square">
            <a:spAutoFit/>
          </a:bodyPr>
          <a:lstStyle/>
          <a:p>
            <a:r>
              <a:rPr lang="en-GB" sz="1400" dirty="0" smtClean="0"/>
              <a:t>All TSOs in a Synchronous Area will commonly define:</a:t>
            </a:r>
          </a:p>
          <a:p>
            <a:pPr marL="176213" indent="265113">
              <a:buFont typeface="Arial" pitchFamily="34" charset="0"/>
              <a:buChar char="•"/>
            </a:pPr>
            <a:r>
              <a:rPr lang="en-GB" sz="1400" dirty="0" smtClean="0"/>
              <a:t>Measurement Period: shorter or equal to 1 second</a:t>
            </a:r>
          </a:p>
          <a:p>
            <a:pPr marL="176213" indent="265113">
              <a:buFont typeface="Arial" pitchFamily="34" charset="0"/>
              <a:buChar char="•"/>
            </a:pPr>
            <a:r>
              <a:rPr lang="en-GB" sz="1400" dirty="0" smtClean="0"/>
              <a:t>Measurement  Accuracy: 1 mHz for Frequency Measurements or 10 MW for FRCE measurements</a:t>
            </a:r>
          </a:p>
          <a:p>
            <a:pPr marL="176213" indent="265113">
              <a:buFont typeface="Arial" pitchFamily="34" charset="0"/>
              <a:buChar char="•"/>
            </a:pPr>
            <a:r>
              <a:rPr lang="en-GB" sz="1400" dirty="0" smtClean="0"/>
              <a:t>Average calculation method</a:t>
            </a:r>
          </a:p>
          <a:p>
            <a:pPr marL="176213" indent="265113">
              <a:buFont typeface="Arial" pitchFamily="34" charset="0"/>
              <a:buChar char="•"/>
            </a:pPr>
            <a:r>
              <a:rPr lang="en-GB" sz="1400" dirty="0" smtClean="0"/>
              <a:t>File formats and means of exchange</a:t>
            </a:r>
            <a:endParaRPr lang="en-US" sz="1400" dirty="0" smtClean="0"/>
          </a:p>
        </p:txBody>
      </p:sp>
      <p:sp>
        <p:nvSpPr>
          <p:cNvPr id="15" name="Rechteck 2"/>
          <p:cNvSpPr/>
          <p:nvPr/>
        </p:nvSpPr>
        <p:spPr>
          <a:xfrm>
            <a:off x="432000" y="1685925"/>
            <a:ext cx="7776000" cy="307777"/>
          </a:xfrm>
          <a:prstGeom prst="rect">
            <a:avLst/>
          </a:prstGeom>
        </p:spPr>
        <p:txBody>
          <a:bodyPr wrap="square">
            <a:spAutoFit/>
          </a:bodyPr>
          <a:lstStyle/>
          <a:p>
            <a:r>
              <a:rPr lang="en-US" sz="1400" dirty="0" smtClean="0"/>
              <a:t>Per each Synchronous Area:</a:t>
            </a:r>
            <a:endParaRPr lang="en-US" sz="1400" b="1" dirty="0" smtClean="0"/>
          </a:p>
        </p:txBody>
      </p:sp>
      <p:sp>
        <p:nvSpPr>
          <p:cNvPr id="17" name="Rechteck 2"/>
          <p:cNvSpPr/>
          <p:nvPr/>
        </p:nvSpPr>
        <p:spPr>
          <a:xfrm>
            <a:off x="432000" y="2930482"/>
            <a:ext cx="7776000" cy="307777"/>
          </a:xfrm>
          <a:prstGeom prst="rect">
            <a:avLst/>
          </a:prstGeom>
        </p:spPr>
        <p:txBody>
          <a:bodyPr wrap="square">
            <a:spAutoFit/>
          </a:bodyPr>
          <a:lstStyle/>
          <a:p>
            <a:r>
              <a:rPr lang="en-US" sz="1400" dirty="0" smtClean="0"/>
              <a:t>Per each LFC Block :</a:t>
            </a:r>
            <a:endParaRPr lang="en-US" sz="1400" b="1" dirty="0" smtClean="0"/>
          </a:p>
        </p:txBody>
      </p:sp>
      <p:sp>
        <p:nvSpPr>
          <p:cNvPr id="19" name="18 CuadroTexto"/>
          <p:cNvSpPr txBox="1"/>
          <p:nvPr/>
        </p:nvSpPr>
        <p:spPr>
          <a:xfrm>
            <a:off x="761513" y="3238259"/>
            <a:ext cx="7741218" cy="830997"/>
          </a:xfrm>
          <a:prstGeom prst="rect">
            <a:avLst/>
          </a:prstGeom>
          <a:solidFill>
            <a:srgbClr val="A7E2FF"/>
          </a:solidFill>
        </p:spPr>
        <p:txBody>
          <a:bodyPr wrap="square" rtlCol="0">
            <a:spAutoFit/>
          </a:bodyPr>
          <a:lstStyle/>
          <a:p>
            <a:r>
              <a:rPr lang="es-ES" sz="1600" dirty="0" err="1" smtClean="0"/>
              <a:t>Instantaneous</a:t>
            </a:r>
            <a:r>
              <a:rPr lang="es-ES" sz="1600" dirty="0" smtClean="0"/>
              <a:t> </a:t>
            </a:r>
            <a:r>
              <a:rPr lang="es-ES" sz="1600" dirty="0" err="1" smtClean="0"/>
              <a:t>Frequency</a:t>
            </a:r>
            <a:r>
              <a:rPr lang="es-ES" sz="1600" dirty="0" smtClean="0"/>
              <a:t> </a:t>
            </a:r>
            <a:r>
              <a:rPr lang="es-ES" sz="1600" dirty="0" err="1" smtClean="0"/>
              <a:t>Restoration</a:t>
            </a:r>
            <a:r>
              <a:rPr lang="es-ES" sz="1600" dirty="0" smtClean="0"/>
              <a:t> Control Error Data</a:t>
            </a:r>
          </a:p>
          <a:p>
            <a:r>
              <a:rPr lang="es-ES" sz="1600" dirty="0" smtClean="0"/>
              <a:t>1-minute </a:t>
            </a:r>
            <a:r>
              <a:rPr lang="es-ES" sz="1600" dirty="0" err="1" smtClean="0"/>
              <a:t>Average</a:t>
            </a:r>
            <a:r>
              <a:rPr lang="es-ES" sz="1600" dirty="0" smtClean="0"/>
              <a:t> </a:t>
            </a:r>
            <a:r>
              <a:rPr lang="es-ES" sz="1600" dirty="0" err="1" smtClean="0"/>
              <a:t>Frequency</a:t>
            </a:r>
            <a:r>
              <a:rPr lang="es-ES" sz="1600" dirty="0" smtClean="0"/>
              <a:t> </a:t>
            </a:r>
            <a:r>
              <a:rPr lang="es-ES" sz="1600" dirty="0" err="1" smtClean="0"/>
              <a:t>Restoration</a:t>
            </a:r>
            <a:r>
              <a:rPr lang="es-ES" sz="1600" dirty="0" smtClean="0"/>
              <a:t> Control Error Data Data</a:t>
            </a:r>
          </a:p>
          <a:p>
            <a:r>
              <a:rPr lang="es-ES" sz="1600" dirty="0" smtClean="0"/>
              <a:t>15 (</a:t>
            </a:r>
            <a:r>
              <a:rPr lang="es-ES" sz="1600" dirty="0" smtClean="0">
                <a:solidFill>
                  <a:srgbClr val="FF0000"/>
                </a:solidFill>
              </a:rPr>
              <a:t>20</a:t>
            </a:r>
            <a:r>
              <a:rPr lang="es-ES" sz="1600" dirty="0" smtClean="0"/>
              <a:t>)-minute </a:t>
            </a:r>
            <a:r>
              <a:rPr lang="es-ES" sz="1600" dirty="0" err="1" smtClean="0"/>
              <a:t>Average</a:t>
            </a:r>
            <a:r>
              <a:rPr lang="es-ES" sz="1600" dirty="0" smtClean="0"/>
              <a:t> </a:t>
            </a:r>
            <a:r>
              <a:rPr lang="es-ES" sz="1600" dirty="0" err="1" smtClean="0"/>
              <a:t>Frequency</a:t>
            </a:r>
            <a:r>
              <a:rPr lang="es-ES" sz="1600" dirty="0" smtClean="0"/>
              <a:t> </a:t>
            </a:r>
            <a:r>
              <a:rPr lang="es-ES" sz="1600" dirty="0" err="1" smtClean="0"/>
              <a:t>Restoration</a:t>
            </a:r>
            <a:r>
              <a:rPr lang="es-ES" sz="1600" dirty="0" smtClean="0"/>
              <a:t> Control Error Data </a:t>
            </a:r>
            <a:r>
              <a:rPr lang="es-ES" sz="1600" dirty="0" err="1" smtClean="0"/>
              <a:t>Data</a:t>
            </a:r>
            <a:endParaRPr lang="es-ES" sz="1600" dirty="0" smtClean="0"/>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Article 12: Frequency Quality Evaluation Criteria</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33</a:t>
            </a:fld>
            <a:endParaRPr lang="en-GB"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481" name="Rectangle 1"/>
          <p:cNvSpPr>
            <a:spLocks noChangeArrowheads="1"/>
          </p:cNvSpPr>
          <p:nvPr/>
        </p:nvSpPr>
        <p:spPr bwMode="auto">
          <a:xfrm>
            <a:off x="194309" y="1721108"/>
            <a:ext cx="8860616"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ts val="1200"/>
              </a:spcAft>
              <a:buClrTx/>
              <a:buSzTx/>
              <a:tabLst>
                <a:tab pos="485775" algn="l"/>
              </a:tabLst>
            </a:pPr>
            <a:r>
              <a:rPr lang="en-GB" sz="1600" b="1" dirty="0" smtClean="0">
                <a:latin typeface="+mn-lt"/>
                <a:ea typeface="Times New Roman" pitchFamily="18" charset="0"/>
                <a:cs typeface="Calibri" pitchFamily="34" charset="0"/>
              </a:rPr>
              <a:t>F</a:t>
            </a:r>
            <a:r>
              <a:rPr kumimoji="0" lang="en-GB" sz="1600" b="1" i="0" u="none" strike="noStrike" cap="none" normalizeH="0" baseline="0" dirty="0" smtClean="0">
                <a:ln>
                  <a:noFill/>
                </a:ln>
                <a:solidFill>
                  <a:schemeClr val="tx1"/>
                </a:solidFill>
                <a:effectLst/>
                <a:latin typeface="+mn-lt"/>
                <a:ea typeface="Times New Roman" pitchFamily="18" charset="0"/>
                <a:cs typeface="Calibri" pitchFamily="34" charset="0"/>
              </a:rPr>
              <a:t>or the Synchronous Area</a:t>
            </a:r>
            <a:endParaRPr kumimoji="0" lang="es-ES" sz="1600" b="1" i="0" u="none" strike="noStrike" cap="none" normalizeH="0" baseline="0" dirty="0" smtClean="0">
              <a:ln>
                <a:noFill/>
              </a:ln>
              <a:solidFill>
                <a:schemeClr val="tx1"/>
              </a:solidFill>
              <a:effectLst/>
              <a:latin typeface="+mn-lt"/>
              <a:cs typeface="Arial" pitchFamily="34" charset="0"/>
            </a:endParaRPr>
          </a:p>
          <a:p>
            <a:pPr marL="914400" marR="0" lvl="2" indent="-457200" algn="just" defTabSz="914400" rtl="0" eaLnBrk="0" fontAlgn="base" latinLnBrk="0" hangingPunct="0">
              <a:lnSpc>
                <a:spcPct val="100000"/>
              </a:lnSpc>
              <a:spcBef>
                <a:spcPct val="0"/>
              </a:spcBef>
              <a:spcAft>
                <a:spcPts val="1200"/>
              </a:spcAft>
              <a:buClrTx/>
              <a:buSzTx/>
              <a:buFontTx/>
              <a:buAutoNum type="romanLcPeriod"/>
              <a:tabLst>
                <a:tab pos="485775" algn="l"/>
              </a:tabLst>
            </a:pPr>
            <a:r>
              <a:rPr kumimoji="0" lang="en-GB" sz="1600" b="0" i="0" u="none" strike="noStrike" cap="none" normalizeH="0" baseline="0" dirty="0" smtClean="0">
                <a:ln>
                  <a:noFill/>
                </a:ln>
                <a:solidFill>
                  <a:schemeClr val="tx1"/>
                </a:solidFill>
                <a:effectLst/>
                <a:latin typeface="+mn-lt"/>
                <a:ea typeface="Times New Roman" pitchFamily="18" charset="0"/>
                <a:cs typeface="Calibri" pitchFamily="34" charset="0"/>
              </a:rPr>
              <a:t>standard deviation of the 1-minute Average Frequency Data during a 3-month period for the Synchronous Area;</a:t>
            </a:r>
            <a:endParaRPr kumimoji="0" lang="es-ES" sz="1600" b="0" i="0" u="none" strike="noStrike" cap="none" normalizeH="0" baseline="0" dirty="0" smtClean="0">
              <a:ln>
                <a:noFill/>
              </a:ln>
              <a:solidFill>
                <a:schemeClr val="tx1"/>
              </a:solidFill>
              <a:effectLst/>
              <a:latin typeface="+mn-lt"/>
              <a:cs typeface="Arial" pitchFamily="34" charset="0"/>
            </a:endParaRPr>
          </a:p>
          <a:p>
            <a:pPr marL="914400" marR="0" lvl="2" indent="-457200" algn="just" defTabSz="914400" rtl="0" eaLnBrk="0" fontAlgn="base" latinLnBrk="0" hangingPunct="0">
              <a:lnSpc>
                <a:spcPct val="100000"/>
              </a:lnSpc>
              <a:spcBef>
                <a:spcPct val="0"/>
              </a:spcBef>
              <a:spcAft>
                <a:spcPts val="1200"/>
              </a:spcAft>
              <a:buClrTx/>
              <a:buSzTx/>
              <a:buFontTx/>
              <a:buAutoNum type="romanLcPeriod"/>
              <a:tabLst>
                <a:tab pos="485775" algn="l"/>
              </a:tabLst>
            </a:pPr>
            <a:r>
              <a:rPr kumimoji="0" lang="en-GB" sz="1600" b="0" i="0" u="none" strike="noStrike" cap="none" normalizeH="0" baseline="0" dirty="0" smtClean="0">
                <a:ln>
                  <a:noFill/>
                </a:ln>
                <a:solidFill>
                  <a:schemeClr val="tx1"/>
                </a:solidFill>
                <a:effectLst/>
                <a:latin typeface="+mn-lt"/>
                <a:ea typeface="Times New Roman" pitchFamily="18" charset="0"/>
                <a:cs typeface="Calibri" pitchFamily="34" charset="0"/>
              </a:rPr>
              <a:t>absolute Frequency Deviation range corresponding to the 95-percentile of the 1-minute Average Frequency Data during a 3-month period for the Synchronous Area;</a:t>
            </a:r>
            <a:endParaRPr kumimoji="0" lang="es-ES" sz="1600" b="0" i="0" u="none" strike="noStrike" cap="none" normalizeH="0" baseline="0" dirty="0" smtClean="0">
              <a:ln>
                <a:noFill/>
              </a:ln>
              <a:solidFill>
                <a:schemeClr val="tx1"/>
              </a:solidFill>
              <a:effectLst/>
              <a:latin typeface="+mn-lt"/>
              <a:cs typeface="Arial" pitchFamily="34" charset="0"/>
            </a:endParaRPr>
          </a:p>
          <a:p>
            <a:pPr marL="914400" marR="0" lvl="2" indent="-457200" algn="just" defTabSz="914400" rtl="0" eaLnBrk="0" fontAlgn="base" latinLnBrk="0" hangingPunct="0">
              <a:lnSpc>
                <a:spcPct val="100000"/>
              </a:lnSpc>
              <a:spcBef>
                <a:spcPct val="0"/>
              </a:spcBef>
              <a:spcAft>
                <a:spcPts val="1200"/>
              </a:spcAft>
              <a:buClrTx/>
              <a:buSzTx/>
              <a:buFontTx/>
              <a:buAutoNum type="romanLcPeriod"/>
              <a:tabLst>
                <a:tab pos="485775" algn="l"/>
              </a:tabLst>
            </a:pPr>
            <a:r>
              <a:rPr kumimoji="0" lang="en-GB" sz="1600" b="0" i="0" u="none" strike="noStrike" cap="none" normalizeH="0" baseline="0" dirty="0" smtClean="0">
                <a:ln>
                  <a:noFill/>
                </a:ln>
                <a:solidFill>
                  <a:schemeClr val="tx1"/>
                </a:solidFill>
                <a:effectLst/>
                <a:latin typeface="+mn-lt"/>
                <a:ea typeface="Times New Roman" pitchFamily="18" charset="0"/>
                <a:cs typeface="Calibri" pitchFamily="34" charset="0"/>
              </a:rPr>
              <a:t>total time during a 3-month period in which the instantaneous Frequency Deviation was greater than the Maximum Instantaneous Frequency Deviation;</a:t>
            </a:r>
            <a:endParaRPr kumimoji="0" lang="es-ES" sz="1600" b="0" i="0" u="none" strike="noStrike" cap="none" normalizeH="0" baseline="0" dirty="0" smtClean="0">
              <a:ln>
                <a:noFill/>
              </a:ln>
              <a:solidFill>
                <a:schemeClr val="tx1"/>
              </a:solidFill>
              <a:effectLst/>
              <a:latin typeface="+mn-lt"/>
              <a:cs typeface="Arial" pitchFamily="34" charset="0"/>
            </a:endParaRPr>
          </a:p>
          <a:p>
            <a:pPr marL="914400" marR="0" lvl="2" indent="-457200" algn="just" defTabSz="914400" rtl="0" eaLnBrk="0" fontAlgn="base" latinLnBrk="0" hangingPunct="0">
              <a:lnSpc>
                <a:spcPct val="100000"/>
              </a:lnSpc>
              <a:spcBef>
                <a:spcPct val="0"/>
              </a:spcBef>
              <a:spcAft>
                <a:spcPts val="1200"/>
              </a:spcAft>
              <a:buClrTx/>
              <a:buSzTx/>
              <a:buFontTx/>
              <a:buAutoNum type="romanLcPeriod"/>
              <a:tabLst>
                <a:tab pos="485775" algn="l"/>
              </a:tabLst>
            </a:pPr>
            <a:r>
              <a:rPr kumimoji="0" lang="en-GB" sz="1600" b="1" i="1" u="none" strike="noStrike" cap="none" normalizeH="0" baseline="0" dirty="0" smtClean="0">
                <a:ln>
                  <a:noFill/>
                </a:ln>
                <a:solidFill>
                  <a:schemeClr val="tx1"/>
                </a:solidFill>
                <a:effectLst/>
                <a:latin typeface="+mn-lt"/>
                <a:ea typeface="Times New Roman" pitchFamily="18" charset="0"/>
                <a:cs typeface="Calibri" pitchFamily="34" charset="0"/>
              </a:rPr>
              <a:t>number of 1-minute Average Frequency Data values during a 3-month period outside the Standard Frequency Range;</a:t>
            </a:r>
            <a:endParaRPr kumimoji="0" lang="en-GB" sz="1600" b="1" i="1" u="none" strike="noStrike" cap="none" normalizeH="0" baseline="0" dirty="0" smtClean="0">
              <a:ln>
                <a:noFill/>
              </a:ln>
              <a:solidFill>
                <a:schemeClr val="tx1"/>
              </a:solidFill>
              <a:effectLst/>
              <a:latin typeface="+mn-lt"/>
              <a:cs typeface="Arial" pitchFamily="34" charset="0"/>
            </a:endParaRPr>
          </a:p>
        </p:txBody>
      </p:sp>
      <p:sp>
        <p:nvSpPr>
          <p:cNvPr id="13" name="Rechteck 2"/>
          <p:cNvSpPr/>
          <p:nvPr/>
        </p:nvSpPr>
        <p:spPr>
          <a:xfrm>
            <a:off x="726730" y="5177928"/>
            <a:ext cx="8185915" cy="523220"/>
          </a:xfrm>
          <a:prstGeom prst="rect">
            <a:avLst/>
          </a:prstGeom>
        </p:spPr>
        <p:txBody>
          <a:bodyPr wrap="square">
            <a:spAutoFit/>
          </a:bodyPr>
          <a:lstStyle/>
          <a:p>
            <a:r>
              <a:rPr lang="en-US" sz="1400" dirty="0" smtClean="0"/>
              <a:t>Frequency Quality Evaluation Criteria iv to be compared to the Frequency Quality Target Parameter.</a:t>
            </a:r>
            <a:endParaRPr lang="en-US" sz="1400" b="1" dirty="0" smtClean="0"/>
          </a:p>
          <a:p>
            <a:endParaRPr lang="en-US" sz="1400" b="1" dirty="0" smtClean="0"/>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Article 12: Frequency Quality Evaluation Criteria</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34</a:t>
            </a:fld>
            <a:endParaRPr lang="en-GB"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8434" name="Picture 2"/>
          <p:cNvPicPr>
            <a:picLocks noChangeAspect="1" noChangeArrowheads="1"/>
          </p:cNvPicPr>
          <p:nvPr/>
        </p:nvPicPr>
        <p:blipFill>
          <a:blip r:embed="rId2" cstate="print"/>
          <a:srcRect/>
          <a:stretch>
            <a:fillRect/>
          </a:stretch>
        </p:blipFill>
        <p:spPr bwMode="auto">
          <a:xfrm>
            <a:off x="508953" y="1310641"/>
            <a:ext cx="7696487" cy="4715828"/>
          </a:xfrm>
          <a:prstGeom prst="rect">
            <a:avLst/>
          </a:prstGeom>
          <a:noFill/>
          <a:ln w="9525">
            <a:noFill/>
            <a:miter lim="800000"/>
            <a:headEnd/>
            <a:tailEnd/>
          </a:ln>
          <a:effectLst/>
        </p:spPr>
      </p:pic>
      <p:cxnSp>
        <p:nvCxnSpPr>
          <p:cNvPr id="10" name="9 Conector recto"/>
          <p:cNvCxnSpPr/>
          <p:nvPr/>
        </p:nvCxnSpPr>
        <p:spPr>
          <a:xfrm>
            <a:off x="3962400" y="1452880"/>
            <a:ext cx="0" cy="3810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5466080" y="1452880"/>
            <a:ext cx="0" cy="3810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704080" y="1452880"/>
            <a:ext cx="0" cy="381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508953" y="1079808"/>
            <a:ext cx="1531188" cy="369332"/>
          </a:xfrm>
          <a:prstGeom prst="rect">
            <a:avLst/>
          </a:prstGeom>
          <a:noFill/>
        </p:spPr>
        <p:txBody>
          <a:bodyPr wrap="none" rtlCol="0">
            <a:spAutoFit/>
          </a:bodyPr>
          <a:lstStyle/>
          <a:p>
            <a:r>
              <a:rPr lang="es-ES" dirty="0" smtClean="0"/>
              <a:t>3 </a:t>
            </a:r>
            <a:r>
              <a:rPr lang="es-ES" dirty="0" err="1" smtClean="0"/>
              <a:t>month</a:t>
            </a:r>
            <a:r>
              <a:rPr lang="es-ES" dirty="0" smtClean="0"/>
              <a:t> data</a:t>
            </a:r>
            <a:endParaRPr lang="es-ES" dirty="0"/>
          </a:p>
        </p:txBody>
      </p:sp>
      <p:sp>
        <p:nvSpPr>
          <p:cNvPr id="16" name="15 CuadroTexto"/>
          <p:cNvSpPr txBox="1"/>
          <p:nvPr/>
        </p:nvSpPr>
        <p:spPr>
          <a:xfrm>
            <a:off x="4538268" y="1079808"/>
            <a:ext cx="369012" cy="461665"/>
          </a:xfrm>
          <a:prstGeom prst="rect">
            <a:avLst/>
          </a:prstGeom>
          <a:noFill/>
        </p:spPr>
        <p:txBody>
          <a:bodyPr wrap="none" rtlCol="0">
            <a:spAutoFit/>
          </a:bodyPr>
          <a:lstStyle/>
          <a:p>
            <a:r>
              <a:rPr lang="el-GR" sz="2400" b="1" dirty="0" smtClean="0">
                <a:latin typeface="Courier New"/>
                <a:cs typeface="Courier New"/>
              </a:rPr>
              <a:t>μ</a:t>
            </a:r>
            <a:endParaRPr lang="es-ES" sz="2400" b="1" dirty="0"/>
          </a:p>
        </p:txBody>
      </p:sp>
      <p:sp>
        <p:nvSpPr>
          <p:cNvPr id="17" name="16 CuadroTexto"/>
          <p:cNvSpPr txBox="1"/>
          <p:nvPr/>
        </p:nvSpPr>
        <p:spPr>
          <a:xfrm>
            <a:off x="4074160" y="4074160"/>
            <a:ext cx="553357" cy="461665"/>
          </a:xfrm>
          <a:prstGeom prst="rect">
            <a:avLst/>
          </a:prstGeom>
          <a:noFill/>
        </p:spPr>
        <p:txBody>
          <a:bodyPr wrap="none" rtlCol="0">
            <a:spAutoFit/>
          </a:bodyPr>
          <a:lstStyle/>
          <a:p>
            <a:r>
              <a:rPr lang="es-ES" sz="2400" b="1" dirty="0" smtClean="0">
                <a:latin typeface="Courier New"/>
                <a:cs typeface="Courier New"/>
              </a:rPr>
              <a:t>-σ</a:t>
            </a:r>
            <a:endParaRPr lang="es-ES" sz="2400" b="1" dirty="0"/>
          </a:p>
        </p:txBody>
      </p:sp>
      <p:sp>
        <p:nvSpPr>
          <p:cNvPr id="18" name="17 CuadroTexto"/>
          <p:cNvSpPr txBox="1"/>
          <p:nvPr/>
        </p:nvSpPr>
        <p:spPr>
          <a:xfrm>
            <a:off x="4958080" y="4074160"/>
            <a:ext cx="369012" cy="461665"/>
          </a:xfrm>
          <a:prstGeom prst="rect">
            <a:avLst/>
          </a:prstGeom>
          <a:noFill/>
        </p:spPr>
        <p:txBody>
          <a:bodyPr wrap="none" rtlCol="0">
            <a:spAutoFit/>
          </a:bodyPr>
          <a:lstStyle/>
          <a:p>
            <a:r>
              <a:rPr lang="es-ES" sz="2400" b="1" dirty="0" smtClean="0">
                <a:latin typeface="Courier New"/>
                <a:cs typeface="Courier New"/>
              </a:rPr>
              <a:t>σ</a:t>
            </a:r>
            <a:endParaRPr lang="es-ES" sz="2400" b="1" dirty="0"/>
          </a:p>
        </p:txBody>
      </p:sp>
      <p:cxnSp>
        <p:nvCxnSpPr>
          <p:cNvPr id="19" name="18 Conector recto"/>
          <p:cNvCxnSpPr/>
          <p:nvPr/>
        </p:nvCxnSpPr>
        <p:spPr>
          <a:xfrm>
            <a:off x="2976880" y="1452880"/>
            <a:ext cx="0" cy="381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441440" y="1452880"/>
            <a:ext cx="0" cy="3810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22 Forma libre"/>
          <p:cNvSpPr/>
          <p:nvPr/>
        </p:nvSpPr>
        <p:spPr>
          <a:xfrm>
            <a:off x="2306320" y="4846320"/>
            <a:ext cx="670560" cy="152400"/>
          </a:xfrm>
          <a:custGeom>
            <a:avLst/>
            <a:gdLst>
              <a:gd name="connsiteX0" fmla="*/ 0 w 670560"/>
              <a:gd name="connsiteY0" fmla="*/ 152400 h 152400"/>
              <a:gd name="connsiteX1" fmla="*/ 0 w 670560"/>
              <a:gd name="connsiteY1" fmla="*/ 152400 h 152400"/>
              <a:gd name="connsiteX2" fmla="*/ 447040 w 670560"/>
              <a:gd name="connsiteY2" fmla="*/ 142240 h 152400"/>
              <a:gd name="connsiteX3" fmla="*/ 497840 w 670560"/>
              <a:gd name="connsiteY3" fmla="*/ 132080 h 152400"/>
              <a:gd name="connsiteX4" fmla="*/ 579120 w 670560"/>
              <a:gd name="connsiteY4" fmla="*/ 142240 h 152400"/>
              <a:gd name="connsiteX5" fmla="*/ 670560 w 670560"/>
              <a:gd name="connsiteY5" fmla="*/ 142240 h 152400"/>
              <a:gd name="connsiteX6" fmla="*/ 670560 w 670560"/>
              <a:gd name="connsiteY6" fmla="*/ 142240 h 152400"/>
              <a:gd name="connsiteX7" fmla="*/ 670560 w 670560"/>
              <a:gd name="connsiteY7" fmla="*/ 0 h 152400"/>
              <a:gd name="connsiteX8" fmla="*/ 670560 w 670560"/>
              <a:gd name="connsiteY8" fmla="*/ 0 h 152400"/>
              <a:gd name="connsiteX9" fmla="*/ 589280 w 670560"/>
              <a:gd name="connsiteY9" fmla="*/ 40640 h 152400"/>
              <a:gd name="connsiteX10" fmla="*/ 558800 w 670560"/>
              <a:gd name="connsiteY10" fmla="*/ 60960 h 152400"/>
              <a:gd name="connsiteX11" fmla="*/ 528320 w 670560"/>
              <a:gd name="connsiteY11" fmla="*/ 71120 h 152400"/>
              <a:gd name="connsiteX12" fmla="*/ 396240 w 670560"/>
              <a:gd name="connsiteY12" fmla="*/ 91440 h 152400"/>
              <a:gd name="connsiteX13" fmla="*/ 335280 w 670560"/>
              <a:gd name="connsiteY13" fmla="*/ 111760 h 152400"/>
              <a:gd name="connsiteX14" fmla="*/ 304800 w 670560"/>
              <a:gd name="connsiteY14" fmla="*/ 121920 h 152400"/>
              <a:gd name="connsiteX15" fmla="*/ 71120 w 670560"/>
              <a:gd name="connsiteY15" fmla="*/ 132080 h 152400"/>
              <a:gd name="connsiteX16" fmla="*/ 71120 w 670560"/>
              <a:gd name="connsiteY16" fmla="*/ 1320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0560" h="152400">
                <a:moveTo>
                  <a:pt x="0" y="152400"/>
                </a:moveTo>
                <a:lnTo>
                  <a:pt x="0" y="152400"/>
                </a:lnTo>
                <a:lnTo>
                  <a:pt x="447040" y="142240"/>
                </a:lnTo>
                <a:cubicBezTo>
                  <a:pt x="464294" y="141536"/>
                  <a:pt x="480571" y="132080"/>
                  <a:pt x="497840" y="132080"/>
                </a:cubicBezTo>
                <a:cubicBezTo>
                  <a:pt x="525144" y="132080"/>
                  <a:pt x="551863" y="140637"/>
                  <a:pt x="579120" y="142240"/>
                </a:cubicBezTo>
                <a:cubicBezTo>
                  <a:pt x="609547" y="144030"/>
                  <a:pt x="640080" y="142240"/>
                  <a:pt x="670560" y="142240"/>
                </a:cubicBezTo>
                <a:lnTo>
                  <a:pt x="670560" y="142240"/>
                </a:lnTo>
                <a:lnTo>
                  <a:pt x="670560" y="0"/>
                </a:lnTo>
                <a:lnTo>
                  <a:pt x="670560" y="0"/>
                </a:lnTo>
                <a:cubicBezTo>
                  <a:pt x="643467" y="13547"/>
                  <a:pt x="615873" y="26135"/>
                  <a:pt x="589280" y="40640"/>
                </a:cubicBezTo>
                <a:cubicBezTo>
                  <a:pt x="578560" y="46487"/>
                  <a:pt x="569722" y="55499"/>
                  <a:pt x="558800" y="60960"/>
                </a:cubicBezTo>
                <a:cubicBezTo>
                  <a:pt x="549221" y="65749"/>
                  <a:pt x="538618" y="68178"/>
                  <a:pt x="528320" y="71120"/>
                </a:cubicBezTo>
                <a:cubicBezTo>
                  <a:pt x="472326" y="87118"/>
                  <a:pt x="469936" y="83252"/>
                  <a:pt x="396240" y="91440"/>
                </a:cubicBezTo>
                <a:lnTo>
                  <a:pt x="335280" y="111760"/>
                </a:lnTo>
                <a:cubicBezTo>
                  <a:pt x="325120" y="115147"/>
                  <a:pt x="315444" y="120737"/>
                  <a:pt x="304800" y="121920"/>
                </a:cubicBezTo>
                <a:cubicBezTo>
                  <a:pt x="166237" y="137316"/>
                  <a:pt x="244028" y="132080"/>
                  <a:pt x="71120" y="132080"/>
                </a:cubicBezTo>
                <a:lnTo>
                  <a:pt x="71120" y="132080"/>
                </a:lnTo>
              </a:path>
            </a:pathLst>
          </a:custGeom>
          <a:solidFill>
            <a:srgbClr val="FFC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24 Forma libre"/>
          <p:cNvSpPr/>
          <p:nvPr/>
        </p:nvSpPr>
        <p:spPr>
          <a:xfrm>
            <a:off x="6441440" y="4846320"/>
            <a:ext cx="690880" cy="162560"/>
          </a:xfrm>
          <a:custGeom>
            <a:avLst/>
            <a:gdLst>
              <a:gd name="connsiteX0" fmla="*/ 0 w 690880"/>
              <a:gd name="connsiteY0" fmla="*/ 162560 h 162560"/>
              <a:gd name="connsiteX1" fmla="*/ 0 w 690880"/>
              <a:gd name="connsiteY1" fmla="*/ 162560 h 162560"/>
              <a:gd name="connsiteX2" fmla="*/ 0 w 690880"/>
              <a:gd name="connsiteY2" fmla="*/ 0 h 162560"/>
              <a:gd name="connsiteX3" fmla="*/ 0 w 690880"/>
              <a:gd name="connsiteY3" fmla="*/ 0 h 162560"/>
              <a:gd name="connsiteX4" fmla="*/ 111760 w 690880"/>
              <a:gd name="connsiteY4" fmla="*/ 50800 h 162560"/>
              <a:gd name="connsiteX5" fmla="*/ 203200 w 690880"/>
              <a:gd name="connsiteY5" fmla="*/ 60960 h 162560"/>
              <a:gd name="connsiteX6" fmla="*/ 264160 w 690880"/>
              <a:gd name="connsiteY6" fmla="*/ 81280 h 162560"/>
              <a:gd name="connsiteX7" fmla="*/ 314960 w 690880"/>
              <a:gd name="connsiteY7" fmla="*/ 91440 h 162560"/>
              <a:gd name="connsiteX8" fmla="*/ 579120 w 690880"/>
              <a:gd name="connsiteY8" fmla="*/ 111760 h 162560"/>
              <a:gd name="connsiteX9" fmla="*/ 640080 w 690880"/>
              <a:gd name="connsiteY9" fmla="*/ 132080 h 162560"/>
              <a:gd name="connsiteX10" fmla="*/ 670560 w 690880"/>
              <a:gd name="connsiteY10" fmla="*/ 142240 h 162560"/>
              <a:gd name="connsiteX11" fmla="*/ 690880 w 690880"/>
              <a:gd name="connsiteY11" fmla="*/ 142240 h 162560"/>
              <a:gd name="connsiteX12" fmla="*/ 690880 w 690880"/>
              <a:gd name="connsiteY12" fmla="*/ 142240 h 162560"/>
              <a:gd name="connsiteX13" fmla="*/ 0 w 690880"/>
              <a:gd name="connsiteY13" fmla="*/ 162560 h 16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0880" h="162560">
                <a:moveTo>
                  <a:pt x="0" y="162560"/>
                </a:moveTo>
                <a:lnTo>
                  <a:pt x="0" y="162560"/>
                </a:lnTo>
                <a:lnTo>
                  <a:pt x="0" y="0"/>
                </a:lnTo>
                <a:lnTo>
                  <a:pt x="0" y="0"/>
                </a:lnTo>
                <a:cubicBezTo>
                  <a:pt x="7114" y="3557"/>
                  <a:pt x="82152" y="45865"/>
                  <a:pt x="111760" y="50800"/>
                </a:cubicBezTo>
                <a:cubicBezTo>
                  <a:pt x="142010" y="55842"/>
                  <a:pt x="172720" y="57573"/>
                  <a:pt x="203200" y="60960"/>
                </a:cubicBezTo>
                <a:cubicBezTo>
                  <a:pt x="223520" y="67733"/>
                  <a:pt x="243157" y="77079"/>
                  <a:pt x="264160" y="81280"/>
                </a:cubicBezTo>
                <a:cubicBezTo>
                  <a:pt x="281093" y="84667"/>
                  <a:pt x="297843" y="89158"/>
                  <a:pt x="314960" y="91440"/>
                </a:cubicBezTo>
                <a:cubicBezTo>
                  <a:pt x="397349" y="102425"/>
                  <a:pt x="499412" y="106778"/>
                  <a:pt x="579120" y="111760"/>
                </a:cubicBezTo>
                <a:lnTo>
                  <a:pt x="640080" y="132080"/>
                </a:lnTo>
                <a:cubicBezTo>
                  <a:pt x="650240" y="135467"/>
                  <a:pt x="659850" y="142240"/>
                  <a:pt x="670560" y="142240"/>
                </a:cubicBezTo>
                <a:lnTo>
                  <a:pt x="690880" y="142240"/>
                </a:lnTo>
                <a:lnTo>
                  <a:pt x="690880" y="142240"/>
                </a:lnTo>
                <a:cubicBezTo>
                  <a:pt x="216795" y="155785"/>
                  <a:pt x="453862" y="152400"/>
                  <a:pt x="0" y="16256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2253605" y="1186934"/>
            <a:ext cx="723275" cy="369332"/>
          </a:xfrm>
          <a:prstGeom prst="rect">
            <a:avLst/>
          </a:prstGeom>
          <a:noFill/>
        </p:spPr>
        <p:txBody>
          <a:bodyPr wrap="none" rtlCol="0">
            <a:spAutoFit/>
          </a:bodyPr>
          <a:lstStyle/>
          <a:p>
            <a:r>
              <a:rPr lang="es-ES" dirty="0" smtClean="0"/>
              <a:t>-SFR</a:t>
            </a:r>
            <a:endParaRPr lang="es-ES" dirty="0"/>
          </a:p>
        </p:txBody>
      </p:sp>
      <p:sp>
        <p:nvSpPr>
          <p:cNvPr id="27" name="26 CuadroTexto"/>
          <p:cNvSpPr txBox="1"/>
          <p:nvPr/>
        </p:nvSpPr>
        <p:spPr>
          <a:xfrm>
            <a:off x="6404922" y="1172141"/>
            <a:ext cx="646331" cy="369332"/>
          </a:xfrm>
          <a:prstGeom prst="rect">
            <a:avLst/>
          </a:prstGeom>
          <a:noFill/>
        </p:spPr>
        <p:txBody>
          <a:bodyPr wrap="none" rtlCol="0">
            <a:spAutoFit/>
          </a:bodyPr>
          <a:lstStyle/>
          <a:p>
            <a:r>
              <a:rPr lang="es-ES" dirty="0" smtClean="0"/>
              <a:t>SFR</a:t>
            </a:r>
            <a:endParaRPr lang="es-ES" dirty="0"/>
          </a:p>
        </p:txBody>
      </p:sp>
      <p:sp>
        <p:nvSpPr>
          <p:cNvPr id="28" name="27 Forma libre"/>
          <p:cNvSpPr/>
          <p:nvPr/>
        </p:nvSpPr>
        <p:spPr>
          <a:xfrm>
            <a:off x="2976880" y="4785360"/>
            <a:ext cx="177956" cy="233680"/>
          </a:xfrm>
          <a:custGeom>
            <a:avLst/>
            <a:gdLst>
              <a:gd name="connsiteX0" fmla="*/ 0 w 177956"/>
              <a:gd name="connsiteY0" fmla="*/ 81280 h 233680"/>
              <a:gd name="connsiteX1" fmla="*/ 0 w 177956"/>
              <a:gd name="connsiteY1" fmla="*/ 81280 h 233680"/>
              <a:gd name="connsiteX2" fmla="*/ 81280 w 177956"/>
              <a:gd name="connsiteY2" fmla="*/ 40640 h 233680"/>
              <a:gd name="connsiteX3" fmla="*/ 111760 w 177956"/>
              <a:gd name="connsiteY3" fmla="*/ 20320 h 233680"/>
              <a:gd name="connsiteX4" fmla="*/ 142240 w 177956"/>
              <a:gd name="connsiteY4" fmla="*/ 10160 h 233680"/>
              <a:gd name="connsiteX5" fmla="*/ 162560 w 177956"/>
              <a:gd name="connsiteY5" fmla="*/ 0 h 233680"/>
              <a:gd name="connsiteX6" fmla="*/ 162560 w 177956"/>
              <a:gd name="connsiteY6" fmla="*/ 0 h 233680"/>
              <a:gd name="connsiteX7" fmla="*/ 172720 w 177956"/>
              <a:gd name="connsiteY7" fmla="*/ 233680 h 233680"/>
              <a:gd name="connsiteX8" fmla="*/ 172720 w 177956"/>
              <a:gd name="connsiteY8" fmla="*/ 233680 h 233680"/>
              <a:gd name="connsiteX9" fmla="*/ 20320 w 177956"/>
              <a:gd name="connsiteY9" fmla="*/ 223520 h 233680"/>
              <a:gd name="connsiteX10" fmla="*/ 20320 w 177956"/>
              <a:gd name="connsiteY10" fmla="*/ 223520 h 233680"/>
              <a:gd name="connsiteX11" fmla="*/ 0 w 177956"/>
              <a:gd name="connsiteY11" fmla="*/ 81280 h 23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956" h="233680">
                <a:moveTo>
                  <a:pt x="0" y="81280"/>
                </a:moveTo>
                <a:lnTo>
                  <a:pt x="0" y="81280"/>
                </a:lnTo>
                <a:cubicBezTo>
                  <a:pt x="27093" y="67733"/>
                  <a:pt x="54687" y="55145"/>
                  <a:pt x="81280" y="40640"/>
                </a:cubicBezTo>
                <a:cubicBezTo>
                  <a:pt x="92000" y="34793"/>
                  <a:pt x="100838" y="25781"/>
                  <a:pt x="111760" y="20320"/>
                </a:cubicBezTo>
                <a:cubicBezTo>
                  <a:pt x="121339" y="15531"/>
                  <a:pt x="132296" y="14137"/>
                  <a:pt x="142240" y="10160"/>
                </a:cubicBezTo>
                <a:cubicBezTo>
                  <a:pt x="149271" y="7348"/>
                  <a:pt x="155787" y="3387"/>
                  <a:pt x="162560" y="0"/>
                </a:cubicBezTo>
                <a:lnTo>
                  <a:pt x="162560" y="0"/>
                </a:lnTo>
                <a:cubicBezTo>
                  <a:pt x="177956" y="138563"/>
                  <a:pt x="172720" y="60772"/>
                  <a:pt x="172720" y="233680"/>
                </a:cubicBezTo>
                <a:lnTo>
                  <a:pt x="172720" y="233680"/>
                </a:lnTo>
                <a:cubicBezTo>
                  <a:pt x="61084" y="221276"/>
                  <a:pt x="111948" y="223520"/>
                  <a:pt x="20320" y="223520"/>
                </a:cubicBezTo>
                <a:lnTo>
                  <a:pt x="20320" y="223520"/>
                </a:lnTo>
                <a:lnTo>
                  <a:pt x="0" y="812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28 Conector recto"/>
          <p:cNvCxnSpPr/>
          <p:nvPr/>
        </p:nvCxnSpPr>
        <p:spPr>
          <a:xfrm>
            <a:off x="3154836" y="1452880"/>
            <a:ext cx="0" cy="381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6248400" y="1449140"/>
            <a:ext cx="0" cy="381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5724058" y="2030938"/>
            <a:ext cx="598241" cy="369332"/>
          </a:xfrm>
          <a:prstGeom prst="rect">
            <a:avLst/>
          </a:prstGeom>
          <a:noFill/>
        </p:spPr>
        <p:txBody>
          <a:bodyPr wrap="none" rtlCol="0">
            <a:spAutoFit/>
          </a:bodyPr>
          <a:lstStyle/>
          <a:p>
            <a:r>
              <a:rPr lang="es-ES" b="1" dirty="0" smtClean="0">
                <a:latin typeface="Courier New"/>
                <a:cs typeface="Courier New"/>
              </a:rPr>
              <a:t>σ95</a:t>
            </a:r>
            <a:endParaRPr lang="es-ES" b="1" dirty="0"/>
          </a:p>
        </p:txBody>
      </p:sp>
      <p:sp>
        <p:nvSpPr>
          <p:cNvPr id="33" name="32 CuadroTexto"/>
          <p:cNvSpPr txBox="1"/>
          <p:nvPr/>
        </p:nvSpPr>
        <p:spPr>
          <a:xfrm>
            <a:off x="3082458" y="2061418"/>
            <a:ext cx="736099" cy="369332"/>
          </a:xfrm>
          <a:prstGeom prst="rect">
            <a:avLst/>
          </a:prstGeom>
          <a:noFill/>
        </p:spPr>
        <p:txBody>
          <a:bodyPr wrap="none" rtlCol="0">
            <a:spAutoFit/>
          </a:bodyPr>
          <a:lstStyle/>
          <a:p>
            <a:r>
              <a:rPr lang="es-ES" b="1" dirty="0" smtClean="0">
                <a:latin typeface="Courier New"/>
                <a:cs typeface="Courier New"/>
              </a:rPr>
              <a:t>-σ95</a:t>
            </a:r>
            <a:endParaRPr lang="es-ES" b="1" dirty="0"/>
          </a:p>
        </p:txBody>
      </p:sp>
      <p:sp>
        <p:nvSpPr>
          <p:cNvPr id="34" name="33 Forma libre"/>
          <p:cNvSpPr/>
          <p:nvPr/>
        </p:nvSpPr>
        <p:spPr>
          <a:xfrm>
            <a:off x="6258560" y="4763969"/>
            <a:ext cx="182880" cy="255960"/>
          </a:xfrm>
          <a:custGeom>
            <a:avLst/>
            <a:gdLst>
              <a:gd name="connsiteX0" fmla="*/ 172720 w 182880"/>
              <a:gd name="connsiteY0" fmla="*/ 92511 h 255960"/>
              <a:gd name="connsiteX1" fmla="*/ 172720 w 182880"/>
              <a:gd name="connsiteY1" fmla="*/ 92511 h 255960"/>
              <a:gd name="connsiteX2" fmla="*/ 10160 w 182880"/>
              <a:gd name="connsiteY2" fmla="*/ 1071 h 255960"/>
              <a:gd name="connsiteX3" fmla="*/ 0 w 182880"/>
              <a:gd name="connsiteY3" fmla="*/ 1071 h 255960"/>
              <a:gd name="connsiteX4" fmla="*/ 0 w 182880"/>
              <a:gd name="connsiteY4" fmla="*/ 1071 h 255960"/>
              <a:gd name="connsiteX5" fmla="*/ 0 w 182880"/>
              <a:gd name="connsiteY5" fmla="*/ 234751 h 255960"/>
              <a:gd name="connsiteX6" fmla="*/ 0 w 182880"/>
              <a:gd name="connsiteY6" fmla="*/ 234751 h 255960"/>
              <a:gd name="connsiteX7" fmla="*/ 91440 w 182880"/>
              <a:gd name="connsiteY7" fmla="*/ 255071 h 255960"/>
              <a:gd name="connsiteX8" fmla="*/ 121920 w 182880"/>
              <a:gd name="connsiteY8" fmla="*/ 244911 h 255960"/>
              <a:gd name="connsiteX9" fmla="*/ 182880 w 182880"/>
              <a:gd name="connsiteY9" fmla="*/ 244911 h 255960"/>
              <a:gd name="connsiteX10" fmla="*/ 182880 w 182880"/>
              <a:gd name="connsiteY10" fmla="*/ 244911 h 255960"/>
              <a:gd name="connsiteX11" fmla="*/ 172720 w 182880"/>
              <a:gd name="connsiteY11" fmla="*/ 92511 h 25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 h="255960">
                <a:moveTo>
                  <a:pt x="172720" y="92511"/>
                </a:moveTo>
                <a:lnTo>
                  <a:pt x="172720" y="92511"/>
                </a:lnTo>
                <a:cubicBezTo>
                  <a:pt x="53573" y="9108"/>
                  <a:pt x="110338" y="34464"/>
                  <a:pt x="10160" y="1071"/>
                </a:cubicBezTo>
                <a:cubicBezTo>
                  <a:pt x="6947" y="0"/>
                  <a:pt x="3387" y="1071"/>
                  <a:pt x="0" y="1071"/>
                </a:cubicBezTo>
                <a:lnTo>
                  <a:pt x="0" y="1071"/>
                </a:lnTo>
                <a:lnTo>
                  <a:pt x="0" y="234751"/>
                </a:lnTo>
                <a:lnTo>
                  <a:pt x="0" y="234751"/>
                </a:lnTo>
                <a:cubicBezTo>
                  <a:pt x="30480" y="241524"/>
                  <a:pt x="60324" y="252478"/>
                  <a:pt x="91440" y="255071"/>
                </a:cubicBezTo>
                <a:cubicBezTo>
                  <a:pt x="102113" y="255960"/>
                  <a:pt x="111276" y="246094"/>
                  <a:pt x="121920" y="244911"/>
                </a:cubicBezTo>
                <a:cubicBezTo>
                  <a:pt x="142116" y="242667"/>
                  <a:pt x="162560" y="244911"/>
                  <a:pt x="182880" y="244911"/>
                </a:cubicBezTo>
                <a:lnTo>
                  <a:pt x="182880" y="244911"/>
                </a:lnTo>
                <a:lnTo>
                  <a:pt x="172720" y="925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Article 12: Frequency Quality Evaluation Criteria</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35</a:t>
            </a:fld>
            <a:endParaRPr lang="en-GB"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481" name="Rectangle 1"/>
          <p:cNvSpPr>
            <a:spLocks noChangeArrowheads="1"/>
          </p:cNvSpPr>
          <p:nvPr/>
        </p:nvSpPr>
        <p:spPr bwMode="auto">
          <a:xfrm>
            <a:off x="194309" y="1055537"/>
            <a:ext cx="8860616"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Aft>
                <a:spcPts val="1200"/>
              </a:spcAft>
              <a:tabLst>
                <a:tab pos="485775" algn="l"/>
              </a:tabLst>
            </a:pPr>
            <a:r>
              <a:rPr lang="en-GB" sz="1600" b="1" dirty="0" smtClean="0">
                <a:latin typeface="+mn-lt"/>
                <a:ea typeface="Times New Roman" pitchFamily="18" charset="0"/>
                <a:cs typeface="Calibri" pitchFamily="34" charset="0"/>
              </a:rPr>
              <a:t>F</a:t>
            </a:r>
            <a:r>
              <a:rPr kumimoji="0" lang="en-GB" sz="1600" b="1" i="0" u="none" strike="noStrike" cap="none" normalizeH="0" baseline="0" dirty="0" smtClean="0">
                <a:ln>
                  <a:noFill/>
                </a:ln>
                <a:solidFill>
                  <a:schemeClr val="tx1"/>
                </a:solidFill>
                <a:effectLst/>
                <a:latin typeface="+mn-lt"/>
                <a:ea typeface="Times New Roman" pitchFamily="18" charset="0"/>
                <a:cs typeface="Calibri" pitchFamily="34" charset="0"/>
              </a:rPr>
              <a:t>or </a:t>
            </a:r>
            <a:r>
              <a:rPr lang="en-GB" sz="1600" b="1" dirty="0" smtClean="0">
                <a:latin typeface="+mn-lt"/>
                <a:ea typeface="Times New Roman" pitchFamily="18" charset="0"/>
                <a:cs typeface="Calibri" pitchFamily="34" charset="0"/>
              </a:rPr>
              <a:t>the LFC Block </a:t>
            </a:r>
            <a:endParaRPr kumimoji="0" lang="en-GB" sz="1600" b="1"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488950" lvl="2" indent="-400050">
              <a:buFont typeface="+mj-lt"/>
              <a:buAutoNum type="romanLcPeriod"/>
            </a:pPr>
            <a:r>
              <a:rPr lang="en-GB" sz="1600" dirty="0" smtClean="0">
                <a:solidFill>
                  <a:schemeClr val="bg2"/>
                </a:solidFill>
              </a:rPr>
              <a:t>average during a 3-month period of the values corresponding to the average within a time interval equal to Time To Restore Frequency of the FRCE of the LFC Block;</a:t>
            </a:r>
            <a:endParaRPr lang="es-ES" sz="1600" dirty="0" smtClean="0">
              <a:solidFill>
                <a:schemeClr val="bg2"/>
              </a:solidFill>
            </a:endParaRPr>
          </a:p>
          <a:p>
            <a:pPr marL="488950" lvl="2" indent="-400050">
              <a:buFont typeface="+mj-lt"/>
              <a:buAutoNum type="romanLcPeriod"/>
            </a:pPr>
            <a:r>
              <a:rPr lang="en-GB" sz="1600" dirty="0" smtClean="0">
                <a:solidFill>
                  <a:schemeClr val="bg2"/>
                </a:solidFill>
              </a:rPr>
              <a:t>standard deviation during a 3-month period of the values corresponding to the average within a time interval equal to Time To Restore Frequency of the FRCE of the LFC Block;</a:t>
            </a:r>
            <a:endParaRPr lang="es-ES" sz="1600" dirty="0" smtClean="0">
              <a:solidFill>
                <a:schemeClr val="bg2"/>
              </a:solidFill>
            </a:endParaRPr>
          </a:p>
          <a:p>
            <a:pPr marL="488950" lvl="2" indent="-400050">
              <a:buFont typeface="+mj-lt"/>
              <a:buAutoNum type="romanLcPeriod"/>
            </a:pPr>
            <a:r>
              <a:rPr lang="en-GB" sz="1600" dirty="0" smtClean="0">
                <a:solidFill>
                  <a:schemeClr val="bg2"/>
                </a:solidFill>
              </a:rPr>
              <a:t>absolute Frequency Restoration Control Error range corresponding to the 95-percentile of the values corresponding to the average within a time interval equal to Time To Restore Frequency of the FRCE of the LFC Block during a 3-month period;</a:t>
            </a:r>
            <a:endParaRPr lang="es-ES" sz="1600" dirty="0" smtClean="0">
              <a:solidFill>
                <a:schemeClr val="bg2"/>
              </a:solidFill>
            </a:endParaRPr>
          </a:p>
          <a:p>
            <a:pPr marL="488950" lvl="2" indent="-400050">
              <a:buFont typeface="+mj-lt"/>
              <a:buAutoNum type="romanLcPeriod"/>
            </a:pPr>
            <a:r>
              <a:rPr lang="en-GB" sz="1600" b="1" dirty="0" smtClean="0">
                <a:solidFill>
                  <a:schemeClr val="bg2"/>
                </a:solidFill>
              </a:rPr>
              <a:t>number of time intervals of a period equal to Time To Restore Frequency in which the average of the FRCE of the LFC Block is outside the Level 1 Frequency Restoration Control Error Range during a 3-month period;</a:t>
            </a:r>
            <a:endParaRPr lang="es-ES" sz="1600" b="1" dirty="0" smtClean="0">
              <a:solidFill>
                <a:schemeClr val="bg2"/>
              </a:solidFill>
            </a:endParaRPr>
          </a:p>
          <a:p>
            <a:pPr marL="488950" lvl="2" indent="-400050">
              <a:buFont typeface="+mj-lt"/>
              <a:buAutoNum type="romanLcPeriod"/>
            </a:pPr>
            <a:r>
              <a:rPr lang="en-GB" sz="1600" b="1" dirty="0" smtClean="0">
                <a:solidFill>
                  <a:schemeClr val="bg2"/>
                </a:solidFill>
              </a:rPr>
              <a:t>number of time intervals of a period equal to Time To Restore Frequency in which the average of the FRCE of the LFC Block is outside the Level 2 Frequency Restoration Control Error Range during a 3-month period;</a:t>
            </a:r>
            <a:endParaRPr lang="es-ES" sz="1600" b="1" dirty="0" smtClean="0">
              <a:solidFill>
                <a:schemeClr val="bg2"/>
              </a:solidFill>
            </a:endParaRPr>
          </a:p>
          <a:p>
            <a:pPr marL="488950" lvl="2" indent="-400050">
              <a:buFont typeface="+mj-lt"/>
              <a:buAutoNum type="romanLcPeriod"/>
            </a:pPr>
            <a:r>
              <a:rPr lang="en-GB" sz="1600" dirty="0" smtClean="0"/>
              <a:t>number of events for which after the occurrence of a FRCE of a LFC Block outside the Level 2 Frequency Restoration Control Error Range the FRCE of the LFC Block is not returned to 10% of the Level 2 Frequency Restoration Control Error Range within the Time to Restore Frequency during a 3-month period;</a:t>
            </a:r>
            <a:endParaRPr lang="es-ES" sz="1600" dirty="0" smtClean="0"/>
          </a:p>
          <a:p>
            <a:pPr marL="457200" marR="0" lvl="1" indent="0" algn="just" defTabSz="914400" rtl="0" eaLnBrk="1" fontAlgn="base" latinLnBrk="0" hangingPunct="1">
              <a:lnSpc>
                <a:spcPct val="100000"/>
              </a:lnSpc>
              <a:spcBef>
                <a:spcPct val="0"/>
              </a:spcBef>
              <a:spcAft>
                <a:spcPts val="1200"/>
              </a:spcAft>
              <a:buClrTx/>
              <a:buSzTx/>
              <a:tabLst>
                <a:tab pos="485775" algn="l"/>
              </a:tabLst>
            </a:pPr>
            <a:endParaRPr kumimoji="0" lang="es-ES" sz="1600" b="1" i="0" u="none" strike="noStrike" cap="none" normalizeH="0" baseline="0" dirty="0" smtClean="0">
              <a:ln>
                <a:noFill/>
              </a:ln>
              <a:solidFill>
                <a:schemeClr val="tx1"/>
              </a:solidFill>
              <a:effectLst/>
              <a:latin typeface="+mn-lt"/>
              <a:cs typeface="Arial" pitchFamily="34" charset="0"/>
            </a:endParaRPr>
          </a:p>
        </p:txBody>
      </p:sp>
      <p:sp>
        <p:nvSpPr>
          <p:cNvPr id="13" name="Rechteck 2"/>
          <p:cNvSpPr/>
          <p:nvPr/>
        </p:nvSpPr>
        <p:spPr>
          <a:xfrm>
            <a:off x="316816" y="5712165"/>
            <a:ext cx="8738109" cy="523220"/>
          </a:xfrm>
          <a:prstGeom prst="rect">
            <a:avLst/>
          </a:prstGeom>
        </p:spPr>
        <p:txBody>
          <a:bodyPr wrap="square">
            <a:spAutoFit/>
          </a:bodyPr>
          <a:lstStyle/>
          <a:p>
            <a:r>
              <a:rPr lang="en-US" sz="1400" dirty="0" smtClean="0"/>
              <a:t>Frequency Quality Evaluation Criteria iv and v are to be compared to the FRCE Target Parameters.</a:t>
            </a:r>
            <a:endParaRPr lang="en-US" sz="1400" b="1" dirty="0" smtClean="0"/>
          </a:p>
          <a:p>
            <a:endParaRPr lang="en-US" sz="1400" b="1" dirty="0" smtClean="0"/>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CD7B747-195D-4D1E-901B-2A25A28B011E}" type="slidenum">
              <a:rPr lang="en-GB" smtClean="0"/>
              <a:pPr/>
              <a:t>36</a:t>
            </a:fld>
            <a:endParaRPr lang="en-GB"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Titel 1"/>
          <p:cNvSpPr txBox="1">
            <a:spLocks/>
          </p:cNvSpPr>
          <p:nvPr/>
        </p:nvSpPr>
        <p:spPr bwMode="auto">
          <a:xfrm>
            <a:off x="315160" y="213360"/>
            <a:ext cx="7776000" cy="608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bg1"/>
                </a:solidFill>
                <a:effectLst/>
                <a:uLnTx/>
                <a:uFillTx/>
                <a:latin typeface="+mj-lt"/>
                <a:ea typeface="+mj-ea"/>
                <a:cs typeface="+mj-cs"/>
              </a:rPr>
              <a:t>Article 12: Frequency Quality Evaluation Criteria</a:t>
            </a:r>
            <a:endParaRPr kumimoji="0" lang="en-GB" sz="2400" b="1" i="0" u="none" strike="noStrike" kern="0" cap="none" spc="0" normalizeH="0" baseline="0" noProof="0" dirty="0">
              <a:ln>
                <a:noFill/>
              </a:ln>
              <a:solidFill>
                <a:schemeClr val="bg1"/>
              </a:solidFill>
              <a:effectLst/>
              <a:uLnTx/>
              <a:uFillTx/>
              <a:latin typeface="+mj-lt"/>
              <a:ea typeface="+mj-ea"/>
              <a:cs typeface="+mj-cs"/>
            </a:endParaRPr>
          </a:p>
        </p:txBody>
      </p:sp>
      <p:pic>
        <p:nvPicPr>
          <p:cNvPr id="8" name="7 Imagen"/>
          <p:cNvPicPr/>
          <p:nvPr/>
        </p:nvPicPr>
        <p:blipFill>
          <a:blip r:embed="rId2" cstate="print"/>
          <a:srcRect/>
          <a:stretch>
            <a:fillRect/>
          </a:stretch>
        </p:blipFill>
        <p:spPr bwMode="auto">
          <a:xfrm>
            <a:off x="1127760" y="1382134"/>
            <a:ext cx="6517640" cy="4632585"/>
          </a:xfrm>
          <a:prstGeom prst="rect">
            <a:avLst/>
          </a:prstGeom>
          <a:noFill/>
          <a:ln w="9525">
            <a:noFill/>
            <a:miter lim="800000"/>
            <a:headEnd/>
            <a:tailEnd/>
          </a:ln>
        </p:spPr>
      </p:pic>
    </p:spTree>
    <p:extLst>
      <p:ext uri="{BB962C8B-B14F-4D97-AF65-F5344CB8AC3E}">
        <p14:creationId xmlns="" xmlns:p14="http://schemas.microsoft.com/office/powerpoint/2010/main" val="3027620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213757"/>
            <a:ext cx="7776000" cy="608568"/>
          </a:xfrm>
        </p:spPr>
        <p:txBody>
          <a:bodyPr/>
          <a:lstStyle/>
          <a:p>
            <a:r>
              <a:rPr lang="en-GB" dirty="0" smtClean="0"/>
              <a:t>Synchronous Area and LFC Block Monitor</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37</a:t>
            </a:fld>
            <a:endParaRPr lang="en-GB" dirty="0"/>
          </a:p>
        </p:txBody>
      </p:sp>
      <p:sp>
        <p:nvSpPr>
          <p:cNvPr id="5" name="Rechteck 4"/>
          <p:cNvSpPr/>
          <p:nvPr/>
        </p:nvSpPr>
        <p:spPr>
          <a:xfrm>
            <a:off x="296345" y="1257373"/>
            <a:ext cx="8485705"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Synchronous Area Monitor</a:t>
            </a:r>
            <a:endParaRPr lang="en-GB" sz="1600" b="1" dirty="0">
              <a:solidFill>
                <a:schemeClr val="bg1"/>
              </a:solidFill>
            </a:endParaRPr>
          </a:p>
        </p:txBody>
      </p:sp>
      <p:sp>
        <p:nvSpPr>
          <p:cNvPr id="18" name="Rechteck 2"/>
          <p:cNvSpPr/>
          <p:nvPr/>
        </p:nvSpPr>
        <p:spPr>
          <a:xfrm>
            <a:off x="296345" y="1805003"/>
            <a:ext cx="8485705" cy="1169551"/>
          </a:xfrm>
          <a:prstGeom prst="rect">
            <a:avLst/>
          </a:prstGeom>
        </p:spPr>
        <p:txBody>
          <a:bodyPr wrap="square" anchor="ctr">
            <a:spAutoFit/>
          </a:bodyPr>
          <a:lstStyle/>
          <a:p>
            <a:r>
              <a:rPr lang="en-US" sz="1400" dirty="0" smtClean="0"/>
              <a:t>All TSOs of a SA shall appoint one or ENTSO-E as the Synchronous Area Monitor</a:t>
            </a:r>
          </a:p>
          <a:p>
            <a:endParaRPr lang="en-US" sz="1400" dirty="0" smtClean="0"/>
          </a:p>
          <a:p>
            <a:r>
              <a:rPr lang="en-US" sz="1400" dirty="0" smtClean="0"/>
              <a:t>The Synchronous Area Monitor shall collect the Frequency Data which shall be no older than 6 months</a:t>
            </a:r>
          </a:p>
          <a:p>
            <a:endParaRPr lang="en-US" sz="1400" dirty="0" smtClean="0"/>
          </a:p>
          <a:p>
            <a:r>
              <a:rPr lang="en-US" sz="1400" dirty="0" smtClean="0"/>
              <a:t>It shall also perform the calculations to obtain the Frequency Quality Evaluation Criteria</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Rechteck 4"/>
          <p:cNvSpPr/>
          <p:nvPr/>
        </p:nvSpPr>
        <p:spPr>
          <a:xfrm>
            <a:off x="296345" y="3393195"/>
            <a:ext cx="8485705"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LFC Block Monitor</a:t>
            </a:r>
            <a:endParaRPr lang="en-GB" sz="1600" b="1" dirty="0">
              <a:solidFill>
                <a:schemeClr val="bg1"/>
              </a:solidFill>
            </a:endParaRPr>
          </a:p>
        </p:txBody>
      </p:sp>
      <p:sp>
        <p:nvSpPr>
          <p:cNvPr id="17" name="Rechteck 2"/>
          <p:cNvSpPr/>
          <p:nvPr/>
        </p:nvSpPr>
        <p:spPr>
          <a:xfrm>
            <a:off x="296345" y="3869368"/>
            <a:ext cx="8485705" cy="1600438"/>
          </a:xfrm>
          <a:prstGeom prst="rect">
            <a:avLst/>
          </a:prstGeom>
        </p:spPr>
        <p:txBody>
          <a:bodyPr wrap="square" anchor="ctr">
            <a:spAutoFit/>
          </a:bodyPr>
          <a:lstStyle/>
          <a:p>
            <a:r>
              <a:rPr lang="en-US" sz="1400" dirty="0" smtClean="0"/>
              <a:t>All TSOs of a LFC Block shall appoint one as the LFC Block Monitor</a:t>
            </a:r>
          </a:p>
          <a:p>
            <a:endParaRPr lang="en-US" sz="1400" dirty="0" smtClean="0"/>
          </a:p>
          <a:p>
            <a:r>
              <a:rPr lang="en-US" sz="1400" dirty="0" smtClean="0"/>
              <a:t>The LFC Block Monitor shall collect the Frequency Restoration Control Error Data which shall be no older than 6 months</a:t>
            </a:r>
          </a:p>
          <a:p>
            <a:endParaRPr lang="en-US" sz="1400" dirty="0" smtClean="0"/>
          </a:p>
          <a:p>
            <a:r>
              <a:rPr lang="en-US" sz="1400" dirty="0" smtClean="0"/>
              <a:t>It shall also perform the calculations to obtain the Frequency Quality Evaluation Criteria corresponding to the LFC Block.</a:t>
            </a:r>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213757"/>
            <a:ext cx="7776000" cy="608568"/>
          </a:xfrm>
        </p:spPr>
        <p:txBody>
          <a:bodyPr/>
          <a:lstStyle/>
          <a:p>
            <a:r>
              <a:rPr lang="en-GB" dirty="0" smtClean="0"/>
              <a:t>Mitigation Procedures</a:t>
            </a:r>
            <a:endParaRPr lang="en-GB" dirty="0"/>
          </a:p>
        </p:txBody>
      </p:sp>
      <p:sp>
        <p:nvSpPr>
          <p:cNvPr id="4" name="Foliennummernplatzhalter 3"/>
          <p:cNvSpPr>
            <a:spLocks noGrp="1"/>
          </p:cNvSpPr>
          <p:nvPr>
            <p:ph type="sldNum" sz="quarter" idx="4"/>
          </p:nvPr>
        </p:nvSpPr>
        <p:spPr/>
        <p:txBody>
          <a:bodyPr/>
          <a:lstStyle/>
          <a:p>
            <a:fld id="{ACD7B747-195D-4D1E-901B-2A25A28B011E}" type="slidenum">
              <a:rPr lang="en-GB" smtClean="0"/>
              <a:pPr/>
              <a:t>38</a:t>
            </a:fld>
            <a:endParaRPr lang="en-GB" dirty="0"/>
          </a:p>
        </p:txBody>
      </p:sp>
      <p:sp>
        <p:nvSpPr>
          <p:cNvPr id="5" name="Rechteck 4"/>
          <p:cNvSpPr/>
          <p:nvPr/>
        </p:nvSpPr>
        <p:spPr>
          <a:xfrm>
            <a:off x="296345" y="1257373"/>
            <a:ext cx="8485705" cy="3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rPr>
              <a:t>What if the Frequency Quality Criteria are not met or not expected to be met?</a:t>
            </a:r>
            <a:endParaRPr lang="en-GB" sz="1600" b="1" dirty="0">
              <a:solidFill>
                <a:schemeClr val="bg1"/>
              </a:solidFill>
            </a:endParaRPr>
          </a:p>
        </p:txBody>
      </p:sp>
      <p:sp>
        <p:nvSpPr>
          <p:cNvPr id="18" name="Rechteck 2"/>
          <p:cNvSpPr/>
          <p:nvPr/>
        </p:nvSpPr>
        <p:spPr>
          <a:xfrm>
            <a:off x="296345" y="1947331"/>
            <a:ext cx="8485705" cy="2862322"/>
          </a:xfrm>
          <a:prstGeom prst="rect">
            <a:avLst/>
          </a:prstGeom>
        </p:spPr>
        <p:txBody>
          <a:bodyPr wrap="square" anchor="ctr">
            <a:spAutoFit/>
          </a:bodyPr>
          <a:lstStyle/>
          <a:p>
            <a:r>
              <a:rPr lang="en-US" dirty="0" smtClean="0"/>
              <a:t>If evaluation criteria are outside the set targets for the SA or LFC Block:</a:t>
            </a:r>
          </a:p>
          <a:p>
            <a:endParaRPr lang="en-US" dirty="0" smtClean="0"/>
          </a:p>
          <a:p>
            <a:pPr marL="363538" indent="-98425">
              <a:buFont typeface="Arial" pitchFamily="34" charset="0"/>
              <a:buChar char="•"/>
            </a:pPr>
            <a:r>
              <a:rPr lang="en-US" dirty="0" smtClean="0"/>
              <a:t>TSO address ACER and NRAs to mitigate deficiencies.</a:t>
            </a:r>
          </a:p>
          <a:p>
            <a:pPr marL="363538" indent="-98425">
              <a:buFont typeface="Arial" pitchFamily="34" charset="0"/>
              <a:buChar char="•"/>
            </a:pPr>
            <a:endParaRPr lang="en-US" dirty="0" smtClean="0"/>
          </a:p>
          <a:p>
            <a:r>
              <a:rPr lang="en-US" dirty="0" smtClean="0"/>
              <a:t>If evaluation criteria are outside the set targets or there is justifiable risk that it will not be met for the SA or LFC Block:</a:t>
            </a:r>
          </a:p>
          <a:p>
            <a:pPr marL="363538" indent="-98425">
              <a:buFont typeface="Arial" pitchFamily="34" charset="0"/>
              <a:buChar char="•"/>
            </a:pPr>
            <a:endParaRPr lang="en-US" dirty="0" smtClean="0"/>
          </a:p>
          <a:p>
            <a:pPr marL="363538" indent="-98425">
              <a:buFont typeface="Arial" pitchFamily="34" charset="0"/>
              <a:buChar char="•"/>
            </a:pPr>
            <a:r>
              <a:rPr lang="en-US" dirty="0" smtClean="0"/>
              <a:t>Introduce Limits for Rate of Change of Power Generating Units, Demand Facilities or HVDC.</a:t>
            </a:r>
          </a:p>
          <a:p>
            <a:pPr marL="363538" indent="-98425">
              <a:buFont typeface="Arial" pitchFamily="34" charset="0"/>
              <a:buChar char="•"/>
            </a:pPr>
            <a:endParaRPr lang="en-US" dirty="0" smtClean="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xmlns="" val="3027620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Comment Submission</a:t>
            </a:r>
            <a:endParaRPr lang="en-IE" dirty="0"/>
          </a:p>
        </p:txBody>
      </p:sp>
      <p:sp>
        <p:nvSpPr>
          <p:cNvPr id="3" name="Text Placeholder 2"/>
          <p:cNvSpPr>
            <a:spLocks noGrp="1"/>
          </p:cNvSpPr>
          <p:nvPr>
            <p:ph type="body" sz="quarter" idx="10"/>
          </p:nvPr>
        </p:nvSpPr>
        <p:spPr/>
        <p:txBody>
          <a:bodyPr/>
          <a:lstStyle/>
          <a:p>
            <a:endParaRPr lang="en-IE" dirty="0"/>
          </a:p>
        </p:txBody>
      </p:sp>
      <p:sp>
        <p:nvSpPr>
          <p:cNvPr id="4" name="Slide Number Placeholder 3"/>
          <p:cNvSpPr>
            <a:spLocks noGrp="1"/>
          </p:cNvSpPr>
          <p:nvPr>
            <p:ph type="sldNum" sz="quarter" idx="4"/>
          </p:nvPr>
        </p:nvSpPr>
        <p:spPr/>
        <p:txBody>
          <a:bodyPr/>
          <a:lstStyle/>
          <a:p>
            <a:fld id="{ACD7B747-195D-4D1E-901B-2A25A28B011E}" type="slidenum">
              <a:rPr lang="en-GB" smtClean="0"/>
              <a:pPr/>
              <a:t>39</a:t>
            </a:fld>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621102" y="833953"/>
            <a:ext cx="7398653" cy="5569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a:t>
            </a:r>
            <a:endParaRPr lang="en-IE" dirty="0"/>
          </a:p>
        </p:txBody>
      </p:sp>
      <p:sp>
        <p:nvSpPr>
          <p:cNvPr id="3" name="Slide Number Placeholder 2"/>
          <p:cNvSpPr>
            <a:spLocks noGrp="1"/>
          </p:cNvSpPr>
          <p:nvPr>
            <p:ph type="sldNum" sz="quarter" idx="4"/>
          </p:nvPr>
        </p:nvSpPr>
        <p:spPr/>
        <p:txBody>
          <a:bodyPr/>
          <a:lstStyle/>
          <a:p>
            <a:fld id="{ACD7B747-195D-4D1E-901B-2A25A28B011E}" type="slidenum">
              <a:rPr lang="en-GB" smtClean="0"/>
              <a:pPr/>
              <a:t>4</a:t>
            </a:fld>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47650" y="1354518"/>
            <a:ext cx="864870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5"/>
          <p:cNvSpPr>
            <a:spLocks noGrp="1"/>
          </p:cNvSpPr>
          <p:nvPr>
            <p:ph type="body" sz="quarter" idx="10"/>
          </p:nvPr>
        </p:nvSpPr>
        <p:spPr>
          <a:xfrm>
            <a:off x="254000" y="1041400"/>
            <a:ext cx="8647113" cy="1946275"/>
          </a:xfrm>
        </p:spPr>
        <p:txBody>
          <a:bodyPr/>
          <a:lstStyle/>
          <a:p>
            <a:pPr algn="ctr">
              <a:defRPr/>
            </a:pPr>
            <a:endParaRPr>
              <a:solidFill>
                <a:schemeClr val="tx2">
                  <a:lumMod val="50000"/>
                </a:schemeClr>
              </a:solidFill>
            </a:endParaRPr>
          </a:p>
          <a:p>
            <a:pPr algn="ctr">
              <a:defRPr/>
            </a:pPr>
            <a:endParaRPr/>
          </a:p>
          <a:p>
            <a:pPr algn="ctr">
              <a:defRPr/>
            </a:pPr>
            <a:r>
              <a:rPr/>
              <a:t>Thank you for your attention</a:t>
            </a:r>
          </a:p>
          <a:p>
            <a:pPr algn="ctr">
              <a:defRPr/>
            </a:pPr>
            <a:endParaRPr lang="en-GB"/>
          </a:p>
          <a:p>
            <a:pPr algn="ctr">
              <a:defRPr/>
            </a:pPr>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Gerade Verbindung 185"/>
          <p:cNvCxnSpPr/>
          <p:nvPr/>
        </p:nvCxnSpPr>
        <p:spPr>
          <a:xfrm>
            <a:off x="4282634" y="4868989"/>
            <a:ext cx="0" cy="1080000"/>
          </a:xfrm>
          <a:prstGeom prst="line">
            <a:avLst/>
          </a:prstGeom>
          <a:noFill/>
          <a:ln w="12700" cap="flat" cmpd="sng" algn="ctr">
            <a:solidFill>
              <a:srgbClr val="000000">
                <a:lumMod val="65000"/>
                <a:lumOff val="35000"/>
              </a:srgbClr>
            </a:solidFill>
            <a:prstDash val="sysDot"/>
          </a:ln>
          <a:effectLst/>
        </p:spPr>
      </p:cxnSp>
      <p:cxnSp>
        <p:nvCxnSpPr>
          <p:cNvPr id="187" name="Gerade Verbindung 186"/>
          <p:cNvCxnSpPr/>
          <p:nvPr/>
        </p:nvCxnSpPr>
        <p:spPr>
          <a:xfrm>
            <a:off x="1267194" y="4868989"/>
            <a:ext cx="0" cy="1080000"/>
          </a:xfrm>
          <a:prstGeom prst="line">
            <a:avLst/>
          </a:prstGeom>
          <a:noFill/>
          <a:ln w="12700" cap="flat" cmpd="sng" algn="ctr">
            <a:solidFill>
              <a:srgbClr val="000000">
                <a:lumMod val="65000"/>
                <a:lumOff val="35000"/>
              </a:srgbClr>
            </a:solidFill>
            <a:prstDash val="sysDot"/>
          </a:ln>
          <a:effectLst/>
        </p:spPr>
      </p:cxnSp>
      <p:sp>
        <p:nvSpPr>
          <p:cNvPr id="191" name="Textfeld 190"/>
          <p:cNvSpPr txBox="1"/>
          <p:nvPr/>
        </p:nvSpPr>
        <p:spPr>
          <a:xfrm>
            <a:off x="1701534" y="5599441"/>
            <a:ext cx="235192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000000">
                    <a:lumMod val="65000"/>
                    <a:lumOff val="35000"/>
                  </a:srgbClr>
                </a:solidFill>
              </a:rPr>
              <a:t>Time to Restore Frequency</a:t>
            </a:r>
            <a:endParaRPr kumimoji="0" lang="en-US" sz="1400" b="0" i="0" u="none" strike="noStrike" kern="0" cap="none" spc="0" normalizeH="0" baseline="0">
              <a:ln>
                <a:noFill/>
              </a:ln>
              <a:solidFill>
                <a:srgbClr val="000000">
                  <a:lumMod val="65000"/>
                  <a:lumOff val="35000"/>
                </a:srgbClr>
              </a:solidFill>
              <a:effectLst/>
              <a:uLnTx/>
              <a:uFillTx/>
            </a:endParaRPr>
          </a:p>
        </p:txBody>
      </p:sp>
      <p:cxnSp>
        <p:nvCxnSpPr>
          <p:cNvPr id="196" name="Gerade Verbindung mit Pfeil 195"/>
          <p:cNvCxnSpPr/>
          <p:nvPr/>
        </p:nvCxnSpPr>
        <p:spPr>
          <a:xfrm>
            <a:off x="1276473" y="5909769"/>
            <a:ext cx="3014978" cy="0"/>
          </a:xfrm>
          <a:prstGeom prst="straightConnector1">
            <a:avLst/>
          </a:prstGeom>
          <a:noFill/>
          <a:ln w="9525" cap="flat" cmpd="sng" algn="ctr">
            <a:solidFill>
              <a:srgbClr val="000000">
                <a:lumMod val="65000"/>
                <a:lumOff val="35000"/>
              </a:srgbClr>
            </a:solidFill>
            <a:prstDash val="solid"/>
            <a:headEnd type="stealth"/>
            <a:tailEnd type="stealth" w="med" len="med"/>
          </a:ln>
          <a:effectLst/>
        </p:spPr>
      </p:cxnSp>
      <p:sp>
        <p:nvSpPr>
          <p:cNvPr id="2" name="Titel 1"/>
          <p:cNvSpPr>
            <a:spLocks noGrp="1"/>
          </p:cNvSpPr>
          <p:nvPr>
            <p:ph type="title"/>
          </p:nvPr>
        </p:nvSpPr>
        <p:spPr/>
        <p:txBody>
          <a:bodyPr/>
          <a:lstStyle/>
          <a:p>
            <a:r>
              <a:rPr lang="en-GB" noProof="0"/>
              <a:t>Articles 19-21: FCP, FRP and RRP – Example 1</a:t>
            </a:r>
          </a:p>
        </p:txBody>
      </p:sp>
      <p:grpSp>
        <p:nvGrpSpPr>
          <p:cNvPr id="4" name="Gruppieren 219"/>
          <p:cNvGrpSpPr/>
          <p:nvPr/>
        </p:nvGrpSpPr>
        <p:grpSpPr>
          <a:xfrm>
            <a:off x="1244334" y="3933518"/>
            <a:ext cx="3037839" cy="936000"/>
            <a:chOff x="1127760" y="2049870"/>
            <a:chExt cx="3037839" cy="936000"/>
          </a:xfrm>
          <a:solidFill>
            <a:srgbClr val="201B72">
              <a:lumMod val="75000"/>
            </a:srgbClr>
          </a:solidFill>
        </p:grpSpPr>
        <p:sp>
          <p:nvSpPr>
            <p:cNvPr id="221" name="Rechtwinkliges Dreieck 220"/>
            <p:cNvSpPr/>
            <p:nvPr/>
          </p:nvSpPr>
          <p:spPr>
            <a:xfrm flipH="1">
              <a:off x="1127760" y="2049870"/>
              <a:ext cx="561340" cy="936000"/>
            </a:xfrm>
            <a:prstGeom prst="r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sp>
          <p:nvSpPr>
            <p:cNvPr id="222" name="Rechteck 221"/>
            <p:cNvSpPr/>
            <p:nvPr/>
          </p:nvSpPr>
          <p:spPr>
            <a:xfrm flipH="1">
              <a:off x="1687201" y="2049870"/>
              <a:ext cx="2478398" cy="9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grpSp>
      <p:grpSp>
        <p:nvGrpSpPr>
          <p:cNvPr id="5" name="Gruppieren 222"/>
          <p:cNvGrpSpPr/>
          <p:nvPr/>
        </p:nvGrpSpPr>
        <p:grpSpPr>
          <a:xfrm>
            <a:off x="2134422" y="3933518"/>
            <a:ext cx="5995851" cy="936000"/>
            <a:chOff x="1127760" y="2049870"/>
            <a:chExt cx="5995851" cy="936000"/>
          </a:xfrm>
          <a:solidFill>
            <a:srgbClr val="B7B4CA">
              <a:lumMod val="50000"/>
            </a:srgbClr>
          </a:solidFill>
        </p:grpSpPr>
        <p:sp>
          <p:nvSpPr>
            <p:cNvPr id="224" name="Rechtwinkliges Dreieck 223"/>
            <p:cNvSpPr/>
            <p:nvPr/>
          </p:nvSpPr>
          <p:spPr>
            <a:xfrm flipH="1">
              <a:off x="1127760" y="2049870"/>
              <a:ext cx="2147752" cy="936000"/>
            </a:xfrm>
            <a:prstGeom prst="r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sp>
          <p:nvSpPr>
            <p:cNvPr id="225" name="Rechteck 224"/>
            <p:cNvSpPr/>
            <p:nvPr/>
          </p:nvSpPr>
          <p:spPr>
            <a:xfrm flipH="1">
              <a:off x="3275510" y="2049870"/>
              <a:ext cx="3848101" cy="9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grpSp>
      <p:grpSp>
        <p:nvGrpSpPr>
          <p:cNvPr id="9" name="Gruppieren 238"/>
          <p:cNvGrpSpPr/>
          <p:nvPr/>
        </p:nvGrpSpPr>
        <p:grpSpPr>
          <a:xfrm>
            <a:off x="3591030" y="4209432"/>
            <a:ext cx="4539923" cy="638807"/>
            <a:chOff x="1911141" y="2049870"/>
            <a:chExt cx="5212470" cy="936000"/>
          </a:xfrm>
          <a:pattFill prst="pct5">
            <a:fgClr>
              <a:schemeClr val="accent6">
                <a:lumMod val="60000"/>
                <a:lumOff val="40000"/>
              </a:schemeClr>
            </a:fgClr>
            <a:bgClr>
              <a:srgbClr val="544F70"/>
            </a:bgClr>
          </a:pattFill>
        </p:grpSpPr>
        <p:sp>
          <p:nvSpPr>
            <p:cNvPr id="240" name="Rechtwinkliges Dreieck 239"/>
            <p:cNvSpPr/>
            <p:nvPr/>
          </p:nvSpPr>
          <p:spPr>
            <a:xfrm flipH="1">
              <a:off x="1911141" y="2049870"/>
              <a:ext cx="1792521" cy="936000"/>
            </a:xfrm>
            <a:prstGeom prst="rtTriangle">
              <a:avLst/>
            </a:prstGeom>
            <a:grpFill/>
            <a:ln w="25400" cap="flat" cmpd="sng" algn="ctr">
              <a:noFill/>
              <a:prstDash val="solid"/>
            </a:ln>
            <a:effectLst/>
          </p:spPr>
          <p:txBody>
            <a:bodyPr rtlCol="0" anchor="ctr"/>
            <a:lstStyle/>
            <a:p>
              <a:pPr algn="ctr" fontAlgn="auto">
                <a:spcBef>
                  <a:spcPts val="0"/>
                </a:spcBef>
                <a:spcAft>
                  <a:spcPts val="0"/>
                </a:spcAft>
              </a:pPr>
              <a:endParaRPr lang="en-US" kern="0">
                <a:solidFill>
                  <a:srgbClr val="FFFFFF"/>
                </a:solidFill>
                <a:latin typeface="Arial"/>
                <a:cs typeface="Arial"/>
              </a:endParaRPr>
            </a:p>
          </p:txBody>
        </p:sp>
        <p:sp>
          <p:nvSpPr>
            <p:cNvPr id="241" name="Rechteck 240"/>
            <p:cNvSpPr/>
            <p:nvPr/>
          </p:nvSpPr>
          <p:spPr>
            <a:xfrm flipH="1">
              <a:off x="3681155" y="2049870"/>
              <a:ext cx="3442456" cy="936000"/>
            </a:xfrm>
            <a:prstGeom prst="rect">
              <a:avLst/>
            </a:prstGeom>
            <a:grpFill/>
            <a:ln w="25400" cap="flat" cmpd="sng" algn="ctr">
              <a:noFill/>
              <a:prstDash val="solid"/>
            </a:ln>
            <a:effectLst/>
          </p:spPr>
          <p:txBody>
            <a:bodyPr rtlCol="0" anchor="ctr"/>
            <a:lstStyle/>
            <a:p>
              <a:pPr algn="ctr" fontAlgn="auto">
                <a:spcBef>
                  <a:spcPts val="0"/>
                </a:spcBef>
                <a:spcAft>
                  <a:spcPts val="0"/>
                </a:spcAft>
              </a:pPr>
              <a:endParaRPr lang="en-US" kern="0">
                <a:solidFill>
                  <a:srgbClr val="FFFFFF"/>
                </a:solidFill>
                <a:latin typeface="Arial"/>
                <a:cs typeface="Arial"/>
              </a:endParaRPr>
            </a:p>
          </p:txBody>
        </p:sp>
      </p:grpSp>
      <p:cxnSp>
        <p:nvCxnSpPr>
          <p:cNvPr id="227" name="Gerade Verbindung mit Pfeil 226"/>
          <p:cNvCxnSpPr/>
          <p:nvPr/>
        </p:nvCxnSpPr>
        <p:spPr>
          <a:xfrm>
            <a:off x="832854" y="4871899"/>
            <a:ext cx="7452000" cy="0"/>
          </a:xfrm>
          <a:prstGeom prst="straightConnector1">
            <a:avLst/>
          </a:prstGeom>
          <a:noFill/>
          <a:ln w="19050" cap="flat" cmpd="sng" algn="ctr">
            <a:solidFill>
              <a:srgbClr val="000000"/>
            </a:solidFill>
            <a:prstDash val="solid"/>
            <a:tailEnd type="stealth" w="lg" len="lg"/>
          </a:ln>
          <a:effectLst/>
        </p:spPr>
      </p:cxnSp>
      <p:sp>
        <p:nvSpPr>
          <p:cNvPr id="229" name="Textfeld 228"/>
          <p:cNvSpPr txBox="1"/>
          <p:nvPr/>
        </p:nvSpPr>
        <p:spPr>
          <a:xfrm>
            <a:off x="1669742" y="4301058"/>
            <a:ext cx="6591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smtClean="0">
                <a:ln>
                  <a:noFill/>
                </a:ln>
                <a:solidFill>
                  <a:srgbClr val="FFFFFF"/>
                </a:solidFill>
                <a:effectLst/>
                <a:uLnTx/>
                <a:uFillTx/>
              </a:rPr>
              <a:t>FCR</a:t>
            </a:r>
            <a:endParaRPr kumimoji="0" lang="en-US" sz="1800" b="1" i="0" u="none" strike="noStrike" kern="0" cap="none" spc="0" normalizeH="0" baseline="0">
              <a:ln>
                <a:noFill/>
              </a:ln>
              <a:solidFill>
                <a:srgbClr val="FFFFFF"/>
              </a:solidFill>
              <a:effectLst/>
              <a:uLnTx/>
              <a:uFillTx/>
            </a:endParaRPr>
          </a:p>
        </p:txBody>
      </p:sp>
      <p:grpSp>
        <p:nvGrpSpPr>
          <p:cNvPr id="10" name="Gruppieren 227"/>
          <p:cNvGrpSpPr/>
          <p:nvPr/>
        </p:nvGrpSpPr>
        <p:grpSpPr>
          <a:xfrm>
            <a:off x="4524998" y="4301058"/>
            <a:ext cx="3605278" cy="568460"/>
            <a:chOff x="1911142" y="2049870"/>
            <a:chExt cx="5212469" cy="936000"/>
          </a:xfrm>
          <a:solidFill>
            <a:srgbClr val="E3AF00">
              <a:lumMod val="50000"/>
            </a:srgbClr>
          </a:solidFill>
        </p:grpSpPr>
        <p:sp>
          <p:nvSpPr>
            <p:cNvPr id="233" name="Rechtwinkliges Dreieck 232"/>
            <p:cNvSpPr/>
            <p:nvPr/>
          </p:nvSpPr>
          <p:spPr>
            <a:xfrm flipH="1">
              <a:off x="1911142" y="2049870"/>
              <a:ext cx="2657313" cy="936000"/>
            </a:xfrm>
            <a:prstGeom prst="r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sp>
          <p:nvSpPr>
            <p:cNvPr id="255" name="Rechteck 254"/>
            <p:cNvSpPr/>
            <p:nvPr/>
          </p:nvSpPr>
          <p:spPr>
            <a:xfrm flipH="1">
              <a:off x="4568458" y="2049870"/>
              <a:ext cx="2555153" cy="9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grpSp>
      <p:sp>
        <p:nvSpPr>
          <p:cNvPr id="230" name="Textfeld 229"/>
          <p:cNvSpPr txBox="1"/>
          <p:nvPr/>
        </p:nvSpPr>
        <p:spPr>
          <a:xfrm>
            <a:off x="3520264" y="4301058"/>
            <a:ext cx="6591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smtClean="0">
                <a:ln>
                  <a:noFill/>
                </a:ln>
                <a:solidFill>
                  <a:srgbClr val="FFFFFF"/>
                </a:solidFill>
                <a:effectLst/>
                <a:uLnTx/>
                <a:uFillTx/>
              </a:rPr>
              <a:t>FRR</a:t>
            </a:r>
            <a:endParaRPr kumimoji="0" lang="en-US" sz="1800" b="1" i="0" u="none" strike="noStrike" kern="0" cap="none" spc="0" normalizeH="0" baseline="0">
              <a:ln>
                <a:noFill/>
              </a:ln>
              <a:solidFill>
                <a:srgbClr val="FFFFFF"/>
              </a:solidFill>
              <a:effectLst/>
              <a:uLnTx/>
              <a:uFillTx/>
            </a:endParaRPr>
          </a:p>
        </p:txBody>
      </p:sp>
      <p:sp>
        <p:nvSpPr>
          <p:cNvPr id="242" name="Textfeld 241"/>
          <p:cNvSpPr txBox="1"/>
          <p:nvPr/>
        </p:nvSpPr>
        <p:spPr>
          <a:xfrm>
            <a:off x="5962388" y="4574450"/>
            <a:ext cx="508474"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srgbClr val="FFFFFF"/>
                </a:solidFill>
                <a:effectLst/>
                <a:uLnTx/>
                <a:uFillTx/>
              </a:rPr>
              <a:t>RRP</a:t>
            </a:r>
            <a:endParaRPr kumimoji="0" lang="en-US" sz="1200" b="1" i="0" u="none" strike="noStrike" kern="0" cap="none" spc="0" normalizeH="0" baseline="0" dirty="0">
              <a:ln>
                <a:noFill/>
              </a:ln>
              <a:solidFill>
                <a:srgbClr val="FFFFFF"/>
              </a:solidFill>
              <a:effectLst/>
              <a:uLnTx/>
              <a:uFillTx/>
            </a:endParaRPr>
          </a:p>
        </p:txBody>
      </p:sp>
      <p:grpSp>
        <p:nvGrpSpPr>
          <p:cNvPr id="11" name="Gruppieren 244"/>
          <p:cNvGrpSpPr/>
          <p:nvPr/>
        </p:nvGrpSpPr>
        <p:grpSpPr>
          <a:xfrm>
            <a:off x="855714" y="4871899"/>
            <a:ext cx="7274986" cy="685138"/>
            <a:chOff x="716280" y="2993760"/>
            <a:chExt cx="7274986" cy="1249980"/>
          </a:xfrm>
        </p:grpSpPr>
        <p:cxnSp>
          <p:nvCxnSpPr>
            <p:cNvPr id="246" name="Gerade Verbindung 245"/>
            <p:cNvCxnSpPr/>
            <p:nvPr/>
          </p:nvCxnSpPr>
          <p:spPr>
            <a:xfrm flipV="1">
              <a:off x="1485900" y="3819520"/>
              <a:ext cx="203200" cy="424220"/>
            </a:xfrm>
            <a:prstGeom prst="line">
              <a:avLst/>
            </a:prstGeom>
            <a:noFill/>
            <a:ln w="28575" cap="rnd" cmpd="sng" algn="ctr">
              <a:solidFill>
                <a:srgbClr val="C00000"/>
              </a:solidFill>
              <a:prstDash val="solid"/>
            </a:ln>
            <a:effectLst/>
          </p:spPr>
        </p:cxnSp>
        <p:grpSp>
          <p:nvGrpSpPr>
            <p:cNvPr id="12" name="Gruppieren 246"/>
            <p:cNvGrpSpPr/>
            <p:nvPr/>
          </p:nvGrpSpPr>
          <p:grpSpPr>
            <a:xfrm>
              <a:off x="716280" y="2993760"/>
              <a:ext cx="7274986" cy="1249980"/>
              <a:chOff x="716280" y="2993760"/>
              <a:chExt cx="7274986" cy="1249980"/>
            </a:xfrm>
          </p:grpSpPr>
          <p:cxnSp>
            <p:nvCxnSpPr>
              <p:cNvPr id="248" name="Gerade Verbindung 247"/>
              <p:cNvCxnSpPr/>
              <p:nvPr/>
            </p:nvCxnSpPr>
            <p:spPr>
              <a:xfrm>
                <a:off x="716280" y="2994360"/>
                <a:ext cx="411480" cy="0"/>
              </a:xfrm>
              <a:prstGeom prst="line">
                <a:avLst/>
              </a:prstGeom>
              <a:noFill/>
              <a:ln w="28575" cap="rnd" cmpd="sng" algn="ctr">
                <a:solidFill>
                  <a:srgbClr val="C00000"/>
                </a:solidFill>
                <a:prstDash val="solid"/>
              </a:ln>
              <a:effectLst/>
            </p:spPr>
          </p:cxnSp>
          <p:cxnSp>
            <p:nvCxnSpPr>
              <p:cNvPr id="249" name="Gerade Verbindung 248"/>
              <p:cNvCxnSpPr/>
              <p:nvPr/>
            </p:nvCxnSpPr>
            <p:spPr>
              <a:xfrm>
                <a:off x="1127760" y="2993760"/>
                <a:ext cx="358140" cy="1249980"/>
              </a:xfrm>
              <a:prstGeom prst="line">
                <a:avLst/>
              </a:prstGeom>
              <a:noFill/>
              <a:ln w="28575" cap="rnd" cmpd="sng" algn="ctr">
                <a:solidFill>
                  <a:srgbClr val="C00000"/>
                </a:solidFill>
                <a:prstDash val="solid"/>
              </a:ln>
              <a:effectLst/>
            </p:spPr>
          </p:cxnSp>
          <p:cxnSp>
            <p:nvCxnSpPr>
              <p:cNvPr id="250" name="Gerade Verbindung 249"/>
              <p:cNvCxnSpPr/>
              <p:nvPr/>
            </p:nvCxnSpPr>
            <p:spPr>
              <a:xfrm>
                <a:off x="1689100" y="3819520"/>
                <a:ext cx="328748" cy="0"/>
              </a:xfrm>
              <a:prstGeom prst="line">
                <a:avLst/>
              </a:prstGeom>
              <a:noFill/>
              <a:ln w="28575" cap="rnd" cmpd="sng" algn="ctr">
                <a:solidFill>
                  <a:srgbClr val="C00000"/>
                </a:solidFill>
                <a:prstDash val="solid"/>
              </a:ln>
              <a:effectLst/>
            </p:spPr>
          </p:cxnSp>
          <p:cxnSp>
            <p:nvCxnSpPr>
              <p:cNvPr id="251" name="Gerade Verbindung 250"/>
              <p:cNvCxnSpPr/>
              <p:nvPr/>
            </p:nvCxnSpPr>
            <p:spPr>
              <a:xfrm flipV="1">
                <a:off x="2017848" y="2993760"/>
                <a:ext cx="2147752" cy="825160"/>
              </a:xfrm>
              <a:prstGeom prst="line">
                <a:avLst/>
              </a:prstGeom>
              <a:noFill/>
              <a:ln w="28575" cap="rnd" cmpd="sng" algn="ctr">
                <a:solidFill>
                  <a:srgbClr val="C00000"/>
                </a:solidFill>
                <a:prstDash val="solid"/>
              </a:ln>
              <a:effectLst/>
            </p:spPr>
          </p:cxnSp>
          <p:cxnSp>
            <p:nvCxnSpPr>
              <p:cNvPr id="252" name="Gerade Verbindung 251"/>
              <p:cNvCxnSpPr/>
              <p:nvPr/>
            </p:nvCxnSpPr>
            <p:spPr>
              <a:xfrm>
                <a:off x="4175266" y="2993760"/>
                <a:ext cx="3816000" cy="0"/>
              </a:xfrm>
              <a:prstGeom prst="line">
                <a:avLst/>
              </a:prstGeom>
              <a:noFill/>
              <a:ln w="28575" cap="rnd" cmpd="sng" algn="ctr">
                <a:solidFill>
                  <a:srgbClr val="C00000"/>
                </a:solidFill>
                <a:prstDash val="solid"/>
              </a:ln>
              <a:effectLst/>
            </p:spPr>
          </p:cxnSp>
        </p:grpSp>
      </p:grpSp>
      <p:cxnSp>
        <p:nvCxnSpPr>
          <p:cNvPr id="261" name="Gerade Verbindung 260"/>
          <p:cNvCxnSpPr/>
          <p:nvPr/>
        </p:nvCxnSpPr>
        <p:spPr>
          <a:xfrm flipV="1">
            <a:off x="1244334" y="3933518"/>
            <a:ext cx="561340" cy="936000"/>
          </a:xfrm>
          <a:prstGeom prst="line">
            <a:avLst/>
          </a:prstGeom>
          <a:ln w="28575" cap="rnd">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62" name="Gerade Verbindung 261"/>
          <p:cNvCxnSpPr/>
          <p:nvPr/>
        </p:nvCxnSpPr>
        <p:spPr>
          <a:xfrm flipH="1">
            <a:off x="1823769" y="3932433"/>
            <a:ext cx="6304765" cy="1"/>
          </a:xfrm>
          <a:prstGeom prst="line">
            <a:avLst/>
          </a:prstGeom>
          <a:ln w="28575" cap="rnd">
            <a:solidFill>
              <a:srgbClr val="008000"/>
            </a:solidFill>
          </a:ln>
        </p:spPr>
        <p:style>
          <a:lnRef idx="1">
            <a:schemeClr val="accent1"/>
          </a:lnRef>
          <a:fillRef idx="0">
            <a:schemeClr val="accent1"/>
          </a:fillRef>
          <a:effectRef idx="0">
            <a:schemeClr val="accent1"/>
          </a:effectRef>
          <a:fontRef idx="minor">
            <a:schemeClr val="tx1"/>
          </a:fontRef>
        </p:style>
      </p:cxnSp>
      <p:sp>
        <p:nvSpPr>
          <p:cNvPr id="263" name="Gewitterblitz 262"/>
          <p:cNvSpPr/>
          <p:nvPr/>
        </p:nvSpPr>
        <p:spPr>
          <a:xfrm>
            <a:off x="994183" y="4612358"/>
            <a:ext cx="257668" cy="213691"/>
          </a:xfrm>
          <a:prstGeom prst="lightningBolt">
            <a:avLst/>
          </a:prstGeom>
          <a:solidFill>
            <a:srgbClr val="FFC0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Gerade Verbindung mit Pfeil 267"/>
          <p:cNvCxnSpPr/>
          <p:nvPr/>
        </p:nvCxnSpPr>
        <p:spPr>
          <a:xfrm flipV="1">
            <a:off x="832854" y="3768649"/>
            <a:ext cx="0" cy="2141120"/>
          </a:xfrm>
          <a:prstGeom prst="straightConnector1">
            <a:avLst/>
          </a:prstGeom>
          <a:noFill/>
          <a:ln w="19050" cap="flat" cmpd="sng" algn="ctr">
            <a:solidFill>
              <a:srgbClr val="000000"/>
            </a:solidFill>
            <a:prstDash val="solid"/>
            <a:tailEnd type="stealth" w="lg" len="lg"/>
          </a:ln>
          <a:effectLst/>
        </p:spPr>
      </p:cxnSp>
      <p:sp>
        <p:nvSpPr>
          <p:cNvPr id="189" name="Textfeld 188"/>
          <p:cNvSpPr txBox="1"/>
          <p:nvPr/>
        </p:nvSpPr>
        <p:spPr>
          <a:xfrm>
            <a:off x="4405604" y="3932433"/>
            <a:ext cx="49244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srgbClr val="FFFFFF"/>
                </a:solidFill>
                <a:effectLst/>
                <a:uLnTx/>
                <a:uFillTx/>
              </a:rPr>
              <a:t>FRP</a:t>
            </a:r>
            <a:endParaRPr kumimoji="0" lang="en-US" sz="1200" b="1" i="0" u="none" strike="noStrike" kern="0" cap="none" spc="0" normalizeH="0" baseline="0" dirty="0">
              <a:ln>
                <a:noFill/>
              </a:ln>
              <a:solidFill>
                <a:srgbClr val="FFFFFF"/>
              </a:solidFill>
              <a:effectLst/>
              <a:uLnTx/>
              <a:uFillTx/>
            </a:endParaRPr>
          </a:p>
        </p:txBody>
      </p:sp>
      <p:sp>
        <p:nvSpPr>
          <p:cNvPr id="192" name="Textfeld 191"/>
          <p:cNvSpPr txBox="1"/>
          <p:nvPr/>
        </p:nvSpPr>
        <p:spPr>
          <a:xfrm>
            <a:off x="1785210" y="3932433"/>
            <a:ext cx="49244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srgbClr val="FFFFFF"/>
                </a:solidFill>
                <a:effectLst/>
                <a:uLnTx/>
                <a:uFillTx/>
              </a:rPr>
              <a:t>FCP</a:t>
            </a:r>
            <a:endParaRPr kumimoji="0" lang="en-US" sz="1200" b="1" i="0" u="none" strike="noStrike" kern="0" cap="none" spc="0" normalizeH="0" baseline="0" dirty="0">
              <a:ln>
                <a:noFill/>
              </a:ln>
              <a:solidFill>
                <a:srgbClr val="FFFFFF"/>
              </a:solidFill>
              <a:effectLst/>
              <a:uLnTx/>
              <a:uFillTx/>
            </a:endParaRPr>
          </a:p>
        </p:txBody>
      </p:sp>
      <p:sp>
        <p:nvSpPr>
          <p:cNvPr id="194" name="Textfeld 193"/>
          <p:cNvSpPr txBox="1"/>
          <p:nvPr/>
        </p:nvSpPr>
        <p:spPr>
          <a:xfrm>
            <a:off x="-12693" y="3439845"/>
            <a:ext cx="1714227"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smtClean="0">
                <a:ln>
                  <a:noFill/>
                </a:ln>
                <a:solidFill>
                  <a:srgbClr val="008000"/>
                </a:solidFill>
                <a:effectLst/>
                <a:uLnTx/>
                <a:uFillTx/>
              </a:rPr>
              <a:t>Reserves</a:t>
            </a:r>
            <a:r>
              <a:rPr kumimoji="0" lang="en-US" sz="1200" b="0" i="0" u="none" strike="noStrike" kern="0" cap="none" spc="0" normalizeH="0" baseline="0" smtClean="0">
                <a:ln>
                  <a:noFill/>
                </a:ln>
                <a:solidFill>
                  <a:srgbClr val="000000">
                    <a:lumMod val="65000"/>
                    <a:lumOff val="35000"/>
                  </a:srgbClr>
                </a:solidFill>
                <a:effectLst/>
                <a:uLnTx/>
                <a:uFillTx/>
              </a:rPr>
              <a:t>/</a:t>
            </a:r>
            <a:br>
              <a:rPr kumimoji="0" lang="en-US" sz="1200" b="0" i="0" u="none" strike="noStrike" kern="0" cap="none" spc="0" normalizeH="0" baseline="0" smtClean="0">
                <a:ln>
                  <a:noFill/>
                </a:ln>
                <a:solidFill>
                  <a:srgbClr val="000000">
                    <a:lumMod val="65000"/>
                    <a:lumOff val="35000"/>
                  </a:srgbClr>
                </a:solidFill>
                <a:effectLst/>
                <a:uLnTx/>
                <a:uFillTx/>
              </a:rPr>
            </a:br>
            <a:r>
              <a:rPr kumimoji="0" lang="en-US" sz="1200" b="0" i="0" u="none" strike="noStrike" kern="0" cap="none" spc="0" normalizeH="0" baseline="0" smtClean="0">
                <a:ln>
                  <a:noFill/>
                </a:ln>
                <a:solidFill>
                  <a:srgbClr val="000000">
                    <a:lumMod val="65000"/>
                    <a:lumOff val="35000"/>
                  </a:srgbClr>
                </a:solidFill>
                <a:effectLst/>
                <a:uLnTx/>
                <a:uFillTx/>
              </a:rPr>
              <a:t> </a:t>
            </a:r>
            <a:r>
              <a:rPr kumimoji="0" lang="en-US" sz="1200" b="1" i="0" u="none" strike="noStrike" kern="0" cap="none" spc="0" normalizeH="0" baseline="0" smtClean="0">
                <a:ln>
                  <a:noFill/>
                </a:ln>
                <a:solidFill>
                  <a:srgbClr val="C00000"/>
                </a:solidFill>
                <a:effectLst/>
                <a:uLnTx/>
                <a:uFillTx/>
              </a:rPr>
              <a:t>Frequency</a:t>
            </a:r>
            <a:endParaRPr kumimoji="0" lang="en-US" sz="1200" b="1" i="0" u="none" strike="noStrike" kern="0" cap="none" spc="0" normalizeH="0" baseline="0">
              <a:ln>
                <a:noFill/>
              </a:ln>
              <a:solidFill>
                <a:srgbClr val="C00000"/>
              </a:solidFill>
              <a:effectLst/>
              <a:uLnTx/>
              <a:uFillTx/>
            </a:endParaRPr>
          </a:p>
        </p:txBody>
      </p:sp>
      <p:grpSp>
        <p:nvGrpSpPr>
          <p:cNvPr id="13" name="Gruppieren 200"/>
          <p:cNvGrpSpPr/>
          <p:nvPr/>
        </p:nvGrpSpPr>
        <p:grpSpPr>
          <a:xfrm>
            <a:off x="199574" y="1240353"/>
            <a:ext cx="2826415" cy="1911779"/>
            <a:chOff x="199574" y="1233629"/>
            <a:chExt cx="2826415" cy="1911779"/>
          </a:xfrm>
        </p:grpSpPr>
        <p:grpSp>
          <p:nvGrpSpPr>
            <p:cNvPr id="14" name="Gruppieren 201"/>
            <p:cNvGrpSpPr/>
            <p:nvPr/>
          </p:nvGrpSpPr>
          <p:grpSpPr>
            <a:xfrm>
              <a:off x="414895" y="1839411"/>
              <a:ext cx="2395758" cy="1305997"/>
              <a:chOff x="549652" y="1818468"/>
              <a:chExt cx="2395758" cy="1305997"/>
            </a:xfrm>
          </p:grpSpPr>
          <p:grpSp>
            <p:nvGrpSpPr>
              <p:cNvPr id="15" name="Gruppieren 203"/>
              <p:cNvGrpSpPr>
                <a:grpSpLocks noChangeAspect="1"/>
              </p:cNvGrpSpPr>
              <p:nvPr/>
            </p:nvGrpSpPr>
            <p:grpSpPr>
              <a:xfrm>
                <a:off x="549652" y="1818468"/>
                <a:ext cx="2395758" cy="1305997"/>
                <a:chOff x="1303002" y="2492435"/>
                <a:chExt cx="5587841" cy="3046095"/>
              </a:xfrm>
              <a:solidFill>
                <a:srgbClr val="181456"/>
              </a:solidFill>
            </p:grpSpPr>
            <p:sp>
              <p:nvSpPr>
                <p:cNvPr id="209"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0"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1"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2"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3"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4"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5"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6"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7"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18"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26"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31"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32"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35"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36"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37"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38"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43"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44"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53"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54"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59"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60"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64"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69"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0" name="Freeform 45"/>
                <p:cNvSpPr>
                  <a:spLocks noChangeAspect="1"/>
                </p:cNvSpPr>
                <p:nvPr/>
              </p:nvSpPr>
              <p:spPr bwMode="gray">
                <a:xfrm>
                  <a:off x="1794492" y="3736876"/>
                  <a:ext cx="1413034" cy="1363028"/>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1"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2"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3"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4"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5"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6"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7"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8"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79"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0"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1"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2"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grpSp>
              <p:nvGrpSpPr>
                <p:cNvPr id="16" name="Group 76"/>
                <p:cNvGrpSpPr>
                  <a:grpSpLocks/>
                </p:cNvGrpSpPr>
                <p:nvPr/>
              </p:nvGrpSpPr>
              <p:grpSpPr bwMode="auto">
                <a:xfrm>
                  <a:off x="2977497" y="3055362"/>
                  <a:ext cx="974407" cy="1285875"/>
                  <a:chOff x="402" y="1036"/>
                  <a:chExt cx="872" cy="1147"/>
                </a:xfrm>
                <a:grpFill/>
              </p:grpSpPr>
              <p:sp>
                <p:nvSpPr>
                  <p:cNvPr id="284"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5"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6"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7"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8"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89"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90"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grpSp>
          </p:grpSp>
          <p:sp>
            <p:nvSpPr>
              <p:cNvPr id="205" name="Gewitterblitz 204"/>
              <p:cNvSpPr/>
              <p:nvPr/>
            </p:nvSpPr>
            <p:spPr>
              <a:xfrm>
                <a:off x="941501" y="2501387"/>
                <a:ext cx="257668" cy="213691"/>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Pfeil nach rechts 205"/>
              <p:cNvSpPr/>
              <p:nvPr/>
            </p:nvSpPr>
            <p:spPr bwMode="auto">
              <a:xfrm rot="8432498">
                <a:off x="1100768" y="2323852"/>
                <a:ext cx="491672" cy="144628"/>
              </a:xfrm>
              <a:prstGeom prst="rightArrow">
                <a:avLst/>
              </a:prstGeom>
              <a:solidFill>
                <a:srgbClr val="FF0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effectLst/>
                  <a:latin typeface="Arial" charset="0"/>
                </a:endParaRPr>
              </a:p>
            </p:txBody>
          </p:sp>
          <p:sp>
            <p:nvSpPr>
              <p:cNvPr id="207" name="Pfeil nach rechts 206"/>
              <p:cNvSpPr/>
              <p:nvPr/>
            </p:nvSpPr>
            <p:spPr bwMode="auto">
              <a:xfrm rot="10800000">
                <a:off x="1210511" y="2612368"/>
                <a:ext cx="491672" cy="144628"/>
              </a:xfrm>
              <a:prstGeom prst="rightArrow">
                <a:avLst/>
              </a:prstGeom>
              <a:solidFill>
                <a:srgbClr val="FF0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effectLst/>
                  <a:latin typeface="Arial" charset="0"/>
                </a:endParaRPr>
              </a:p>
            </p:txBody>
          </p:sp>
          <p:sp>
            <p:nvSpPr>
              <p:cNvPr id="208" name="Pfeil nach rechts 207"/>
              <p:cNvSpPr/>
              <p:nvPr/>
            </p:nvSpPr>
            <p:spPr bwMode="auto">
              <a:xfrm rot="18382895">
                <a:off x="769311" y="2848045"/>
                <a:ext cx="373740" cy="144628"/>
              </a:xfrm>
              <a:prstGeom prst="rightArrow">
                <a:avLst/>
              </a:prstGeom>
              <a:solidFill>
                <a:srgbClr val="FF0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effectLst/>
                  <a:latin typeface="Arial" charset="0"/>
                </a:endParaRPr>
              </a:p>
            </p:txBody>
          </p:sp>
        </p:grpSp>
        <p:sp>
          <p:nvSpPr>
            <p:cNvPr id="203" name="Textfeld 202"/>
            <p:cNvSpPr txBox="1"/>
            <p:nvPr/>
          </p:nvSpPr>
          <p:spPr>
            <a:xfrm>
              <a:off x="199574" y="1233629"/>
              <a:ext cx="2826415" cy="646331"/>
            </a:xfrm>
            <a:prstGeom prst="rect">
              <a:avLst/>
            </a:prstGeom>
            <a:noFill/>
          </p:spPr>
          <p:txBody>
            <a:bodyPr wrap="none" rtlCol="0">
              <a:spAutoFit/>
            </a:bodyPr>
            <a:lstStyle/>
            <a:p>
              <a:pPr algn="ctr"/>
              <a:r>
                <a:rPr lang="en-US" sz="1800" b="1" dirty="0" smtClean="0"/>
                <a:t>Frequency </a:t>
              </a:r>
              <a:r>
                <a:rPr lang="en-US" sz="1800" b="1" dirty="0" smtClean="0">
                  <a:solidFill>
                    <a:srgbClr val="002060"/>
                  </a:solidFill>
                </a:rPr>
                <a:t>Containment</a:t>
              </a:r>
              <a:r>
                <a:rPr lang="en-US" sz="1800" b="1" dirty="0" smtClean="0"/>
                <a:t/>
              </a:r>
              <a:br>
                <a:rPr lang="en-US" sz="1800" b="1" dirty="0" smtClean="0"/>
              </a:br>
              <a:r>
                <a:rPr lang="en-US" sz="1800" b="1" dirty="0" smtClean="0"/>
                <a:t>Reserves</a:t>
              </a:r>
              <a:endParaRPr lang="en-US" sz="1800" b="1" dirty="0">
                <a:solidFill>
                  <a:schemeClr val="accent6">
                    <a:lumMod val="50000"/>
                  </a:schemeClr>
                </a:solidFill>
              </a:endParaRPr>
            </a:p>
          </p:txBody>
        </p:sp>
      </p:grpSp>
      <p:grpSp>
        <p:nvGrpSpPr>
          <p:cNvPr id="17" name="Gruppieren 290"/>
          <p:cNvGrpSpPr/>
          <p:nvPr/>
        </p:nvGrpSpPr>
        <p:grpSpPr>
          <a:xfrm>
            <a:off x="3201948" y="1240353"/>
            <a:ext cx="2698175" cy="1911779"/>
            <a:chOff x="3098988" y="1233629"/>
            <a:chExt cx="2698175" cy="1911779"/>
          </a:xfrm>
        </p:grpSpPr>
        <p:grpSp>
          <p:nvGrpSpPr>
            <p:cNvPr id="18" name="Gruppieren 291"/>
            <p:cNvGrpSpPr>
              <a:grpSpLocks noChangeAspect="1"/>
            </p:cNvGrpSpPr>
            <p:nvPr/>
          </p:nvGrpSpPr>
          <p:grpSpPr>
            <a:xfrm>
              <a:off x="3250192" y="1839411"/>
              <a:ext cx="2395758" cy="1305997"/>
              <a:chOff x="1303002" y="2492435"/>
              <a:chExt cx="5587841" cy="3046095"/>
            </a:xfrm>
            <a:solidFill>
              <a:srgbClr val="BCBCBC"/>
            </a:solidFill>
          </p:grpSpPr>
          <p:sp>
            <p:nvSpPr>
              <p:cNvPr id="294"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95"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96"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97"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98"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299"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0"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1"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2"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3"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4"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5"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6"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7"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8"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09"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0"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1"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2"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3"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4"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5"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6"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7"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8"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19" name="Freeform 45"/>
              <p:cNvSpPr>
                <a:spLocks noChangeAspect="1"/>
              </p:cNvSpPr>
              <p:nvPr/>
            </p:nvSpPr>
            <p:spPr bwMode="gray">
              <a:xfrm>
                <a:off x="1794492" y="3736876"/>
                <a:ext cx="1413034" cy="1363028"/>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544F70"/>
              </a:solid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0"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1"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2"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3"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4"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5"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6"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7"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8"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29"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30"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31"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grpSp>
            <p:nvGrpSpPr>
              <p:cNvPr id="19" name="Group 76"/>
              <p:cNvGrpSpPr>
                <a:grpSpLocks/>
              </p:cNvGrpSpPr>
              <p:nvPr/>
            </p:nvGrpSpPr>
            <p:grpSpPr bwMode="auto">
              <a:xfrm>
                <a:off x="3093711" y="3229129"/>
                <a:ext cx="557602" cy="1089687"/>
                <a:chOff x="506" y="1191"/>
                <a:chExt cx="499" cy="972"/>
              </a:xfrm>
              <a:grpFill/>
            </p:grpSpPr>
            <p:sp>
              <p:nvSpPr>
                <p:cNvPr id="333"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34"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35"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36"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37"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38"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grpSp>
        </p:grpSp>
        <p:sp>
          <p:nvSpPr>
            <p:cNvPr id="293" name="Textfeld 292"/>
            <p:cNvSpPr txBox="1"/>
            <p:nvPr/>
          </p:nvSpPr>
          <p:spPr>
            <a:xfrm>
              <a:off x="3098988" y="1233629"/>
              <a:ext cx="2698175" cy="646331"/>
            </a:xfrm>
            <a:prstGeom prst="rect">
              <a:avLst/>
            </a:prstGeom>
            <a:noFill/>
          </p:spPr>
          <p:txBody>
            <a:bodyPr wrap="none" rtlCol="0">
              <a:spAutoFit/>
            </a:bodyPr>
            <a:lstStyle/>
            <a:p>
              <a:pPr algn="ctr"/>
              <a:r>
                <a:rPr lang="en-US" b="1" dirty="0" smtClean="0"/>
                <a:t>Frequency </a:t>
              </a:r>
              <a:r>
                <a:rPr lang="en-US" b="1" dirty="0" smtClean="0">
                  <a:solidFill>
                    <a:srgbClr val="544F70"/>
                  </a:solidFill>
                </a:rPr>
                <a:t>Restoration</a:t>
              </a:r>
              <a:r>
                <a:rPr lang="en-US" b="1" dirty="0" smtClean="0"/>
                <a:t/>
              </a:r>
              <a:br>
                <a:rPr lang="en-US" b="1" dirty="0" smtClean="0"/>
              </a:br>
              <a:r>
                <a:rPr lang="en-US" b="1" dirty="0" smtClean="0"/>
                <a:t>Reserves</a:t>
              </a:r>
              <a:endParaRPr lang="en-US" sz="1800" b="1" dirty="0">
                <a:solidFill>
                  <a:srgbClr val="7030A0"/>
                </a:solidFill>
              </a:endParaRPr>
            </a:p>
          </p:txBody>
        </p:sp>
      </p:grpSp>
      <p:grpSp>
        <p:nvGrpSpPr>
          <p:cNvPr id="20" name="Gruppieren 338"/>
          <p:cNvGrpSpPr/>
          <p:nvPr/>
        </p:nvGrpSpPr>
        <p:grpSpPr>
          <a:xfrm>
            <a:off x="6291408" y="1240353"/>
            <a:ext cx="2395758" cy="1911779"/>
            <a:chOff x="6291408" y="1233629"/>
            <a:chExt cx="2395758" cy="1911779"/>
          </a:xfrm>
        </p:grpSpPr>
        <p:grpSp>
          <p:nvGrpSpPr>
            <p:cNvPr id="21" name="Gruppieren 339"/>
            <p:cNvGrpSpPr>
              <a:grpSpLocks noChangeAspect="1"/>
            </p:cNvGrpSpPr>
            <p:nvPr/>
          </p:nvGrpSpPr>
          <p:grpSpPr>
            <a:xfrm>
              <a:off x="6291408" y="1839411"/>
              <a:ext cx="2395758" cy="1305997"/>
              <a:chOff x="1303002" y="2492435"/>
              <a:chExt cx="5587841" cy="3046095"/>
            </a:xfrm>
            <a:solidFill>
              <a:srgbClr val="B4B4B4"/>
            </a:solidFill>
          </p:grpSpPr>
          <p:sp>
            <p:nvSpPr>
              <p:cNvPr id="342"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43"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44"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45"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46"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47"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48"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49"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0"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1"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2"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3"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4"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5"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6"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7"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8"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59"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0"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1"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2"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3"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4"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5"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6"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7" name="Freeform 45"/>
              <p:cNvSpPr>
                <a:spLocks noChangeAspect="1"/>
              </p:cNvSpPr>
              <p:nvPr/>
            </p:nvSpPr>
            <p:spPr bwMode="gray">
              <a:xfrm>
                <a:off x="1794492" y="3736876"/>
                <a:ext cx="1413034" cy="1363028"/>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725700"/>
              </a:solid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8"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69"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0"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1"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2"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3"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4"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5"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6"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7"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8"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79"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grpSp>
            <p:nvGrpSpPr>
              <p:cNvPr id="22" name="Group 76"/>
              <p:cNvGrpSpPr>
                <a:grpSpLocks/>
              </p:cNvGrpSpPr>
              <p:nvPr/>
            </p:nvGrpSpPr>
            <p:grpSpPr bwMode="auto">
              <a:xfrm>
                <a:off x="2977497" y="3055362"/>
                <a:ext cx="974407" cy="1285875"/>
                <a:chOff x="402" y="1036"/>
                <a:chExt cx="872" cy="1147"/>
              </a:xfrm>
              <a:grpFill/>
            </p:grpSpPr>
            <p:sp>
              <p:nvSpPr>
                <p:cNvPr id="381"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82"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83"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84"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85"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86"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sp>
              <p:nvSpPr>
                <p:cNvPr id="387"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a:ln>
                      <a:noFill/>
                    </a:ln>
                    <a:effectLst/>
                    <a:uLnTx/>
                    <a:uFillTx/>
                    <a:latin typeface="+mn-lt"/>
                    <a:cs typeface="+mn-cs"/>
                  </a:endParaRPr>
                </a:p>
              </p:txBody>
            </p:sp>
          </p:grpSp>
        </p:grpSp>
        <p:sp>
          <p:nvSpPr>
            <p:cNvPr id="341" name="Textfeld 340"/>
            <p:cNvSpPr txBox="1"/>
            <p:nvPr/>
          </p:nvSpPr>
          <p:spPr>
            <a:xfrm>
              <a:off x="6678812" y="1233629"/>
              <a:ext cx="1620957" cy="646331"/>
            </a:xfrm>
            <a:prstGeom prst="rect">
              <a:avLst/>
            </a:prstGeom>
            <a:noFill/>
          </p:spPr>
          <p:txBody>
            <a:bodyPr wrap="none" rtlCol="0">
              <a:spAutoFit/>
            </a:bodyPr>
            <a:lstStyle/>
            <a:p>
              <a:pPr algn="ctr"/>
              <a:r>
                <a:rPr lang="en-US" sz="1800" b="1" dirty="0" smtClean="0">
                  <a:solidFill>
                    <a:schemeClr val="accent6">
                      <a:lumMod val="50000"/>
                    </a:schemeClr>
                  </a:solidFill>
                </a:rPr>
                <a:t>Replacement</a:t>
              </a:r>
              <a:r>
                <a:rPr lang="en-US" b="1" dirty="0" smtClean="0"/>
                <a:t/>
              </a:r>
              <a:br>
                <a:rPr lang="en-US" b="1" dirty="0" smtClean="0"/>
              </a:br>
              <a:r>
                <a:rPr lang="en-US" sz="1800" b="1" dirty="0" smtClean="0"/>
                <a:t>Reserves</a:t>
              </a:r>
              <a:endParaRPr lang="en-US" sz="1800" b="1" dirty="0">
                <a:solidFill>
                  <a:srgbClr val="725700"/>
                </a:solidFill>
              </a:endParaRPr>
            </a:p>
          </p:txBody>
        </p:sp>
      </p:grpSp>
      <p:grpSp>
        <p:nvGrpSpPr>
          <p:cNvPr id="23" name="Gruppieren 4"/>
          <p:cNvGrpSpPr/>
          <p:nvPr/>
        </p:nvGrpSpPr>
        <p:grpSpPr>
          <a:xfrm>
            <a:off x="3695510" y="2351519"/>
            <a:ext cx="818316" cy="783377"/>
            <a:chOff x="3695510" y="2344795"/>
            <a:chExt cx="818316" cy="783377"/>
          </a:xfrm>
          <a:solidFill>
            <a:srgbClr val="00CC00"/>
          </a:solidFill>
        </p:grpSpPr>
        <p:sp>
          <p:nvSpPr>
            <p:cNvPr id="195" name="Pfeil nach rechts 194"/>
            <p:cNvSpPr/>
            <p:nvPr/>
          </p:nvSpPr>
          <p:spPr bwMode="auto">
            <a:xfrm rot="8432498" flipH="1" flipV="1">
              <a:off x="3912411" y="2344795"/>
              <a:ext cx="491672" cy="144628"/>
            </a:xfrm>
            <a:prstGeom prst="rightArrow">
              <a:avLst/>
            </a:prstGeom>
            <a:grp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97" name="Pfeil nach rechts 196"/>
            <p:cNvSpPr/>
            <p:nvPr/>
          </p:nvSpPr>
          <p:spPr bwMode="auto">
            <a:xfrm rot="10800000" flipH="1">
              <a:off x="4022154" y="2633311"/>
              <a:ext cx="491672" cy="144628"/>
            </a:xfrm>
            <a:prstGeom prst="rightArrow">
              <a:avLst/>
            </a:prstGeom>
            <a:grp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98" name="Pfeil nach rechts 197"/>
            <p:cNvSpPr/>
            <p:nvPr/>
          </p:nvSpPr>
          <p:spPr bwMode="auto">
            <a:xfrm rot="8071140">
              <a:off x="3580954" y="2868988"/>
              <a:ext cx="373740" cy="144628"/>
            </a:xfrm>
            <a:prstGeom prst="rightArrow">
              <a:avLst/>
            </a:prstGeom>
            <a:grp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grpSp>
      <p:grpSp>
        <p:nvGrpSpPr>
          <p:cNvPr id="24" name="Gruppieren 3"/>
          <p:cNvGrpSpPr/>
          <p:nvPr/>
        </p:nvGrpSpPr>
        <p:grpSpPr>
          <a:xfrm>
            <a:off x="6603244" y="2325262"/>
            <a:ext cx="818316" cy="783377"/>
            <a:chOff x="6589082" y="2369256"/>
            <a:chExt cx="818316" cy="783377"/>
          </a:xfrm>
          <a:solidFill>
            <a:srgbClr val="00CC00"/>
          </a:solidFill>
        </p:grpSpPr>
        <p:sp>
          <p:nvSpPr>
            <p:cNvPr id="199" name="Pfeil nach rechts 198"/>
            <p:cNvSpPr/>
            <p:nvPr/>
          </p:nvSpPr>
          <p:spPr bwMode="auto">
            <a:xfrm rot="8432498" flipH="1" flipV="1">
              <a:off x="6805983" y="2369256"/>
              <a:ext cx="491672" cy="144628"/>
            </a:xfrm>
            <a:prstGeom prst="rightArrow">
              <a:avLst/>
            </a:prstGeom>
            <a:grp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200" name="Pfeil nach rechts 199"/>
            <p:cNvSpPr/>
            <p:nvPr/>
          </p:nvSpPr>
          <p:spPr bwMode="auto">
            <a:xfrm rot="10800000" flipH="1">
              <a:off x="6915726" y="2657772"/>
              <a:ext cx="491672" cy="144628"/>
            </a:xfrm>
            <a:prstGeom prst="rightArrow">
              <a:avLst/>
            </a:prstGeom>
            <a:grp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219" name="Pfeil nach rechts 218"/>
            <p:cNvSpPr/>
            <p:nvPr/>
          </p:nvSpPr>
          <p:spPr bwMode="auto">
            <a:xfrm rot="8071140">
              <a:off x="6474526" y="2893449"/>
              <a:ext cx="373740" cy="144628"/>
            </a:xfrm>
            <a:prstGeom prst="rightArrow">
              <a:avLst/>
            </a:prstGeom>
            <a:grp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grpSp>
      <p:sp>
        <p:nvSpPr>
          <p:cNvPr id="234" name="Textfeld 233"/>
          <p:cNvSpPr txBox="1"/>
          <p:nvPr/>
        </p:nvSpPr>
        <p:spPr>
          <a:xfrm>
            <a:off x="8062266" y="4898419"/>
            <a:ext cx="234359" cy="307777"/>
          </a:xfrm>
          <a:prstGeom prst="rect">
            <a:avLst/>
          </a:prstGeom>
          <a:noFill/>
        </p:spPr>
        <p:txBody>
          <a:bodyPr wrap="none" rtlCol="0">
            <a:spAutoFit/>
          </a:bodyPr>
          <a:lstStyle/>
          <a:p>
            <a:r>
              <a:rPr lang="en-US" sz="1400" i="1" smtClean="0"/>
              <a:t>t</a:t>
            </a:r>
            <a:endParaRPr lang="en-US" sz="1400" i="1"/>
          </a:p>
        </p:txBody>
      </p:sp>
      <p:sp>
        <p:nvSpPr>
          <p:cNvPr id="257" name="Textfeld 256"/>
          <p:cNvSpPr txBox="1"/>
          <p:nvPr/>
        </p:nvSpPr>
        <p:spPr>
          <a:xfrm>
            <a:off x="6915242" y="4301058"/>
            <a:ext cx="51809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smtClean="0">
                <a:ln>
                  <a:noFill/>
                </a:ln>
                <a:solidFill>
                  <a:srgbClr val="FFFFFF"/>
                </a:solidFill>
                <a:effectLst/>
                <a:uLnTx/>
                <a:uFillTx/>
              </a:rPr>
              <a:t>RR</a:t>
            </a:r>
            <a:endParaRPr kumimoji="0" lang="en-US" b="1" i="0" u="none" strike="noStrike" kern="0" cap="none" spc="0" normalizeH="0" baseline="0">
              <a:ln>
                <a:noFill/>
              </a:ln>
              <a:solidFill>
                <a:srgbClr val="FFFFFF"/>
              </a:solidFill>
              <a:effectLst/>
              <a:uLnTx/>
              <a:uFillTx/>
            </a:endParaRPr>
          </a:p>
        </p:txBody>
      </p:sp>
      <p:sp>
        <p:nvSpPr>
          <p:cNvPr id="6" name="Textfeld 5"/>
          <p:cNvSpPr txBox="1"/>
          <p:nvPr/>
        </p:nvSpPr>
        <p:spPr>
          <a:xfrm>
            <a:off x="993862" y="3167068"/>
            <a:ext cx="1237838" cy="307777"/>
          </a:xfrm>
          <a:prstGeom prst="rect">
            <a:avLst/>
          </a:prstGeom>
          <a:noFill/>
        </p:spPr>
        <p:txBody>
          <a:bodyPr wrap="none" rtlCol="0">
            <a:spAutoFit/>
          </a:bodyPr>
          <a:lstStyle/>
          <a:p>
            <a:pPr algn="ctr"/>
            <a:r>
              <a:rPr lang="en-US" sz="1400" b="1" smtClean="0">
                <a:solidFill>
                  <a:schemeClr val="tx2">
                    <a:lumMod val="50000"/>
                  </a:schemeClr>
                </a:solidFill>
              </a:rPr>
              <a:t>Stabilization</a:t>
            </a:r>
            <a:endParaRPr lang="en-US" sz="1400" b="1">
              <a:solidFill>
                <a:schemeClr val="tx2">
                  <a:lumMod val="50000"/>
                </a:schemeClr>
              </a:solidFill>
            </a:endParaRPr>
          </a:p>
        </p:txBody>
      </p:sp>
      <p:sp>
        <p:nvSpPr>
          <p:cNvPr id="266" name="Textfeld 265"/>
          <p:cNvSpPr txBox="1"/>
          <p:nvPr/>
        </p:nvSpPr>
        <p:spPr>
          <a:xfrm>
            <a:off x="6605872" y="3167068"/>
            <a:ext cx="1766830" cy="307777"/>
          </a:xfrm>
          <a:prstGeom prst="rect">
            <a:avLst/>
          </a:prstGeom>
          <a:noFill/>
        </p:spPr>
        <p:txBody>
          <a:bodyPr wrap="none" rtlCol="0">
            <a:spAutoFit/>
          </a:bodyPr>
          <a:lstStyle/>
          <a:p>
            <a:pPr algn="ctr"/>
            <a:r>
              <a:rPr lang="en-US" sz="1400" b="1" dirty="0" smtClean="0">
                <a:solidFill>
                  <a:srgbClr val="725700"/>
                </a:solidFill>
              </a:rPr>
              <a:t>Release Used FRR</a:t>
            </a:r>
            <a:endParaRPr lang="en-US" sz="1400" b="1" dirty="0">
              <a:solidFill>
                <a:srgbClr val="725700"/>
              </a:solidFill>
            </a:endParaRPr>
          </a:p>
        </p:txBody>
      </p:sp>
      <p:sp>
        <p:nvSpPr>
          <p:cNvPr id="7" name="Foliennummernplatzhalter 6"/>
          <p:cNvSpPr>
            <a:spLocks noGrp="1"/>
          </p:cNvSpPr>
          <p:nvPr>
            <p:ph type="sldNum" sz="quarter" idx="10"/>
          </p:nvPr>
        </p:nvSpPr>
        <p:spPr/>
        <p:txBody>
          <a:bodyPr/>
          <a:lstStyle/>
          <a:p>
            <a:fld id="{2E93D0BF-FC0F-4374-A55C-1B6BAB3E9D19}" type="slidenum">
              <a:rPr lang="en-US" smtClean="0"/>
              <a:pPr/>
              <a:t>5</a:t>
            </a:fld>
            <a:endParaRPr lang="en-US"/>
          </a:p>
        </p:txBody>
      </p:sp>
      <p:sp>
        <p:nvSpPr>
          <p:cNvPr id="258" name="Textfeld 257"/>
          <p:cNvSpPr txBox="1"/>
          <p:nvPr/>
        </p:nvSpPr>
        <p:spPr>
          <a:xfrm>
            <a:off x="4189274" y="4631454"/>
            <a:ext cx="557168" cy="153888"/>
          </a:xfrm>
          <a:prstGeom prst="rect">
            <a:avLst/>
          </a:prstGeom>
          <a:solidFill>
            <a:srgbClr val="544F7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smtClean="0">
                <a:ln>
                  <a:noFill/>
                </a:ln>
                <a:solidFill>
                  <a:srgbClr val="FFFFFF"/>
                </a:solidFill>
                <a:effectLst/>
                <a:uLnTx/>
                <a:uFillTx/>
              </a:rPr>
              <a:t>manual</a:t>
            </a:r>
            <a:endParaRPr kumimoji="0" lang="en-US" sz="1000" b="1" i="0" u="none" strike="noStrike" kern="0" cap="none" spc="0" normalizeH="0" baseline="0" dirty="0">
              <a:ln>
                <a:noFill/>
              </a:ln>
              <a:solidFill>
                <a:srgbClr val="FFFFFF"/>
              </a:solidFill>
              <a:effectLst/>
              <a:uLnTx/>
              <a:uFillTx/>
            </a:endParaRPr>
          </a:p>
        </p:txBody>
      </p:sp>
      <p:sp>
        <p:nvSpPr>
          <p:cNvPr id="267" name="Textfeld 266"/>
          <p:cNvSpPr txBox="1"/>
          <p:nvPr/>
        </p:nvSpPr>
        <p:spPr>
          <a:xfrm>
            <a:off x="2809278" y="4585288"/>
            <a:ext cx="832279"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smtClean="0">
                <a:ln>
                  <a:noFill/>
                </a:ln>
                <a:solidFill>
                  <a:srgbClr val="FFFFFF"/>
                </a:solidFill>
                <a:effectLst/>
                <a:uLnTx/>
                <a:uFillTx/>
              </a:rPr>
              <a:t>automated</a:t>
            </a:r>
            <a:endParaRPr kumimoji="0" lang="en-US" sz="1000" b="1" i="0" u="none" strike="noStrike" kern="0" cap="none" spc="0" normalizeH="0" baseline="0" dirty="0">
              <a:ln>
                <a:noFill/>
              </a:ln>
              <a:solidFill>
                <a:srgbClr val="FFFFFF"/>
              </a:solidFill>
              <a:effectLst/>
              <a:uLnTx/>
              <a:uFillTx/>
            </a:endParaRPr>
          </a:p>
        </p:txBody>
      </p:sp>
      <p:sp>
        <p:nvSpPr>
          <p:cNvPr id="388" name="Textfeld 387"/>
          <p:cNvSpPr txBox="1"/>
          <p:nvPr/>
        </p:nvSpPr>
        <p:spPr>
          <a:xfrm>
            <a:off x="3613920" y="3167068"/>
            <a:ext cx="1874231" cy="307777"/>
          </a:xfrm>
          <a:prstGeom prst="rect">
            <a:avLst/>
          </a:prstGeom>
          <a:noFill/>
        </p:spPr>
        <p:txBody>
          <a:bodyPr wrap="none" rtlCol="0">
            <a:spAutoFit/>
          </a:bodyPr>
          <a:lstStyle/>
          <a:p>
            <a:pPr algn="ctr"/>
            <a:r>
              <a:rPr lang="en-US" sz="1400" b="1" smtClean="0">
                <a:solidFill>
                  <a:srgbClr val="544F70"/>
                </a:solidFill>
              </a:rPr>
              <a:t>Control to Set-Point</a:t>
            </a:r>
            <a:endParaRPr lang="en-US" sz="1400" b="1">
              <a:solidFill>
                <a:srgbClr val="544F70"/>
              </a:solidFill>
            </a:endParaRPr>
          </a:p>
        </p:txBody>
      </p:sp>
    </p:spTree>
    <p:extLst>
      <p:ext uri="{BB962C8B-B14F-4D97-AF65-F5344CB8AC3E}">
        <p14:creationId xmlns="" xmlns:p14="http://schemas.microsoft.com/office/powerpoint/2010/main" val="1723224796"/>
      </p:ext>
    </p:extLst>
  </p:cSld>
  <p:clrMapOvr>
    <a:masterClrMapping/>
  </p:clrMapOvr>
  <mc:AlternateContent xmlns:mc="http://schemas.openxmlformats.org/markup-compatibility/2006">
    <mc:Choice xmlns="" xmlns:p14="http://schemas.microsoft.com/office/powerpoint/2010/main" Requires="p14">
      <p:transition spd="slow" p14:dur="2000" advTm="26603"/>
    </mc:Choice>
    <mc:Fallback>
      <p:transition spd="slow" advTm="2660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Gerade Verbindung 185"/>
          <p:cNvCxnSpPr/>
          <p:nvPr/>
        </p:nvCxnSpPr>
        <p:spPr>
          <a:xfrm>
            <a:off x="4282634" y="4868989"/>
            <a:ext cx="0" cy="1080000"/>
          </a:xfrm>
          <a:prstGeom prst="line">
            <a:avLst/>
          </a:prstGeom>
          <a:noFill/>
          <a:ln w="12700" cap="flat" cmpd="sng" algn="ctr">
            <a:solidFill>
              <a:srgbClr val="000000">
                <a:lumMod val="65000"/>
                <a:lumOff val="35000"/>
              </a:srgbClr>
            </a:solidFill>
            <a:prstDash val="sysDot"/>
          </a:ln>
          <a:effectLst/>
        </p:spPr>
      </p:cxnSp>
      <p:cxnSp>
        <p:nvCxnSpPr>
          <p:cNvPr id="187" name="Gerade Verbindung 186"/>
          <p:cNvCxnSpPr/>
          <p:nvPr/>
        </p:nvCxnSpPr>
        <p:spPr>
          <a:xfrm>
            <a:off x="1267194" y="4868989"/>
            <a:ext cx="0" cy="1080000"/>
          </a:xfrm>
          <a:prstGeom prst="line">
            <a:avLst/>
          </a:prstGeom>
          <a:noFill/>
          <a:ln w="12700" cap="flat" cmpd="sng" algn="ctr">
            <a:solidFill>
              <a:srgbClr val="000000">
                <a:lumMod val="65000"/>
                <a:lumOff val="35000"/>
              </a:srgbClr>
            </a:solidFill>
            <a:prstDash val="sysDot"/>
          </a:ln>
          <a:effectLst/>
        </p:spPr>
      </p:cxnSp>
      <p:sp>
        <p:nvSpPr>
          <p:cNvPr id="191" name="Textfeld 190"/>
          <p:cNvSpPr txBox="1"/>
          <p:nvPr/>
        </p:nvSpPr>
        <p:spPr>
          <a:xfrm>
            <a:off x="1701534" y="5599441"/>
            <a:ext cx="235192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000000">
                    <a:lumMod val="65000"/>
                    <a:lumOff val="35000"/>
                  </a:srgbClr>
                </a:solidFill>
              </a:rPr>
              <a:t>Time to Restore Frequency</a:t>
            </a:r>
            <a:endParaRPr kumimoji="0" lang="en-US" sz="1400" b="0" i="0" u="none" strike="noStrike" kern="0" cap="none" spc="0" normalizeH="0" baseline="0">
              <a:ln>
                <a:noFill/>
              </a:ln>
              <a:solidFill>
                <a:srgbClr val="000000">
                  <a:lumMod val="65000"/>
                  <a:lumOff val="35000"/>
                </a:srgbClr>
              </a:solidFill>
              <a:effectLst/>
              <a:uLnTx/>
              <a:uFillTx/>
            </a:endParaRPr>
          </a:p>
        </p:txBody>
      </p:sp>
      <p:cxnSp>
        <p:nvCxnSpPr>
          <p:cNvPr id="196" name="Gerade Verbindung mit Pfeil 195"/>
          <p:cNvCxnSpPr/>
          <p:nvPr/>
        </p:nvCxnSpPr>
        <p:spPr>
          <a:xfrm>
            <a:off x="1276473" y="5909769"/>
            <a:ext cx="3014978" cy="0"/>
          </a:xfrm>
          <a:prstGeom prst="straightConnector1">
            <a:avLst/>
          </a:prstGeom>
          <a:noFill/>
          <a:ln w="9525" cap="flat" cmpd="sng" algn="ctr">
            <a:solidFill>
              <a:srgbClr val="000000">
                <a:lumMod val="65000"/>
                <a:lumOff val="35000"/>
              </a:srgbClr>
            </a:solidFill>
            <a:prstDash val="solid"/>
            <a:headEnd type="stealth"/>
            <a:tailEnd type="stealth" w="med" len="med"/>
          </a:ln>
          <a:effectLst/>
        </p:spPr>
      </p:cxnSp>
      <p:sp>
        <p:nvSpPr>
          <p:cNvPr id="2" name="Titel 1"/>
          <p:cNvSpPr>
            <a:spLocks noGrp="1"/>
          </p:cNvSpPr>
          <p:nvPr>
            <p:ph type="title"/>
          </p:nvPr>
        </p:nvSpPr>
        <p:spPr/>
        <p:txBody>
          <a:bodyPr/>
          <a:lstStyle/>
          <a:p>
            <a:r>
              <a:rPr lang="en-GB" noProof="0" smtClean="0"/>
              <a:t>Articles 19-21: FCP, FRP and RRP – Example 2</a:t>
            </a:r>
            <a:endParaRPr lang="en-GB" noProof="0"/>
          </a:p>
        </p:txBody>
      </p:sp>
      <p:grpSp>
        <p:nvGrpSpPr>
          <p:cNvPr id="3" name="Gruppieren 219"/>
          <p:cNvGrpSpPr/>
          <p:nvPr/>
        </p:nvGrpSpPr>
        <p:grpSpPr>
          <a:xfrm>
            <a:off x="1244334" y="3933518"/>
            <a:ext cx="3037839" cy="936000"/>
            <a:chOff x="1127760" y="2049870"/>
            <a:chExt cx="3037839" cy="936000"/>
          </a:xfrm>
          <a:solidFill>
            <a:srgbClr val="201B72">
              <a:lumMod val="75000"/>
            </a:srgbClr>
          </a:solidFill>
        </p:grpSpPr>
        <p:sp>
          <p:nvSpPr>
            <p:cNvPr id="221" name="Rechtwinkliges Dreieck 220"/>
            <p:cNvSpPr/>
            <p:nvPr/>
          </p:nvSpPr>
          <p:spPr>
            <a:xfrm flipH="1">
              <a:off x="1127760" y="2049870"/>
              <a:ext cx="561340" cy="936000"/>
            </a:xfrm>
            <a:prstGeom prst="r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sp>
          <p:nvSpPr>
            <p:cNvPr id="222" name="Rechteck 221"/>
            <p:cNvSpPr/>
            <p:nvPr/>
          </p:nvSpPr>
          <p:spPr>
            <a:xfrm flipH="1">
              <a:off x="1687201" y="2049870"/>
              <a:ext cx="2478398" cy="9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grpSp>
      <p:grpSp>
        <p:nvGrpSpPr>
          <p:cNvPr id="4" name="Gruppieren 222"/>
          <p:cNvGrpSpPr/>
          <p:nvPr/>
        </p:nvGrpSpPr>
        <p:grpSpPr>
          <a:xfrm>
            <a:off x="2134422" y="3933518"/>
            <a:ext cx="5995851" cy="936000"/>
            <a:chOff x="1127760" y="2049870"/>
            <a:chExt cx="5995851" cy="936000"/>
          </a:xfrm>
          <a:solidFill>
            <a:srgbClr val="B7B4CA">
              <a:lumMod val="50000"/>
            </a:srgbClr>
          </a:solidFill>
        </p:grpSpPr>
        <p:sp>
          <p:nvSpPr>
            <p:cNvPr id="224" name="Rechtwinkliges Dreieck 223"/>
            <p:cNvSpPr/>
            <p:nvPr/>
          </p:nvSpPr>
          <p:spPr>
            <a:xfrm flipH="1">
              <a:off x="1127760" y="2049870"/>
              <a:ext cx="2147752" cy="936000"/>
            </a:xfrm>
            <a:prstGeom prst="r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sp>
          <p:nvSpPr>
            <p:cNvPr id="225" name="Rechteck 224"/>
            <p:cNvSpPr/>
            <p:nvPr/>
          </p:nvSpPr>
          <p:spPr>
            <a:xfrm flipH="1">
              <a:off x="3275510" y="2049870"/>
              <a:ext cx="3848101" cy="9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grpSp>
      <p:grpSp>
        <p:nvGrpSpPr>
          <p:cNvPr id="5" name="Gruppieren 238"/>
          <p:cNvGrpSpPr/>
          <p:nvPr/>
        </p:nvGrpSpPr>
        <p:grpSpPr>
          <a:xfrm>
            <a:off x="3591030" y="4209432"/>
            <a:ext cx="4539923" cy="638807"/>
            <a:chOff x="1911141" y="2049870"/>
            <a:chExt cx="5212470" cy="936000"/>
          </a:xfrm>
          <a:pattFill prst="pct5">
            <a:fgClr>
              <a:schemeClr val="accent6">
                <a:lumMod val="60000"/>
                <a:lumOff val="40000"/>
              </a:schemeClr>
            </a:fgClr>
            <a:bgClr>
              <a:srgbClr val="544F70"/>
            </a:bgClr>
          </a:pattFill>
        </p:grpSpPr>
        <p:sp>
          <p:nvSpPr>
            <p:cNvPr id="240" name="Rechtwinkliges Dreieck 239"/>
            <p:cNvSpPr/>
            <p:nvPr/>
          </p:nvSpPr>
          <p:spPr>
            <a:xfrm flipH="1">
              <a:off x="1911141" y="2049870"/>
              <a:ext cx="1792521" cy="936000"/>
            </a:xfrm>
            <a:prstGeom prst="rtTriangle">
              <a:avLst/>
            </a:prstGeom>
            <a:grpFill/>
            <a:ln w="25400" cap="flat" cmpd="sng" algn="ctr">
              <a:noFill/>
              <a:prstDash val="solid"/>
            </a:ln>
            <a:effectLst/>
          </p:spPr>
          <p:txBody>
            <a:bodyPr rtlCol="0" anchor="ctr"/>
            <a:lstStyle/>
            <a:p>
              <a:pPr algn="ctr" fontAlgn="auto">
                <a:spcBef>
                  <a:spcPts val="0"/>
                </a:spcBef>
                <a:spcAft>
                  <a:spcPts val="0"/>
                </a:spcAft>
              </a:pPr>
              <a:endParaRPr lang="en-US" kern="0">
                <a:solidFill>
                  <a:srgbClr val="FFFFFF"/>
                </a:solidFill>
                <a:latin typeface="Arial"/>
                <a:cs typeface="Arial"/>
              </a:endParaRPr>
            </a:p>
          </p:txBody>
        </p:sp>
        <p:sp>
          <p:nvSpPr>
            <p:cNvPr id="241" name="Rechteck 240"/>
            <p:cNvSpPr/>
            <p:nvPr/>
          </p:nvSpPr>
          <p:spPr>
            <a:xfrm flipH="1">
              <a:off x="3681155" y="2049870"/>
              <a:ext cx="3442456" cy="936000"/>
            </a:xfrm>
            <a:prstGeom prst="rect">
              <a:avLst/>
            </a:prstGeom>
            <a:grpFill/>
            <a:ln w="25400" cap="flat" cmpd="sng" algn="ctr">
              <a:noFill/>
              <a:prstDash val="solid"/>
            </a:ln>
            <a:effectLst/>
          </p:spPr>
          <p:txBody>
            <a:bodyPr rtlCol="0" anchor="ctr"/>
            <a:lstStyle/>
            <a:p>
              <a:pPr algn="ctr" fontAlgn="auto">
                <a:spcBef>
                  <a:spcPts val="0"/>
                </a:spcBef>
                <a:spcAft>
                  <a:spcPts val="0"/>
                </a:spcAft>
              </a:pPr>
              <a:endParaRPr lang="en-US" kern="0">
                <a:solidFill>
                  <a:srgbClr val="FFFFFF"/>
                </a:solidFill>
                <a:latin typeface="Arial"/>
                <a:cs typeface="Arial"/>
              </a:endParaRPr>
            </a:p>
          </p:txBody>
        </p:sp>
      </p:grpSp>
      <p:cxnSp>
        <p:nvCxnSpPr>
          <p:cNvPr id="227" name="Gerade Verbindung mit Pfeil 226"/>
          <p:cNvCxnSpPr/>
          <p:nvPr/>
        </p:nvCxnSpPr>
        <p:spPr>
          <a:xfrm>
            <a:off x="832854" y="4871899"/>
            <a:ext cx="7452000" cy="0"/>
          </a:xfrm>
          <a:prstGeom prst="straightConnector1">
            <a:avLst/>
          </a:prstGeom>
          <a:noFill/>
          <a:ln w="19050" cap="flat" cmpd="sng" algn="ctr">
            <a:solidFill>
              <a:srgbClr val="000000"/>
            </a:solidFill>
            <a:prstDash val="solid"/>
            <a:tailEnd type="stealth" w="lg" len="lg"/>
          </a:ln>
          <a:effectLst/>
        </p:spPr>
      </p:cxnSp>
      <p:sp>
        <p:nvSpPr>
          <p:cNvPr id="229" name="Textfeld 228"/>
          <p:cNvSpPr txBox="1"/>
          <p:nvPr/>
        </p:nvSpPr>
        <p:spPr>
          <a:xfrm>
            <a:off x="1669742" y="4301058"/>
            <a:ext cx="6591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smtClean="0">
                <a:ln>
                  <a:noFill/>
                </a:ln>
                <a:solidFill>
                  <a:srgbClr val="FFFFFF"/>
                </a:solidFill>
                <a:effectLst/>
                <a:uLnTx/>
                <a:uFillTx/>
              </a:rPr>
              <a:t>FCR</a:t>
            </a:r>
            <a:endParaRPr kumimoji="0" lang="en-US" sz="1800" b="1" i="0" u="none" strike="noStrike" kern="0" cap="none" spc="0" normalizeH="0" baseline="0">
              <a:ln>
                <a:noFill/>
              </a:ln>
              <a:solidFill>
                <a:srgbClr val="FFFFFF"/>
              </a:solidFill>
              <a:effectLst/>
              <a:uLnTx/>
              <a:uFillTx/>
            </a:endParaRPr>
          </a:p>
        </p:txBody>
      </p:sp>
      <p:grpSp>
        <p:nvGrpSpPr>
          <p:cNvPr id="8" name="Gruppieren 227"/>
          <p:cNvGrpSpPr/>
          <p:nvPr/>
        </p:nvGrpSpPr>
        <p:grpSpPr>
          <a:xfrm>
            <a:off x="4524998" y="4301058"/>
            <a:ext cx="3605278" cy="568460"/>
            <a:chOff x="1911142" y="2049870"/>
            <a:chExt cx="5212469" cy="936000"/>
          </a:xfrm>
          <a:solidFill>
            <a:srgbClr val="E3AF00">
              <a:lumMod val="50000"/>
            </a:srgbClr>
          </a:solidFill>
        </p:grpSpPr>
        <p:sp>
          <p:nvSpPr>
            <p:cNvPr id="233" name="Rechtwinkliges Dreieck 232"/>
            <p:cNvSpPr/>
            <p:nvPr/>
          </p:nvSpPr>
          <p:spPr>
            <a:xfrm flipH="1">
              <a:off x="1911142" y="2049870"/>
              <a:ext cx="2657313" cy="936000"/>
            </a:xfrm>
            <a:prstGeom prst="r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sp>
          <p:nvSpPr>
            <p:cNvPr id="255" name="Rechteck 254"/>
            <p:cNvSpPr/>
            <p:nvPr/>
          </p:nvSpPr>
          <p:spPr>
            <a:xfrm flipH="1">
              <a:off x="4568458" y="2049870"/>
              <a:ext cx="2555153" cy="9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Arial"/>
                <a:ea typeface="+mn-ea"/>
                <a:cs typeface="Arial"/>
              </a:endParaRPr>
            </a:p>
          </p:txBody>
        </p:sp>
      </p:grpSp>
      <p:sp>
        <p:nvSpPr>
          <p:cNvPr id="230" name="Textfeld 229"/>
          <p:cNvSpPr txBox="1"/>
          <p:nvPr/>
        </p:nvSpPr>
        <p:spPr>
          <a:xfrm>
            <a:off x="3520264" y="4301058"/>
            <a:ext cx="6591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smtClean="0">
                <a:ln>
                  <a:noFill/>
                </a:ln>
                <a:solidFill>
                  <a:srgbClr val="FFFFFF"/>
                </a:solidFill>
                <a:effectLst/>
                <a:uLnTx/>
                <a:uFillTx/>
              </a:rPr>
              <a:t>FRR</a:t>
            </a:r>
            <a:endParaRPr kumimoji="0" lang="en-US" sz="1800" b="1" i="0" u="none" strike="noStrike" kern="0" cap="none" spc="0" normalizeH="0" baseline="0">
              <a:ln>
                <a:noFill/>
              </a:ln>
              <a:solidFill>
                <a:srgbClr val="FFFFFF"/>
              </a:solidFill>
              <a:effectLst/>
              <a:uLnTx/>
              <a:uFillTx/>
            </a:endParaRPr>
          </a:p>
        </p:txBody>
      </p:sp>
      <p:sp>
        <p:nvSpPr>
          <p:cNvPr id="242" name="Textfeld 241"/>
          <p:cNvSpPr txBox="1"/>
          <p:nvPr/>
        </p:nvSpPr>
        <p:spPr>
          <a:xfrm>
            <a:off x="5962388" y="4574450"/>
            <a:ext cx="508474"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srgbClr val="FFFFFF"/>
                </a:solidFill>
                <a:effectLst/>
                <a:uLnTx/>
                <a:uFillTx/>
              </a:rPr>
              <a:t>RRP</a:t>
            </a:r>
            <a:endParaRPr kumimoji="0" lang="en-US" sz="1200" b="1" i="0" u="none" strike="noStrike" kern="0" cap="none" spc="0" normalizeH="0" baseline="0" dirty="0">
              <a:ln>
                <a:noFill/>
              </a:ln>
              <a:solidFill>
                <a:srgbClr val="FFFFFF"/>
              </a:solidFill>
              <a:effectLst/>
              <a:uLnTx/>
              <a:uFillTx/>
            </a:endParaRPr>
          </a:p>
        </p:txBody>
      </p:sp>
      <p:grpSp>
        <p:nvGrpSpPr>
          <p:cNvPr id="9" name="Gruppieren 244"/>
          <p:cNvGrpSpPr/>
          <p:nvPr/>
        </p:nvGrpSpPr>
        <p:grpSpPr>
          <a:xfrm>
            <a:off x="855714" y="4871899"/>
            <a:ext cx="7274986" cy="685138"/>
            <a:chOff x="716280" y="2993760"/>
            <a:chExt cx="7274986" cy="1249980"/>
          </a:xfrm>
        </p:grpSpPr>
        <p:cxnSp>
          <p:nvCxnSpPr>
            <p:cNvPr id="246" name="Gerade Verbindung 245"/>
            <p:cNvCxnSpPr/>
            <p:nvPr/>
          </p:nvCxnSpPr>
          <p:spPr>
            <a:xfrm flipV="1">
              <a:off x="1485900" y="3819520"/>
              <a:ext cx="203200" cy="424220"/>
            </a:xfrm>
            <a:prstGeom prst="line">
              <a:avLst/>
            </a:prstGeom>
            <a:noFill/>
            <a:ln w="28575" cap="rnd" cmpd="sng" algn="ctr">
              <a:solidFill>
                <a:srgbClr val="C00000"/>
              </a:solidFill>
              <a:prstDash val="solid"/>
            </a:ln>
            <a:effectLst/>
          </p:spPr>
        </p:cxnSp>
        <p:grpSp>
          <p:nvGrpSpPr>
            <p:cNvPr id="10" name="Gruppieren 246"/>
            <p:cNvGrpSpPr/>
            <p:nvPr/>
          </p:nvGrpSpPr>
          <p:grpSpPr>
            <a:xfrm>
              <a:off x="716280" y="2993760"/>
              <a:ext cx="7274986" cy="1249980"/>
              <a:chOff x="716280" y="2993760"/>
              <a:chExt cx="7274986" cy="1249980"/>
            </a:xfrm>
          </p:grpSpPr>
          <p:cxnSp>
            <p:nvCxnSpPr>
              <p:cNvPr id="248" name="Gerade Verbindung 247"/>
              <p:cNvCxnSpPr/>
              <p:nvPr/>
            </p:nvCxnSpPr>
            <p:spPr>
              <a:xfrm>
                <a:off x="716280" y="2994360"/>
                <a:ext cx="411480" cy="0"/>
              </a:xfrm>
              <a:prstGeom prst="line">
                <a:avLst/>
              </a:prstGeom>
              <a:noFill/>
              <a:ln w="28575" cap="rnd" cmpd="sng" algn="ctr">
                <a:solidFill>
                  <a:srgbClr val="C00000"/>
                </a:solidFill>
                <a:prstDash val="solid"/>
              </a:ln>
              <a:effectLst/>
            </p:spPr>
          </p:cxnSp>
          <p:cxnSp>
            <p:nvCxnSpPr>
              <p:cNvPr id="249" name="Gerade Verbindung 248"/>
              <p:cNvCxnSpPr/>
              <p:nvPr/>
            </p:nvCxnSpPr>
            <p:spPr>
              <a:xfrm>
                <a:off x="1127760" y="2993760"/>
                <a:ext cx="358140" cy="1249980"/>
              </a:xfrm>
              <a:prstGeom prst="line">
                <a:avLst/>
              </a:prstGeom>
              <a:noFill/>
              <a:ln w="28575" cap="rnd" cmpd="sng" algn="ctr">
                <a:solidFill>
                  <a:srgbClr val="C00000"/>
                </a:solidFill>
                <a:prstDash val="solid"/>
              </a:ln>
              <a:effectLst/>
            </p:spPr>
          </p:cxnSp>
          <p:cxnSp>
            <p:nvCxnSpPr>
              <p:cNvPr id="250" name="Gerade Verbindung 249"/>
              <p:cNvCxnSpPr/>
              <p:nvPr/>
            </p:nvCxnSpPr>
            <p:spPr>
              <a:xfrm>
                <a:off x="1689100" y="3819520"/>
                <a:ext cx="328748" cy="0"/>
              </a:xfrm>
              <a:prstGeom prst="line">
                <a:avLst/>
              </a:prstGeom>
              <a:noFill/>
              <a:ln w="28575" cap="rnd" cmpd="sng" algn="ctr">
                <a:solidFill>
                  <a:srgbClr val="C00000"/>
                </a:solidFill>
                <a:prstDash val="solid"/>
              </a:ln>
              <a:effectLst/>
            </p:spPr>
          </p:cxnSp>
          <p:cxnSp>
            <p:nvCxnSpPr>
              <p:cNvPr id="251" name="Gerade Verbindung 250"/>
              <p:cNvCxnSpPr/>
              <p:nvPr/>
            </p:nvCxnSpPr>
            <p:spPr>
              <a:xfrm flipV="1">
                <a:off x="2017848" y="2993760"/>
                <a:ext cx="2147752" cy="825160"/>
              </a:xfrm>
              <a:prstGeom prst="line">
                <a:avLst/>
              </a:prstGeom>
              <a:noFill/>
              <a:ln w="28575" cap="rnd" cmpd="sng" algn="ctr">
                <a:solidFill>
                  <a:srgbClr val="C00000"/>
                </a:solidFill>
                <a:prstDash val="solid"/>
              </a:ln>
              <a:effectLst/>
            </p:spPr>
          </p:cxnSp>
          <p:cxnSp>
            <p:nvCxnSpPr>
              <p:cNvPr id="252" name="Gerade Verbindung 251"/>
              <p:cNvCxnSpPr/>
              <p:nvPr/>
            </p:nvCxnSpPr>
            <p:spPr>
              <a:xfrm>
                <a:off x="4175266" y="2993760"/>
                <a:ext cx="3816000" cy="0"/>
              </a:xfrm>
              <a:prstGeom prst="line">
                <a:avLst/>
              </a:prstGeom>
              <a:noFill/>
              <a:ln w="28575" cap="rnd" cmpd="sng" algn="ctr">
                <a:solidFill>
                  <a:srgbClr val="C00000"/>
                </a:solidFill>
                <a:prstDash val="solid"/>
              </a:ln>
              <a:effectLst/>
            </p:spPr>
          </p:cxnSp>
        </p:grpSp>
      </p:grpSp>
      <p:cxnSp>
        <p:nvCxnSpPr>
          <p:cNvPr id="261" name="Gerade Verbindung 260"/>
          <p:cNvCxnSpPr/>
          <p:nvPr/>
        </p:nvCxnSpPr>
        <p:spPr>
          <a:xfrm flipV="1">
            <a:off x="1244334" y="3933518"/>
            <a:ext cx="561340" cy="936000"/>
          </a:xfrm>
          <a:prstGeom prst="line">
            <a:avLst/>
          </a:prstGeom>
          <a:ln w="28575" cap="rnd">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62" name="Gerade Verbindung 261"/>
          <p:cNvCxnSpPr/>
          <p:nvPr/>
        </p:nvCxnSpPr>
        <p:spPr>
          <a:xfrm flipH="1">
            <a:off x="1823769" y="3932433"/>
            <a:ext cx="6304765" cy="1"/>
          </a:xfrm>
          <a:prstGeom prst="line">
            <a:avLst/>
          </a:prstGeom>
          <a:ln w="28575" cap="rnd">
            <a:solidFill>
              <a:srgbClr val="008000"/>
            </a:solidFill>
          </a:ln>
        </p:spPr>
        <p:style>
          <a:lnRef idx="1">
            <a:schemeClr val="accent1"/>
          </a:lnRef>
          <a:fillRef idx="0">
            <a:schemeClr val="accent1"/>
          </a:fillRef>
          <a:effectRef idx="0">
            <a:schemeClr val="accent1"/>
          </a:effectRef>
          <a:fontRef idx="minor">
            <a:schemeClr val="tx1"/>
          </a:fontRef>
        </p:style>
      </p:cxnSp>
      <p:sp>
        <p:nvSpPr>
          <p:cNvPr id="263" name="Gewitterblitz 262"/>
          <p:cNvSpPr/>
          <p:nvPr/>
        </p:nvSpPr>
        <p:spPr>
          <a:xfrm>
            <a:off x="994183" y="4612358"/>
            <a:ext cx="257668" cy="213691"/>
          </a:xfrm>
          <a:prstGeom prst="lightningBolt">
            <a:avLst/>
          </a:prstGeom>
          <a:solidFill>
            <a:srgbClr val="FFC0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Gerade Verbindung mit Pfeil 267"/>
          <p:cNvCxnSpPr/>
          <p:nvPr/>
        </p:nvCxnSpPr>
        <p:spPr>
          <a:xfrm flipV="1">
            <a:off x="832854" y="3768649"/>
            <a:ext cx="0" cy="2141120"/>
          </a:xfrm>
          <a:prstGeom prst="straightConnector1">
            <a:avLst/>
          </a:prstGeom>
          <a:noFill/>
          <a:ln w="19050" cap="flat" cmpd="sng" algn="ctr">
            <a:solidFill>
              <a:srgbClr val="000000"/>
            </a:solidFill>
            <a:prstDash val="solid"/>
            <a:tailEnd type="stealth" w="lg" len="lg"/>
          </a:ln>
          <a:effectLst/>
        </p:spPr>
      </p:cxnSp>
      <p:sp>
        <p:nvSpPr>
          <p:cNvPr id="189" name="Textfeld 188"/>
          <p:cNvSpPr txBox="1"/>
          <p:nvPr/>
        </p:nvSpPr>
        <p:spPr>
          <a:xfrm>
            <a:off x="4405604" y="3932433"/>
            <a:ext cx="49244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srgbClr val="FFFFFF"/>
                </a:solidFill>
                <a:effectLst/>
                <a:uLnTx/>
                <a:uFillTx/>
              </a:rPr>
              <a:t>FRP</a:t>
            </a:r>
            <a:endParaRPr kumimoji="0" lang="en-US" sz="1200" b="1" i="0" u="none" strike="noStrike" kern="0" cap="none" spc="0" normalizeH="0" baseline="0" dirty="0">
              <a:ln>
                <a:noFill/>
              </a:ln>
              <a:solidFill>
                <a:srgbClr val="FFFFFF"/>
              </a:solidFill>
              <a:effectLst/>
              <a:uLnTx/>
              <a:uFillTx/>
            </a:endParaRPr>
          </a:p>
        </p:txBody>
      </p:sp>
      <p:sp>
        <p:nvSpPr>
          <p:cNvPr id="192" name="Textfeld 191"/>
          <p:cNvSpPr txBox="1"/>
          <p:nvPr/>
        </p:nvSpPr>
        <p:spPr>
          <a:xfrm>
            <a:off x="1785210" y="3932433"/>
            <a:ext cx="49244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srgbClr val="FFFFFF"/>
                </a:solidFill>
                <a:effectLst/>
                <a:uLnTx/>
                <a:uFillTx/>
              </a:rPr>
              <a:t>FCP</a:t>
            </a:r>
            <a:endParaRPr kumimoji="0" lang="en-US" sz="1200" b="1" i="0" u="none" strike="noStrike" kern="0" cap="none" spc="0" normalizeH="0" baseline="0" dirty="0">
              <a:ln>
                <a:noFill/>
              </a:ln>
              <a:solidFill>
                <a:srgbClr val="FFFFFF"/>
              </a:solidFill>
              <a:effectLst/>
              <a:uLnTx/>
              <a:uFillTx/>
            </a:endParaRPr>
          </a:p>
        </p:txBody>
      </p:sp>
      <p:sp>
        <p:nvSpPr>
          <p:cNvPr id="194" name="Textfeld 193"/>
          <p:cNvSpPr txBox="1"/>
          <p:nvPr/>
        </p:nvSpPr>
        <p:spPr>
          <a:xfrm>
            <a:off x="-12693" y="3439845"/>
            <a:ext cx="1714227"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smtClean="0">
                <a:ln>
                  <a:noFill/>
                </a:ln>
                <a:solidFill>
                  <a:srgbClr val="008000"/>
                </a:solidFill>
                <a:effectLst/>
                <a:uLnTx/>
                <a:uFillTx/>
              </a:rPr>
              <a:t>Reserves</a:t>
            </a:r>
            <a:r>
              <a:rPr kumimoji="0" lang="en-US" sz="1200" b="0" i="0" u="none" strike="noStrike" kern="0" cap="none" spc="0" normalizeH="0" baseline="0" smtClean="0">
                <a:ln>
                  <a:noFill/>
                </a:ln>
                <a:solidFill>
                  <a:srgbClr val="000000">
                    <a:lumMod val="65000"/>
                    <a:lumOff val="35000"/>
                  </a:srgbClr>
                </a:solidFill>
                <a:effectLst/>
                <a:uLnTx/>
                <a:uFillTx/>
              </a:rPr>
              <a:t>/</a:t>
            </a:r>
            <a:br>
              <a:rPr kumimoji="0" lang="en-US" sz="1200" b="0" i="0" u="none" strike="noStrike" kern="0" cap="none" spc="0" normalizeH="0" baseline="0" smtClean="0">
                <a:ln>
                  <a:noFill/>
                </a:ln>
                <a:solidFill>
                  <a:srgbClr val="000000">
                    <a:lumMod val="65000"/>
                    <a:lumOff val="35000"/>
                  </a:srgbClr>
                </a:solidFill>
                <a:effectLst/>
                <a:uLnTx/>
                <a:uFillTx/>
              </a:rPr>
            </a:br>
            <a:r>
              <a:rPr kumimoji="0" lang="en-US" sz="1200" b="0" i="0" u="none" strike="noStrike" kern="0" cap="none" spc="0" normalizeH="0" baseline="0" smtClean="0">
                <a:ln>
                  <a:noFill/>
                </a:ln>
                <a:solidFill>
                  <a:srgbClr val="000000">
                    <a:lumMod val="65000"/>
                    <a:lumOff val="35000"/>
                  </a:srgbClr>
                </a:solidFill>
                <a:effectLst/>
                <a:uLnTx/>
                <a:uFillTx/>
              </a:rPr>
              <a:t> </a:t>
            </a:r>
            <a:r>
              <a:rPr kumimoji="0" lang="en-US" sz="1200" b="1" i="0" u="none" strike="noStrike" kern="0" cap="none" spc="0" normalizeH="0" baseline="0" smtClean="0">
                <a:ln>
                  <a:noFill/>
                </a:ln>
                <a:solidFill>
                  <a:srgbClr val="C00000"/>
                </a:solidFill>
                <a:effectLst/>
                <a:uLnTx/>
                <a:uFillTx/>
              </a:rPr>
              <a:t>Frequency</a:t>
            </a:r>
            <a:endParaRPr kumimoji="0" lang="en-US" sz="1200" b="1" i="0" u="none" strike="noStrike" kern="0" cap="none" spc="0" normalizeH="0" baseline="0">
              <a:ln>
                <a:noFill/>
              </a:ln>
              <a:solidFill>
                <a:srgbClr val="C00000"/>
              </a:solidFill>
              <a:effectLst/>
              <a:uLnTx/>
              <a:uFillTx/>
            </a:endParaRPr>
          </a:p>
        </p:txBody>
      </p:sp>
      <p:sp>
        <p:nvSpPr>
          <p:cNvPr id="203" name="Textfeld 202"/>
          <p:cNvSpPr txBox="1"/>
          <p:nvPr/>
        </p:nvSpPr>
        <p:spPr>
          <a:xfrm>
            <a:off x="199574" y="1240353"/>
            <a:ext cx="2826415" cy="646331"/>
          </a:xfrm>
          <a:prstGeom prst="rect">
            <a:avLst/>
          </a:prstGeom>
          <a:noFill/>
        </p:spPr>
        <p:txBody>
          <a:bodyPr wrap="none" rtlCol="0">
            <a:spAutoFit/>
          </a:bodyPr>
          <a:lstStyle/>
          <a:p>
            <a:pPr algn="ctr"/>
            <a:r>
              <a:rPr lang="en-US" sz="1800" b="1" dirty="0" smtClean="0"/>
              <a:t>Frequency </a:t>
            </a:r>
            <a:r>
              <a:rPr lang="en-US" sz="1800" b="1" dirty="0" smtClean="0">
                <a:solidFill>
                  <a:srgbClr val="002060"/>
                </a:solidFill>
              </a:rPr>
              <a:t>Containment</a:t>
            </a:r>
            <a:r>
              <a:rPr lang="en-US" sz="1800" b="1" dirty="0" smtClean="0"/>
              <a:t/>
            </a:r>
            <a:br>
              <a:rPr lang="en-US" sz="1800" b="1" dirty="0" smtClean="0"/>
            </a:br>
            <a:r>
              <a:rPr lang="en-US" sz="1800" b="1" dirty="0" smtClean="0"/>
              <a:t>Reserves</a:t>
            </a:r>
            <a:endParaRPr lang="en-US" sz="1800" b="1" dirty="0">
              <a:solidFill>
                <a:schemeClr val="accent6">
                  <a:lumMod val="50000"/>
                </a:schemeClr>
              </a:solidFill>
            </a:endParaRPr>
          </a:p>
        </p:txBody>
      </p:sp>
      <p:sp>
        <p:nvSpPr>
          <p:cNvPr id="293" name="Textfeld 292"/>
          <p:cNvSpPr txBox="1"/>
          <p:nvPr/>
        </p:nvSpPr>
        <p:spPr>
          <a:xfrm>
            <a:off x="3201948" y="1240353"/>
            <a:ext cx="2698175" cy="646331"/>
          </a:xfrm>
          <a:prstGeom prst="rect">
            <a:avLst/>
          </a:prstGeom>
          <a:noFill/>
        </p:spPr>
        <p:txBody>
          <a:bodyPr wrap="none" rtlCol="0">
            <a:spAutoFit/>
          </a:bodyPr>
          <a:lstStyle/>
          <a:p>
            <a:pPr algn="ctr"/>
            <a:r>
              <a:rPr lang="en-US" b="1" dirty="0" smtClean="0"/>
              <a:t>Frequency </a:t>
            </a:r>
            <a:r>
              <a:rPr lang="en-US" b="1" dirty="0" smtClean="0">
                <a:solidFill>
                  <a:srgbClr val="544F70"/>
                </a:solidFill>
              </a:rPr>
              <a:t>Restoration</a:t>
            </a:r>
            <a:r>
              <a:rPr lang="en-US" b="1" dirty="0" smtClean="0"/>
              <a:t/>
            </a:r>
            <a:br>
              <a:rPr lang="en-US" b="1" dirty="0" smtClean="0"/>
            </a:br>
            <a:r>
              <a:rPr lang="en-US" b="1" dirty="0" smtClean="0"/>
              <a:t>Reserves</a:t>
            </a:r>
            <a:endParaRPr lang="en-US" sz="1800" b="1" dirty="0">
              <a:solidFill>
                <a:srgbClr val="7030A0"/>
              </a:solidFill>
            </a:endParaRPr>
          </a:p>
        </p:txBody>
      </p:sp>
      <p:sp>
        <p:nvSpPr>
          <p:cNvPr id="341" name="Textfeld 340"/>
          <p:cNvSpPr txBox="1"/>
          <p:nvPr/>
        </p:nvSpPr>
        <p:spPr>
          <a:xfrm>
            <a:off x="6678812" y="1240353"/>
            <a:ext cx="1620957" cy="646331"/>
          </a:xfrm>
          <a:prstGeom prst="rect">
            <a:avLst/>
          </a:prstGeom>
          <a:noFill/>
        </p:spPr>
        <p:txBody>
          <a:bodyPr wrap="none" rtlCol="0">
            <a:spAutoFit/>
          </a:bodyPr>
          <a:lstStyle/>
          <a:p>
            <a:pPr algn="ctr"/>
            <a:r>
              <a:rPr lang="en-US" sz="1800" b="1" dirty="0" smtClean="0">
                <a:solidFill>
                  <a:schemeClr val="accent6">
                    <a:lumMod val="50000"/>
                  </a:schemeClr>
                </a:solidFill>
              </a:rPr>
              <a:t>Replacement</a:t>
            </a:r>
            <a:r>
              <a:rPr lang="en-US" b="1" dirty="0" smtClean="0"/>
              <a:t/>
            </a:r>
            <a:br>
              <a:rPr lang="en-US" b="1" dirty="0" smtClean="0"/>
            </a:br>
            <a:r>
              <a:rPr lang="en-US" sz="1800" b="1" dirty="0" smtClean="0"/>
              <a:t>Reserves</a:t>
            </a:r>
            <a:endParaRPr lang="en-US" sz="1800" b="1" dirty="0">
              <a:solidFill>
                <a:srgbClr val="725700"/>
              </a:solidFill>
            </a:endParaRPr>
          </a:p>
        </p:txBody>
      </p:sp>
      <p:sp>
        <p:nvSpPr>
          <p:cNvPr id="234" name="Textfeld 233"/>
          <p:cNvSpPr txBox="1"/>
          <p:nvPr/>
        </p:nvSpPr>
        <p:spPr>
          <a:xfrm>
            <a:off x="8062266" y="4898419"/>
            <a:ext cx="234359" cy="307777"/>
          </a:xfrm>
          <a:prstGeom prst="rect">
            <a:avLst/>
          </a:prstGeom>
          <a:noFill/>
        </p:spPr>
        <p:txBody>
          <a:bodyPr wrap="none" rtlCol="0">
            <a:spAutoFit/>
          </a:bodyPr>
          <a:lstStyle/>
          <a:p>
            <a:r>
              <a:rPr lang="en-US" sz="1400" i="1" smtClean="0"/>
              <a:t>t</a:t>
            </a:r>
            <a:endParaRPr lang="en-US" sz="1400" i="1"/>
          </a:p>
        </p:txBody>
      </p:sp>
      <p:sp>
        <p:nvSpPr>
          <p:cNvPr id="257" name="Textfeld 256"/>
          <p:cNvSpPr txBox="1"/>
          <p:nvPr/>
        </p:nvSpPr>
        <p:spPr>
          <a:xfrm>
            <a:off x="6915242" y="4301058"/>
            <a:ext cx="51809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smtClean="0">
                <a:ln>
                  <a:noFill/>
                </a:ln>
                <a:solidFill>
                  <a:srgbClr val="FFFFFF"/>
                </a:solidFill>
                <a:effectLst/>
                <a:uLnTx/>
                <a:uFillTx/>
              </a:rPr>
              <a:t>RR</a:t>
            </a:r>
            <a:endParaRPr kumimoji="0" lang="en-US" b="1" i="0" u="none" strike="noStrike" kern="0" cap="none" spc="0" normalizeH="0" baseline="0">
              <a:ln>
                <a:noFill/>
              </a:ln>
              <a:solidFill>
                <a:srgbClr val="FFFFFF"/>
              </a:solidFill>
              <a:effectLst/>
              <a:uLnTx/>
              <a:uFillTx/>
            </a:endParaRPr>
          </a:p>
        </p:txBody>
      </p:sp>
      <p:sp>
        <p:nvSpPr>
          <p:cNvPr id="6" name="Textfeld 5"/>
          <p:cNvSpPr txBox="1"/>
          <p:nvPr/>
        </p:nvSpPr>
        <p:spPr>
          <a:xfrm>
            <a:off x="993862" y="3167068"/>
            <a:ext cx="1237838" cy="307777"/>
          </a:xfrm>
          <a:prstGeom prst="rect">
            <a:avLst/>
          </a:prstGeom>
          <a:noFill/>
        </p:spPr>
        <p:txBody>
          <a:bodyPr wrap="none" rtlCol="0">
            <a:spAutoFit/>
          </a:bodyPr>
          <a:lstStyle/>
          <a:p>
            <a:pPr algn="ctr"/>
            <a:r>
              <a:rPr lang="en-US" sz="1400" b="1" smtClean="0">
                <a:solidFill>
                  <a:schemeClr val="tx2">
                    <a:lumMod val="50000"/>
                  </a:schemeClr>
                </a:solidFill>
              </a:rPr>
              <a:t>Stabilization</a:t>
            </a:r>
            <a:endParaRPr lang="en-US" sz="1400" b="1">
              <a:solidFill>
                <a:schemeClr val="tx2">
                  <a:lumMod val="50000"/>
                </a:schemeClr>
              </a:solidFill>
            </a:endParaRPr>
          </a:p>
        </p:txBody>
      </p:sp>
      <p:sp>
        <p:nvSpPr>
          <p:cNvPr id="265" name="Textfeld 264"/>
          <p:cNvSpPr txBox="1"/>
          <p:nvPr/>
        </p:nvSpPr>
        <p:spPr>
          <a:xfrm>
            <a:off x="3613920" y="3167068"/>
            <a:ext cx="1874231" cy="307777"/>
          </a:xfrm>
          <a:prstGeom prst="rect">
            <a:avLst/>
          </a:prstGeom>
          <a:noFill/>
        </p:spPr>
        <p:txBody>
          <a:bodyPr wrap="none" rtlCol="0">
            <a:spAutoFit/>
          </a:bodyPr>
          <a:lstStyle/>
          <a:p>
            <a:pPr algn="ctr"/>
            <a:r>
              <a:rPr lang="en-US" sz="1400" b="1" smtClean="0">
                <a:solidFill>
                  <a:srgbClr val="544F70"/>
                </a:solidFill>
              </a:rPr>
              <a:t>Control to Set-Point</a:t>
            </a:r>
            <a:endParaRPr lang="en-US" sz="1400" b="1">
              <a:solidFill>
                <a:srgbClr val="544F70"/>
              </a:solidFill>
            </a:endParaRPr>
          </a:p>
        </p:txBody>
      </p:sp>
      <p:sp>
        <p:nvSpPr>
          <p:cNvPr id="266" name="Textfeld 265"/>
          <p:cNvSpPr txBox="1"/>
          <p:nvPr/>
        </p:nvSpPr>
        <p:spPr>
          <a:xfrm>
            <a:off x="6306913" y="3167068"/>
            <a:ext cx="2364751" cy="307777"/>
          </a:xfrm>
          <a:prstGeom prst="rect">
            <a:avLst/>
          </a:prstGeom>
          <a:noFill/>
        </p:spPr>
        <p:txBody>
          <a:bodyPr wrap="none" rtlCol="0">
            <a:spAutoFit/>
          </a:bodyPr>
          <a:lstStyle/>
          <a:p>
            <a:pPr algn="ctr"/>
            <a:r>
              <a:rPr lang="en-US" sz="1400" b="1" dirty="0" smtClean="0">
                <a:solidFill>
                  <a:srgbClr val="725700"/>
                </a:solidFill>
              </a:rPr>
              <a:t>Release Used FCR &amp; FRR</a:t>
            </a:r>
            <a:endParaRPr lang="en-US" sz="1400" b="1" dirty="0">
              <a:solidFill>
                <a:srgbClr val="725700"/>
              </a:solidFill>
            </a:endParaRPr>
          </a:p>
        </p:txBody>
      </p:sp>
      <p:sp>
        <p:nvSpPr>
          <p:cNvPr id="7" name="Foliennummernplatzhalter 6"/>
          <p:cNvSpPr>
            <a:spLocks noGrp="1"/>
          </p:cNvSpPr>
          <p:nvPr>
            <p:ph type="sldNum" sz="quarter" idx="10"/>
          </p:nvPr>
        </p:nvSpPr>
        <p:spPr/>
        <p:txBody>
          <a:bodyPr/>
          <a:lstStyle/>
          <a:p>
            <a:fld id="{2E93D0BF-FC0F-4374-A55C-1B6BAB3E9D19}" type="slidenum">
              <a:rPr lang="en-US" smtClean="0"/>
              <a:pPr/>
              <a:t>6</a:t>
            </a:fld>
            <a:endParaRPr lang="en-US"/>
          </a:p>
        </p:txBody>
      </p:sp>
      <p:sp>
        <p:nvSpPr>
          <p:cNvPr id="258" name="Textfeld 257"/>
          <p:cNvSpPr txBox="1"/>
          <p:nvPr/>
        </p:nvSpPr>
        <p:spPr>
          <a:xfrm>
            <a:off x="3185194" y="4631454"/>
            <a:ext cx="557168" cy="153888"/>
          </a:xfrm>
          <a:prstGeom prst="rect">
            <a:avLst/>
          </a:prstGeom>
          <a:solidFill>
            <a:srgbClr val="544F7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smtClean="0">
                <a:ln>
                  <a:noFill/>
                </a:ln>
                <a:solidFill>
                  <a:srgbClr val="FFFFFF"/>
                </a:solidFill>
                <a:effectLst/>
                <a:uLnTx/>
                <a:uFillTx/>
              </a:rPr>
              <a:t>manual</a:t>
            </a:r>
            <a:endParaRPr kumimoji="0" lang="en-US" sz="1000" b="1" i="0" u="none" strike="noStrike" kern="0" cap="none" spc="0" normalizeH="0" baseline="0" dirty="0">
              <a:ln>
                <a:noFill/>
              </a:ln>
              <a:solidFill>
                <a:srgbClr val="FFFFFF"/>
              </a:solidFill>
              <a:effectLst/>
              <a:uLnTx/>
              <a:uFillTx/>
            </a:endParaRPr>
          </a:p>
        </p:txBody>
      </p:sp>
      <p:sp>
        <p:nvSpPr>
          <p:cNvPr id="4121" name="Freeform 25"/>
          <p:cNvSpPr>
            <a:spLocks/>
          </p:cNvSpPr>
          <p:nvPr/>
        </p:nvSpPr>
        <p:spPr bwMode="auto">
          <a:xfrm>
            <a:off x="2562225" y="3121026"/>
            <a:ext cx="1587" cy="1588"/>
          </a:xfrm>
          <a:custGeom>
            <a:avLst/>
            <a:gdLst/>
            <a:ahLst/>
            <a:cxnLst>
              <a:cxn ang="0">
                <a:pos x="0" y="1"/>
              </a:cxn>
              <a:cxn ang="0">
                <a:pos x="0" y="0"/>
              </a:cxn>
              <a:cxn ang="0">
                <a:pos x="0" y="0"/>
              </a:cxn>
              <a:cxn ang="0">
                <a:pos x="0" y="0"/>
              </a:cxn>
              <a:cxn ang="0">
                <a:pos x="0" y="1"/>
              </a:cxn>
              <a:cxn ang="0">
                <a:pos x="0" y="1"/>
              </a:cxn>
            </a:cxnLst>
            <a:rect l="0" t="0" r="r" b="b"/>
            <a:pathLst>
              <a:path h="1">
                <a:moveTo>
                  <a:pt x="0" y="1"/>
                </a:moveTo>
                <a:lnTo>
                  <a:pt x="0" y="0"/>
                </a:lnTo>
                <a:lnTo>
                  <a:pt x="0" y="0"/>
                </a:lnTo>
                <a:lnTo>
                  <a:pt x="0"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4144" name="Freeform 48"/>
          <p:cNvSpPr>
            <a:spLocks/>
          </p:cNvSpPr>
          <p:nvPr/>
        </p:nvSpPr>
        <p:spPr bwMode="auto">
          <a:xfrm>
            <a:off x="1343553" y="2193925"/>
            <a:ext cx="563562" cy="671513"/>
          </a:xfrm>
          <a:custGeom>
            <a:avLst/>
            <a:gdLst/>
            <a:ahLst/>
            <a:cxnLst>
              <a:cxn ang="0">
                <a:pos x="595" y="636"/>
              </a:cxn>
              <a:cxn ang="0">
                <a:pos x="565" y="704"/>
              </a:cxn>
              <a:cxn ang="0">
                <a:pos x="508" y="702"/>
              </a:cxn>
              <a:cxn ang="0">
                <a:pos x="465" y="722"/>
              </a:cxn>
              <a:cxn ang="0">
                <a:pos x="399" y="734"/>
              </a:cxn>
              <a:cxn ang="0">
                <a:pos x="338" y="779"/>
              </a:cxn>
              <a:cxn ang="0">
                <a:pos x="293" y="795"/>
              </a:cxn>
              <a:cxn ang="0">
                <a:pos x="222" y="830"/>
              </a:cxn>
              <a:cxn ang="0">
                <a:pos x="140" y="843"/>
              </a:cxn>
              <a:cxn ang="0">
                <a:pos x="92" y="815"/>
              </a:cxn>
              <a:cxn ang="0">
                <a:pos x="85" y="802"/>
              </a:cxn>
              <a:cxn ang="0">
                <a:pos x="80" y="774"/>
              </a:cxn>
              <a:cxn ang="0">
                <a:pos x="6" y="741"/>
              </a:cxn>
              <a:cxn ang="0">
                <a:pos x="77" y="704"/>
              </a:cxn>
              <a:cxn ang="0">
                <a:pos x="33" y="695"/>
              </a:cxn>
              <a:cxn ang="0">
                <a:pos x="17" y="666"/>
              </a:cxn>
              <a:cxn ang="0">
                <a:pos x="71" y="667"/>
              </a:cxn>
              <a:cxn ang="0">
                <a:pos x="87" y="628"/>
              </a:cxn>
              <a:cxn ang="0">
                <a:pos x="162" y="600"/>
              </a:cxn>
              <a:cxn ang="0">
                <a:pos x="85" y="601"/>
              </a:cxn>
              <a:cxn ang="0">
                <a:pos x="154" y="558"/>
              </a:cxn>
              <a:cxn ang="0">
                <a:pos x="172" y="495"/>
              </a:cxn>
              <a:cxn ang="0">
                <a:pos x="226" y="469"/>
              </a:cxn>
              <a:cxn ang="0">
                <a:pos x="154" y="456"/>
              </a:cxn>
              <a:cxn ang="0">
                <a:pos x="145" y="426"/>
              </a:cxn>
              <a:cxn ang="0">
                <a:pos x="92" y="408"/>
              </a:cxn>
              <a:cxn ang="0">
                <a:pos x="118" y="363"/>
              </a:cxn>
              <a:cxn ang="0">
                <a:pos x="151" y="309"/>
              </a:cxn>
              <a:cxn ang="0">
                <a:pos x="122" y="241"/>
              </a:cxn>
              <a:cxn ang="0">
                <a:pos x="123" y="223"/>
              </a:cxn>
              <a:cxn ang="0">
                <a:pos x="155" y="208"/>
              </a:cxn>
              <a:cxn ang="0">
                <a:pos x="209" y="215"/>
              </a:cxn>
              <a:cxn ang="0">
                <a:pos x="233" y="231"/>
              </a:cxn>
              <a:cxn ang="0">
                <a:pos x="275" y="229"/>
              </a:cxn>
              <a:cxn ang="0">
                <a:pos x="302" y="221"/>
              </a:cxn>
              <a:cxn ang="0">
                <a:pos x="310" y="200"/>
              </a:cxn>
              <a:cxn ang="0">
                <a:pos x="352" y="170"/>
              </a:cxn>
              <a:cxn ang="0">
                <a:pos x="296" y="157"/>
              </a:cxn>
              <a:cxn ang="0">
                <a:pos x="314" y="121"/>
              </a:cxn>
              <a:cxn ang="0">
                <a:pos x="328" y="85"/>
              </a:cxn>
              <a:cxn ang="0">
                <a:pos x="352" y="42"/>
              </a:cxn>
              <a:cxn ang="0">
                <a:pos x="402" y="41"/>
              </a:cxn>
              <a:cxn ang="0">
                <a:pos x="436" y="23"/>
              </a:cxn>
              <a:cxn ang="0">
                <a:pos x="438" y="63"/>
              </a:cxn>
              <a:cxn ang="0">
                <a:pos x="446" y="21"/>
              </a:cxn>
              <a:cxn ang="0">
                <a:pos x="503" y="19"/>
              </a:cxn>
              <a:cxn ang="0">
                <a:pos x="491" y="56"/>
              </a:cxn>
              <a:cxn ang="0">
                <a:pos x="531" y="47"/>
              </a:cxn>
              <a:cxn ang="0">
                <a:pos x="589" y="34"/>
              </a:cxn>
              <a:cxn ang="0">
                <a:pos x="630" y="44"/>
              </a:cxn>
              <a:cxn ang="0">
                <a:pos x="635" y="79"/>
              </a:cxn>
              <a:cxn ang="0">
                <a:pos x="666" y="132"/>
              </a:cxn>
              <a:cxn ang="0">
                <a:pos x="653" y="166"/>
              </a:cxn>
              <a:cxn ang="0">
                <a:pos x="710" y="217"/>
              </a:cxn>
              <a:cxn ang="0">
                <a:pos x="652" y="257"/>
              </a:cxn>
              <a:cxn ang="0">
                <a:pos x="619" y="302"/>
              </a:cxn>
              <a:cxn ang="0">
                <a:pos x="606" y="320"/>
              </a:cxn>
              <a:cxn ang="0">
                <a:pos x="598" y="347"/>
              </a:cxn>
              <a:cxn ang="0">
                <a:pos x="598" y="399"/>
              </a:cxn>
              <a:cxn ang="0">
                <a:pos x="607" y="424"/>
              </a:cxn>
              <a:cxn ang="0">
                <a:pos x="597" y="463"/>
              </a:cxn>
              <a:cxn ang="0">
                <a:pos x="615" y="521"/>
              </a:cxn>
            </a:cxnLst>
            <a:rect l="0" t="0" r="r" b="b"/>
            <a:pathLst>
              <a:path w="710" h="846">
                <a:moveTo>
                  <a:pt x="615" y="521"/>
                </a:moveTo>
                <a:lnTo>
                  <a:pt x="616" y="528"/>
                </a:lnTo>
                <a:lnTo>
                  <a:pt x="616" y="544"/>
                </a:lnTo>
                <a:lnTo>
                  <a:pt x="613" y="565"/>
                </a:lnTo>
                <a:lnTo>
                  <a:pt x="605" y="581"/>
                </a:lnTo>
                <a:lnTo>
                  <a:pt x="595" y="593"/>
                </a:lnTo>
                <a:lnTo>
                  <a:pt x="590" y="606"/>
                </a:lnTo>
                <a:lnTo>
                  <a:pt x="588" y="614"/>
                </a:lnTo>
                <a:lnTo>
                  <a:pt x="588" y="618"/>
                </a:lnTo>
                <a:lnTo>
                  <a:pt x="590" y="620"/>
                </a:lnTo>
                <a:lnTo>
                  <a:pt x="593" y="627"/>
                </a:lnTo>
                <a:lnTo>
                  <a:pt x="595" y="636"/>
                </a:lnTo>
                <a:lnTo>
                  <a:pt x="591" y="644"/>
                </a:lnTo>
                <a:lnTo>
                  <a:pt x="584" y="650"/>
                </a:lnTo>
                <a:lnTo>
                  <a:pt x="580" y="654"/>
                </a:lnTo>
                <a:lnTo>
                  <a:pt x="575" y="660"/>
                </a:lnTo>
                <a:lnTo>
                  <a:pt x="572" y="668"/>
                </a:lnTo>
                <a:lnTo>
                  <a:pt x="569" y="674"/>
                </a:lnTo>
                <a:lnTo>
                  <a:pt x="567" y="675"/>
                </a:lnTo>
                <a:lnTo>
                  <a:pt x="564" y="675"/>
                </a:lnTo>
                <a:lnTo>
                  <a:pt x="558" y="677"/>
                </a:lnTo>
                <a:lnTo>
                  <a:pt x="555" y="684"/>
                </a:lnTo>
                <a:lnTo>
                  <a:pt x="560" y="694"/>
                </a:lnTo>
                <a:lnTo>
                  <a:pt x="565" y="704"/>
                </a:lnTo>
                <a:lnTo>
                  <a:pt x="565" y="714"/>
                </a:lnTo>
                <a:lnTo>
                  <a:pt x="560" y="721"/>
                </a:lnTo>
                <a:lnTo>
                  <a:pt x="557" y="722"/>
                </a:lnTo>
                <a:lnTo>
                  <a:pt x="552" y="720"/>
                </a:lnTo>
                <a:lnTo>
                  <a:pt x="545" y="718"/>
                </a:lnTo>
                <a:lnTo>
                  <a:pt x="538" y="715"/>
                </a:lnTo>
                <a:lnTo>
                  <a:pt x="535" y="713"/>
                </a:lnTo>
                <a:lnTo>
                  <a:pt x="532" y="712"/>
                </a:lnTo>
                <a:lnTo>
                  <a:pt x="527" y="712"/>
                </a:lnTo>
                <a:lnTo>
                  <a:pt x="520" y="709"/>
                </a:lnTo>
                <a:lnTo>
                  <a:pt x="514" y="704"/>
                </a:lnTo>
                <a:lnTo>
                  <a:pt x="508" y="702"/>
                </a:lnTo>
                <a:lnTo>
                  <a:pt x="501" y="709"/>
                </a:lnTo>
                <a:lnTo>
                  <a:pt x="496" y="717"/>
                </a:lnTo>
                <a:lnTo>
                  <a:pt x="493" y="718"/>
                </a:lnTo>
                <a:lnTo>
                  <a:pt x="491" y="715"/>
                </a:lnTo>
                <a:lnTo>
                  <a:pt x="491" y="714"/>
                </a:lnTo>
                <a:lnTo>
                  <a:pt x="490" y="714"/>
                </a:lnTo>
                <a:lnTo>
                  <a:pt x="489" y="713"/>
                </a:lnTo>
                <a:lnTo>
                  <a:pt x="484" y="714"/>
                </a:lnTo>
                <a:lnTo>
                  <a:pt x="478" y="718"/>
                </a:lnTo>
                <a:lnTo>
                  <a:pt x="474" y="720"/>
                </a:lnTo>
                <a:lnTo>
                  <a:pt x="469" y="721"/>
                </a:lnTo>
                <a:lnTo>
                  <a:pt x="465" y="722"/>
                </a:lnTo>
                <a:lnTo>
                  <a:pt x="459" y="722"/>
                </a:lnTo>
                <a:lnTo>
                  <a:pt x="453" y="722"/>
                </a:lnTo>
                <a:lnTo>
                  <a:pt x="447" y="721"/>
                </a:lnTo>
                <a:lnTo>
                  <a:pt x="440" y="721"/>
                </a:lnTo>
                <a:lnTo>
                  <a:pt x="435" y="721"/>
                </a:lnTo>
                <a:lnTo>
                  <a:pt x="428" y="722"/>
                </a:lnTo>
                <a:lnTo>
                  <a:pt x="422" y="724"/>
                </a:lnTo>
                <a:lnTo>
                  <a:pt x="415" y="726"/>
                </a:lnTo>
                <a:lnTo>
                  <a:pt x="409" y="728"/>
                </a:lnTo>
                <a:lnTo>
                  <a:pt x="405" y="730"/>
                </a:lnTo>
                <a:lnTo>
                  <a:pt x="401" y="733"/>
                </a:lnTo>
                <a:lnTo>
                  <a:pt x="399" y="734"/>
                </a:lnTo>
                <a:lnTo>
                  <a:pt x="398" y="735"/>
                </a:lnTo>
                <a:lnTo>
                  <a:pt x="399" y="736"/>
                </a:lnTo>
                <a:lnTo>
                  <a:pt x="399" y="741"/>
                </a:lnTo>
                <a:lnTo>
                  <a:pt x="394" y="748"/>
                </a:lnTo>
                <a:lnTo>
                  <a:pt x="384" y="755"/>
                </a:lnTo>
                <a:lnTo>
                  <a:pt x="371" y="759"/>
                </a:lnTo>
                <a:lnTo>
                  <a:pt x="362" y="759"/>
                </a:lnTo>
                <a:lnTo>
                  <a:pt x="356" y="760"/>
                </a:lnTo>
                <a:lnTo>
                  <a:pt x="351" y="765"/>
                </a:lnTo>
                <a:lnTo>
                  <a:pt x="347" y="768"/>
                </a:lnTo>
                <a:lnTo>
                  <a:pt x="343" y="773"/>
                </a:lnTo>
                <a:lnTo>
                  <a:pt x="338" y="779"/>
                </a:lnTo>
                <a:lnTo>
                  <a:pt x="332" y="783"/>
                </a:lnTo>
                <a:lnTo>
                  <a:pt x="325" y="788"/>
                </a:lnTo>
                <a:lnTo>
                  <a:pt x="320" y="792"/>
                </a:lnTo>
                <a:lnTo>
                  <a:pt x="315" y="794"/>
                </a:lnTo>
                <a:lnTo>
                  <a:pt x="310" y="795"/>
                </a:lnTo>
                <a:lnTo>
                  <a:pt x="306" y="792"/>
                </a:lnTo>
                <a:lnTo>
                  <a:pt x="303" y="785"/>
                </a:lnTo>
                <a:lnTo>
                  <a:pt x="301" y="778"/>
                </a:lnTo>
                <a:lnTo>
                  <a:pt x="294" y="778"/>
                </a:lnTo>
                <a:lnTo>
                  <a:pt x="290" y="783"/>
                </a:lnTo>
                <a:lnTo>
                  <a:pt x="292" y="788"/>
                </a:lnTo>
                <a:lnTo>
                  <a:pt x="293" y="795"/>
                </a:lnTo>
                <a:lnTo>
                  <a:pt x="287" y="802"/>
                </a:lnTo>
                <a:lnTo>
                  <a:pt x="280" y="805"/>
                </a:lnTo>
                <a:lnTo>
                  <a:pt x="273" y="809"/>
                </a:lnTo>
                <a:lnTo>
                  <a:pt x="265" y="811"/>
                </a:lnTo>
                <a:lnTo>
                  <a:pt x="257" y="813"/>
                </a:lnTo>
                <a:lnTo>
                  <a:pt x="250" y="816"/>
                </a:lnTo>
                <a:lnTo>
                  <a:pt x="244" y="818"/>
                </a:lnTo>
                <a:lnTo>
                  <a:pt x="238" y="820"/>
                </a:lnTo>
                <a:lnTo>
                  <a:pt x="233" y="821"/>
                </a:lnTo>
                <a:lnTo>
                  <a:pt x="229" y="824"/>
                </a:lnTo>
                <a:lnTo>
                  <a:pt x="226" y="826"/>
                </a:lnTo>
                <a:lnTo>
                  <a:pt x="222" y="830"/>
                </a:lnTo>
                <a:lnTo>
                  <a:pt x="210" y="832"/>
                </a:lnTo>
                <a:lnTo>
                  <a:pt x="203" y="833"/>
                </a:lnTo>
                <a:lnTo>
                  <a:pt x="198" y="833"/>
                </a:lnTo>
                <a:lnTo>
                  <a:pt x="193" y="834"/>
                </a:lnTo>
                <a:lnTo>
                  <a:pt x="189" y="834"/>
                </a:lnTo>
                <a:lnTo>
                  <a:pt x="185" y="835"/>
                </a:lnTo>
                <a:lnTo>
                  <a:pt x="180" y="836"/>
                </a:lnTo>
                <a:lnTo>
                  <a:pt x="176" y="839"/>
                </a:lnTo>
                <a:lnTo>
                  <a:pt x="170" y="842"/>
                </a:lnTo>
                <a:lnTo>
                  <a:pt x="158" y="846"/>
                </a:lnTo>
                <a:lnTo>
                  <a:pt x="147" y="846"/>
                </a:lnTo>
                <a:lnTo>
                  <a:pt x="140" y="843"/>
                </a:lnTo>
                <a:lnTo>
                  <a:pt x="136" y="842"/>
                </a:lnTo>
                <a:lnTo>
                  <a:pt x="135" y="842"/>
                </a:lnTo>
                <a:lnTo>
                  <a:pt x="132" y="842"/>
                </a:lnTo>
                <a:lnTo>
                  <a:pt x="125" y="841"/>
                </a:lnTo>
                <a:lnTo>
                  <a:pt x="117" y="839"/>
                </a:lnTo>
                <a:lnTo>
                  <a:pt x="111" y="836"/>
                </a:lnTo>
                <a:lnTo>
                  <a:pt x="105" y="834"/>
                </a:lnTo>
                <a:lnTo>
                  <a:pt x="100" y="831"/>
                </a:lnTo>
                <a:lnTo>
                  <a:pt x="95" y="826"/>
                </a:lnTo>
                <a:lnTo>
                  <a:pt x="92" y="821"/>
                </a:lnTo>
                <a:lnTo>
                  <a:pt x="90" y="818"/>
                </a:lnTo>
                <a:lnTo>
                  <a:pt x="92" y="815"/>
                </a:lnTo>
                <a:lnTo>
                  <a:pt x="96" y="811"/>
                </a:lnTo>
                <a:lnTo>
                  <a:pt x="103" y="809"/>
                </a:lnTo>
                <a:lnTo>
                  <a:pt x="110" y="805"/>
                </a:lnTo>
                <a:lnTo>
                  <a:pt x="116" y="803"/>
                </a:lnTo>
                <a:lnTo>
                  <a:pt x="122" y="800"/>
                </a:lnTo>
                <a:lnTo>
                  <a:pt x="124" y="797"/>
                </a:lnTo>
                <a:lnTo>
                  <a:pt x="124" y="795"/>
                </a:lnTo>
                <a:lnTo>
                  <a:pt x="122" y="795"/>
                </a:lnTo>
                <a:lnTo>
                  <a:pt x="113" y="795"/>
                </a:lnTo>
                <a:lnTo>
                  <a:pt x="103" y="797"/>
                </a:lnTo>
                <a:lnTo>
                  <a:pt x="94" y="800"/>
                </a:lnTo>
                <a:lnTo>
                  <a:pt x="85" y="802"/>
                </a:lnTo>
                <a:lnTo>
                  <a:pt x="75" y="805"/>
                </a:lnTo>
                <a:lnTo>
                  <a:pt x="67" y="808"/>
                </a:lnTo>
                <a:lnTo>
                  <a:pt x="59" y="810"/>
                </a:lnTo>
                <a:lnTo>
                  <a:pt x="54" y="811"/>
                </a:lnTo>
                <a:lnTo>
                  <a:pt x="49" y="812"/>
                </a:lnTo>
                <a:lnTo>
                  <a:pt x="43" y="810"/>
                </a:lnTo>
                <a:lnTo>
                  <a:pt x="42" y="806"/>
                </a:lnTo>
                <a:lnTo>
                  <a:pt x="46" y="801"/>
                </a:lnTo>
                <a:lnTo>
                  <a:pt x="54" y="795"/>
                </a:lnTo>
                <a:lnTo>
                  <a:pt x="64" y="788"/>
                </a:lnTo>
                <a:lnTo>
                  <a:pt x="73" y="781"/>
                </a:lnTo>
                <a:lnTo>
                  <a:pt x="80" y="774"/>
                </a:lnTo>
                <a:lnTo>
                  <a:pt x="84" y="772"/>
                </a:lnTo>
                <a:lnTo>
                  <a:pt x="81" y="772"/>
                </a:lnTo>
                <a:lnTo>
                  <a:pt x="75" y="773"/>
                </a:lnTo>
                <a:lnTo>
                  <a:pt x="66" y="773"/>
                </a:lnTo>
                <a:lnTo>
                  <a:pt x="54" y="772"/>
                </a:lnTo>
                <a:lnTo>
                  <a:pt x="42" y="770"/>
                </a:lnTo>
                <a:lnTo>
                  <a:pt x="35" y="768"/>
                </a:lnTo>
                <a:lnTo>
                  <a:pt x="29" y="766"/>
                </a:lnTo>
                <a:lnTo>
                  <a:pt x="20" y="763"/>
                </a:lnTo>
                <a:lnTo>
                  <a:pt x="11" y="756"/>
                </a:lnTo>
                <a:lnTo>
                  <a:pt x="6" y="748"/>
                </a:lnTo>
                <a:lnTo>
                  <a:pt x="6" y="741"/>
                </a:lnTo>
                <a:lnTo>
                  <a:pt x="6" y="739"/>
                </a:lnTo>
                <a:lnTo>
                  <a:pt x="9" y="737"/>
                </a:lnTo>
                <a:lnTo>
                  <a:pt x="16" y="736"/>
                </a:lnTo>
                <a:lnTo>
                  <a:pt x="23" y="733"/>
                </a:lnTo>
                <a:lnTo>
                  <a:pt x="29" y="728"/>
                </a:lnTo>
                <a:lnTo>
                  <a:pt x="38" y="720"/>
                </a:lnTo>
                <a:lnTo>
                  <a:pt x="44" y="715"/>
                </a:lnTo>
                <a:lnTo>
                  <a:pt x="51" y="713"/>
                </a:lnTo>
                <a:lnTo>
                  <a:pt x="59" y="711"/>
                </a:lnTo>
                <a:lnTo>
                  <a:pt x="65" y="710"/>
                </a:lnTo>
                <a:lnTo>
                  <a:pt x="71" y="707"/>
                </a:lnTo>
                <a:lnTo>
                  <a:pt x="77" y="704"/>
                </a:lnTo>
                <a:lnTo>
                  <a:pt x="80" y="702"/>
                </a:lnTo>
                <a:lnTo>
                  <a:pt x="84" y="699"/>
                </a:lnTo>
                <a:lnTo>
                  <a:pt x="85" y="697"/>
                </a:lnTo>
                <a:lnTo>
                  <a:pt x="82" y="695"/>
                </a:lnTo>
                <a:lnTo>
                  <a:pt x="77" y="695"/>
                </a:lnTo>
                <a:lnTo>
                  <a:pt x="70" y="695"/>
                </a:lnTo>
                <a:lnTo>
                  <a:pt x="63" y="695"/>
                </a:lnTo>
                <a:lnTo>
                  <a:pt x="57" y="695"/>
                </a:lnTo>
                <a:lnTo>
                  <a:pt x="50" y="695"/>
                </a:lnTo>
                <a:lnTo>
                  <a:pt x="44" y="695"/>
                </a:lnTo>
                <a:lnTo>
                  <a:pt x="39" y="695"/>
                </a:lnTo>
                <a:lnTo>
                  <a:pt x="33" y="695"/>
                </a:lnTo>
                <a:lnTo>
                  <a:pt x="26" y="695"/>
                </a:lnTo>
                <a:lnTo>
                  <a:pt x="20" y="695"/>
                </a:lnTo>
                <a:lnTo>
                  <a:pt x="14" y="695"/>
                </a:lnTo>
                <a:lnTo>
                  <a:pt x="9" y="694"/>
                </a:lnTo>
                <a:lnTo>
                  <a:pt x="4" y="692"/>
                </a:lnTo>
                <a:lnTo>
                  <a:pt x="1" y="690"/>
                </a:lnTo>
                <a:lnTo>
                  <a:pt x="0" y="688"/>
                </a:lnTo>
                <a:lnTo>
                  <a:pt x="1" y="684"/>
                </a:lnTo>
                <a:lnTo>
                  <a:pt x="4" y="680"/>
                </a:lnTo>
                <a:lnTo>
                  <a:pt x="9" y="675"/>
                </a:lnTo>
                <a:lnTo>
                  <a:pt x="13" y="671"/>
                </a:lnTo>
                <a:lnTo>
                  <a:pt x="17" y="666"/>
                </a:lnTo>
                <a:lnTo>
                  <a:pt x="20" y="662"/>
                </a:lnTo>
                <a:lnTo>
                  <a:pt x="25" y="660"/>
                </a:lnTo>
                <a:lnTo>
                  <a:pt x="29" y="658"/>
                </a:lnTo>
                <a:lnTo>
                  <a:pt x="34" y="658"/>
                </a:lnTo>
                <a:lnTo>
                  <a:pt x="40" y="658"/>
                </a:lnTo>
                <a:lnTo>
                  <a:pt x="46" y="659"/>
                </a:lnTo>
                <a:lnTo>
                  <a:pt x="51" y="660"/>
                </a:lnTo>
                <a:lnTo>
                  <a:pt x="56" y="661"/>
                </a:lnTo>
                <a:lnTo>
                  <a:pt x="59" y="662"/>
                </a:lnTo>
                <a:lnTo>
                  <a:pt x="64" y="665"/>
                </a:lnTo>
                <a:lnTo>
                  <a:pt x="67" y="666"/>
                </a:lnTo>
                <a:lnTo>
                  <a:pt x="71" y="667"/>
                </a:lnTo>
                <a:lnTo>
                  <a:pt x="74" y="668"/>
                </a:lnTo>
                <a:lnTo>
                  <a:pt x="88" y="673"/>
                </a:lnTo>
                <a:lnTo>
                  <a:pt x="97" y="673"/>
                </a:lnTo>
                <a:lnTo>
                  <a:pt x="101" y="669"/>
                </a:lnTo>
                <a:lnTo>
                  <a:pt x="96" y="665"/>
                </a:lnTo>
                <a:lnTo>
                  <a:pt x="94" y="659"/>
                </a:lnTo>
                <a:lnTo>
                  <a:pt x="99" y="652"/>
                </a:lnTo>
                <a:lnTo>
                  <a:pt x="102" y="646"/>
                </a:lnTo>
                <a:lnTo>
                  <a:pt x="100" y="641"/>
                </a:lnTo>
                <a:lnTo>
                  <a:pt x="93" y="636"/>
                </a:lnTo>
                <a:lnTo>
                  <a:pt x="88" y="631"/>
                </a:lnTo>
                <a:lnTo>
                  <a:pt x="87" y="628"/>
                </a:lnTo>
                <a:lnTo>
                  <a:pt x="93" y="624"/>
                </a:lnTo>
                <a:lnTo>
                  <a:pt x="102" y="622"/>
                </a:lnTo>
                <a:lnTo>
                  <a:pt x="110" y="619"/>
                </a:lnTo>
                <a:lnTo>
                  <a:pt x="115" y="614"/>
                </a:lnTo>
                <a:lnTo>
                  <a:pt x="117" y="607"/>
                </a:lnTo>
                <a:lnTo>
                  <a:pt x="118" y="601"/>
                </a:lnTo>
                <a:lnTo>
                  <a:pt x="123" y="598"/>
                </a:lnTo>
                <a:lnTo>
                  <a:pt x="130" y="597"/>
                </a:lnTo>
                <a:lnTo>
                  <a:pt x="136" y="598"/>
                </a:lnTo>
                <a:lnTo>
                  <a:pt x="146" y="600"/>
                </a:lnTo>
                <a:lnTo>
                  <a:pt x="156" y="601"/>
                </a:lnTo>
                <a:lnTo>
                  <a:pt x="162" y="600"/>
                </a:lnTo>
                <a:lnTo>
                  <a:pt x="161" y="598"/>
                </a:lnTo>
                <a:lnTo>
                  <a:pt x="154" y="593"/>
                </a:lnTo>
                <a:lnTo>
                  <a:pt x="148" y="589"/>
                </a:lnTo>
                <a:lnTo>
                  <a:pt x="142" y="586"/>
                </a:lnTo>
                <a:lnTo>
                  <a:pt x="133" y="588"/>
                </a:lnTo>
                <a:lnTo>
                  <a:pt x="122" y="590"/>
                </a:lnTo>
                <a:lnTo>
                  <a:pt x="112" y="592"/>
                </a:lnTo>
                <a:lnTo>
                  <a:pt x="104" y="594"/>
                </a:lnTo>
                <a:lnTo>
                  <a:pt x="96" y="597"/>
                </a:lnTo>
                <a:lnTo>
                  <a:pt x="90" y="599"/>
                </a:lnTo>
                <a:lnTo>
                  <a:pt x="87" y="600"/>
                </a:lnTo>
                <a:lnTo>
                  <a:pt x="85" y="601"/>
                </a:lnTo>
                <a:lnTo>
                  <a:pt x="84" y="601"/>
                </a:lnTo>
                <a:lnTo>
                  <a:pt x="86" y="599"/>
                </a:lnTo>
                <a:lnTo>
                  <a:pt x="93" y="594"/>
                </a:lnTo>
                <a:lnTo>
                  <a:pt x="101" y="588"/>
                </a:lnTo>
                <a:lnTo>
                  <a:pt x="110" y="581"/>
                </a:lnTo>
                <a:lnTo>
                  <a:pt x="117" y="574"/>
                </a:lnTo>
                <a:lnTo>
                  <a:pt x="118" y="573"/>
                </a:lnTo>
                <a:lnTo>
                  <a:pt x="119" y="573"/>
                </a:lnTo>
                <a:lnTo>
                  <a:pt x="130" y="570"/>
                </a:lnTo>
                <a:lnTo>
                  <a:pt x="143" y="566"/>
                </a:lnTo>
                <a:lnTo>
                  <a:pt x="150" y="562"/>
                </a:lnTo>
                <a:lnTo>
                  <a:pt x="154" y="558"/>
                </a:lnTo>
                <a:lnTo>
                  <a:pt x="157" y="551"/>
                </a:lnTo>
                <a:lnTo>
                  <a:pt x="162" y="546"/>
                </a:lnTo>
                <a:lnTo>
                  <a:pt x="165" y="545"/>
                </a:lnTo>
                <a:lnTo>
                  <a:pt x="165" y="545"/>
                </a:lnTo>
                <a:lnTo>
                  <a:pt x="163" y="540"/>
                </a:lnTo>
                <a:lnTo>
                  <a:pt x="157" y="535"/>
                </a:lnTo>
                <a:lnTo>
                  <a:pt x="150" y="529"/>
                </a:lnTo>
                <a:lnTo>
                  <a:pt x="147" y="523"/>
                </a:lnTo>
                <a:lnTo>
                  <a:pt x="154" y="514"/>
                </a:lnTo>
                <a:lnTo>
                  <a:pt x="160" y="507"/>
                </a:lnTo>
                <a:lnTo>
                  <a:pt x="166" y="501"/>
                </a:lnTo>
                <a:lnTo>
                  <a:pt x="172" y="495"/>
                </a:lnTo>
                <a:lnTo>
                  <a:pt x="178" y="491"/>
                </a:lnTo>
                <a:lnTo>
                  <a:pt x="184" y="486"/>
                </a:lnTo>
                <a:lnTo>
                  <a:pt x="187" y="483"/>
                </a:lnTo>
                <a:lnTo>
                  <a:pt x="189" y="482"/>
                </a:lnTo>
                <a:lnTo>
                  <a:pt x="191" y="480"/>
                </a:lnTo>
                <a:lnTo>
                  <a:pt x="191" y="482"/>
                </a:lnTo>
                <a:lnTo>
                  <a:pt x="192" y="484"/>
                </a:lnTo>
                <a:lnTo>
                  <a:pt x="196" y="485"/>
                </a:lnTo>
                <a:lnTo>
                  <a:pt x="207" y="480"/>
                </a:lnTo>
                <a:lnTo>
                  <a:pt x="214" y="477"/>
                </a:lnTo>
                <a:lnTo>
                  <a:pt x="221" y="472"/>
                </a:lnTo>
                <a:lnTo>
                  <a:pt x="226" y="469"/>
                </a:lnTo>
                <a:lnTo>
                  <a:pt x="230" y="465"/>
                </a:lnTo>
                <a:lnTo>
                  <a:pt x="230" y="463"/>
                </a:lnTo>
                <a:lnTo>
                  <a:pt x="229" y="461"/>
                </a:lnTo>
                <a:lnTo>
                  <a:pt x="223" y="458"/>
                </a:lnTo>
                <a:lnTo>
                  <a:pt x="214" y="457"/>
                </a:lnTo>
                <a:lnTo>
                  <a:pt x="202" y="456"/>
                </a:lnTo>
                <a:lnTo>
                  <a:pt x="193" y="456"/>
                </a:lnTo>
                <a:lnTo>
                  <a:pt x="183" y="455"/>
                </a:lnTo>
                <a:lnTo>
                  <a:pt x="174" y="455"/>
                </a:lnTo>
                <a:lnTo>
                  <a:pt x="166" y="456"/>
                </a:lnTo>
                <a:lnTo>
                  <a:pt x="160" y="456"/>
                </a:lnTo>
                <a:lnTo>
                  <a:pt x="154" y="456"/>
                </a:lnTo>
                <a:lnTo>
                  <a:pt x="149" y="456"/>
                </a:lnTo>
                <a:lnTo>
                  <a:pt x="145" y="456"/>
                </a:lnTo>
                <a:lnTo>
                  <a:pt x="140" y="456"/>
                </a:lnTo>
                <a:lnTo>
                  <a:pt x="134" y="456"/>
                </a:lnTo>
                <a:lnTo>
                  <a:pt x="130" y="455"/>
                </a:lnTo>
                <a:lnTo>
                  <a:pt x="125" y="454"/>
                </a:lnTo>
                <a:lnTo>
                  <a:pt x="124" y="452"/>
                </a:lnTo>
                <a:lnTo>
                  <a:pt x="124" y="449"/>
                </a:lnTo>
                <a:lnTo>
                  <a:pt x="127" y="446"/>
                </a:lnTo>
                <a:lnTo>
                  <a:pt x="136" y="439"/>
                </a:lnTo>
                <a:lnTo>
                  <a:pt x="142" y="431"/>
                </a:lnTo>
                <a:lnTo>
                  <a:pt x="145" y="426"/>
                </a:lnTo>
                <a:lnTo>
                  <a:pt x="140" y="426"/>
                </a:lnTo>
                <a:lnTo>
                  <a:pt x="132" y="430"/>
                </a:lnTo>
                <a:lnTo>
                  <a:pt x="125" y="433"/>
                </a:lnTo>
                <a:lnTo>
                  <a:pt x="117" y="434"/>
                </a:lnTo>
                <a:lnTo>
                  <a:pt x="110" y="432"/>
                </a:lnTo>
                <a:lnTo>
                  <a:pt x="107" y="426"/>
                </a:lnTo>
                <a:lnTo>
                  <a:pt x="109" y="419"/>
                </a:lnTo>
                <a:lnTo>
                  <a:pt x="113" y="415"/>
                </a:lnTo>
                <a:lnTo>
                  <a:pt x="116" y="412"/>
                </a:lnTo>
                <a:lnTo>
                  <a:pt x="96" y="409"/>
                </a:lnTo>
                <a:lnTo>
                  <a:pt x="95" y="409"/>
                </a:lnTo>
                <a:lnTo>
                  <a:pt x="92" y="408"/>
                </a:lnTo>
                <a:lnTo>
                  <a:pt x="87" y="404"/>
                </a:lnTo>
                <a:lnTo>
                  <a:pt x="81" y="396"/>
                </a:lnTo>
                <a:lnTo>
                  <a:pt x="77" y="387"/>
                </a:lnTo>
                <a:lnTo>
                  <a:pt x="73" y="379"/>
                </a:lnTo>
                <a:lnTo>
                  <a:pt x="75" y="374"/>
                </a:lnTo>
                <a:lnTo>
                  <a:pt x="87" y="373"/>
                </a:lnTo>
                <a:lnTo>
                  <a:pt x="93" y="373"/>
                </a:lnTo>
                <a:lnTo>
                  <a:pt x="99" y="372"/>
                </a:lnTo>
                <a:lnTo>
                  <a:pt x="105" y="370"/>
                </a:lnTo>
                <a:lnTo>
                  <a:pt x="111" y="367"/>
                </a:lnTo>
                <a:lnTo>
                  <a:pt x="116" y="365"/>
                </a:lnTo>
                <a:lnTo>
                  <a:pt x="118" y="363"/>
                </a:lnTo>
                <a:lnTo>
                  <a:pt x="118" y="359"/>
                </a:lnTo>
                <a:lnTo>
                  <a:pt x="113" y="357"/>
                </a:lnTo>
                <a:lnTo>
                  <a:pt x="105" y="352"/>
                </a:lnTo>
                <a:lnTo>
                  <a:pt x="105" y="348"/>
                </a:lnTo>
                <a:lnTo>
                  <a:pt x="110" y="343"/>
                </a:lnTo>
                <a:lnTo>
                  <a:pt x="117" y="336"/>
                </a:lnTo>
                <a:lnTo>
                  <a:pt x="124" y="332"/>
                </a:lnTo>
                <a:lnTo>
                  <a:pt x="131" y="331"/>
                </a:lnTo>
                <a:lnTo>
                  <a:pt x="134" y="332"/>
                </a:lnTo>
                <a:lnTo>
                  <a:pt x="136" y="333"/>
                </a:lnTo>
                <a:lnTo>
                  <a:pt x="154" y="310"/>
                </a:lnTo>
                <a:lnTo>
                  <a:pt x="151" y="309"/>
                </a:lnTo>
                <a:lnTo>
                  <a:pt x="147" y="305"/>
                </a:lnTo>
                <a:lnTo>
                  <a:pt x="139" y="304"/>
                </a:lnTo>
                <a:lnTo>
                  <a:pt x="130" y="306"/>
                </a:lnTo>
                <a:lnTo>
                  <a:pt x="122" y="310"/>
                </a:lnTo>
                <a:lnTo>
                  <a:pt x="116" y="311"/>
                </a:lnTo>
                <a:lnTo>
                  <a:pt x="112" y="308"/>
                </a:lnTo>
                <a:lnTo>
                  <a:pt x="113" y="299"/>
                </a:lnTo>
                <a:lnTo>
                  <a:pt x="117" y="288"/>
                </a:lnTo>
                <a:lnTo>
                  <a:pt x="123" y="274"/>
                </a:lnTo>
                <a:lnTo>
                  <a:pt x="125" y="260"/>
                </a:lnTo>
                <a:lnTo>
                  <a:pt x="124" y="249"/>
                </a:lnTo>
                <a:lnTo>
                  <a:pt x="122" y="241"/>
                </a:lnTo>
                <a:lnTo>
                  <a:pt x="122" y="236"/>
                </a:lnTo>
                <a:lnTo>
                  <a:pt x="119" y="234"/>
                </a:lnTo>
                <a:lnTo>
                  <a:pt x="111" y="231"/>
                </a:lnTo>
                <a:lnTo>
                  <a:pt x="101" y="227"/>
                </a:lnTo>
                <a:lnTo>
                  <a:pt x="99" y="220"/>
                </a:lnTo>
                <a:lnTo>
                  <a:pt x="102" y="214"/>
                </a:lnTo>
                <a:lnTo>
                  <a:pt x="110" y="212"/>
                </a:lnTo>
                <a:lnTo>
                  <a:pt x="112" y="213"/>
                </a:lnTo>
                <a:lnTo>
                  <a:pt x="112" y="214"/>
                </a:lnTo>
                <a:lnTo>
                  <a:pt x="115" y="215"/>
                </a:lnTo>
                <a:lnTo>
                  <a:pt x="124" y="215"/>
                </a:lnTo>
                <a:lnTo>
                  <a:pt x="123" y="223"/>
                </a:lnTo>
                <a:lnTo>
                  <a:pt x="124" y="226"/>
                </a:lnTo>
                <a:lnTo>
                  <a:pt x="126" y="228"/>
                </a:lnTo>
                <a:lnTo>
                  <a:pt x="128" y="229"/>
                </a:lnTo>
                <a:lnTo>
                  <a:pt x="131" y="226"/>
                </a:lnTo>
                <a:lnTo>
                  <a:pt x="131" y="219"/>
                </a:lnTo>
                <a:lnTo>
                  <a:pt x="131" y="213"/>
                </a:lnTo>
                <a:lnTo>
                  <a:pt x="132" y="210"/>
                </a:lnTo>
                <a:lnTo>
                  <a:pt x="134" y="207"/>
                </a:lnTo>
                <a:lnTo>
                  <a:pt x="139" y="207"/>
                </a:lnTo>
                <a:lnTo>
                  <a:pt x="143" y="207"/>
                </a:lnTo>
                <a:lnTo>
                  <a:pt x="149" y="208"/>
                </a:lnTo>
                <a:lnTo>
                  <a:pt x="155" y="208"/>
                </a:lnTo>
                <a:lnTo>
                  <a:pt x="162" y="207"/>
                </a:lnTo>
                <a:lnTo>
                  <a:pt x="171" y="206"/>
                </a:lnTo>
                <a:lnTo>
                  <a:pt x="180" y="206"/>
                </a:lnTo>
                <a:lnTo>
                  <a:pt x="187" y="210"/>
                </a:lnTo>
                <a:lnTo>
                  <a:pt x="192" y="213"/>
                </a:lnTo>
                <a:lnTo>
                  <a:pt x="194" y="215"/>
                </a:lnTo>
                <a:lnTo>
                  <a:pt x="196" y="217"/>
                </a:lnTo>
                <a:lnTo>
                  <a:pt x="199" y="214"/>
                </a:lnTo>
                <a:lnTo>
                  <a:pt x="201" y="212"/>
                </a:lnTo>
                <a:lnTo>
                  <a:pt x="204" y="212"/>
                </a:lnTo>
                <a:lnTo>
                  <a:pt x="208" y="213"/>
                </a:lnTo>
                <a:lnTo>
                  <a:pt x="209" y="215"/>
                </a:lnTo>
                <a:lnTo>
                  <a:pt x="210" y="219"/>
                </a:lnTo>
                <a:lnTo>
                  <a:pt x="212" y="221"/>
                </a:lnTo>
                <a:lnTo>
                  <a:pt x="215" y="225"/>
                </a:lnTo>
                <a:lnTo>
                  <a:pt x="215" y="229"/>
                </a:lnTo>
                <a:lnTo>
                  <a:pt x="214" y="235"/>
                </a:lnTo>
                <a:lnTo>
                  <a:pt x="215" y="241"/>
                </a:lnTo>
                <a:lnTo>
                  <a:pt x="216" y="244"/>
                </a:lnTo>
                <a:lnTo>
                  <a:pt x="221" y="245"/>
                </a:lnTo>
                <a:lnTo>
                  <a:pt x="225" y="243"/>
                </a:lnTo>
                <a:lnTo>
                  <a:pt x="229" y="240"/>
                </a:lnTo>
                <a:lnTo>
                  <a:pt x="232" y="235"/>
                </a:lnTo>
                <a:lnTo>
                  <a:pt x="233" y="231"/>
                </a:lnTo>
                <a:lnTo>
                  <a:pt x="233" y="227"/>
                </a:lnTo>
                <a:lnTo>
                  <a:pt x="234" y="223"/>
                </a:lnTo>
                <a:lnTo>
                  <a:pt x="238" y="221"/>
                </a:lnTo>
                <a:lnTo>
                  <a:pt x="245" y="222"/>
                </a:lnTo>
                <a:lnTo>
                  <a:pt x="252" y="225"/>
                </a:lnTo>
                <a:lnTo>
                  <a:pt x="255" y="229"/>
                </a:lnTo>
                <a:lnTo>
                  <a:pt x="259" y="233"/>
                </a:lnTo>
                <a:lnTo>
                  <a:pt x="262" y="235"/>
                </a:lnTo>
                <a:lnTo>
                  <a:pt x="264" y="234"/>
                </a:lnTo>
                <a:lnTo>
                  <a:pt x="267" y="230"/>
                </a:lnTo>
                <a:lnTo>
                  <a:pt x="270" y="228"/>
                </a:lnTo>
                <a:lnTo>
                  <a:pt x="275" y="229"/>
                </a:lnTo>
                <a:lnTo>
                  <a:pt x="279" y="233"/>
                </a:lnTo>
                <a:lnTo>
                  <a:pt x="283" y="235"/>
                </a:lnTo>
                <a:lnTo>
                  <a:pt x="286" y="236"/>
                </a:lnTo>
                <a:lnTo>
                  <a:pt x="288" y="234"/>
                </a:lnTo>
                <a:lnTo>
                  <a:pt x="292" y="231"/>
                </a:lnTo>
                <a:lnTo>
                  <a:pt x="295" y="230"/>
                </a:lnTo>
                <a:lnTo>
                  <a:pt x="300" y="231"/>
                </a:lnTo>
                <a:lnTo>
                  <a:pt x="301" y="231"/>
                </a:lnTo>
                <a:lnTo>
                  <a:pt x="302" y="230"/>
                </a:lnTo>
                <a:lnTo>
                  <a:pt x="306" y="226"/>
                </a:lnTo>
                <a:lnTo>
                  <a:pt x="306" y="222"/>
                </a:lnTo>
                <a:lnTo>
                  <a:pt x="302" y="221"/>
                </a:lnTo>
                <a:lnTo>
                  <a:pt x="294" y="220"/>
                </a:lnTo>
                <a:lnTo>
                  <a:pt x="286" y="219"/>
                </a:lnTo>
                <a:lnTo>
                  <a:pt x="280" y="217"/>
                </a:lnTo>
                <a:lnTo>
                  <a:pt x="280" y="213"/>
                </a:lnTo>
                <a:lnTo>
                  <a:pt x="285" y="211"/>
                </a:lnTo>
                <a:lnTo>
                  <a:pt x="291" y="210"/>
                </a:lnTo>
                <a:lnTo>
                  <a:pt x="296" y="208"/>
                </a:lnTo>
                <a:lnTo>
                  <a:pt x="301" y="206"/>
                </a:lnTo>
                <a:lnTo>
                  <a:pt x="305" y="204"/>
                </a:lnTo>
                <a:lnTo>
                  <a:pt x="307" y="203"/>
                </a:lnTo>
                <a:lnTo>
                  <a:pt x="309" y="202"/>
                </a:lnTo>
                <a:lnTo>
                  <a:pt x="310" y="200"/>
                </a:lnTo>
                <a:lnTo>
                  <a:pt x="311" y="198"/>
                </a:lnTo>
                <a:lnTo>
                  <a:pt x="313" y="197"/>
                </a:lnTo>
                <a:lnTo>
                  <a:pt x="316" y="195"/>
                </a:lnTo>
                <a:lnTo>
                  <a:pt x="322" y="193"/>
                </a:lnTo>
                <a:lnTo>
                  <a:pt x="329" y="192"/>
                </a:lnTo>
                <a:lnTo>
                  <a:pt x="336" y="191"/>
                </a:lnTo>
                <a:lnTo>
                  <a:pt x="339" y="189"/>
                </a:lnTo>
                <a:lnTo>
                  <a:pt x="340" y="185"/>
                </a:lnTo>
                <a:lnTo>
                  <a:pt x="341" y="181"/>
                </a:lnTo>
                <a:lnTo>
                  <a:pt x="344" y="177"/>
                </a:lnTo>
                <a:lnTo>
                  <a:pt x="348" y="174"/>
                </a:lnTo>
                <a:lnTo>
                  <a:pt x="352" y="170"/>
                </a:lnTo>
                <a:lnTo>
                  <a:pt x="354" y="168"/>
                </a:lnTo>
                <a:lnTo>
                  <a:pt x="353" y="165"/>
                </a:lnTo>
                <a:lnTo>
                  <a:pt x="348" y="162"/>
                </a:lnTo>
                <a:lnTo>
                  <a:pt x="340" y="160"/>
                </a:lnTo>
                <a:lnTo>
                  <a:pt x="332" y="159"/>
                </a:lnTo>
                <a:lnTo>
                  <a:pt x="330" y="158"/>
                </a:lnTo>
                <a:lnTo>
                  <a:pt x="326" y="158"/>
                </a:lnTo>
                <a:lnTo>
                  <a:pt x="321" y="159"/>
                </a:lnTo>
                <a:lnTo>
                  <a:pt x="314" y="161"/>
                </a:lnTo>
                <a:lnTo>
                  <a:pt x="309" y="162"/>
                </a:lnTo>
                <a:lnTo>
                  <a:pt x="303" y="160"/>
                </a:lnTo>
                <a:lnTo>
                  <a:pt x="296" y="157"/>
                </a:lnTo>
                <a:lnTo>
                  <a:pt x="287" y="151"/>
                </a:lnTo>
                <a:lnTo>
                  <a:pt x="280" y="145"/>
                </a:lnTo>
                <a:lnTo>
                  <a:pt x="276" y="139"/>
                </a:lnTo>
                <a:lnTo>
                  <a:pt x="276" y="134"/>
                </a:lnTo>
                <a:lnTo>
                  <a:pt x="278" y="130"/>
                </a:lnTo>
                <a:lnTo>
                  <a:pt x="282" y="129"/>
                </a:lnTo>
                <a:lnTo>
                  <a:pt x="287" y="130"/>
                </a:lnTo>
                <a:lnTo>
                  <a:pt x="298" y="129"/>
                </a:lnTo>
                <a:lnTo>
                  <a:pt x="307" y="128"/>
                </a:lnTo>
                <a:lnTo>
                  <a:pt x="311" y="127"/>
                </a:lnTo>
                <a:lnTo>
                  <a:pt x="314" y="125"/>
                </a:lnTo>
                <a:lnTo>
                  <a:pt x="314" y="121"/>
                </a:lnTo>
                <a:lnTo>
                  <a:pt x="314" y="115"/>
                </a:lnTo>
                <a:lnTo>
                  <a:pt x="315" y="110"/>
                </a:lnTo>
                <a:lnTo>
                  <a:pt x="317" y="108"/>
                </a:lnTo>
                <a:lnTo>
                  <a:pt x="321" y="107"/>
                </a:lnTo>
                <a:lnTo>
                  <a:pt x="324" y="105"/>
                </a:lnTo>
                <a:lnTo>
                  <a:pt x="326" y="101"/>
                </a:lnTo>
                <a:lnTo>
                  <a:pt x="328" y="98"/>
                </a:lnTo>
                <a:lnTo>
                  <a:pt x="328" y="96"/>
                </a:lnTo>
                <a:lnTo>
                  <a:pt x="328" y="94"/>
                </a:lnTo>
                <a:lnTo>
                  <a:pt x="326" y="92"/>
                </a:lnTo>
                <a:lnTo>
                  <a:pt x="326" y="90"/>
                </a:lnTo>
                <a:lnTo>
                  <a:pt x="328" y="85"/>
                </a:lnTo>
                <a:lnTo>
                  <a:pt x="328" y="82"/>
                </a:lnTo>
                <a:lnTo>
                  <a:pt x="326" y="78"/>
                </a:lnTo>
                <a:lnTo>
                  <a:pt x="326" y="75"/>
                </a:lnTo>
                <a:lnTo>
                  <a:pt x="328" y="71"/>
                </a:lnTo>
                <a:lnTo>
                  <a:pt x="331" y="70"/>
                </a:lnTo>
                <a:lnTo>
                  <a:pt x="336" y="68"/>
                </a:lnTo>
                <a:lnTo>
                  <a:pt x="338" y="64"/>
                </a:lnTo>
                <a:lnTo>
                  <a:pt x="340" y="59"/>
                </a:lnTo>
                <a:lnTo>
                  <a:pt x="341" y="53"/>
                </a:lnTo>
                <a:lnTo>
                  <a:pt x="343" y="48"/>
                </a:lnTo>
                <a:lnTo>
                  <a:pt x="346" y="45"/>
                </a:lnTo>
                <a:lnTo>
                  <a:pt x="352" y="42"/>
                </a:lnTo>
                <a:lnTo>
                  <a:pt x="360" y="41"/>
                </a:lnTo>
                <a:lnTo>
                  <a:pt x="368" y="42"/>
                </a:lnTo>
                <a:lnTo>
                  <a:pt x="376" y="41"/>
                </a:lnTo>
                <a:lnTo>
                  <a:pt x="381" y="36"/>
                </a:lnTo>
                <a:lnTo>
                  <a:pt x="385" y="30"/>
                </a:lnTo>
                <a:lnTo>
                  <a:pt x="389" y="29"/>
                </a:lnTo>
                <a:lnTo>
                  <a:pt x="391" y="30"/>
                </a:lnTo>
                <a:lnTo>
                  <a:pt x="393" y="36"/>
                </a:lnTo>
                <a:lnTo>
                  <a:pt x="395" y="41"/>
                </a:lnTo>
                <a:lnTo>
                  <a:pt x="399" y="45"/>
                </a:lnTo>
                <a:lnTo>
                  <a:pt x="401" y="46"/>
                </a:lnTo>
                <a:lnTo>
                  <a:pt x="402" y="41"/>
                </a:lnTo>
                <a:lnTo>
                  <a:pt x="402" y="36"/>
                </a:lnTo>
                <a:lnTo>
                  <a:pt x="404" y="30"/>
                </a:lnTo>
                <a:lnTo>
                  <a:pt x="406" y="26"/>
                </a:lnTo>
                <a:lnTo>
                  <a:pt x="409" y="25"/>
                </a:lnTo>
                <a:lnTo>
                  <a:pt x="413" y="24"/>
                </a:lnTo>
                <a:lnTo>
                  <a:pt x="416" y="24"/>
                </a:lnTo>
                <a:lnTo>
                  <a:pt x="420" y="24"/>
                </a:lnTo>
                <a:lnTo>
                  <a:pt x="423" y="23"/>
                </a:lnTo>
                <a:lnTo>
                  <a:pt x="428" y="19"/>
                </a:lnTo>
                <a:lnTo>
                  <a:pt x="432" y="18"/>
                </a:lnTo>
                <a:lnTo>
                  <a:pt x="436" y="19"/>
                </a:lnTo>
                <a:lnTo>
                  <a:pt x="436" y="23"/>
                </a:lnTo>
                <a:lnTo>
                  <a:pt x="435" y="26"/>
                </a:lnTo>
                <a:lnTo>
                  <a:pt x="435" y="29"/>
                </a:lnTo>
                <a:lnTo>
                  <a:pt x="436" y="31"/>
                </a:lnTo>
                <a:lnTo>
                  <a:pt x="437" y="34"/>
                </a:lnTo>
                <a:lnTo>
                  <a:pt x="439" y="39"/>
                </a:lnTo>
                <a:lnTo>
                  <a:pt x="443" y="44"/>
                </a:lnTo>
                <a:lnTo>
                  <a:pt x="444" y="49"/>
                </a:lnTo>
                <a:lnTo>
                  <a:pt x="444" y="54"/>
                </a:lnTo>
                <a:lnTo>
                  <a:pt x="442" y="56"/>
                </a:lnTo>
                <a:lnTo>
                  <a:pt x="439" y="59"/>
                </a:lnTo>
                <a:lnTo>
                  <a:pt x="438" y="61"/>
                </a:lnTo>
                <a:lnTo>
                  <a:pt x="438" y="63"/>
                </a:lnTo>
                <a:lnTo>
                  <a:pt x="440" y="67"/>
                </a:lnTo>
                <a:lnTo>
                  <a:pt x="445" y="68"/>
                </a:lnTo>
                <a:lnTo>
                  <a:pt x="448" y="67"/>
                </a:lnTo>
                <a:lnTo>
                  <a:pt x="451" y="62"/>
                </a:lnTo>
                <a:lnTo>
                  <a:pt x="452" y="57"/>
                </a:lnTo>
                <a:lnTo>
                  <a:pt x="452" y="54"/>
                </a:lnTo>
                <a:lnTo>
                  <a:pt x="451" y="51"/>
                </a:lnTo>
                <a:lnTo>
                  <a:pt x="448" y="42"/>
                </a:lnTo>
                <a:lnTo>
                  <a:pt x="446" y="34"/>
                </a:lnTo>
                <a:lnTo>
                  <a:pt x="444" y="28"/>
                </a:lnTo>
                <a:lnTo>
                  <a:pt x="444" y="24"/>
                </a:lnTo>
                <a:lnTo>
                  <a:pt x="446" y="21"/>
                </a:lnTo>
                <a:lnTo>
                  <a:pt x="451" y="18"/>
                </a:lnTo>
                <a:lnTo>
                  <a:pt x="455" y="18"/>
                </a:lnTo>
                <a:lnTo>
                  <a:pt x="459" y="18"/>
                </a:lnTo>
                <a:lnTo>
                  <a:pt x="465" y="14"/>
                </a:lnTo>
                <a:lnTo>
                  <a:pt x="468" y="7"/>
                </a:lnTo>
                <a:lnTo>
                  <a:pt x="471" y="2"/>
                </a:lnTo>
                <a:lnTo>
                  <a:pt x="474" y="0"/>
                </a:lnTo>
                <a:lnTo>
                  <a:pt x="477" y="1"/>
                </a:lnTo>
                <a:lnTo>
                  <a:pt x="483" y="3"/>
                </a:lnTo>
                <a:lnTo>
                  <a:pt x="489" y="6"/>
                </a:lnTo>
                <a:lnTo>
                  <a:pt x="494" y="10"/>
                </a:lnTo>
                <a:lnTo>
                  <a:pt x="503" y="19"/>
                </a:lnTo>
                <a:lnTo>
                  <a:pt x="512" y="28"/>
                </a:lnTo>
                <a:lnTo>
                  <a:pt x="521" y="31"/>
                </a:lnTo>
                <a:lnTo>
                  <a:pt x="526" y="33"/>
                </a:lnTo>
                <a:lnTo>
                  <a:pt x="524" y="36"/>
                </a:lnTo>
                <a:lnTo>
                  <a:pt x="520" y="39"/>
                </a:lnTo>
                <a:lnTo>
                  <a:pt x="514" y="40"/>
                </a:lnTo>
                <a:lnTo>
                  <a:pt x="509" y="41"/>
                </a:lnTo>
                <a:lnTo>
                  <a:pt x="506" y="45"/>
                </a:lnTo>
                <a:lnTo>
                  <a:pt x="504" y="48"/>
                </a:lnTo>
                <a:lnTo>
                  <a:pt x="500" y="51"/>
                </a:lnTo>
                <a:lnTo>
                  <a:pt x="497" y="53"/>
                </a:lnTo>
                <a:lnTo>
                  <a:pt x="491" y="56"/>
                </a:lnTo>
                <a:lnTo>
                  <a:pt x="488" y="60"/>
                </a:lnTo>
                <a:lnTo>
                  <a:pt x="486" y="63"/>
                </a:lnTo>
                <a:lnTo>
                  <a:pt x="488" y="67"/>
                </a:lnTo>
                <a:lnTo>
                  <a:pt x="490" y="70"/>
                </a:lnTo>
                <a:lnTo>
                  <a:pt x="493" y="74"/>
                </a:lnTo>
                <a:lnTo>
                  <a:pt x="499" y="75"/>
                </a:lnTo>
                <a:lnTo>
                  <a:pt x="506" y="75"/>
                </a:lnTo>
                <a:lnTo>
                  <a:pt x="512" y="69"/>
                </a:lnTo>
                <a:lnTo>
                  <a:pt x="516" y="61"/>
                </a:lnTo>
                <a:lnTo>
                  <a:pt x="521" y="53"/>
                </a:lnTo>
                <a:lnTo>
                  <a:pt x="526" y="47"/>
                </a:lnTo>
                <a:lnTo>
                  <a:pt x="531" y="47"/>
                </a:lnTo>
                <a:lnTo>
                  <a:pt x="537" y="49"/>
                </a:lnTo>
                <a:lnTo>
                  <a:pt x="542" y="49"/>
                </a:lnTo>
                <a:lnTo>
                  <a:pt x="545" y="49"/>
                </a:lnTo>
                <a:lnTo>
                  <a:pt x="550" y="46"/>
                </a:lnTo>
                <a:lnTo>
                  <a:pt x="554" y="41"/>
                </a:lnTo>
                <a:lnTo>
                  <a:pt x="560" y="39"/>
                </a:lnTo>
                <a:lnTo>
                  <a:pt x="565" y="39"/>
                </a:lnTo>
                <a:lnTo>
                  <a:pt x="570" y="39"/>
                </a:lnTo>
                <a:lnTo>
                  <a:pt x="575" y="37"/>
                </a:lnTo>
                <a:lnTo>
                  <a:pt x="579" y="33"/>
                </a:lnTo>
                <a:lnTo>
                  <a:pt x="583" y="32"/>
                </a:lnTo>
                <a:lnTo>
                  <a:pt x="589" y="34"/>
                </a:lnTo>
                <a:lnTo>
                  <a:pt x="593" y="37"/>
                </a:lnTo>
                <a:lnTo>
                  <a:pt x="597" y="37"/>
                </a:lnTo>
                <a:lnTo>
                  <a:pt x="599" y="36"/>
                </a:lnTo>
                <a:lnTo>
                  <a:pt x="604" y="39"/>
                </a:lnTo>
                <a:lnTo>
                  <a:pt x="610" y="44"/>
                </a:lnTo>
                <a:lnTo>
                  <a:pt x="614" y="45"/>
                </a:lnTo>
                <a:lnTo>
                  <a:pt x="618" y="45"/>
                </a:lnTo>
                <a:lnTo>
                  <a:pt x="621" y="41"/>
                </a:lnTo>
                <a:lnTo>
                  <a:pt x="625" y="38"/>
                </a:lnTo>
                <a:lnTo>
                  <a:pt x="627" y="38"/>
                </a:lnTo>
                <a:lnTo>
                  <a:pt x="629" y="40"/>
                </a:lnTo>
                <a:lnTo>
                  <a:pt x="630" y="44"/>
                </a:lnTo>
                <a:lnTo>
                  <a:pt x="631" y="47"/>
                </a:lnTo>
                <a:lnTo>
                  <a:pt x="635" y="48"/>
                </a:lnTo>
                <a:lnTo>
                  <a:pt x="638" y="51"/>
                </a:lnTo>
                <a:lnTo>
                  <a:pt x="640" y="54"/>
                </a:lnTo>
                <a:lnTo>
                  <a:pt x="638" y="56"/>
                </a:lnTo>
                <a:lnTo>
                  <a:pt x="637" y="57"/>
                </a:lnTo>
                <a:lnTo>
                  <a:pt x="636" y="60"/>
                </a:lnTo>
                <a:lnTo>
                  <a:pt x="634" y="63"/>
                </a:lnTo>
                <a:lnTo>
                  <a:pt x="633" y="68"/>
                </a:lnTo>
                <a:lnTo>
                  <a:pt x="631" y="71"/>
                </a:lnTo>
                <a:lnTo>
                  <a:pt x="631" y="76"/>
                </a:lnTo>
                <a:lnTo>
                  <a:pt x="635" y="79"/>
                </a:lnTo>
                <a:lnTo>
                  <a:pt x="638" y="82"/>
                </a:lnTo>
                <a:lnTo>
                  <a:pt x="641" y="83"/>
                </a:lnTo>
                <a:lnTo>
                  <a:pt x="641" y="85"/>
                </a:lnTo>
                <a:lnTo>
                  <a:pt x="641" y="90"/>
                </a:lnTo>
                <a:lnTo>
                  <a:pt x="643" y="94"/>
                </a:lnTo>
                <a:lnTo>
                  <a:pt x="648" y="97"/>
                </a:lnTo>
                <a:lnTo>
                  <a:pt x="653" y="101"/>
                </a:lnTo>
                <a:lnTo>
                  <a:pt x="656" y="108"/>
                </a:lnTo>
                <a:lnTo>
                  <a:pt x="657" y="117"/>
                </a:lnTo>
                <a:lnTo>
                  <a:pt x="659" y="125"/>
                </a:lnTo>
                <a:lnTo>
                  <a:pt x="661" y="130"/>
                </a:lnTo>
                <a:lnTo>
                  <a:pt x="666" y="132"/>
                </a:lnTo>
                <a:lnTo>
                  <a:pt x="672" y="134"/>
                </a:lnTo>
                <a:lnTo>
                  <a:pt x="676" y="136"/>
                </a:lnTo>
                <a:lnTo>
                  <a:pt x="679" y="139"/>
                </a:lnTo>
                <a:lnTo>
                  <a:pt x="679" y="143"/>
                </a:lnTo>
                <a:lnTo>
                  <a:pt x="677" y="146"/>
                </a:lnTo>
                <a:lnTo>
                  <a:pt x="676" y="149"/>
                </a:lnTo>
                <a:lnTo>
                  <a:pt x="673" y="151"/>
                </a:lnTo>
                <a:lnTo>
                  <a:pt x="666" y="155"/>
                </a:lnTo>
                <a:lnTo>
                  <a:pt x="659" y="159"/>
                </a:lnTo>
                <a:lnTo>
                  <a:pt x="656" y="161"/>
                </a:lnTo>
                <a:lnTo>
                  <a:pt x="653" y="163"/>
                </a:lnTo>
                <a:lnTo>
                  <a:pt x="653" y="166"/>
                </a:lnTo>
                <a:lnTo>
                  <a:pt x="654" y="168"/>
                </a:lnTo>
                <a:lnTo>
                  <a:pt x="657" y="169"/>
                </a:lnTo>
                <a:lnTo>
                  <a:pt x="660" y="169"/>
                </a:lnTo>
                <a:lnTo>
                  <a:pt x="666" y="168"/>
                </a:lnTo>
                <a:lnTo>
                  <a:pt x="674" y="166"/>
                </a:lnTo>
                <a:lnTo>
                  <a:pt x="682" y="165"/>
                </a:lnTo>
                <a:lnTo>
                  <a:pt x="689" y="167"/>
                </a:lnTo>
                <a:lnTo>
                  <a:pt x="694" y="174"/>
                </a:lnTo>
                <a:lnTo>
                  <a:pt x="698" y="184"/>
                </a:lnTo>
                <a:lnTo>
                  <a:pt x="704" y="197"/>
                </a:lnTo>
                <a:lnTo>
                  <a:pt x="709" y="208"/>
                </a:lnTo>
                <a:lnTo>
                  <a:pt x="710" y="217"/>
                </a:lnTo>
                <a:lnTo>
                  <a:pt x="706" y="222"/>
                </a:lnTo>
                <a:lnTo>
                  <a:pt x="702" y="228"/>
                </a:lnTo>
                <a:lnTo>
                  <a:pt x="696" y="236"/>
                </a:lnTo>
                <a:lnTo>
                  <a:pt x="694" y="244"/>
                </a:lnTo>
                <a:lnTo>
                  <a:pt x="692" y="252"/>
                </a:lnTo>
                <a:lnTo>
                  <a:pt x="690" y="258"/>
                </a:lnTo>
                <a:lnTo>
                  <a:pt x="686" y="261"/>
                </a:lnTo>
                <a:lnTo>
                  <a:pt x="677" y="263"/>
                </a:lnTo>
                <a:lnTo>
                  <a:pt x="668" y="260"/>
                </a:lnTo>
                <a:lnTo>
                  <a:pt x="660" y="257"/>
                </a:lnTo>
                <a:lnTo>
                  <a:pt x="656" y="256"/>
                </a:lnTo>
                <a:lnTo>
                  <a:pt x="652" y="257"/>
                </a:lnTo>
                <a:lnTo>
                  <a:pt x="650" y="261"/>
                </a:lnTo>
                <a:lnTo>
                  <a:pt x="648" y="266"/>
                </a:lnTo>
                <a:lnTo>
                  <a:pt x="646" y="272"/>
                </a:lnTo>
                <a:lnTo>
                  <a:pt x="646" y="281"/>
                </a:lnTo>
                <a:lnTo>
                  <a:pt x="646" y="290"/>
                </a:lnTo>
                <a:lnTo>
                  <a:pt x="644" y="296"/>
                </a:lnTo>
                <a:lnTo>
                  <a:pt x="642" y="298"/>
                </a:lnTo>
                <a:lnTo>
                  <a:pt x="637" y="302"/>
                </a:lnTo>
                <a:lnTo>
                  <a:pt x="633" y="304"/>
                </a:lnTo>
                <a:lnTo>
                  <a:pt x="628" y="304"/>
                </a:lnTo>
                <a:lnTo>
                  <a:pt x="623" y="304"/>
                </a:lnTo>
                <a:lnTo>
                  <a:pt x="619" y="302"/>
                </a:lnTo>
                <a:lnTo>
                  <a:pt x="613" y="298"/>
                </a:lnTo>
                <a:lnTo>
                  <a:pt x="607" y="296"/>
                </a:lnTo>
                <a:lnTo>
                  <a:pt x="603" y="297"/>
                </a:lnTo>
                <a:lnTo>
                  <a:pt x="600" y="301"/>
                </a:lnTo>
                <a:lnTo>
                  <a:pt x="602" y="304"/>
                </a:lnTo>
                <a:lnTo>
                  <a:pt x="606" y="306"/>
                </a:lnTo>
                <a:lnTo>
                  <a:pt x="611" y="308"/>
                </a:lnTo>
                <a:lnTo>
                  <a:pt x="614" y="310"/>
                </a:lnTo>
                <a:lnTo>
                  <a:pt x="615" y="313"/>
                </a:lnTo>
                <a:lnTo>
                  <a:pt x="614" y="317"/>
                </a:lnTo>
                <a:lnTo>
                  <a:pt x="611" y="320"/>
                </a:lnTo>
                <a:lnTo>
                  <a:pt x="606" y="320"/>
                </a:lnTo>
                <a:lnTo>
                  <a:pt x="600" y="318"/>
                </a:lnTo>
                <a:lnTo>
                  <a:pt x="596" y="313"/>
                </a:lnTo>
                <a:lnTo>
                  <a:pt x="591" y="312"/>
                </a:lnTo>
                <a:lnTo>
                  <a:pt x="587" y="313"/>
                </a:lnTo>
                <a:lnTo>
                  <a:pt x="583" y="318"/>
                </a:lnTo>
                <a:lnTo>
                  <a:pt x="580" y="325"/>
                </a:lnTo>
                <a:lnTo>
                  <a:pt x="580" y="332"/>
                </a:lnTo>
                <a:lnTo>
                  <a:pt x="583" y="337"/>
                </a:lnTo>
                <a:lnTo>
                  <a:pt x="588" y="341"/>
                </a:lnTo>
                <a:lnTo>
                  <a:pt x="592" y="343"/>
                </a:lnTo>
                <a:lnTo>
                  <a:pt x="596" y="344"/>
                </a:lnTo>
                <a:lnTo>
                  <a:pt x="598" y="347"/>
                </a:lnTo>
                <a:lnTo>
                  <a:pt x="599" y="351"/>
                </a:lnTo>
                <a:lnTo>
                  <a:pt x="599" y="357"/>
                </a:lnTo>
                <a:lnTo>
                  <a:pt x="599" y="363"/>
                </a:lnTo>
                <a:lnTo>
                  <a:pt x="597" y="367"/>
                </a:lnTo>
                <a:lnTo>
                  <a:pt x="595" y="370"/>
                </a:lnTo>
                <a:lnTo>
                  <a:pt x="593" y="372"/>
                </a:lnTo>
                <a:lnTo>
                  <a:pt x="592" y="374"/>
                </a:lnTo>
                <a:lnTo>
                  <a:pt x="593" y="380"/>
                </a:lnTo>
                <a:lnTo>
                  <a:pt x="595" y="386"/>
                </a:lnTo>
                <a:lnTo>
                  <a:pt x="596" y="391"/>
                </a:lnTo>
                <a:lnTo>
                  <a:pt x="597" y="394"/>
                </a:lnTo>
                <a:lnTo>
                  <a:pt x="598" y="399"/>
                </a:lnTo>
                <a:lnTo>
                  <a:pt x="600" y="403"/>
                </a:lnTo>
                <a:lnTo>
                  <a:pt x="606" y="408"/>
                </a:lnTo>
                <a:lnTo>
                  <a:pt x="612" y="411"/>
                </a:lnTo>
                <a:lnTo>
                  <a:pt x="615" y="414"/>
                </a:lnTo>
                <a:lnTo>
                  <a:pt x="618" y="415"/>
                </a:lnTo>
                <a:lnTo>
                  <a:pt x="620" y="417"/>
                </a:lnTo>
                <a:lnTo>
                  <a:pt x="620" y="418"/>
                </a:lnTo>
                <a:lnTo>
                  <a:pt x="618" y="419"/>
                </a:lnTo>
                <a:lnTo>
                  <a:pt x="614" y="419"/>
                </a:lnTo>
                <a:lnTo>
                  <a:pt x="611" y="420"/>
                </a:lnTo>
                <a:lnTo>
                  <a:pt x="608" y="422"/>
                </a:lnTo>
                <a:lnTo>
                  <a:pt x="607" y="424"/>
                </a:lnTo>
                <a:lnTo>
                  <a:pt x="607" y="426"/>
                </a:lnTo>
                <a:lnTo>
                  <a:pt x="607" y="430"/>
                </a:lnTo>
                <a:lnTo>
                  <a:pt x="607" y="433"/>
                </a:lnTo>
                <a:lnTo>
                  <a:pt x="607" y="438"/>
                </a:lnTo>
                <a:lnTo>
                  <a:pt x="610" y="444"/>
                </a:lnTo>
                <a:lnTo>
                  <a:pt x="612" y="449"/>
                </a:lnTo>
                <a:lnTo>
                  <a:pt x="612" y="454"/>
                </a:lnTo>
                <a:lnTo>
                  <a:pt x="607" y="456"/>
                </a:lnTo>
                <a:lnTo>
                  <a:pt x="599" y="456"/>
                </a:lnTo>
                <a:lnTo>
                  <a:pt x="595" y="457"/>
                </a:lnTo>
                <a:lnTo>
                  <a:pt x="593" y="460"/>
                </a:lnTo>
                <a:lnTo>
                  <a:pt x="597" y="463"/>
                </a:lnTo>
                <a:lnTo>
                  <a:pt x="602" y="465"/>
                </a:lnTo>
                <a:lnTo>
                  <a:pt x="606" y="468"/>
                </a:lnTo>
                <a:lnTo>
                  <a:pt x="610" y="471"/>
                </a:lnTo>
                <a:lnTo>
                  <a:pt x="611" y="477"/>
                </a:lnTo>
                <a:lnTo>
                  <a:pt x="611" y="483"/>
                </a:lnTo>
                <a:lnTo>
                  <a:pt x="610" y="490"/>
                </a:lnTo>
                <a:lnTo>
                  <a:pt x="610" y="495"/>
                </a:lnTo>
                <a:lnTo>
                  <a:pt x="611" y="501"/>
                </a:lnTo>
                <a:lnTo>
                  <a:pt x="613" y="507"/>
                </a:lnTo>
                <a:lnTo>
                  <a:pt x="614" y="510"/>
                </a:lnTo>
                <a:lnTo>
                  <a:pt x="614" y="515"/>
                </a:lnTo>
                <a:lnTo>
                  <a:pt x="615" y="521"/>
                </a:lnTo>
                <a:close/>
              </a:path>
            </a:pathLst>
          </a:custGeom>
          <a:solidFill>
            <a:srgbClr val="181456"/>
          </a:solidFill>
          <a:ln w="6350">
            <a:solidFill>
              <a:sysClr val="window" lastClr="FFFFFF"/>
            </a:solidFill>
            <a:round/>
            <a:headEnd/>
            <a:tailEnd/>
          </a:ln>
        </p:spPr>
        <p:txBody>
          <a:bodyPr/>
          <a:lstStyle/>
          <a:p>
            <a:pPr fontAlgn="auto">
              <a:spcBef>
                <a:spcPts val="0"/>
              </a:spcBef>
              <a:spcAft>
                <a:spcPts val="0"/>
              </a:spcAft>
            </a:pPr>
            <a:endParaRPr lang="en-IE" b="1" kern="0">
              <a:latin typeface="+mn-lt"/>
              <a:cs typeface="+mn-cs"/>
            </a:endParaRPr>
          </a:p>
        </p:txBody>
      </p:sp>
      <p:sp>
        <p:nvSpPr>
          <p:cNvPr id="4147" name="Freeform 51"/>
          <p:cNvSpPr>
            <a:spLocks/>
          </p:cNvSpPr>
          <p:nvPr/>
        </p:nvSpPr>
        <p:spPr bwMode="auto">
          <a:xfrm>
            <a:off x="3059113" y="2865438"/>
            <a:ext cx="4762" cy="3175"/>
          </a:xfrm>
          <a:custGeom>
            <a:avLst/>
            <a:gdLst/>
            <a:ahLst/>
            <a:cxnLst>
              <a:cxn ang="0">
                <a:pos x="5" y="3"/>
              </a:cxn>
              <a:cxn ang="0">
                <a:pos x="5" y="4"/>
              </a:cxn>
              <a:cxn ang="0">
                <a:pos x="4" y="4"/>
              </a:cxn>
              <a:cxn ang="0">
                <a:pos x="4" y="5"/>
              </a:cxn>
              <a:cxn ang="0">
                <a:pos x="3" y="5"/>
              </a:cxn>
              <a:cxn ang="0">
                <a:pos x="2" y="5"/>
              </a:cxn>
              <a:cxn ang="0">
                <a:pos x="1" y="4"/>
              </a:cxn>
              <a:cxn ang="0">
                <a:pos x="0" y="4"/>
              </a:cxn>
              <a:cxn ang="0">
                <a:pos x="0" y="3"/>
              </a:cxn>
              <a:cxn ang="0">
                <a:pos x="0" y="2"/>
              </a:cxn>
              <a:cxn ang="0">
                <a:pos x="1" y="2"/>
              </a:cxn>
              <a:cxn ang="0">
                <a:pos x="2" y="0"/>
              </a:cxn>
              <a:cxn ang="0">
                <a:pos x="3" y="0"/>
              </a:cxn>
              <a:cxn ang="0">
                <a:pos x="4" y="0"/>
              </a:cxn>
              <a:cxn ang="0">
                <a:pos x="4" y="2"/>
              </a:cxn>
              <a:cxn ang="0">
                <a:pos x="5" y="2"/>
              </a:cxn>
              <a:cxn ang="0">
                <a:pos x="5" y="3"/>
              </a:cxn>
            </a:cxnLst>
            <a:rect l="0" t="0" r="r" b="b"/>
            <a:pathLst>
              <a:path w="5" h="5">
                <a:moveTo>
                  <a:pt x="5" y="3"/>
                </a:moveTo>
                <a:lnTo>
                  <a:pt x="5" y="4"/>
                </a:lnTo>
                <a:lnTo>
                  <a:pt x="4" y="4"/>
                </a:lnTo>
                <a:lnTo>
                  <a:pt x="4" y="5"/>
                </a:lnTo>
                <a:lnTo>
                  <a:pt x="3" y="5"/>
                </a:lnTo>
                <a:lnTo>
                  <a:pt x="2" y="5"/>
                </a:lnTo>
                <a:lnTo>
                  <a:pt x="1" y="4"/>
                </a:lnTo>
                <a:lnTo>
                  <a:pt x="0" y="4"/>
                </a:lnTo>
                <a:lnTo>
                  <a:pt x="0" y="3"/>
                </a:lnTo>
                <a:lnTo>
                  <a:pt x="0" y="2"/>
                </a:lnTo>
                <a:lnTo>
                  <a:pt x="1" y="2"/>
                </a:lnTo>
                <a:lnTo>
                  <a:pt x="2" y="0"/>
                </a:lnTo>
                <a:lnTo>
                  <a:pt x="3" y="0"/>
                </a:lnTo>
                <a:lnTo>
                  <a:pt x="4" y="0"/>
                </a:lnTo>
                <a:lnTo>
                  <a:pt x="4" y="2"/>
                </a:lnTo>
                <a:lnTo>
                  <a:pt x="5" y="2"/>
                </a:lnTo>
                <a:lnTo>
                  <a:pt x="5" y="3"/>
                </a:lnTo>
                <a:close/>
              </a:path>
            </a:pathLst>
          </a:custGeom>
          <a:solidFill>
            <a:srgbClr val="3FF200"/>
          </a:solidFill>
          <a:ln w="9525">
            <a:no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94" name="Gewitterblitz 393"/>
          <p:cNvSpPr/>
          <p:nvPr/>
        </p:nvSpPr>
        <p:spPr>
          <a:xfrm>
            <a:off x="1443866" y="2355621"/>
            <a:ext cx="257668" cy="213691"/>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Freeform 48"/>
          <p:cNvSpPr>
            <a:spLocks/>
          </p:cNvSpPr>
          <p:nvPr/>
        </p:nvSpPr>
        <p:spPr bwMode="auto">
          <a:xfrm>
            <a:off x="4243217" y="2193925"/>
            <a:ext cx="563562" cy="671513"/>
          </a:xfrm>
          <a:custGeom>
            <a:avLst/>
            <a:gdLst/>
            <a:ahLst/>
            <a:cxnLst>
              <a:cxn ang="0">
                <a:pos x="595" y="636"/>
              </a:cxn>
              <a:cxn ang="0">
                <a:pos x="565" y="704"/>
              </a:cxn>
              <a:cxn ang="0">
                <a:pos x="508" y="702"/>
              </a:cxn>
              <a:cxn ang="0">
                <a:pos x="465" y="722"/>
              </a:cxn>
              <a:cxn ang="0">
                <a:pos x="399" y="734"/>
              </a:cxn>
              <a:cxn ang="0">
                <a:pos x="338" y="779"/>
              </a:cxn>
              <a:cxn ang="0">
                <a:pos x="293" y="795"/>
              </a:cxn>
              <a:cxn ang="0">
                <a:pos x="222" y="830"/>
              </a:cxn>
              <a:cxn ang="0">
                <a:pos x="140" y="843"/>
              </a:cxn>
              <a:cxn ang="0">
                <a:pos x="92" y="815"/>
              </a:cxn>
              <a:cxn ang="0">
                <a:pos x="85" y="802"/>
              </a:cxn>
              <a:cxn ang="0">
                <a:pos x="80" y="774"/>
              </a:cxn>
              <a:cxn ang="0">
                <a:pos x="6" y="741"/>
              </a:cxn>
              <a:cxn ang="0">
                <a:pos x="77" y="704"/>
              </a:cxn>
              <a:cxn ang="0">
                <a:pos x="33" y="695"/>
              </a:cxn>
              <a:cxn ang="0">
                <a:pos x="17" y="666"/>
              </a:cxn>
              <a:cxn ang="0">
                <a:pos x="71" y="667"/>
              </a:cxn>
              <a:cxn ang="0">
                <a:pos x="87" y="628"/>
              </a:cxn>
              <a:cxn ang="0">
                <a:pos x="162" y="600"/>
              </a:cxn>
              <a:cxn ang="0">
                <a:pos x="85" y="601"/>
              </a:cxn>
              <a:cxn ang="0">
                <a:pos x="154" y="558"/>
              </a:cxn>
              <a:cxn ang="0">
                <a:pos x="172" y="495"/>
              </a:cxn>
              <a:cxn ang="0">
                <a:pos x="226" y="469"/>
              </a:cxn>
              <a:cxn ang="0">
                <a:pos x="154" y="456"/>
              </a:cxn>
              <a:cxn ang="0">
                <a:pos x="145" y="426"/>
              </a:cxn>
              <a:cxn ang="0">
                <a:pos x="92" y="408"/>
              </a:cxn>
              <a:cxn ang="0">
                <a:pos x="118" y="363"/>
              </a:cxn>
              <a:cxn ang="0">
                <a:pos x="151" y="309"/>
              </a:cxn>
              <a:cxn ang="0">
                <a:pos x="122" y="241"/>
              </a:cxn>
              <a:cxn ang="0">
                <a:pos x="123" y="223"/>
              </a:cxn>
              <a:cxn ang="0">
                <a:pos x="155" y="208"/>
              </a:cxn>
              <a:cxn ang="0">
                <a:pos x="209" y="215"/>
              </a:cxn>
              <a:cxn ang="0">
                <a:pos x="233" y="231"/>
              </a:cxn>
              <a:cxn ang="0">
                <a:pos x="275" y="229"/>
              </a:cxn>
              <a:cxn ang="0">
                <a:pos x="302" y="221"/>
              </a:cxn>
              <a:cxn ang="0">
                <a:pos x="310" y="200"/>
              </a:cxn>
              <a:cxn ang="0">
                <a:pos x="352" y="170"/>
              </a:cxn>
              <a:cxn ang="0">
                <a:pos x="296" y="157"/>
              </a:cxn>
              <a:cxn ang="0">
                <a:pos x="314" y="121"/>
              </a:cxn>
              <a:cxn ang="0">
                <a:pos x="328" y="85"/>
              </a:cxn>
              <a:cxn ang="0">
                <a:pos x="352" y="42"/>
              </a:cxn>
              <a:cxn ang="0">
                <a:pos x="402" y="41"/>
              </a:cxn>
              <a:cxn ang="0">
                <a:pos x="436" y="23"/>
              </a:cxn>
              <a:cxn ang="0">
                <a:pos x="438" y="63"/>
              </a:cxn>
              <a:cxn ang="0">
                <a:pos x="446" y="21"/>
              </a:cxn>
              <a:cxn ang="0">
                <a:pos x="503" y="19"/>
              </a:cxn>
              <a:cxn ang="0">
                <a:pos x="491" y="56"/>
              </a:cxn>
              <a:cxn ang="0">
                <a:pos x="531" y="47"/>
              </a:cxn>
              <a:cxn ang="0">
                <a:pos x="589" y="34"/>
              </a:cxn>
              <a:cxn ang="0">
                <a:pos x="630" y="44"/>
              </a:cxn>
              <a:cxn ang="0">
                <a:pos x="635" y="79"/>
              </a:cxn>
              <a:cxn ang="0">
                <a:pos x="666" y="132"/>
              </a:cxn>
              <a:cxn ang="0">
                <a:pos x="653" y="166"/>
              </a:cxn>
              <a:cxn ang="0">
                <a:pos x="710" y="217"/>
              </a:cxn>
              <a:cxn ang="0">
                <a:pos x="652" y="257"/>
              </a:cxn>
              <a:cxn ang="0">
                <a:pos x="619" y="302"/>
              </a:cxn>
              <a:cxn ang="0">
                <a:pos x="606" y="320"/>
              </a:cxn>
              <a:cxn ang="0">
                <a:pos x="598" y="347"/>
              </a:cxn>
              <a:cxn ang="0">
                <a:pos x="598" y="399"/>
              </a:cxn>
              <a:cxn ang="0">
                <a:pos x="607" y="424"/>
              </a:cxn>
              <a:cxn ang="0">
                <a:pos x="597" y="463"/>
              </a:cxn>
              <a:cxn ang="0">
                <a:pos x="615" y="521"/>
              </a:cxn>
            </a:cxnLst>
            <a:rect l="0" t="0" r="r" b="b"/>
            <a:pathLst>
              <a:path w="710" h="846">
                <a:moveTo>
                  <a:pt x="615" y="521"/>
                </a:moveTo>
                <a:lnTo>
                  <a:pt x="616" y="528"/>
                </a:lnTo>
                <a:lnTo>
                  <a:pt x="616" y="544"/>
                </a:lnTo>
                <a:lnTo>
                  <a:pt x="613" y="565"/>
                </a:lnTo>
                <a:lnTo>
                  <a:pt x="605" y="581"/>
                </a:lnTo>
                <a:lnTo>
                  <a:pt x="595" y="593"/>
                </a:lnTo>
                <a:lnTo>
                  <a:pt x="590" y="606"/>
                </a:lnTo>
                <a:lnTo>
                  <a:pt x="588" y="614"/>
                </a:lnTo>
                <a:lnTo>
                  <a:pt x="588" y="618"/>
                </a:lnTo>
                <a:lnTo>
                  <a:pt x="590" y="620"/>
                </a:lnTo>
                <a:lnTo>
                  <a:pt x="593" y="627"/>
                </a:lnTo>
                <a:lnTo>
                  <a:pt x="595" y="636"/>
                </a:lnTo>
                <a:lnTo>
                  <a:pt x="591" y="644"/>
                </a:lnTo>
                <a:lnTo>
                  <a:pt x="584" y="650"/>
                </a:lnTo>
                <a:lnTo>
                  <a:pt x="580" y="654"/>
                </a:lnTo>
                <a:lnTo>
                  <a:pt x="575" y="660"/>
                </a:lnTo>
                <a:lnTo>
                  <a:pt x="572" y="668"/>
                </a:lnTo>
                <a:lnTo>
                  <a:pt x="569" y="674"/>
                </a:lnTo>
                <a:lnTo>
                  <a:pt x="567" y="675"/>
                </a:lnTo>
                <a:lnTo>
                  <a:pt x="564" y="675"/>
                </a:lnTo>
                <a:lnTo>
                  <a:pt x="558" y="677"/>
                </a:lnTo>
                <a:lnTo>
                  <a:pt x="555" y="684"/>
                </a:lnTo>
                <a:lnTo>
                  <a:pt x="560" y="694"/>
                </a:lnTo>
                <a:lnTo>
                  <a:pt x="565" y="704"/>
                </a:lnTo>
                <a:lnTo>
                  <a:pt x="565" y="714"/>
                </a:lnTo>
                <a:lnTo>
                  <a:pt x="560" y="721"/>
                </a:lnTo>
                <a:lnTo>
                  <a:pt x="557" y="722"/>
                </a:lnTo>
                <a:lnTo>
                  <a:pt x="552" y="720"/>
                </a:lnTo>
                <a:lnTo>
                  <a:pt x="545" y="718"/>
                </a:lnTo>
                <a:lnTo>
                  <a:pt x="538" y="715"/>
                </a:lnTo>
                <a:lnTo>
                  <a:pt x="535" y="713"/>
                </a:lnTo>
                <a:lnTo>
                  <a:pt x="532" y="712"/>
                </a:lnTo>
                <a:lnTo>
                  <a:pt x="527" y="712"/>
                </a:lnTo>
                <a:lnTo>
                  <a:pt x="520" y="709"/>
                </a:lnTo>
                <a:lnTo>
                  <a:pt x="514" y="704"/>
                </a:lnTo>
                <a:lnTo>
                  <a:pt x="508" y="702"/>
                </a:lnTo>
                <a:lnTo>
                  <a:pt x="501" y="709"/>
                </a:lnTo>
                <a:lnTo>
                  <a:pt x="496" y="717"/>
                </a:lnTo>
                <a:lnTo>
                  <a:pt x="493" y="718"/>
                </a:lnTo>
                <a:lnTo>
                  <a:pt x="491" y="715"/>
                </a:lnTo>
                <a:lnTo>
                  <a:pt x="491" y="714"/>
                </a:lnTo>
                <a:lnTo>
                  <a:pt x="490" y="714"/>
                </a:lnTo>
                <a:lnTo>
                  <a:pt x="489" y="713"/>
                </a:lnTo>
                <a:lnTo>
                  <a:pt x="484" y="714"/>
                </a:lnTo>
                <a:lnTo>
                  <a:pt x="478" y="718"/>
                </a:lnTo>
                <a:lnTo>
                  <a:pt x="474" y="720"/>
                </a:lnTo>
                <a:lnTo>
                  <a:pt x="469" y="721"/>
                </a:lnTo>
                <a:lnTo>
                  <a:pt x="465" y="722"/>
                </a:lnTo>
                <a:lnTo>
                  <a:pt x="459" y="722"/>
                </a:lnTo>
                <a:lnTo>
                  <a:pt x="453" y="722"/>
                </a:lnTo>
                <a:lnTo>
                  <a:pt x="447" y="721"/>
                </a:lnTo>
                <a:lnTo>
                  <a:pt x="440" y="721"/>
                </a:lnTo>
                <a:lnTo>
                  <a:pt x="435" y="721"/>
                </a:lnTo>
                <a:lnTo>
                  <a:pt x="428" y="722"/>
                </a:lnTo>
                <a:lnTo>
                  <a:pt x="422" y="724"/>
                </a:lnTo>
                <a:lnTo>
                  <a:pt x="415" y="726"/>
                </a:lnTo>
                <a:lnTo>
                  <a:pt x="409" y="728"/>
                </a:lnTo>
                <a:lnTo>
                  <a:pt x="405" y="730"/>
                </a:lnTo>
                <a:lnTo>
                  <a:pt x="401" y="733"/>
                </a:lnTo>
                <a:lnTo>
                  <a:pt x="399" y="734"/>
                </a:lnTo>
                <a:lnTo>
                  <a:pt x="398" y="735"/>
                </a:lnTo>
                <a:lnTo>
                  <a:pt x="399" y="736"/>
                </a:lnTo>
                <a:lnTo>
                  <a:pt x="399" y="741"/>
                </a:lnTo>
                <a:lnTo>
                  <a:pt x="394" y="748"/>
                </a:lnTo>
                <a:lnTo>
                  <a:pt x="384" y="755"/>
                </a:lnTo>
                <a:lnTo>
                  <a:pt x="371" y="759"/>
                </a:lnTo>
                <a:lnTo>
                  <a:pt x="362" y="759"/>
                </a:lnTo>
                <a:lnTo>
                  <a:pt x="356" y="760"/>
                </a:lnTo>
                <a:lnTo>
                  <a:pt x="351" y="765"/>
                </a:lnTo>
                <a:lnTo>
                  <a:pt x="347" y="768"/>
                </a:lnTo>
                <a:lnTo>
                  <a:pt x="343" y="773"/>
                </a:lnTo>
                <a:lnTo>
                  <a:pt x="338" y="779"/>
                </a:lnTo>
                <a:lnTo>
                  <a:pt x="332" y="783"/>
                </a:lnTo>
                <a:lnTo>
                  <a:pt x="325" y="788"/>
                </a:lnTo>
                <a:lnTo>
                  <a:pt x="320" y="792"/>
                </a:lnTo>
                <a:lnTo>
                  <a:pt x="315" y="794"/>
                </a:lnTo>
                <a:lnTo>
                  <a:pt x="310" y="795"/>
                </a:lnTo>
                <a:lnTo>
                  <a:pt x="306" y="792"/>
                </a:lnTo>
                <a:lnTo>
                  <a:pt x="303" y="785"/>
                </a:lnTo>
                <a:lnTo>
                  <a:pt x="301" y="778"/>
                </a:lnTo>
                <a:lnTo>
                  <a:pt x="294" y="778"/>
                </a:lnTo>
                <a:lnTo>
                  <a:pt x="290" y="783"/>
                </a:lnTo>
                <a:lnTo>
                  <a:pt x="292" y="788"/>
                </a:lnTo>
                <a:lnTo>
                  <a:pt x="293" y="795"/>
                </a:lnTo>
                <a:lnTo>
                  <a:pt x="287" y="802"/>
                </a:lnTo>
                <a:lnTo>
                  <a:pt x="280" y="805"/>
                </a:lnTo>
                <a:lnTo>
                  <a:pt x="273" y="809"/>
                </a:lnTo>
                <a:lnTo>
                  <a:pt x="265" y="811"/>
                </a:lnTo>
                <a:lnTo>
                  <a:pt x="257" y="813"/>
                </a:lnTo>
                <a:lnTo>
                  <a:pt x="250" y="816"/>
                </a:lnTo>
                <a:lnTo>
                  <a:pt x="244" y="818"/>
                </a:lnTo>
                <a:lnTo>
                  <a:pt x="238" y="820"/>
                </a:lnTo>
                <a:lnTo>
                  <a:pt x="233" y="821"/>
                </a:lnTo>
                <a:lnTo>
                  <a:pt x="229" y="824"/>
                </a:lnTo>
                <a:lnTo>
                  <a:pt x="226" y="826"/>
                </a:lnTo>
                <a:lnTo>
                  <a:pt x="222" y="830"/>
                </a:lnTo>
                <a:lnTo>
                  <a:pt x="210" y="832"/>
                </a:lnTo>
                <a:lnTo>
                  <a:pt x="203" y="833"/>
                </a:lnTo>
                <a:lnTo>
                  <a:pt x="198" y="833"/>
                </a:lnTo>
                <a:lnTo>
                  <a:pt x="193" y="834"/>
                </a:lnTo>
                <a:lnTo>
                  <a:pt x="189" y="834"/>
                </a:lnTo>
                <a:lnTo>
                  <a:pt x="185" y="835"/>
                </a:lnTo>
                <a:lnTo>
                  <a:pt x="180" y="836"/>
                </a:lnTo>
                <a:lnTo>
                  <a:pt x="176" y="839"/>
                </a:lnTo>
                <a:lnTo>
                  <a:pt x="170" y="842"/>
                </a:lnTo>
                <a:lnTo>
                  <a:pt x="158" y="846"/>
                </a:lnTo>
                <a:lnTo>
                  <a:pt x="147" y="846"/>
                </a:lnTo>
                <a:lnTo>
                  <a:pt x="140" y="843"/>
                </a:lnTo>
                <a:lnTo>
                  <a:pt x="136" y="842"/>
                </a:lnTo>
                <a:lnTo>
                  <a:pt x="135" y="842"/>
                </a:lnTo>
                <a:lnTo>
                  <a:pt x="132" y="842"/>
                </a:lnTo>
                <a:lnTo>
                  <a:pt x="125" y="841"/>
                </a:lnTo>
                <a:lnTo>
                  <a:pt x="117" y="839"/>
                </a:lnTo>
                <a:lnTo>
                  <a:pt x="111" y="836"/>
                </a:lnTo>
                <a:lnTo>
                  <a:pt x="105" y="834"/>
                </a:lnTo>
                <a:lnTo>
                  <a:pt x="100" y="831"/>
                </a:lnTo>
                <a:lnTo>
                  <a:pt x="95" y="826"/>
                </a:lnTo>
                <a:lnTo>
                  <a:pt x="92" y="821"/>
                </a:lnTo>
                <a:lnTo>
                  <a:pt x="90" y="818"/>
                </a:lnTo>
                <a:lnTo>
                  <a:pt x="92" y="815"/>
                </a:lnTo>
                <a:lnTo>
                  <a:pt x="96" y="811"/>
                </a:lnTo>
                <a:lnTo>
                  <a:pt x="103" y="809"/>
                </a:lnTo>
                <a:lnTo>
                  <a:pt x="110" y="805"/>
                </a:lnTo>
                <a:lnTo>
                  <a:pt x="116" y="803"/>
                </a:lnTo>
                <a:lnTo>
                  <a:pt x="122" y="800"/>
                </a:lnTo>
                <a:lnTo>
                  <a:pt x="124" y="797"/>
                </a:lnTo>
                <a:lnTo>
                  <a:pt x="124" y="795"/>
                </a:lnTo>
                <a:lnTo>
                  <a:pt x="122" y="795"/>
                </a:lnTo>
                <a:lnTo>
                  <a:pt x="113" y="795"/>
                </a:lnTo>
                <a:lnTo>
                  <a:pt x="103" y="797"/>
                </a:lnTo>
                <a:lnTo>
                  <a:pt x="94" y="800"/>
                </a:lnTo>
                <a:lnTo>
                  <a:pt x="85" y="802"/>
                </a:lnTo>
                <a:lnTo>
                  <a:pt x="75" y="805"/>
                </a:lnTo>
                <a:lnTo>
                  <a:pt x="67" y="808"/>
                </a:lnTo>
                <a:lnTo>
                  <a:pt x="59" y="810"/>
                </a:lnTo>
                <a:lnTo>
                  <a:pt x="54" y="811"/>
                </a:lnTo>
                <a:lnTo>
                  <a:pt x="49" y="812"/>
                </a:lnTo>
                <a:lnTo>
                  <a:pt x="43" y="810"/>
                </a:lnTo>
                <a:lnTo>
                  <a:pt x="42" y="806"/>
                </a:lnTo>
                <a:lnTo>
                  <a:pt x="46" y="801"/>
                </a:lnTo>
                <a:lnTo>
                  <a:pt x="54" y="795"/>
                </a:lnTo>
                <a:lnTo>
                  <a:pt x="64" y="788"/>
                </a:lnTo>
                <a:lnTo>
                  <a:pt x="73" y="781"/>
                </a:lnTo>
                <a:lnTo>
                  <a:pt x="80" y="774"/>
                </a:lnTo>
                <a:lnTo>
                  <a:pt x="84" y="772"/>
                </a:lnTo>
                <a:lnTo>
                  <a:pt x="81" y="772"/>
                </a:lnTo>
                <a:lnTo>
                  <a:pt x="75" y="773"/>
                </a:lnTo>
                <a:lnTo>
                  <a:pt x="66" y="773"/>
                </a:lnTo>
                <a:lnTo>
                  <a:pt x="54" y="772"/>
                </a:lnTo>
                <a:lnTo>
                  <a:pt x="42" y="770"/>
                </a:lnTo>
                <a:lnTo>
                  <a:pt x="35" y="768"/>
                </a:lnTo>
                <a:lnTo>
                  <a:pt x="29" y="766"/>
                </a:lnTo>
                <a:lnTo>
                  <a:pt x="20" y="763"/>
                </a:lnTo>
                <a:lnTo>
                  <a:pt x="11" y="756"/>
                </a:lnTo>
                <a:lnTo>
                  <a:pt x="6" y="748"/>
                </a:lnTo>
                <a:lnTo>
                  <a:pt x="6" y="741"/>
                </a:lnTo>
                <a:lnTo>
                  <a:pt x="6" y="739"/>
                </a:lnTo>
                <a:lnTo>
                  <a:pt x="9" y="737"/>
                </a:lnTo>
                <a:lnTo>
                  <a:pt x="16" y="736"/>
                </a:lnTo>
                <a:lnTo>
                  <a:pt x="23" y="733"/>
                </a:lnTo>
                <a:lnTo>
                  <a:pt x="29" y="728"/>
                </a:lnTo>
                <a:lnTo>
                  <a:pt x="38" y="720"/>
                </a:lnTo>
                <a:lnTo>
                  <a:pt x="44" y="715"/>
                </a:lnTo>
                <a:lnTo>
                  <a:pt x="51" y="713"/>
                </a:lnTo>
                <a:lnTo>
                  <a:pt x="59" y="711"/>
                </a:lnTo>
                <a:lnTo>
                  <a:pt x="65" y="710"/>
                </a:lnTo>
                <a:lnTo>
                  <a:pt x="71" y="707"/>
                </a:lnTo>
                <a:lnTo>
                  <a:pt x="77" y="704"/>
                </a:lnTo>
                <a:lnTo>
                  <a:pt x="80" y="702"/>
                </a:lnTo>
                <a:lnTo>
                  <a:pt x="84" y="699"/>
                </a:lnTo>
                <a:lnTo>
                  <a:pt x="85" y="697"/>
                </a:lnTo>
                <a:lnTo>
                  <a:pt x="82" y="695"/>
                </a:lnTo>
                <a:lnTo>
                  <a:pt x="77" y="695"/>
                </a:lnTo>
                <a:lnTo>
                  <a:pt x="70" y="695"/>
                </a:lnTo>
                <a:lnTo>
                  <a:pt x="63" y="695"/>
                </a:lnTo>
                <a:lnTo>
                  <a:pt x="57" y="695"/>
                </a:lnTo>
                <a:lnTo>
                  <a:pt x="50" y="695"/>
                </a:lnTo>
                <a:lnTo>
                  <a:pt x="44" y="695"/>
                </a:lnTo>
                <a:lnTo>
                  <a:pt x="39" y="695"/>
                </a:lnTo>
                <a:lnTo>
                  <a:pt x="33" y="695"/>
                </a:lnTo>
                <a:lnTo>
                  <a:pt x="26" y="695"/>
                </a:lnTo>
                <a:lnTo>
                  <a:pt x="20" y="695"/>
                </a:lnTo>
                <a:lnTo>
                  <a:pt x="14" y="695"/>
                </a:lnTo>
                <a:lnTo>
                  <a:pt x="9" y="694"/>
                </a:lnTo>
                <a:lnTo>
                  <a:pt x="4" y="692"/>
                </a:lnTo>
                <a:lnTo>
                  <a:pt x="1" y="690"/>
                </a:lnTo>
                <a:lnTo>
                  <a:pt x="0" y="688"/>
                </a:lnTo>
                <a:lnTo>
                  <a:pt x="1" y="684"/>
                </a:lnTo>
                <a:lnTo>
                  <a:pt x="4" y="680"/>
                </a:lnTo>
                <a:lnTo>
                  <a:pt x="9" y="675"/>
                </a:lnTo>
                <a:lnTo>
                  <a:pt x="13" y="671"/>
                </a:lnTo>
                <a:lnTo>
                  <a:pt x="17" y="666"/>
                </a:lnTo>
                <a:lnTo>
                  <a:pt x="20" y="662"/>
                </a:lnTo>
                <a:lnTo>
                  <a:pt x="25" y="660"/>
                </a:lnTo>
                <a:lnTo>
                  <a:pt x="29" y="658"/>
                </a:lnTo>
                <a:lnTo>
                  <a:pt x="34" y="658"/>
                </a:lnTo>
                <a:lnTo>
                  <a:pt x="40" y="658"/>
                </a:lnTo>
                <a:lnTo>
                  <a:pt x="46" y="659"/>
                </a:lnTo>
                <a:lnTo>
                  <a:pt x="51" y="660"/>
                </a:lnTo>
                <a:lnTo>
                  <a:pt x="56" y="661"/>
                </a:lnTo>
                <a:lnTo>
                  <a:pt x="59" y="662"/>
                </a:lnTo>
                <a:lnTo>
                  <a:pt x="64" y="665"/>
                </a:lnTo>
                <a:lnTo>
                  <a:pt x="67" y="666"/>
                </a:lnTo>
                <a:lnTo>
                  <a:pt x="71" y="667"/>
                </a:lnTo>
                <a:lnTo>
                  <a:pt x="74" y="668"/>
                </a:lnTo>
                <a:lnTo>
                  <a:pt x="88" y="673"/>
                </a:lnTo>
                <a:lnTo>
                  <a:pt x="97" y="673"/>
                </a:lnTo>
                <a:lnTo>
                  <a:pt x="101" y="669"/>
                </a:lnTo>
                <a:lnTo>
                  <a:pt x="96" y="665"/>
                </a:lnTo>
                <a:lnTo>
                  <a:pt x="94" y="659"/>
                </a:lnTo>
                <a:lnTo>
                  <a:pt x="99" y="652"/>
                </a:lnTo>
                <a:lnTo>
                  <a:pt x="102" y="646"/>
                </a:lnTo>
                <a:lnTo>
                  <a:pt x="100" y="641"/>
                </a:lnTo>
                <a:lnTo>
                  <a:pt x="93" y="636"/>
                </a:lnTo>
                <a:lnTo>
                  <a:pt x="88" y="631"/>
                </a:lnTo>
                <a:lnTo>
                  <a:pt x="87" y="628"/>
                </a:lnTo>
                <a:lnTo>
                  <a:pt x="93" y="624"/>
                </a:lnTo>
                <a:lnTo>
                  <a:pt x="102" y="622"/>
                </a:lnTo>
                <a:lnTo>
                  <a:pt x="110" y="619"/>
                </a:lnTo>
                <a:lnTo>
                  <a:pt x="115" y="614"/>
                </a:lnTo>
                <a:lnTo>
                  <a:pt x="117" y="607"/>
                </a:lnTo>
                <a:lnTo>
                  <a:pt x="118" y="601"/>
                </a:lnTo>
                <a:lnTo>
                  <a:pt x="123" y="598"/>
                </a:lnTo>
                <a:lnTo>
                  <a:pt x="130" y="597"/>
                </a:lnTo>
                <a:lnTo>
                  <a:pt x="136" y="598"/>
                </a:lnTo>
                <a:lnTo>
                  <a:pt x="146" y="600"/>
                </a:lnTo>
                <a:lnTo>
                  <a:pt x="156" y="601"/>
                </a:lnTo>
                <a:lnTo>
                  <a:pt x="162" y="600"/>
                </a:lnTo>
                <a:lnTo>
                  <a:pt x="161" y="598"/>
                </a:lnTo>
                <a:lnTo>
                  <a:pt x="154" y="593"/>
                </a:lnTo>
                <a:lnTo>
                  <a:pt x="148" y="589"/>
                </a:lnTo>
                <a:lnTo>
                  <a:pt x="142" y="586"/>
                </a:lnTo>
                <a:lnTo>
                  <a:pt x="133" y="588"/>
                </a:lnTo>
                <a:lnTo>
                  <a:pt x="122" y="590"/>
                </a:lnTo>
                <a:lnTo>
                  <a:pt x="112" y="592"/>
                </a:lnTo>
                <a:lnTo>
                  <a:pt x="104" y="594"/>
                </a:lnTo>
                <a:lnTo>
                  <a:pt x="96" y="597"/>
                </a:lnTo>
                <a:lnTo>
                  <a:pt x="90" y="599"/>
                </a:lnTo>
                <a:lnTo>
                  <a:pt x="87" y="600"/>
                </a:lnTo>
                <a:lnTo>
                  <a:pt x="85" y="601"/>
                </a:lnTo>
                <a:lnTo>
                  <a:pt x="84" y="601"/>
                </a:lnTo>
                <a:lnTo>
                  <a:pt x="86" y="599"/>
                </a:lnTo>
                <a:lnTo>
                  <a:pt x="93" y="594"/>
                </a:lnTo>
                <a:lnTo>
                  <a:pt x="101" y="588"/>
                </a:lnTo>
                <a:lnTo>
                  <a:pt x="110" y="581"/>
                </a:lnTo>
                <a:lnTo>
                  <a:pt x="117" y="574"/>
                </a:lnTo>
                <a:lnTo>
                  <a:pt x="118" y="573"/>
                </a:lnTo>
                <a:lnTo>
                  <a:pt x="119" y="573"/>
                </a:lnTo>
                <a:lnTo>
                  <a:pt x="130" y="570"/>
                </a:lnTo>
                <a:lnTo>
                  <a:pt x="143" y="566"/>
                </a:lnTo>
                <a:lnTo>
                  <a:pt x="150" y="562"/>
                </a:lnTo>
                <a:lnTo>
                  <a:pt x="154" y="558"/>
                </a:lnTo>
                <a:lnTo>
                  <a:pt x="157" y="551"/>
                </a:lnTo>
                <a:lnTo>
                  <a:pt x="162" y="546"/>
                </a:lnTo>
                <a:lnTo>
                  <a:pt x="165" y="545"/>
                </a:lnTo>
                <a:lnTo>
                  <a:pt x="165" y="545"/>
                </a:lnTo>
                <a:lnTo>
                  <a:pt x="163" y="540"/>
                </a:lnTo>
                <a:lnTo>
                  <a:pt x="157" y="535"/>
                </a:lnTo>
                <a:lnTo>
                  <a:pt x="150" y="529"/>
                </a:lnTo>
                <a:lnTo>
                  <a:pt x="147" y="523"/>
                </a:lnTo>
                <a:lnTo>
                  <a:pt x="154" y="514"/>
                </a:lnTo>
                <a:lnTo>
                  <a:pt x="160" y="507"/>
                </a:lnTo>
                <a:lnTo>
                  <a:pt x="166" y="501"/>
                </a:lnTo>
                <a:lnTo>
                  <a:pt x="172" y="495"/>
                </a:lnTo>
                <a:lnTo>
                  <a:pt x="178" y="491"/>
                </a:lnTo>
                <a:lnTo>
                  <a:pt x="184" y="486"/>
                </a:lnTo>
                <a:lnTo>
                  <a:pt x="187" y="483"/>
                </a:lnTo>
                <a:lnTo>
                  <a:pt x="189" y="482"/>
                </a:lnTo>
                <a:lnTo>
                  <a:pt x="191" y="480"/>
                </a:lnTo>
                <a:lnTo>
                  <a:pt x="191" y="482"/>
                </a:lnTo>
                <a:lnTo>
                  <a:pt x="192" y="484"/>
                </a:lnTo>
                <a:lnTo>
                  <a:pt x="196" y="485"/>
                </a:lnTo>
                <a:lnTo>
                  <a:pt x="207" y="480"/>
                </a:lnTo>
                <a:lnTo>
                  <a:pt x="214" y="477"/>
                </a:lnTo>
                <a:lnTo>
                  <a:pt x="221" y="472"/>
                </a:lnTo>
                <a:lnTo>
                  <a:pt x="226" y="469"/>
                </a:lnTo>
                <a:lnTo>
                  <a:pt x="230" y="465"/>
                </a:lnTo>
                <a:lnTo>
                  <a:pt x="230" y="463"/>
                </a:lnTo>
                <a:lnTo>
                  <a:pt x="229" y="461"/>
                </a:lnTo>
                <a:lnTo>
                  <a:pt x="223" y="458"/>
                </a:lnTo>
                <a:lnTo>
                  <a:pt x="214" y="457"/>
                </a:lnTo>
                <a:lnTo>
                  <a:pt x="202" y="456"/>
                </a:lnTo>
                <a:lnTo>
                  <a:pt x="193" y="456"/>
                </a:lnTo>
                <a:lnTo>
                  <a:pt x="183" y="455"/>
                </a:lnTo>
                <a:lnTo>
                  <a:pt x="174" y="455"/>
                </a:lnTo>
                <a:lnTo>
                  <a:pt x="166" y="456"/>
                </a:lnTo>
                <a:lnTo>
                  <a:pt x="160" y="456"/>
                </a:lnTo>
                <a:lnTo>
                  <a:pt x="154" y="456"/>
                </a:lnTo>
                <a:lnTo>
                  <a:pt x="149" y="456"/>
                </a:lnTo>
                <a:lnTo>
                  <a:pt x="145" y="456"/>
                </a:lnTo>
                <a:lnTo>
                  <a:pt x="140" y="456"/>
                </a:lnTo>
                <a:lnTo>
                  <a:pt x="134" y="456"/>
                </a:lnTo>
                <a:lnTo>
                  <a:pt x="130" y="455"/>
                </a:lnTo>
                <a:lnTo>
                  <a:pt x="125" y="454"/>
                </a:lnTo>
                <a:lnTo>
                  <a:pt x="124" y="452"/>
                </a:lnTo>
                <a:lnTo>
                  <a:pt x="124" y="449"/>
                </a:lnTo>
                <a:lnTo>
                  <a:pt x="127" y="446"/>
                </a:lnTo>
                <a:lnTo>
                  <a:pt x="136" y="439"/>
                </a:lnTo>
                <a:lnTo>
                  <a:pt x="142" y="431"/>
                </a:lnTo>
                <a:lnTo>
                  <a:pt x="145" y="426"/>
                </a:lnTo>
                <a:lnTo>
                  <a:pt x="140" y="426"/>
                </a:lnTo>
                <a:lnTo>
                  <a:pt x="132" y="430"/>
                </a:lnTo>
                <a:lnTo>
                  <a:pt x="125" y="433"/>
                </a:lnTo>
                <a:lnTo>
                  <a:pt x="117" y="434"/>
                </a:lnTo>
                <a:lnTo>
                  <a:pt x="110" y="432"/>
                </a:lnTo>
                <a:lnTo>
                  <a:pt x="107" y="426"/>
                </a:lnTo>
                <a:lnTo>
                  <a:pt x="109" y="419"/>
                </a:lnTo>
                <a:lnTo>
                  <a:pt x="113" y="415"/>
                </a:lnTo>
                <a:lnTo>
                  <a:pt x="116" y="412"/>
                </a:lnTo>
                <a:lnTo>
                  <a:pt x="96" y="409"/>
                </a:lnTo>
                <a:lnTo>
                  <a:pt x="95" y="409"/>
                </a:lnTo>
                <a:lnTo>
                  <a:pt x="92" y="408"/>
                </a:lnTo>
                <a:lnTo>
                  <a:pt x="87" y="404"/>
                </a:lnTo>
                <a:lnTo>
                  <a:pt x="81" y="396"/>
                </a:lnTo>
                <a:lnTo>
                  <a:pt x="77" y="387"/>
                </a:lnTo>
                <a:lnTo>
                  <a:pt x="73" y="379"/>
                </a:lnTo>
                <a:lnTo>
                  <a:pt x="75" y="374"/>
                </a:lnTo>
                <a:lnTo>
                  <a:pt x="87" y="373"/>
                </a:lnTo>
                <a:lnTo>
                  <a:pt x="93" y="373"/>
                </a:lnTo>
                <a:lnTo>
                  <a:pt x="99" y="372"/>
                </a:lnTo>
                <a:lnTo>
                  <a:pt x="105" y="370"/>
                </a:lnTo>
                <a:lnTo>
                  <a:pt x="111" y="367"/>
                </a:lnTo>
                <a:lnTo>
                  <a:pt x="116" y="365"/>
                </a:lnTo>
                <a:lnTo>
                  <a:pt x="118" y="363"/>
                </a:lnTo>
                <a:lnTo>
                  <a:pt x="118" y="359"/>
                </a:lnTo>
                <a:lnTo>
                  <a:pt x="113" y="357"/>
                </a:lnTo>
                <a:lnTo>
                  <a:pt x="105" y="352"/>
                </a:lnTo>
                <a:lnTo>
                  <a:pt x="105" y="348"/>
                </a:lnTo>
                <a:lnTo>
                  <a:pt x="110" y="343"/>
                </a:lnTo>
                <a:lnTo>
                  <a:pt x="117" y="336"/>
                </a:lnTo>
                <a:lnTo>
                  <a:pt x="124" y="332"/>
                </a:lnTo>
                <a:lnTo>
                  <a:pt x="131" y="331"/>
                </a:lnTo>
                <a:lnTo>
                  <a:pt x="134" y="332"/>
                </a:lnTo>
                <a:lnTo>
                  <a:pt x="136" y="333"/>
                </a:lnTo>
                <a:lnTo>
                  <a:pt x="154" y="310"/>
                </a:lnTo>
                <a:lnTo>
                  <a:pt x="151" y="309"/>
                </a:lnTo>
                <a:lnTo>
                  <a:pt x="147" y="305"/>
                </a:lnTo>
                <a:lnTo>
                  <a:pt x="139" y="304"/>
                </a:lnTo>
                <a:lnTo>
                  <a:pt x="130" y="306"/>
                </a:lnTo>
                <a:lnTo>
                  <a:pt x="122" y="310"/>
                </a:lnTo>
                <a:lnTo>
                  <a:pt x="116" y="311"/>
                </a:lnTo>
                <a:lnTo>
                  <a:pt x="112" y="308"/>
                </a:lnTo>
                <a:lnTo>
                  <a:pt x="113" y="299"/>
                </a:lnTo>
                <a:lnTo>
                  <a:pt x="117" y="288"/>
                </a:lnTo>
                <a:lnTo>
                  <a:pt x="123" y="274"/>
                </a:lnTo>
                <a:lnTo>
                  <a:pt x="125" y="260"/>
                </a:lnTo>
                <a:lnTo>
                  <a:pt x="124" y="249"/>
                </a:lnTo>
                <a:lnTo>
                  <a:pt x="122" y="241"/>
                </a:lnTo>
                <a:lnTo>
                  <a:pt x="122" y="236"/>
                </a:lnTo>
                <a:lnTo>
                  <a:pt x="119" y="234"/>
                </a:lnTo>
                <a:lnTo>
                  <a:pt x="111" y="231"/>
                </a:lnTo>
                <a:lnTo>
                  <a:pt x="101" y="227"/>
                </a:lnTo>
                <a:lnTo>
                  <a:pt x="99" y="220"/>
                </a:lnTo>
                <a:lnTo>
                  <a:pt x="102" y="214"/>
                </a:lnTo>
                <a:lnTo>
                  <a:pt x="110" y="212"/>
                </a:lnTo>
                <a:lnTo>
                  <a:pt x="112" y="213"/>
                </a:lnTo>
                <a:lnTo>
                  <a:pt x="112" y="214"/>
                </a:lnTo>
                <a:lnTo>
                  <a:pt x="115" y="215"/>
                </a:lnTo>
                <a:lnTo>
                  <a:pt x="124" y="215"/>
                </a:lnTo>
                <a:lnTo>
                  <a:pt x="123" y="223"/>
                </a:lnTo>
                <a:lnTo>
                  <a:pt x="124" y="226"/>
                </a:lnTo>
                <a:lnTo>
                  <a:pt x="126" y="228"/>
                </a:lnTo>
                <a:lnTo>
                  <a:pt x="128" y="229"/>
                </a:lnTo>
                <a:lnTo>
                  <a:pt x="131" y="226"/>
                </a:lnTo>
                <a:lnTo>
                  <a:pt x="131" y="219"/>
                </a:lnTo>
                <a:lnTo>
                  <a:pt x="131" y="213"/>
                </a:lnTo>
                <a:lnTo>
                  <a:pt x="132" y="210"/>
                </a:lnTo>
                <a:lnTo>
                  <a:pt x="134" y="207"/>
                </a:lnTo>
                <a:lnTo>
                  <a:pt x="139" y="207"/>
                </a:lnTo>
                <a:lnTo>
                  <a:pt x="143" y="207"/>
                </a:lnTo>
                <a:lnTo>
                  <a:pt x="149" y="208"/>
                </a:lnTo>
                <a:lnTo>
                  <a:pt x="155" y="208"/>
                </a:lnTo>
                <a:lnTo>
                  <a:pt x="162" y="207"/>
                </a:lnTo>
                <a:lnTo>
                  <a:pt x="171" y="206"/>
                </a:lnTo>
                <a:lnTo>
                  <a:pt x="180" y="206"/>
                </a:lnTo>
                <a:lnTo>
                  <a:pt x="187" y="210"/>
                </a:lnTo>
                <a:lnTo>
                  <a:pt x="192" y="213"/>
                </a:lnTo>
                <a:lnTo>
                  <a:pt x="194" y="215"/>
                </a:lnTo>
                <a:lnTo>
                  <a:pt x="196" y="217"/>
                </a:lnTo>
                <a:lnTo>
                  <a:pt x="199" y="214"/>
                </a:lnTo>
                <a:lnTo>
                  <a:pt x="201" y="212"/>
                </a:lnTo>
                <a:lnTo>
                  <a:pt x="204" y="212"/>
                </a:lnTo>
                <a:lnTo>
                  <a:pt x="208" y="213"/>
                </a:lnTo>
                <a:lnTo>
                  <a:pt x="209" y="215"/>
                </a:lnTo>
                <a:lnTo>
                  <a:pt x="210" y="219"/>
                </a:lnTo>
                <a:lnTo>
                  <a:pt x="212" y="221"/>
                </a:lnTo>
                <a:lnTo>
                  <a:pt x="215" y="225"/>
                </a:lnTo>
                <a:lnTo>
                  <a:pt x="215" y="229"/>
                </a:lnTo>
                <a:lnTo>
                  <a:pt x="214" y="235"/>
                </a:lnTo>
                <a:lnTo>
                  <a:pt x="215" y="241"/>
                </a:lnTo>
                <a:lnTo>
                  <a:pt x="216" y="244"/>
                </a:lnTo>
                <a:lnTo>
                  <a:pt x="221" y="245"/>
                </a:lnTo>
                <a:lnTo>
                  <a:pt x="225" y="243"/>
                </a:lnTo>
                <a:lnTo>
                  <a:pt x="229" y="240"/>
                </a:lnTo>
                <a:lnTo>
                  <a:pt x="232" y="235"/>
                </a:lnTo>
                <a:lnTo>
                  <a:pt x="233" y="231"/>
                </a:lnTo>
                <a:lnTo>
                  <a:pt x="233" y="227"/>
                </a:lnTo>
                <a:lnTo>
                  <a:pt x="234" y="223"/>
                </a:lnTo>
                <a:lnTo>
                  <a:pt x="238" y="221"/>
                </a:lnTo>
                <a:lnTo>
                  <a:pt x="245" y="222"/>
                </a:lnTo>
                <a:lnTo>
                  <a:pt x="252" y="225"/>
                </a:lnTo>
                <a:lnTo>
                  <a:pt x="255" y="229"/>
                </a:lnTo>
                <a:lnTo>
                  <a:pt x="259" y="233"/>
                </a:lnTo>
                <a:lnTo>
                  <a:pt x="262" y="235"/>
                </a:lnTo>
                <a:lnTo>
                  <a:pt x="264" y="234"/>
                </a:lnTo>
                <a:lnTo>
                  <a:pt x="267" y="230"/>
                </a:lnTo>
                <a:lnTo>
                  <a:pt x="270" y="228"/>
                </a:lnTo>
                <a:lnTo>
                  <a:pt x="275" y="229"/>
                </a:lnTo>
                <a:lnTo>
                  <a:pt x="279" y="233"/>
                </a:lnTo>
                <a:lnTo>
                  <a:pt x="283" y="235"/>
                </a:lnTo>
                <a:lnTo>
                  <a:pt x="286" y="236"/>
                </a:lnTo>
                <a:lnTo>
                  <a:pt x="288" y="234"/>
                </a:lnTo>
                <a:lnTo>
                  <a:pt x="292" y="231"/>
                </a:lnTo>
                <a:lnTo>
                  <a:pt x="295" y="230"/>
                </a:lnTo>
                <a:lnTo>
                  <a:pt x="300" y="231"/>
                </a:lnTo>
                <a:lnTo>
                  <a:pt x="301" y="231"/>
                </a:lnTo>
                <a:lnTo>
                  <a:pt x="302" y="230"/>
                </a:lnTo>
                <a:lnTo>
                  <a:pt x="306" y="226"/>
                </a:lnTo>
                <a:lnTo>
                  <a:pt x="306" y="222"/>
                </a:lnTo>
                <a:lnTo>
                  <a:pt x="302" y="221"/>
                </a:lnTo>
                <a:lnTo>
                  <a:pt x="294" y="220"/>
                </a:lnTo>
                <a:lnTo>
                  <a:pt x="286" y="219"/>
                </a:lnTo>
                <a:lnTo>
                  <a:pt x="280" y="217"/>
                </a:lnTo>
                <a:lnTo>
                  <a:pt x="280" y="213"/>
                </a:lnTo>
                <a:lnTo>
                  <a:pt x="285" y="211"/>
                </a:lnTo>
                <a:lnTo>
                  <a:pt x="291" y="210"/>
                </a:lnTo>
                <a:lnTo>
                  <a:pt x="296" y="208"/>
                </a:lnTo>
                <a:lnTo>
                  <a:pt x="301" y="206"/>
                </a:lnTo>
                <a:lnTo>
                  <a:pt x="305" y="204"/>
                </a:lnTo>
                <a:lnTo>
                  <a:pt x="307" y="203"/>
                </a:lnTo>
                <a:lnTo>
                  <a:pt x="309" y="202"/>
                </a:lnTo>
                <a:lnTo>
                  <a:pt x="310" y="200"/>
                </a:lnTo>
                <a:lnTo>
                  <a:pt x="311" y="198"/>
                </a:lnTo>
                <a:lnTo>
                  <a:pt x="313" y="197"/>
                </a:lnTo>
                <a:lnTo>
                  <a:pt x="316" y="195"/>
                </a:lnTo>
                <a:lnTo>
                  <a:pt x="322" y="193"/>
                </a:lnTo>
                <a:lnTo>
                  <a:pt x="329" y="192"/>
                </a:lnTo>
                <a:lnTo>
                  <a:pt x="336" y="191"/>
                </a:lnTo>
                <a:lnTo>
                  <a:pt x="339" y="189"/>
                </a:lnTo>
                <a:lnTo>
                  <a:pt x="340" y="185"/>
                </a:lnTo>
                <a:lnTo>
                  <a:pt x="341" y="181"/>
                </a:lnTo>
                <a:lnTo>
                  <a:pt x="344" y="177"/>
                </a:lnTo>
                <a:lnTo>
                  <a:pt x="348" y="174"/>
                </a:lnTo>
                <a:lnTo>
                  <a:pt x="352" y="170"/>
                </a:lnTo>
                <a:lnTo>
                  <a:pt x="354" y="168"/>
                </a:lnTo>
                <a:lnTo>
                  <a:pt x="353" y="165"/>
                </a:lnTo>
                <a:lnTo>
                  <a:pt x="348" y="162"/>
                </a:lnTo>
                <a:lnTo>
                  <a:pt x="340" y="160"/>
                </a:lnTo>
                <a:lnTo>
                  <a:pt x="332" y="159"/>
                </a:lnTo>
                <a:lnTo>
                  <a:pt x="330" y="158"/>
                </a:lnTo>
                <a:lnTo>
                  <a:pt x="326" y="158"/>
                </a:lnTo>
                <a:lnTo>
                  <a:pt x="321" y="159"/>
                </a:lnTo>
                <a:lnTo>
                  <a:pt x="314" y="161"/>
                </a:lnTo>
                <a:lnTo>
                  <a:pt x="309" y="162"/>
                </a:lnTo>
                <a:lnTo>
                  <a:pt x="303" y="160"/>
                </a:lnTo>
                <a:lnTo>
                  <a:pt x="296" y="157"/>
                </a:lnTo>
                <a:lnTo>
                  <a:pt x="287" y="151"/>
                </a:lnTo>
                <a:lnTo>
                  <a:pt x="280" y="145"/>
                </a:lnTo>
                <a:lnTo>
                  <a:pt x="276" y="139"/>
                </a:lnTo>
                <a:lnTo>
                  <a:pt x="276" y="134"/>
                </a:lnTo>
                <a:lnTo>
                  <a:pt x="278" y="130"/>
                </a:lnTo>
                <a:lnTo>
                  <a:pt x="282" y="129"/>
                </a:lnTo>
                <a:lnTo>
                  <a:pt x="287" y="130"/>
                </a:lnTo>
                <a:lnTo>
                  <a:pt x="298" y="129"/>
                </a:lnTo>
                <a:lnTo>
                  <a:pt x="307" y="128"/>
                </a:lnTo>
                <a:lnTo>
                  <a:pt x="311" y="127"/>
                </a:lnTo>
                <a:lnTo>
                  <a:pt x="314" y="125"/>
                </a:lnTo>
                <a:lnTo>
                  <a:pt x="314" y="121"/>
                </a:lnTo>
                <a:lnTo>
                  <a:pt x="314" y="115"/>
                </a:lnTo>
                <a:lnTo>
                  <a:pt x="315" y="110"/>
                </a:lnTo>
                <a:lnTo>
                  <a:pt x="317" y="108"/>
                </a:lnTo>
                <a:lnTo>
                  <a:pt x="321" y="107"/>
                </a:lnTo>
                <a:lnTo>
                  <a:pt x="324" y="105"/>
                </a:lnTo>
                <a:lnTo>
                  <a:pt x="326" y="101"/>
                </a:lnTo>
                <a:lnTo>
                  <a:pt x="328" y="98"/>
                </a:lnTo>
                <a:lnTo>
                  <a:pt x="328" y="96"/>
                </a:lnTo>
                <a:lnTo>
                  <a:pt x="328" y="94"/>
                </a:lnTo>
                <a:lnTo>
                  <a:pt x="326" y="92"/>
                </a:lnTo>
                <a:lnTo>
                  <a:pt x="326" y="90"/>
                </a:lnTo>
                <a:lnTo>
                  <a:pt x="328" y="85"/>
                </a:lnTo>
                <a:lnTo>
                  <a:pt x="328" y="82"/>
                </a:lnTo>
                <a:lnTo>
                  <a:pt x="326" y="78"/>
                </a:lnTo>
                <a:lnTo>
                  <a:pt x="326" y="75"/>
                </a:lnTo>
                <a:lnTo>
                  <a:pt x="328" y="71"/>
                </a:lnTo>
                <a:lnTo>
                  <a:pt x="331" y="70"/>
                </a:lnTo>
                <a:lnTo>
                  <a:pt x="336" y="68"/>
                </a:lnTo>
                <a:lnTo>
                  <a:pt x="338" y="64"/>
                </a:lnTo>
                <a:lnTo>
                  <a:pt x="340" y="59"/>
                </a:lnTo>
                <a:lnTo>
                  <a:pt x="341" y="53"/>
                </a:lnTo>
                <a:lnTo>
                  <a:pt x="343" y="48"/>
                </a:lnTo>
                <a:lnTo>
                  <a:pt x="346" y="45"/>
                </a:lnTo>
                <a:lnTo>
                  <a:pt x="352" y="42"/>
                </a:lnTo>
                <a:lnTo>
                  <a:pt x="360" y="41"/>
                </a:lnTo>
                <a:lnTo>
                  <a:pt x="368" y="42"/>
                </a:lnTo>
                <a:lnTo>
                  <a:pt x="376" y="41"/>
                </a:lnTo>
                <a:lnTo>
                  <a:pt x="381" y="36"/>
                </a:lnTo>
                <a:lnTo>
                  <a:pt x="385" y="30"/>
                </a:lnTo>
                <a:lnTo>
                  <a:pt x="389" y="29"/>
                </a:lnTo>
                <a:lnTo>
                  <a:pt x="391" y="30"/>
                </a:lnTo>
                <a:lnTo>
                  <a:pt x="393" y="36"/>
                </a:lnTo>
                <a:lnTo>
                  <a:pt x="395" y="41"/>
                </a:lnTo>
                <a:lnTo>
                  <a:pt x="399" y="45"/>
                </a:lnTo>
                <a:lnTo>
                  <a:pt x="401" y="46"/>
                </a:lnTo>
                <a:lnTo>
                  <a:pt x="402" y="41"/>
                </a:lnTo>
                <a:lnTo>
                  <a:pt x="402" y="36"/>
                </a:lnTo>
                <a:lnTo>
                  <a:pt x="404" y="30"/>
                </a:lnTo>
                <a:lnTo>
                  <a:pt x="406" y="26"/>
                </a:lnTo>
                <a:lnTo>
                  <a:pt x="409" y="25"/>
                </a:lnTo>
                <a:lnTo>
                  <a:pt x="413" y="24"/>
                </a:lnTo>
                <a:lnTo>
                  <a:pt x="416" y="24"/>
                </a:lnTo>
                <a:lnTo>
                  <a:pt x="420" y="24"/>
                </a:lnTo>
                <a:lnTo>
                  <a:pt x="423" y="23"/>
                </a:lnTo>
                <a:lnTo>
                  <a:pt x="428" y="19"/>
                </a:lnTo>
                <a:lnTo>
                  <a:pt x="432" y="18"/>
                </a:lnTo>
                <a:lnTo>
                  <a:pt x="436" y="19"/>
                </a:lnTo>
                <a:lnTo>
                  <a:pt x="436" y="23"/>
                </a:lnTo>
                <a:lnTo>
                  <a:pt x="435" y="26"/>
                </a:lnTo>
                <a:lnTo>
                  <a:pt x="435" y="29"/>
                </a:lnTo>
                <a:lnTo>
                  <a:pt x="436" y="31"/>
                </a:lnTo>
                <a:lnTo>
                  <a:pt x="437" y="34"/>
                </a:lnTo>
                <a:lnTo>
                  <a:pt x="439" y="39"/>
                </a:lnTo>
                <a:lnTo>
                  <a:pt x="443" y="44"/>
                </a:lnTo>
                <a:lnTo>
                  <a:pt x="444" y="49"/>
                </a:lnTo>
                <a:lnTo>
                  <a:pt x="444" y="54"/>
                </a:lnTo>
                <a:lnTo>
                  <a:pt x="442" y="56"/>
                </a:lnTo>
                <a:lnTo>
                  <a:pt x="439" y="59"/>
                </a:lnTo>
                <a:lnTo>
                  <a:pt x="438" y="61"/>
                </a:lnTo>
                <a:lnTo>
                  <a:pt x="438" y="63"/>
                </a:lnTo>
                <a:lnTo>
                  <a:pt x="440" y="67"/>
                </a:lnTo>
                <a:lnTo>
                  <a:pt x="445" y="68"/>
                </a:lnTo>
                <a:lnTo>
                  <a:pt x="448" y="67"/>
                </a:lnTo>
                <a:lnTo>
                  <a:pt x="451" y="62"/>
                </a:lnTo>
                <a:lnTo>
                  <a:pt x="452" y="57"/>
                </a:lnTo>
                <a:lnTo>
                  <a:pt x="452" y="54"/>
                </a:lnTo>
                <a:lnTo>
                  <a:pt x="451" y="51"/>
                </a:lnTo>
                <a:lnTo>
                  <a:pt x="448" y="42"/>
                </a:lnTo>
                <a:lnTo>
                  <a:pt x="446" y="34"/>
                </a:lnTo>
                <a:lnTo>
                  <a:pt x="444" y="28"/>
                </a:lnTo>
                <a:lnTo>
                  <a:pt x="444" y="24"/>
                </a:lnTo>
                <a:lnTo>
                  <a:pt x="446" y="21"/>
                </a:lnTo>
                <a:lnTo>
                  <a:pt x="451" y="18"/>
                </a:lnTo>
                <a:lnTo>
                  <a:pt x="455" y="18"/>
                </a:lnTo>
                <a:lnTo>
                  <a:pt x="459" y="18"/>
                </a:lnTo>
                <a:lnTo>
                  <a:pt x="465" y="14"/>
                </a:lnTo>
                <a:lnTo>
                  <a:pt x="468" y="7"/>
                </a:lnTo>
                <a:lnTo>
                  <a:pt x="471" y="2"/>
                </a:lnTo>
                <a:lnTo>
                  <a:pt x="474" y="0"/>
                </a:lnTo>
                <a:lnTo>
                  <a:pt x="477" y="1"/>
                </a:lnTo>
                <a:lnTo>
                  <a:pt x="483" y="3"/>
                </a:lnTo>
                <a:lnTo>
                  <a:pt x="489" y="6"/>
                </a:lnTo>
                <a:lnTo>
                  <a:pt x="494" y="10"/>
                </a:lnTo>
                <a:lnTo>
                  <a:pt x="503" y="19"/>
                </a:lnTo>
                <a:lnTo>
                  <a:pt x="512" y="28"/>
                </a:lnTo>
                <a:lnTo>
                  <a:pt x="521" y="31"/>
                </a:lnTo>
                <a:lnTo>
                  <a:pt x="526" y="33"/>
                </a:lnTo>
                <a:lnTo>
                  <a:pt x="524" y="36"/>
                </a:lnTo>
                <a:lnTo>
                  <a:pt x="520" y="39"/>
                </a:lnTo>
                <a:lnTo>
                  <a:pt x="514" y="40"/>
                </a:lnTo>
                <a:lnTo>
                  <a:pt x="509" y="41"/>
                </a:lnTo>
                <a:lnTo>
                  <a:pt x="506" y="45"/>
                </a:lnTo>
                <a:lnTo>
                  <a:pt x="504" y="48"/>
                </a:lnTo>
                <a:lnTo>
                  <a:pt x="500" y="51"/>
                </a:lnTo>
                <a:lnTo>
                  <a:pt x="497" y="53"/>
                </a:lnTo>
                <a:lnTo>
                  <a:pt x="491" y="56"/>
                </a:lnTo>
                <a:lnTo>
                  <a:pt x="488" y="60"/>
                </a:lnTo>
                <a:lnTo>
                  <a:pt x="486" y="63"/>
                </a:lnTo>
                <a:lnTo>
                  <a:pt x="488" y="67"/>
                </a:lnTo>
                <a:lnTo>
                  <a:pt x="490" y="70"/>
                </a:lnTo>
                <a:lnTo>
                  <a:pt x="493" y="74"/>
                </a:lnTo>
                <a:lnTo>
                  <a:pt x="499" y="75"/>
                </a:lnTo>
                <a:lnTo>
                  <a:pt x="506" y="75"/>
                </a:lnTo>
                <a:lnTo>
                  <a:pt x="512" y="69"/>
                </a:lnTo>
                <a:lnTo>
                  <a:pt x="516" y="61"/>
                </a:lnTo>
                <a:lnTo>
                  <a:pt x="521" y="53"/>
                </a:lnTo>
                <a:lnTo>
                  <a:pt x="526" y="47"/>
                </a:lnTo>
                <a:lnTo>
                  <a:pt x="531" y="47"/>
                </a:lnTo>
                <a:lnTo>
                  <a:pt x="537" y="49"/>
                </a:lnTo>
                <a:lnTo>
                  <a:pt x="542" y="49"/>
                </a:lnTo>
                <a:lnTo>
                  <a:pt x="545" y="49"/>
                </a:lnTo>
                <a:lnTo>
                  <a:pt x="550" y="46"/>
                </a:lnTo>
                <a:lnTo>
                  <a:pt x="554" y="41"/>
                </a:lnTo>
                <a:lnTo>
                  <a:pt x="560" y="39"/>
                </a:lnTo>
                <a:lnTo>
                  <a:pt x="565" y="39"/>
                </a:lnTo>
                <a:lnTo>
                  <a:pt x="570" y="39"/>
                </a:lnTo>
                <a:lnTo>
                  <a:pt x="575" y="37"/>
                </a:lnTo>
                <a:lnTo>
                  <a:pt x="579" y="33"/>
                </a:lnTo>
                <a:lnTo>
                  <a:pt x="583" y="32"/>
                </a:lnTo>
                <a:lnTo>
                  <a:pt x="589" y="34"/>
                </a:lnTo>
                <a:lnTo>
                  <a:pt x="593" y="37"/>
                </a:lnTo>
                <a:lnTo>
                  <a:pt x="597" y="37"/>
                </a:lnTo>
                <a:lnTo>
                  <a:pt x="599" y="36"/>
                </a:lnTo>
                <a:lnTo>
                  <a:pt x="604" y="39"/>
                </a:lnTo>
                <a:lnTo>
                  <a:pt x="610" y="44"/>
                </a:lnTo>
                <a:lnTo>
                  <a:pt x="614" y="45"/>
                </a:lnTo>
                <a:lnTo>
                  <a:pt x="618" y="45"/>
                </a:lnTo>
                <a:lnTo>
                  <a:pt x="621" y="41"/>
                </a:lnTo>
                <a:lnTo>
                  <a:pt x="625" y="38"/>
                </a:lnTo>
                <a:lnTo>
                  <a:pt x="627" y="38"/>
                </a:lnTo>
                <a:lnTo>
                  <a:pt x="629" y="40"/>
                </a:lnTo>
                <a:lnTo>
                  <a:pt x="630" y="44"/>
                </a:lnTo>
                <a:lnTo>
                  <a:pt x="631" y="47"/>
                </a:lnTo>
                <a:lnTo>
                  <a:pt x="635" y="48"/>
                </a:lnTo>
                <a:lnTo>
                  <a:pt x="638" y="51"/>
                </a:lnTo>
                <a:lnTo>
                  <a:pt x="640" y="54"/>
                </a:lnTo>
                <a:lnTo>
                  <a:pt x="638" y="56"/>
                </a:lnTo>
                <a:lnTo>
                  <a:pt x="637" y="57"/>
                </a:lnTo>
                <a:lnTo>
                  <a:pt x="636" y="60"/>
                </a:lnTo>
                <a:lnTo>
                  <a:pt x="634" y="63"/>
                </a:lnTo>
                <a:lnTo>
                  <a:pt x="633" y="68"/>
                </a:lnTo>
                <a:lnTo>
                  <a:pt x="631" y="71"/>
                </a:lnTo>
                <a:lnTo>
                  <a:pt x="631" y="76"/>
                </a:lnTo>
                <a:lnTo>
                  <a:pt x="635" y="79"/>
                </a:lnTo>
                <a:lnTo>
                  <a:pt x="638" y="82"/>
                </a:lnTo>
                <a:lnTo>
                  <a:pt x="641" y="83"/>
                </a:lnTo>
                <a:lnTo>
                  <a:pt x="641" y="85"/>
                </a:lnTo>
                <a:lnTo>
                  <a:pt x="641" y="90"/>
                </a:lnTo>
                <a:lnTo>
                  <a:pt x="643" y="94"/>
                </a:lnTo>
                <a:lnTo>
                  <a:pt x="648" y="97"/>
                </a:lnTo>
                <a:lnTo>
                  <a:pt x="653" y="101"/>
                </a:lnTo>
                <a:lnTo>
                  <a:pt x="656" y="108"/>
                </a:lnTo>
                <a:lnTo>
                  <a:pt x="657" y="117"/>
                </a:lnTo>
                <a:lnTo>
                  <a:pt x="659" y="125"/>
                </a:lnTo>
                <a:lnTo>
                  <a:pt x="661" y="130"/>
                </a:lnTo>
                <a:lnTo>
                  <a:pt x="666" y="132"/>
                </a:lnTo>
                <a:lnTo>
                  <a:pt x="672" y="134"/>
                </a:lnTo>
                <a:lnTo>
                  <a:pt x="676" y="136"/>
                </a:lnTo>
                <a:lnTo>
                  <a:pt x="679" y="139"/>
                </a:lnTo>
                <a:lnTo>
                  <a:pt x="679" y="143"/>
                </a:lnTo>
                <a:lnTo>
                  <a:pt x="677" y="146"/>
                </a:lnTo>
                <a:lnTo>
                  <a:pt x="676" y="149"/>
                </a:lnTo>
                <a:lnTo>
                  <a:pt x="673" y="151"/>
                </a:lnTo>
                <a:lnTo>
                  <a:pt x="666" y="155"/>
                </a:lnTo>
                <a:lnTo>
                  <a:pt x="659" y="159"/>
                </a:lnTo>
                <a:lnTo>
                  <a:pt x="656" y="161"/>
                </a:lnTo>
                <a:lnTo>
                  <a:pt x="653" y="163"/>
                </a:lnTo>
                <a:lnTo>
                  <a:pt x="653" y="166"/>
                </a:lnTo>
                <a:lnTo>
                  <a:pt x="654" y="168"/>
                </a:lnTo>
                <a:lnTo>
                  <a:pt x="657" y="169"/>
                </a:lnTo>
                <a:lnTo>
                  <a:pt x="660" y="169"/>
                </a:lnTo>
                <a:lnTo>
                  <a:pt x="666" y="168"/>
                </a:lnTo>
                <a:lnTo>
                  <a:pt x="674" y="166"/>
                </a:lnTo>
                <a:lnTo>
                  <a:pt x="682" y="165"/>
                </a:lnTo>
                <a:lnTo>
                  <a:pt x="689" y="167"/>
                </a:lnTo>
                <a:lnTo>
                  <a:pt x="694" y="174"/>
                </a:lnTo>
                <a:lnTo>
                  <a:pt x="698" y="184"/>
                </a:lnTo>
                <a:lnTo>
                  <a:pt x="704" y="197"/>
                </a:lnTo>
                <a:lnTo>
                  <a:pt x="709" y="208"/>
                </a:lnTo>
                <a:lnTo>
                  <a:pt x="710" y="217"/>
                </a:lnTo>
                <a:lnTo>
                  <a:pt x="706" y="222"/>
                </a:lnTo>
                <a:lnTo>
                  <a:pt x="702" y="228"/>
                </a:lnTo>
                <a:lnTo>
                  <a:pt x="696" y="236"/>
                </a:lnTo>
                <a:lnTo>
                  <a:pt x="694" y="244"/>
                </a:lnTo>
                <a:lnTo>
                  <a:pt x="692" y="252"/>
                </a:lnTo>
                <a:lnTo>
                  <a:pt x="690" y="258"/>
                </a:lnTo>
                <a:lnTo>
                  <a:pt x="686" y="261"/>
                </a:lnTo>
                <a:lnTo>
                  <a:pt x="677" y="263"/>
                </a:lnTo>
                <a:lnTo>
                  <a:pt x="668" y="260"/>
                </a:lnTo>
                <a:lnTo>
                  <a:pt x="660" y="257"/>
                </a:lnTo>
                <a:lnTo>
                  <a:pt x="656" y="256"/>
                </a:lnTo>
                <a:lnTo>
                  <a:pt x="652" y="257"/>
                </a:lnTo>
                <a:lnTo>
                  <a:pt x="650" y="261"/>
                </a:lnTo>
                <a:lnTo>
                  <a:pt x="648" y="266"/>
                </a:lnTo>
                <a:lnTo>
                  <a:pt x="646" y="272"/>
                </a:lnTo>
                <a:lnTo>
                  <a:pt x="646" y="281"/>
                </a:lnTo>
                <a:lnTo>
                  <a:pt x="646" y="290"/>
                </a:lnTo>
                <a:lnTo>
                  <a:pt x="644" y="296"/>
                </a:lnTo>
                <a:lnTo>
                  <a:pt x="642" y="298"/>
                </a:lnTo>
                <a:lnTo>
                  <a:pt x="637" y="302"/>
                </a:lnTo>
                <a:lnTo>
                  <a:pt x="633" y="304"/>
                </a:lnTo>
                <a:lnTo>
                  <a:pt x="628" y="304"/>
                </a:lnTo>
                <a:lnTo>
                  <a:pt x="623" y="304"/>
                </a:lnTo>
                <a:lnTo>
                  <a:pt x="619" y="302"/>
                </a:lnTo>
                <a:lnTo>
                  <a:pt x="613" y="298"/>
                </a:lnTo>
                <a:lnTo>
                  <a:pt x="607" y="296"/>
                </a:lnTo>
                <a:lnTo>
                  <a:pt x="603" y="297"/>
                </a:lnTo>
                <a:lnTo>
                  <a:pt x="600" y="301"/>
                </a:lnTo>
                <a:lnTo>
                  <a:pt x="602" y="304"/>
                </a:lnTo>
                <a:lnTo>
                  <a:pt x="606" y="306"/>
                </a:lnTo>
                <a:lnTo>
                  <a:pt x="611" y="308"/>
                </a:lnTo>
                <a:lnTo>
                  <a:pt x="614" y="310"/>
                </a:lnTo>
                <a:lnTo>
                  <a:pt x="615" y="313"/>
                </a:lnTo>
                <a:lnTo>
                  <a:pt x="614" y="317"/>
                </a:lnTo>
                <a:lnTo>
                  <a:pt x="611" y="320"/>
                </a:lnTo>
                <a:lnTo>
                  <a:pt x="606" y="320"/>
                </a:lnTo>
                <a:lnTo>
                  <a:pt x="600" y="318"/>
                </a:lnTo>
                <a:lnTo>
                  <a:pt x="596" y="313"/>
                </a:lnTo>
                <a:lnTo>
                  <a:pt x="591" y="312"/>
                </a:lnTo>
                <a:lnTo>
                  <a:pt x="587" y="313"/>
                </a:lnTo>
                <a:lnTo>
                  <a:pt x="583" y="318"/>
                </a:lnTo>
                <a:lnTo>
                  <a:pt x="580" y="325"/>
                </a:lnTo>
                <a:lnTo>
                  <a:pt x="580" y="332"/>
                </a:lnTo>
                <a:lnTo>
                  <a:pt x="583" y="337"/>
                </a:lnTo>
                <a:lnTo>
                  <a:pt x="588" y="341"/>
                </a:lnTo>
                <a:lnTo>
                  <a:pt x="592" y="343"/>
                </a:lnTo>
                <a:lnTo>
                  <a:pt x="596" y="344"/>
                </a:lnTo>
                <a:lnTo>
                  <a:pt x="598" y="347"/>
                </a:lnTo>
                <a:lnTo>
                  <a:pt x="599" y="351"/>
                </a:lnTo>
                <a:lnTo>
                  <a:pt x="599" y="357"/>
                </a:lnTo>
                <a:lnTo>
                  <a:pt x="599" y="363"/>
                </a:lnTo>
                <a:lnTo>
                  <a:pt x="597" y="367"/>
                </a:lnTo>
                <a:lnTo>
                  <a:pt x="595" y="370"/>
                </a:lnTo>
                <a:lnTo>
                  <a:pt x="593" y="372"/>
                </a:lnTo>
                <a:lnTo>
                  <a:pt x="592" y="374"/>
                </a:lnTo>
                <a:lnTo>
                  <a:pt x="593" y="380"/>
                </a:lnTo>
                <a:lnTo>
                  <a:pt x="595" y="386"/>
                </a:lnTo>
                <a:lnTo>
                  <a:pt x="596" y="391"/>
                </a:lnTo>
                <a:lnTo>
                  <a:pt x="597" y="394"/>
                </a:lnTo>
                <a:lnTo>
                  <a:pt x="598" y="399"/>
                </a:lnTo>
                <a:lnTo>
                  <a:pt x="600" y="403"/>
                </a:lnTo>
                <a:lnTo>
                  <a:pt x="606" y="408"/>
                </a:lnTo>
                <a:lnTo>
                  <a:pt x="612" y="411"/>
                </a:lnTo>
                <a:lnTo>
                  <a:pt x="615" y="414"/>
                </a:lnTo>
                <a:lnTo>
                  <a:pt x="618" y="415"/>
                </a:lnTo>
                <a:lnTo>
                  <a:pt x="620" y="417"/>
                </a:lnTo>
                <a:lnTo>
                  <a:pt x="620" y="418"/>
                </a:lnTo>
                <a:lnTo>
                  <a:pt x="618" y="419"/>
                </a:lnTo>
                <a:lnTo>
                  <a:pt x="614" y="419"/>
                </a:lnTo>
                <a:lnTo>
                  <a:pt x="611" y="420"/>
                </a:lnTo>
                <a:lnTo>
                  <a:pt x="608" y="422"/>
                </a:lnTo>
                <a:lnTo>
                  <a:pt x="607" y="424"/>
                </a:lnTo>
                <a:lnTo>
                  <a:pt x="607" y="426"/>
                </a:lnTo>
                <a:lnTo>
                  <a:pt x="607" y="430"/>
                </a:lnTo>
                <a:lnTo>
                  <a:pt x="607" y="433"/>
                </a:lnTo>
                <a:lnTo>
                  <a:pt x="607" y="438"/>
                </a:lnTo>
                <a:lnTo>
                  <a:pt x="610" y="444"/>
                </a:lnTo>
                <a:lnTo>
                  <a:pt x="612" y="449"/>
                </a:lnTo>
                <a:lnTo>
                  <a:pt x="612" y="454"/>
                </a:lnTo>
                <a:lnTo>
                  <a:pt x="607" y="456"/>
                </a:lnTo>
                <a:lnTo>
                  <a:pt x="599" y="456"/>
                </a:lnTo>
                <a:lnTo>
                  <a:pt x="595" y="457"/>
                </a:lnTo>
                <a:lnTo>
                  <a:pt x="593" y="460"/>
                </a:lnTo>
                <a:lnTo>
                  <a:pt x="597" y="463"/>
                </a:lnTo>
                <a:lnTo>
                  <a:pt x="602" y="465"/>
                </a:lnTo>
                <a:lnTo>
                  <a:pt x="606" y="468"/>
                </a:lnTo>
                <a:lnTo>
                  <a:pt x="610" y="471"/>
                </a:lnTo>
                <a:lnTo>
                  <a:pt x="611" y="477"/>
                </a:lnTo>
                <a:lnTo>
                  <a:pt x="611" y="483"/>
                </a:lnTo>
                <a:lnTo>
                  <a:pt x="610" y="490"/>
                </a:lnTo>
                <a:lnTo>
                  <a:pt x="610" y="495"/>
                </a:lnTo>
                <a:lnTo>
                  <a:pt x="611" y="501"/>
                </a:lnTo>
                <a:lnTo>
                  <a:pt x="613" y="507"/>
                </a:lnTo>
                <a:lnTo>
                  <a:pt x="614" y="510"/>
                </a:lnTo>
                <a:lnTo>
                  <a:pt x="614" y="515"/>
                </a:lnTo>
                <a:lnTo>
                  <a:pt x="615" y="521"/>
                </a:lnTo>
                <a:close/>
              </a:path>
            </a:pathLst>
          </a:custGeom>
          <a:solidFill>
            <a:srgbClr val="544F70"/>
          </a:solidFill>
          <a:ln w="6350">
            <a:solidFill>
              <a:sysClr val="window" lastClr="FFFFFF"/>
            </a:solidFill>
            <a:round/>
            <a:headEnd/>
            <a:tailEnd/>
          </a:ln>
        </p:spPr>
        <p:txBody>
          <a:bodyPr/>
          <a:lstStyle/>
          <a:p>
            <a:pPr fontAlgn="auto">
              <a:spcBef>
                <a:spcPts val="0"/>
              </a:spcBef>
              <a:spcAft>
                <a:spcPts val="0"/>
              </a:spcAft>
            </a:pPr>
            <a:endParaRPr lang="en-IE" b="1" kern="0">
              <a:latin typeface="+mn-lt"/>
              <a:cs typeface="+mn-cs"/>
            </a:endParaRPr>
          </a:p>
        </p:txBody>
      </p:sp>
      <p:sp>
        <p:nvSpPr>
          <p:cNvPr id="105" name="Freeform 48"/>
          <p:cNvSpPr>
            <a:spLocks/>
          </p:cNvSpPr>
          <p:nvPr/>
        </p:nvSpPr>
        <p:spPr bwMode="auto">
          <a:xfrm>
            <a:off x="7151552" y="2193925"/>
            <a:ext cx="563562" cy="671513"/>
          </a:xfrm>
          <a:custGeom>
            <a:avLst/>
            <a:gdLst/>
            <a:ahLst/>
            <a:cxnLst>
              <a:cxn ang="0">
                <a:pos x="595" y="636"/>
              </a:cxn>
              <a:cxn ang="0">
                <a:pos x="565" y="704"/>
              </a:cxn>
              <a:cxn ang="0">
                <a:pos x="508" y="702"/>
              </a:cxn>
              <a:cxn ang="0">
                <a:pos x="465" y="722"/>
              </a:cxn>
              <a:cxn ang="0">
                <a:pos x="399" y="734"/>
              </a:cxn>
              <a:cxn ang="0">
                <a:pos x="338" y="779"/>
              </a:cxn>
              <a:cxn ang="0">
                <a:pos x="293" y="795"/>
              </a:cxn>
              <a:cxn ang="0">
                <a:pos x="222" y="830"/>
              </a:cxn>
              <a:cxn ang="0">
                <a:pos x="140" y="843"/>
              </a:cxn>
              <a:cxn ang="0">
                <a:pos x="92" y="815"/>
              </a:cxn>
              <a:cxn ang="0">
                <a:pos x="85" y="802"/>
              </a:cxn>
              <a:cxn ang="0">
                <a:pos x="80" y="774"/>
              </a:cxn>
              <a:cxn ang="0">
                <a:pos x="6" y="741"/>
              </a:cxn>
              <a:cxn ang="0">
                <a:pos x="77" y="704"/>
              </a:cxn>
              <a:cxn ang="0">
                <a:pos x="33" y="695"/>
              </a:cxn>
              <a:cxn ang="0">
                <a:pos x="17" y="666"/>
              </a:cxn>
              <a:cxn ang="0">
                <a:pos x="71" y="667"/>
              </a:cxn>
              <a:cxn ang="0">
                <a:pos x="87" y="628"/>
              </a:cxn>
              <a:cxn ang="0">
                <a:pos x="162" y="600"/>
              </a:cxn>
              <a:cxn ang="0">
                <a:pos x="85" y="601"/>
              </a:cxn>
              <a:cxn ang="0">
                <a:pos x="154" y="558"/>
              </a:cxn>
              <a:cxn ang="0">
                <a:pos x="172" y="495"/>
              </a:cxn>
              <a:cxn ang="0">
                <a:pos x="226" y="469"/>
              </a:cxn>
              <a:cxn ang="0">
                <a:pos x="154" y="456"/>
              </a:cxn>
              <a:cxn ang="0">
                <a:pos x="145" y="426"/>
              </a:cxn>
              <a:cxn ang="0">
                <a:pos x="92" y="408"/>
              </a:cxn>
              <a:cxn ang="0">
                <a:pos x="118" y="363"/>
              </a:cxn>
              <a:cxn ang="0">
                <a:pos x="151" y="309"/>
              </a:cxn>
              <a:cxn ang="0">
                <a:pos x="122" y="241"/>
              </a:cxn>
              <a:cxn ang="0">
                <a:pos x="123" y="223"/>
              </a:cxn>
              <a:cxn ang="0">
                <a:pos x="155" y="208"/>
              </a:cxn>
              <a:cxn ang="0">
                <a:pos x="209" y="215"/>
              </a:cxn>
              <a:cxn ang="0">
                <a:pos x="233" y="231"/>
              </a:cxn>
              <a:cxn ang="0">
                <a:pos x="275" y="229"/>
              </a:cxn>
              <a:cxn ang="0">
                <a:pos x="302" y="221"/>
              </a:cxn>
              <a:cxn ang="0">
                <a:pos x="310" y="200"/>
              </a:cxn>
              <a:cxn ang="0">
                <a:pos x="352" y="170"/>
              </a:cxn>
              <a:cxn ang="0">
                <a:pos x="296" y="157"/>
              </a:cxn>
              <a:cxn ang="0">
                <a:pos x="314" y="121"/>
              </a:cxn>
              <a:cxn ang="0">
                <a:pos x="328" y="85"/>
              </a:cxn>
              <a:cxn ang="0">
                <a:pos x="352" y="42"/>
              </a:cxn>
              <a:cxn ang="0">
                <a:pos x="402" y="41"/>
              </a:cxn>
              <a:cxn ang="0">
                <a:pos x="436" y="23"/>
              </a:cxn>
              <a:cxn ang="0">
                <a:pos x="438" y="63"/>
              </a:cxn>
              <a:cxn ang="0">
                <a:pos x="446" y="21"/>
              </a:cxn>
              <a:cxn ang="0">
                <a:pos x="503" y="19"/>
              </a:cxn>
              <a:cxn ang="0">
                <a:pos x="491" y="56"/>
              </a:cxn>
              <a:cxn ang="0">
                <a:pos x="531" y="47"/>
              </a:cxn>
              <a:cxn ang="0">
                <a:pos x="589" y="34"/>
              </a:cxn>
              <a:cxn ang="0">
                <a:pos x="630" y="44"/>
              </a:cxn>
              <a:cxn ang="0">
                <a:pos x="635" y="79"/>
              </a:cxn>
              <a:cxn ang="0">
                <a:pos x="666" y="132"/>
              </a:cxn>
              <a:cxn ang="0">
                <a:pos x="653" y="166"/>
              </a:cxn>
              <a:cxn ang="0">
                <a:pos x="710" y="217"/>
              </a:cxn>
              <a:cxn ang="0">
                <a:pos x="652" y="257"/>
              </a:cxn>
              <a:cxn ang="0">
                <a:pos x="619" y="302"/>
              </a:cxn>
              <a:cxn ang="0">
                <a:pos x="606" y="320"/>
              </a:cxn>
              <a:cxn ang="0">
                <a:pos x="598" y="347"/>
              </a:cxn>
              <a:cxn ang="0">
                <a:pos x="598" y="399"/>
              </a:cxn>
              <a:cxn ang="0">
                <a:pos x="607" y="424"/>
              </a:cxn>
              <a:cxn ang="0">
                <a:pos x="597" y="463"/>
              </a:cxn>
              <a:cxn ang="0">
                <a:pos x="615" y="521"/>
              </a:cxn>
            </a:cxnLst>
            <a:rect l="0" t="0" r="r" b="b"/>
            <a:pathLst>
              <a:path w="710" h="846">
                <a:moveTo>
                  <a:pt x="615" y="521"/>
                </a:moveTo>
                <a:lnTo>
                  <a:pt x="616" y="528"/>
                </a:lnTo>
                <a:lnTo>
                  <a:pt x="616" y="544"/>
                </a:lnTo>
                <a:lnTo>
                  <a:pt x="613" y="565"/>
                </a:lnTo>
                <a:lnTo>
                  <a:pt x="605" y="581"/>
                </a:lnTo>
                <a:lnTo>
                  <a:pt x="595" y="593"/>
                </a:lnTo>
                <a:lnTo>
                  <a:pt x="590" y="606"/>
                </a:lnTo>
                <a:lnTo>
                  <a:pt x="588" y="614"/>
                </a:lnTo>
                <a:lnTo>
                  <a:pt x="588" y="618"/>
                </a:lnTo>
                <a:lnTo>
                  <a:pt x="590" y="620"/>
                </a:lnTo>
                <a:lnTo>
                  <a:pt x="593" y="627"/>
                </a:lnTo>
                <a:lnTo>
                  <a:pt x="595" y="636"/>
                </a:lnTo>
                <a:lnTo>
                  <a:pt x="591" y="644"/>
                </a:lnTo>
                <a:lnTo>
                  <a:pt x="584" y="650"/>
                </a:lnTo>
                <a:lnTo>
                  <a:pt x="580" y="654"/>
                </a:lnTo>
                <a:lnTo>
                  <a:pt x="575" y="660"/>
                </a:lnTo>
                <a:lnTo>
                  <a:pt x="572" y="668"/>
                </a:lnTo>
                <a:lnTo>
                  <a:pt x="569" y="674"/>
                </a:lnTo>
                <a:lnTo>
                  <a:pt x="567" y="675"/>
                </a:lnTo>
                <a:lnTo>
                  <a:pt x="564" y="675"/>
                </a:lnTo>
                <a:lnTo>
                  <a:pt x="558" y="677"/>
                </a:lnTo>
                <a:lnTo>
                  <a:pt x="555" y="684"/>
                </a:lnTo>
                <a:lnTo>
                  <a:pt x="560" y="694"/>
                </a:lnTo>
                <a:lnTo>
                  <a:pt x="565" y="704"/>
                </a:lnTo>
                <a:lnTo>
                  <a:pt x="565" y="714"/>
                </a:lnTo>
                <a:lnTo>
                  <a:pt x="560" y="721"/>
                </a:lnTo>
                <a:lnTo>
                  <a:pt x="557" y="722"/>
                </a:lnTo>
                <a:lnTo>
                  <a:pt x="552" y="720"/>
                </a:lnTo>
                <a:lnTo>
                  <a:pt x="545" y="718"/>
                </a:lnTo>
                <a:lnTo>
                  <a:pt x="538" y="715"/>
                </a:lnTo>
                <a:lnTo>
                  <a:pt x="535" y="713"/>
                </a:lnTo>
                <a:lnTo>
                  <a:pt x="532" y="712"/>
                </a:lnTo>
                <a:lnTo>
                  <a:pt x="527" y="712"/>
                </a:lnTo>
                <a:lnTo>
                  <a:pt x="520" y="709"/>
                </a:lnTo>
                <a:lnTo>
                  <a:pt x="514" y="704"/>
                </a:lnTo>
                <a:lnTo>
                  <a:pt x="508" y="702"/>
                </a:lnTo>
                <a:lnTo>
                  <a:pt x="501" y="709"/>
                </a:lnTo>
                <a:lnTo>
                  <a:pt x="496" y="717"/>
                </a:lnTo>
                <a:lnTo>
                  <a:pt x="493" y="718"/>
                </a:lnTo>
                <a:lnTo>
                  <a:pt x="491" y="715"/>
                </a:lnTo>
                <a:lnTo>
                  <a:pt x="491" y="714"/>
                </a:lnTo>
                <a:lnTo>
                  <a:pt x="490" y="714"/>
                </a:lnTo>
                <a:lnTo>
                  <a:pt x="489" y="713"/>
                </a:lnTo>
                <a:lnTo>
                  <a:pt x="484" y="714"/>
                </a:lnTo>
                <a:lnTo>
                  <a:pt x="478" y="718"/>
                </a:lnTo>
                <a:lnTo>
                  <a:pt x="474" y="720"/>
                </a:lnTo>
                <a:lnTo>
                  <a:pt x="469" y="721"/>
                </a:lnTo>
                <a:lnTo>
                  <a:pt x="465" y="722"/>
                </a:lnTo>
                <a:lnTo>
                  <a:pt x="459" y="722"/>
                </a:lnTo>
                <a:lnTo>
                  <a:pt x="453" y="722"/>
                </a:lnTo>
                <a:lnTo>
                  <a:pt x="447" y="721"/>
                </a:lnTo>
                <a:lnTo>
                  <a:pt x="440" y="721"/>
                </a:lnTo>
                <a:lnTo>
                  <a:pt x="435" y="721"/>
                </a:lnTo>
                <a:lnTo>
                  <a:pt x="428" y="722"/>
                </a:lnTo>
                <a:lnTo>
                  <a:pt x="422" y="724"/>
                </a:lnTo>
                <a:lnTo>
                  <a:pt x="415" y="726"/>
                </a:lnTo>
                <a:lnTo>
                  <a:pt x="409" y="728"/>
                </a:lnTo>
                <a:lnTo>
                  <a:pt x="405" y="730"/>
                </a:lnTo>
                <a:lnTo>
                  <a:pt x="401" y="733"/>
                </a:lnTo>
                <a:lnTo>
                  <a:pt x="399" y="734"/>
                </a:lnTo>
                <a:lnTo>
                  <a:pt x="398" y="735"/>
                </a:lnTo>
                <a:lnTo>
                  <a:pt x="399" y="736"/>
                </a:lnTo>
                <a:lnTo>
                  <a:pt x="399" y="741"/>
                </a:lnTo>
                <a:lnTo>
                  <a:pt x="394" y="748"/>
                </a:lnTo>
                <a:lnTo>
                  <a:pt x="384" y="755"/>
                </a:lnTo>
                <a:lnTo>
                  <a:pt x="371" y="759"/>
                </a:lnTo>
                <a:lnTo>
                  <a:pt x="362" y="759"/>
                </a:lnTo>
                <a:lnTo>
                  <a:pt x="356" y="760"/>
                </a:lnTo>
                <a:lnTo>
                  <a:pt x="351" y="765"/>
                </a:lnTo>
                <a:lnTo>
                  <a:pt x="347" y="768"/>
                </a:lnTo>
                <a:lnTo>
                  <a:pt x="343" y="773"/>
                </a:lnTo>
                <a:lnTo>
                  <a:pt x="338" y="779"/>
                </a:lnTo>
                <a:lnTo>
                  <a:pt x="332" y="783"/>
                </a:lnTo>
                <a:lnTo>
                  <a:pt x="325" y="788"/>
                </a:lnTo>
                <a:lnTo>
                  <a:pt x="320" y="792"/>
                </a:lnTo>
                <a:lnTo>
                  <a:pt x="315" y="794"/>
                </a:lnTo>
                <a:lnTo>
                  <a:pt x="310" y="795"/>
                </a:lnTo>
                <a:lnTo>
                  <a:pt x="306" y="792"/>
                </a:lnTo>
                <a:lnTo>
                  <a:pt x="303" y="785"/>
                </a:lnTo>
                <a:lnTo>
                  <a:pt x="301" y="778"/>
                </a:lnTo>
                <a:lnTo>
                  <a:pt x="294" y="778"/>
                </a:lnTo>
                <a:lnTo>
                  <a:pt x="290" y="783"/>
                </a:lnTo>
                <a:lnTo>
                  <a:pt x="292" y="788"/>
                </a:lnTo>
                <a:lnTo>
                  <a:pt x="293" y="795"/>
                </a:lnTo>
                <a:lnTo>
                  <a:pt x="287" y="802"/>
                </a:lnTo>
                <a:lnTo>
                  <a:pt x="280" y="805"/>
                </a:lnTo>
                <a:lnTo>
                  <a:pt x="273" y="809"/>
                </a:lnTo>
                <a:lnTo>
                  <a:pt x="265" y="811"/>
                </a:lnTo>
                <a:lnTo>
                  <a:pt x="257" y="813"/>
                </a:lnTo>
                <a:lnTo>
                  <a:pt x="250" y="816"/>
                </a:lnTo>
                <a:lnTo>
                  <a:pt x="244" y="818"/>
                </a:lnTo>
                <a:lnTo>
                  <a:pt x="238" y="820"/>
                </a:lnTo>
                <a:lnTo>
                  <a:pt x="233" y="821"/>
                </a:lnTo>
                <a:lnTo>
                  <a:pt x="229" y="824"/>
                </a:lnTo>
                <a:lnTo>
                  <a:pt x="226" y="826"/>
                </a:lnTo>
                <a:lnTo>
                  <a:pt x="222" y="830"/>
                </a:lnTo>
                <a:lnTo>
                  <a:pt x="210" y="832"/>
                </a:lnTo>
                <a:lnTo>
                  <a:pt x="203" y="833"/>
                </a:lnTo>
                <a:lnTo>
                  <a:pt x="198" y="833"/>
                </a:lnTo>
                <a:lnTo>
                  <a:pt x="193" y="834"/>
                </a:lnTo>
                <a:lnTo>
                  <a:pt x="189" y="834"/>
                </a:lnTo>
                <a:lnTo>
                  <a:pt x="185" y="835"/>
                </a:lnTo>
                <a:lnTo>
                  <a:pt x="180" y="836"/>
                </a:lnTo>
                <a:lnTo>
                  <a:pt x="176" y="839"/>
                </a:lnTo>
                <a:lnTo>
                  <a:pt x="170" y="842"/>
                </a:lnTo>
                <a:lnTo>
                  <a:pt x="158" y="846"/>
                </a:lnTo>
                <a:lnTo>
                  <a:pt x="147" y="846"/>
                </a:lnTo>
                <a:lnTo>
                  <a:pt x="140" y="843"/>
                </a:lnTo>
                <a:lnTo>
                  <a:pt x="136" y="842"/>
                </a:lnTo>
                <a:lnTo>
                  <a:pt x="135" y="842"/>
                </a:lnTo>
                <a:lnTo>
                  <a:pt x="132" y="842"/>
                </a:lnTo>
                <a:lnTo>
                  <a:pt x="125" y="841"/>
                </a:lnTo>
                <a:lnTo>
                  <a:pt x="117" y="839"/>
                </a:lnTo>
                <a:lnTo>
                  <a:pt x="111" y="836"/>
                </a:lnTo>
                <a:lnTo>
                  <a:pt x="105" y="834"/>
                </a:lnTo>
                <a:lnTo>
                  <a:pt x="100" y="831"/>
                </a:lnTo>
                <a:lnTo>
                  <a:pt x="95" y="826"/>
                </a:lnTo>
                <a:lnTo>
                  <a:pt x="92" y="821"/>
                </a:lnTo>
                <a:lnTo>
                  <a:pt x="90" y="818"/>
                </a:lnTo>
                <a:lnTo>
                  <a:pt x="92" y="815"/>
                </a:lnTo>
                <a:lnTo>
                  <a:pt x="96" y="811"/>
                </a:lnTo>
                <a:lnTo>
                  <a:pt x="103" y="809"/>
                </a:lnTo>
                <a:lnTo>
                  <a:pt x="110" y="805"/>
                </a:lnTo>
                <a:lnTo>
                  <a:pt x="116" y="803"/>
                </a:lnTo>
                <a:lnTo>
                  <a:pt x="122" y="800"/>
                </a:lnTo>
                <a:lnTo>
                  <a:pt x="124" y="797"/>
                </a:lnTo>
                <a:lnTo>
                  <a:pt x="124" y="795"/>
                </a:lnTo>
                <a:lnTo>
                  <a:pt x="122" y="795"/>
                </a:lnTo>
                <a:lnTo>
                  <a:pt x="113" y="795"/>
                </a:lnTo>
                <a:lnTo>
                  <a:pt x="103" y="797"/>
                </a:lnTo>
                <a:lnTo>
                  <a:pt x="94" y="800"/>
                </a:lnTo>
                <a:lnTo>
                  <a:pt x="85" y="802"/>
                </a:lnTo>
                <a:lnTo>
                  <a:pt x="75" y="805"/>
                </a:lnTo>
                <a:lnTo>
                  <a:pt x="67" y="808"/>
                </a:lnTo>
                <a:lnTo>
                  <a:pt x="59" y="810"/>
                </a:lnTo>
                <a:lnTo>
                  <a:pt x="54" y="811"/>
                </a:lnTo>
                <a:lnTo>
                  <a:pt x="49" y="812"/>
                </a:lnTo>
                <a:lnTo>
                  <a:pt x="43" y="810"/>
                </a:lnTo>
                <a:lnTo>
                  <a:pt x="42" y="806"/>
                </a:lnTo>
                <a:lnTo>
                  <a:pt x="46" y="801"/>
                </a:lnTo>
                <a:lnTo>
                  <a:pt x="54" y="795"/>
                </a:lnTo>
                <a:lnTo>
                  <a:pt x="64" y="788"/>
                </a:lnTo>
                <a:lnTo>
                  <a:pt x="73" y="781"/>
                </a:lnTo>
                <a:lnTo>
                  <a:pt x="80" y="774"/>
                </a:lnTo>
                <a:lnTo>
                  <a:pt x="84" y="772"/>
                </a:lnTo>
                <a:lnTo>
                  <a:pt x="81" y="772"/>
                </a:lnTo>
                <a:lnTo>
                  <a:pt x="75" y="773"/>
                </a:lnTo>
                <a:lnTo>
                  <a:pt x="66" y="773"/>
                </a:lnTo>
                <a:lnTo>
                  <a:pt x="54" y="772"/>
                </a:lnTo>
                <a:lnTo>
                  <a:pt x="42" y="770"/>
                </a:lnTo>
                <a:lnTo>
                  <a:pt x="35" y="768"/>
                </a:lnTo>
                <a:lnTo>
                  <a:pt x="29" y="766"/>
                </a:lnTo>
                <a:lnTo>
                  <a:pt x="20" y="763"/>
                </a:lnTo>
                <a:lnTo>
                  <a:pt x="11" y="756"/>
                </a:lnTo>
                <a:lnTo>
                  <a:pt x="6" y="748"/>
                </a:lnTo>
                <a:lnTo>
                  <a:pt x="6" y="741"/>
                </a:lnTo>
                <a:lnTo>
                  <a:pt x="6" y="739"/>
                </a:lnTo>
                <a:lnTo>
                  <a:pt x="9" y="737"/>
                </a:lnTo>
                <a:lnTo>
                  <a:pt x="16" y="736"/>
                </a:lnTo>
                <a:lnTo>
                  <a:pt x="23" y="733"/>
                </a:lnTo>
                <a:lnTo>
                  <a:pt x="29" y="728"/>
                </a:lnTo>
                <a:lnTo>
                  <a:pt x="38" y="720"/>
                </a:lnTo>
                <a:lnTo>
                  <a:pt x="44" y="715"/>
                </a:lnTo>
                <a:lnTo>
                  <a:pt x="51" y="713"/>
                </a:lnTo>
                <a:lnTo>
                  <a:pt x="59" y="711"/>
                </a:lnTo>
                <a:lnTo>
                  <a:pt x="65" y="710"/>
                </a:lnTo>
                <a:lnTo>
                  <a:pt x="71" y="707"/>
                </a:lnTo>
                <a:lnTo>
                  <a:pt x="77" y="704"/>
                </a:lnTo>
                <a:lnTo>
                  <a:pt x="80" y="702"/>
                </a:lnTo>
                <a:lnTo>
                  <a:pt x="84" y="699"/>
                </a:lnTo>
                <a:lnTo>
                  <a:pt x="85" y="697"/>
                </a:lnTo>
                <a:lnTo>
                  <a:pt x="82" y="695"/>
                </a:lnTo>
                <a:lnTo>
                  <a:pt x="77" y="695"/>
                </a:lnTo>
                <a:lnTo>
                  <a:pt x="70" y="695"/>
                </a:lnTo>
                <a:lnTo>
                  <a:pt x="63" y="695"/>
                </a:lnTo>
                <a:lnTo>
                  <a:pt x="57" y="695"/>
                </a:lnTo>
                <a:lnTo>
                  <a:pt x="50" y="695"/>
                </a:lnTo>
                <a:lnTo>
                  <a:pt x="44" y="695"/>
                </a:lnTo>
                <a:lnTo>
                  <a:pt x="39" y="695"/>
                </a:lnTo>
                <a:lnTo>
                  <a:pt x="33" y="695"/>
                </a:lnTo>
                <a:lnTo>
                  <a:pt x="26" y="695"/>
                </a:lnTo>
                <a:lnTo>
                  <a:pt x="20" y="695"/>
                </a:lnTo>
                <a:lnTo>
                  <a:pt x="14" y="695"/>
                </a:lnTo>
                <a:lnTo>
                  <a:pt x="9" y="694"/>
                </a:lnTo>
                <a:lnTo>
                  <a:pt x="4" y="692"/>
                </a:lnTo>
                <a:lnTo>
                  <a:pt x="1" y="690"/>
                </a:lnTo>
                <a:lnTo>
                  <a:pt x="0" y="688"/>
                </a:lnTo>
                <a:lnTo>
                  <a:pt x="1" y="684"/>
                </a:lnTo>
                <a:lnTo>
                  <a:pt x="4" y="680"/>
                </a:lnTo>
                <a:lnTo>
                  <a:pt x="9" y="675"/>
                </a:lnTo>
                <a:lnTo>
                  <a:pt x="13" y="671"/>
                </a:lnTo>
                <a:lnTo>
                  <a:pt x="17" y="666"/>
                </a:lnTo>
                <a:lnTo>
                  <a:pt x="20" y="662"/>
                </a:lnTo>
                <a:lnTo>
                  <a:pt x="25" y="660"/>
                </a:lnTo>
                <a:lnTo>
                  <a:pt x="29" y="658"/>
                </a:lnTo>
                <a:lnTo>
                  <a:pt x="34" y="658"/>
                </a:lnTo>
                <a:lnTo>
                  <a:pt x="40" y="658"/>
                </a:lnTo>
                <a:lnTo>
                  <a:pt x="46" y="659"/>
                </a:lnTo>
                <a:lnTo>
                  <a:pt x="51" y="660"/>
                </a:lnTo>
                <a:lnTo>
                  <a:pt x="56" y="661"/>
                </a:lnTo>
                <a:lnTo>
                  <a:pt x="59" y="662"/>
                </a:lnTo>
                <a:lnTo>
                  <a:pt x="64" y="665"/>
                </a:lnTo>
                <a:lnTo>
                  <a:pt x="67" y="666"/>
                </a:lnTo>
                <a:lnTo>
                  <a:pt x="71" y="667"/>
                </a:lnTo>
                <a:lnTo>
                  <a:pt x="74" y="668"/>
                </a:lnTo>
                <a:lnTo>
                  <a:pt x="88" y="673"/>
                </a:lnTo>
                <a:lnTo>
                  <a:pt x="97" y="673"/>
                </a:lnTo>
                <a:lnTo>
                  <a:pt x="101" y="669"/>
                </a:lnTo>
                <a:lnTo>
                  <a:pt x="96" y="665"/>
                </a:lnTo>
                <a:lnTo>
                  <a:pt x="94" y="659"/>
                </a:lnTo>
                <a:lnTo>
                  <a:pt x="99" y="652"/>
                </a:lnTo>
                <a:lnTo>
                  <a:pt x="102" y="646"/>
                </a:lnTo>
                <a:lnTo>
                  <a:pt x="100" y="641"/>
                </a:lnTo>
                <a:lnTo>
                  <a:pt x="93" y="636"/>
                </a:lnTo>
                <a:lnTo>
                  <a:pt x="88" y="631"/>
                </a:lnTo>
                <a:lnTo>
                  <a:pt x="87" y="628"/>
                </a:lnTo>
                <a:lnTo>
                  <a:pt x="93" y="624"/>
                </a:lnTo>
                <a:lnTo>
                  <a:pt x="102" y="622"/>
                </a:lnTo>
                <a:lnTo>
                  <a:pt x="110" y="619"/>
                </a:lnTo>
                <a:lnTo>
                  <a:pt x="115" y="614"/>
                </a:lnTo>
                <a:lnTo>
                  <a:pt x="117" y="607"/>
                </a:lnTo>
                <a:lnTo>
                  <a:pt x="118" y="601"/>
                </a:lnTo>
                <a:lnTo>
                  <a:pt x="123" y="598"/>
                </a:lnTo>
                <a:lnTo>
                  <a:pt x="130" y="597"/>
                </a:lnTo>
                <a:lnTo>
                  <a:pt x="136" y="598"/>
                </a:lnTo>
                <a:lnTo>
                  <a:pt x="146" y="600"/>
                </a:lnTo>
                <a:lnTo>
                  <a:pt x="156" y="601"/>
                </a:lnTo>
                <a:lnTo>
                  <a:pt x="162" y="600"/>
                </a:lnTo>
                <a:lnTo>
                  <a:pt x="161" y="598"/>
                </a:lnTo>
                <a:lnTo>
                  <a:pt x="154" y="593"/>
                </a:lnTo>
                <a:lnTo>
                  <a:pt x="148" y="589"/>
                </a:lnTo>
                <a:lnTo>
                  <a:pt x="142" y="586"/>
                </a:lnTo>
                <a:lnTo>
                  <a:pt x="133" y="588"/>
                </a:lnTo>
                <a:lnTo>
                  <a:pt x="122" y="590"/>
                </a:lnTo>
                <a:lnTo>
                  <a:pt x="112" y="592"/>
                </a:lnTo>
                <a:lnTo>
                  <a:pt x="104" y="594"/>
                </a:lnTo>
                <a:lnTo>
                  <a:pt x="96" y="597"/>
                </a:lnTo>
                <a:lnTo>
                  <a:pt x="90" y="599"/>
                </a:lnTo>
                <a:lnTo>
                  <a:pt x="87" y="600"/>
                </a:lnTo>
                <a:lnTo>
                  <a:pt x="85" y="601"/>
                </a:lnTo>
                <a:lnTo>
                  <a:pt x="84" y="601"/>
                </a:lnTo>
                <a:lnTo>
                  <a:pt x="86" y="599"/>
                </a:lnTo>
                <a:lnTo>
                  <a:pt x="93" y="594"/>
                </a:lnTo>
                <a:lnTo>
                  <a:pt x="101" y="588"/>
                </a:lnTo>
                <a:lnTo>
                  <a:pt x="110" y="581"/>
                </a:lnTo>
                <a:lnTo>
                  <a:pt x="117" y="574"/>
                </a:lnTo>
                <a:lnTo>
                  <a:pt x="118" y="573"/>
                </a:lnTo>
                <a:lnTo>
                  <a:pt x="119" y="573"/>
                </a:lnTo>
                <a:lnTo>
                  <a:pt x="130" y="570"/>
                </a:lnTo>
                <a:lnTo>
                  <a:pt x="143" y="566"/>
                </a:lnTo>
                <a:lnTo>
                  <a:pt x="150" y="562"/>
                </a:lnTo>
                <a:lnTo>
                  <a:pt x="154" y="558"/>
                </a:lnTo>
                <a:lnTo>
                  <a:pt x="157" y="551"/>
                </a:lnTo>
                <a:lnTo>
                  <a:pt x="162" y="546"/>
                </a:lnTo>
                <a:lnTo>
                  <a:pt x="165" y="545"/>
                </a:lnTo>
                <a:lnTo>
                  <a:pt x="165" y="545"/>
                </a:lnTo>
                <a:lnTo>
                  <a:pt x="163" y="540"/>
                </a:lnTo>
                <a:lnTo>
                  <a:pt x="157" y="535"/>
                </a:lnTo>
                <a:lnTo>
                  <a:pt x="150" y="529"/>
                </a:lnTo>
                <a:lnTo>
                  <a:pt x="147" y="523"/>
                </a:lnTo>
                <a:lnTo>
                  <a:pt x="154" y="514"/>
                </a:lnTo>
                <a:lnTo>
                  <a:pt x="160" y="507"/>
                </a:lnTo>
                <a:lnTo>
                  <a:pt x="166" y="501"/>
                </a:lnTo>
                <a:lnTo>
                  <a:pt x="172" y="495"/>
                </a:lnTo>
                <a:lnTo>
                  <a:pt x="178" y="491"/>
                </a:lnTo>
                <a:lnTo>
                  <a:pt x="184" y="486"/>
                </a:lnTo>
                <a:lnTo>
                  <a:pt x="187" y="483"/>
                </a:lnTo>
                <a:lnTo>
                  <a:pt x="189" y="482"/>
                </a:lnTo>
                <a:lnTo>
                  <a:pt x="191" y="480"/>
                </a:lnTo>
                <a:lnTo>
                  <a:pt x="191" y="482"/>
                </a:lnTo>
                <a:lnTo>
                  <a:pt x="192" y="484"/>
                </a:lnTo>
                <a:lnTo>
                  <a:pt x="196" y="485"/>
                </a:lnTo>
                <a:lnTo>
                  <a:pt x="207" y="480"/>
                </a:lnTo>
                <a:lnTo>
                  <a:pt x="214" y="477"/>
                </a:lnTo>
                <a:lnTo>
                  <a:pt x="221" y="472"/>
                </a:lnTo>
                <a:lnTo>
                  <a:pt x="226" y="469"/>
                </a:lnTo>
                <a:lnTo>
                  <a:pt x="230" y="465"/>
                </a:lnTo>
                <a:lnTo>
                  <a:pt x="230" y="463"/>
                </a:lnTo>
                <a:lnTo>
                  <a:pt x="229" y="461"/>
                </a:lnTo>
                <a:lnTo>
                  <a:pt x="223" y="458"/>
                </a:lnTo>
                <a:lnTo>
                  <a:pt x="214" y="457"/>
                </a:lnTo>
                <a:lnTo>
                  <a:pt x="202" y="456"/>
                </a:lnTo>
                <a:lnTo>
                  <a:pt x="193" y="456"/>
                </a:lnTo>
                <a:lnTo>
                  <a:pt x="183" y="455"/>
                </a:lnTo>
                <a:lnTo>
                  <a:pt x="174" y="455"/>
                </a:lnTo>
                <a:lnTo>
                  <a:pt x="166" y="456"/>
                </a:lnTo>
                <a:lnTo>
                  <a:pt x="160" y="456"/>
                </a:lnTo>
                <a:lnTo>
                  <a:pt x="154" y="456"/>
                </a:lnTo>
                <a:lnTo>
                  <a:pt x="149" y="456"/>
                </a:lnTo>
                <a:lnTo>
                  <a:pt x="145" y="456"/>
                </a:lnTo>
                <a:lnTo>
                  <a:pt x="140" y="456"/>
                </a:lnTo>
                <a:lnTo>
                  <a:pt x="134" y="456"/>
                </a:lnTo>
                <a:lnTo>
                  <a:pt x="130" y="455"/>
                </a:lnTo>
                <a:lnTo>
                  <a:pt x="125" y="454"/>
                </a:lnTo>
                <a:lnTo>
                  <a:pt x="124" y="452"/>
                </a:lnTo>
                <a:lnTo>
                  <a:pt x="124" y="449"/>
                </a:lnTo>
                <a:lnTo>
                  <a:pt x="127" y="446"/>
                </a:lnTo>
                <a:lnTo>
                  <a:pt x="136" y="439"/>
                </a:lnTo>
                <a:lnTo>
                  <a:pt x="142" y="431"/>
                </a:lnTo>
                <a:lnTo>
                  <a:pt x="145" y="426"/>
                </a:lnTo>
                <a:lnTo>
                  <a:pt x="140" y="426"/>
                </a:lnTo>
                <a:lnTo>
                  <a:pt x="132" y="430"/>
                </a:lnTo>
                <a:lnTo>
                  <a:pt x="125" y="433"/>
                </a:lnTo>
                <a:lnTo>
                  <a:pt x="117" y="434"/>
                </a:lnTo>
                <a:lnTo>
                  <a:pt x="110" y="432"/>
                </a:lnTo>
                <a:lnTo>
                  <a:pt x="107" y="426"/>
                </a:lnTo>
                <a:lnTo>
                  <a:pt x="109" y="419"/>
                </a:lnTo>
                <a:lnTo>
                  <a:pt x="113" y="415"/>
                </a:lnTo>
                <a:lnTo>
                  <a:pt x="116" y="412"/>
                </a:lnTo>
                <a:lnTo>
                  <a:pt x="96" y="409"/>
                </a:lnTo>
                <a:lnTo>
                  <a:pt x="95" y="409"/>
                </a:lnTo>
                <a:lnTo>
                  <a:pt x="92" y="408"/>
                </a:lnTo>
                <a:lnTo>
                  <a:pt x="87" y="404"/>
                </a:lnTo>
                <a:lnTo>
                  <a:pt x="81" y="396"/>
                </a:lnTo>
                <a:lnTo>
                  <a:pt x="77" y="387"/>
                </a:lnTo>
                <a:lnTo>
                  <a:pt x="73" y="379"/>
                </a:lnTo>
                <a:lnTo>
                  <a:pt x="75" y="374"/>
                </a:lnTo>
                <a:lnTo>
                  <a:pt x="87" y="373"/>
                </a:lnTo>
                <a:lnTo>
                  <a:pt x="93" y="373"/>
                </a:lnTo>
                <a:lnTo>
                  <a:pt x="99" y="372"/>
                </a:lnTo>
                <a:lnTo>
                  <a:pt x="105" y="370"/>
                </a:lnTo>
                <a:lnTo>
                  <a:pt x="111" y="367"/>
                </a:lnTo>
                <a:lnTo>
                  <a:pt x="116" y="365"/>
                </a:lnTo>
                <a:lnTo>
                  <a:pt x="118" y="363"/>
                </a:lnTo>
                <a:lnTo>
                  <a:pt x="118" y="359"/>
                </a:lnTo>
                <a:lnTo>
                  <a:pt x="113" y="357"/>
                </a:lnTo>
                <a:lnTo>
                  <a:pt x="105" y="352"/>
                </a:lnTo>
                <a:lnTo>
                  <a:pt x="105" y="348"/>
                </a:lnTo>
                <a:lnTo>
                  <a:pt x="110" y="343"/>
                </a:lnTo>
                <a:lnTo>
                  <a:pt x="117" y="336"/>
                </a:lnTo>
                <a:lnTo>
                  <a:pt x="124" y="332"/>
                </a:lnTo>
                <a:lnTo>
                  <a:pt x="131" y="331"/>
                </a:lnTo>
                <a:lnTo>
                  <a:pt x="134" y="332"/>
                </a:lnTo>
                <a:lnTo>
                  <a:pt x="136" y="333"/>
                </a:lnTo>
                <a:lnTo>
                  <a:pt x="154" y="310"/>
                </a:lnTo>
                <a:lnTo>
                  <a:pt x="151" y="309"/>
                </a:lnTo>
                <a:lnTo>
                  <a:pt x="147" y="305"/>
                </a:lnTo>
                <a:lnTo>
                  <a:pt x="139" y="304"/>
                </a:lnTo>
                <a:lnTo>
                  <a:pt x="130" y="306"/>
                </a:lnTo>
                <a:lnTo>
                  <a:pt x="122" y="310"/>
                </a:lnTo>
                <a:lnTo>
                  <a:pt x="116" y="311"/>
                </a:lnTo>
                <a:lnTo>
                  <a:pt x="112" y="308"/>
                </a:lnTo>
                <a:lnTo>
                  <a:pt x="113" y="299"/>
                </a:lnTo>
                <a:lnTo>
                  <a:pt x="117" y="288"/>
                </a:lnTo>
                <a:lnTo>
                  <a:pt x="123" y="274"/>
                </a:lnTo>
                <a:lnTo>
                  <a:pt x="125" y="260"/>
                </a:lnTo>
                <a:lnTo>
                  <a:pt x="124" y="249"/>
                </a:lnTo>
                <a:lnTo>
                  <a:pt x="122" y="241"/>
                </a:lnTo>
                <a:lnTo>
                  <a:pt x="122" y="236"/>
                </a:lnTo>
                <a:lnTo>
                  <a:pt x="119" y="234"/>
                </a:lnTo>
                <a:lnTo>
                  <a:pt x="111" y="231"/>
                </a:lnTo>
                <a:lnTo>
                  <a:pt x="101" y="227"/>
                </a:lnTo>
                <a:lnTo>
                  <a:pt x="99" y="220"/>
                </a:lnTo>
                <a:lnTo>
                  <a:pt x="102" y="214"/>
                </a:lnTo>
                <a:lnTo>
                  <a:pt x="110" y="212"/>
                </a:lnTo>
                <a:lnTo>
                  <a:pt x="112" y="213"/>
                </a:lnTo>
                <a:lnTo>
                  <a:pt x="112" y="214"/>
                </a:lnTo>
                <a:lnTo>
                  <a:pt x="115" y="215"/>
                </a:lnTo>
                <a:lnTo>
                  <a:pt x="124" y="215"/>
                </a:lnTo>
                <a:lnTo>
                  <a:pt x="123" y="223"/>
                </a:lnTo>
                <a:lnTo>
                  <a:pt x="124" y="226"/>
                </a:lnTo>
                <a:lnTo>
                  <a:pt x="126" y="228"/>
                </a:lnTo>
                <a:lnTo>
                  <a:pt x="128" y="229"/>
                </a:lnTo>
                <a:lnTo>
                  <a:pt x="131" y="226"/>
                </a:lnTo>
                <a:lnTo>
                  <a:pt x="131" y="219"/>
                </a:lnTo>
                <a:lnTo>
                  <a:pt x="131" y="213"/>
                </a:lnTo>
                <a:lnTo>
                  <a:pt x="132" y="210"/>
                </a:lnTo>
                <a:lnTo>
                  <a:pt x="134" y="207"/>
                </a:lnTo>
                <a:lnTo>
                  <a:pt x="139" y="207"/>
                </a:lnTo>
                <a:lnTo>
                  <a:pt x="143" y="207"/>
                </a:lnTo>
                <a:lnTo>
                  <a:pt x="149" y="208"/>
                </a:lnTo>
                <a:lnTo>
                  <a:pt x="155" y="208"/>
                </a:lnTo>
                <a:lnTo>
                  <a:pt x="162" y="207"/>
                </a:lnTo>
                <a:lnTo>
                  <a:pt x="171" y="206"/>
                </a:lnTo>
                <a:lnTo>
                  <a:pt x="180" y="206"/>
                </a:lnTo>
                <a:lnTo>
                  <a:pt x="187" y="210"/>
                </a:lnTo>
                <a:lnTo>
                  <a:pt x="192" y="213"/>
                </a:lnTo>
                <a:lnTo>
                  <a:pt x="194" y="215"/>
                </a:lnTo>
                <a:lnTo>
                  <a:pt x="196" y="217"/>
                </a:lnTo>
                <a:lnTo>
                  <a:pt x="199" y="214"/>
                </a:lnTo>
                <a:lnTo>
                  <a:pt x="201" y="212"/>
                </a:lnTo>
                <a:lnTo>
                  <a:pt x="204" y="212"/>
                </a:lnTo>
                <a:lnTo>
                  <a:pt x="208" y="213"/>
                </a:lnTo>
                <a:lnTo>
                  <a:pt x="209" y="215"/>
                </a:lnTo>
                <a:lnTo>
                  <a:pt x="210" y="219"/>
                </a:lnTo>
                <a:lnTo>
                  <a:pt x="212" y="221"/>
                </a:lnTo>
                <a:lnTo>
                  <a:pt x="215" y="225"/>
                </a:lnTo>
                <a:lnTo>
                  <a:pt x="215" y="229"/>
                </a:lnTo>
                <a:lnTo>
                  <a:pt x="214" y="235"/>
                </a:lnTo>
                <a:lnTo>
                  <a:pt x="215" y="241"/>
                </a:lnTo>
                <a:lnTo>
                  <a:pt x="216" y="244"/>
                </a:lnTo>
                <a:lnTo>
                  <a:pt x="221" y="245"/>
                </a:lnTo>
                <a:lnTo>
                  <a:pt x="225" y="243"/>
                </a:lnTo>
                <a:lnTo>
                  <a:pt x="229" y="240"/>
                </a:lnTo>
                <a:lnTo>
                  <a:pt x="232" y="235"/>
                </a:lnTo>
                <a:lnTo>
                  <a:pt x="233" y="231"/>
                </a:lnTo>
                <a:lnTo>
                  <a:pt x="233" y="227"/>
                </a:lnTo>
                <a:lnTo>
                  <a:pt x="234" y="223"/>
                </a:lnTo>
                <a:lnTo>
                  <a:pt x="238" y="221"/>
                </a:lnTo>
                <a:lnTo>
                  <a:pt x="245" y="222"/>
                </a:lnTo>
                <a:lnTo>
                  <a:pt x="252" y="225"/>
                </a:lnTo>
                <a:lnTo>
                  <a:pt x="255" y="229"/>
                </a:lnTo>
                <a:lnTo>
                  <a:pt x="259" y="233"/>
                </a:lnTo>
                <a:lnTo>
                  <a:pt x="262" y="235"/>
                </a:lnTo>
                <a:lnTo>
                  <a:pt x="264" y="234"/>
                </a:lnTo>
                <a:lnTo>
                  <a:pt x="267" y="230"/>
                </a:lnTo>
                <a:lnTo>
                  <a:pt x="270" y="228"/>
                </a:lnTo>
                <a:lnTo>
                  <a:pt x="275" y="229"/>
                </a:lnTo>
                <a:lnTo>
                  <a:pt x="279" y="233"/>
                </a:lnTo>
                <a:lnTo>
                  <a:pt x="283" y="235"/>
                </a:lnTo>
                <a:lnTo>
                  <a:pt x="286" y="236"/>
                </a:lnTo>
                <a:lnTo>
                  <a:pt x="288" y="234"/>
                </a:lnTo>
                <a:lnTo>
                  <a:pt x="292" y="231"/>
                </a:lnTo>
                <a:lnTo>
                  <a:pt x="295" y="230"/>
                </a:lnTo>
                <a:lnTo>
                  <a:pt x="300" y="231"/>
                </a:lnTo>
                <a:lnTo>
                  <a:pt x="301" y="231"/>
                </a:lnTo>
                <a:lnTo>
                  <a:pt x="302" y="230"/>
                </a:lnTo>
                <a:lnTo>
                  <a:pt x="306" y="226"/>
                </a:lnTo>
                <a:lnTo>
                  <a:pt x="306" y="222"/>
                </a:lnTo>
                <a:lnTo>
                  <a:pt x="302" y="221"/>
                </a:lnTo>
                <a:lnTo>
                  <a:pt x="294" y="220"/>
                </a:lnTo>
                <a:lnTo>
                  <a:pt x="286" y="219"/>
                </a:lnTo>
                <a:lnTo>
                  <a:pt x="280" y="217"/>
                </a:lnTo>
                <a:lnTo>
                  <a:pt x="280" y="213"/>
                </a:lnTo>
                <a:lnTo>
                  <a:pt x="285" y="211"/>
                </a:lnTo>
                <a:lnTo>
                  <a:pt x="291" y="210"/>
                </a:lnTo>
                <a:lnTo>
                  <a:pt x="296" y="208"/>
                </a:lnTo>
                <a:lnTo>
                  <a:pt x="301" y="206"/>
                </a:lnTo>
                <a:lnTo>
                  <a:pt x="305" y="204"/>
                </a:lnTo>
                <a:lnTo>
                  <a:pt x="307" y="203"/>
                </a:lnTo>
                <a:lnTo>
                  <a:pt x="309" y="202"/>
                </a:lnTo>
                <a:lnTo>
                  <a:pt x="310" y="200"/>
                </a:lnTo>
                <a:lnTo>
                  <a:pt x="311" y="198"/>
                </a:lnTo>
                <a:lnTo>
                  <a:pt x="313" y="197"/>
                </a:lnTo>
                <a:lnTo>
                  <a:pt x="316" y="195"/>
                </a:lnTo>
                <a:lnTo>
                  <a:pt x="322" y="193"/>
                </a:lnTo>
                <a:lnTo>
                  <a:pt x="329" y="192"/>
                </a:lnTo>
                <a:lnTo>
                  <a:pt x="336" y="191"/>
                </a:lnTo>
                <a:lnTo>
                  <a:pt x="339" y="189"/>
                </a:lnTo>
                <a:lnTo>
                  <a:pt x="340" y="185"/>
                </a:lnTo>
                <a:lnTo>
                  <a:pt x="341" y="181"/>
                </a:lnTo>
                <a:lnTo>
                  <a:pt x="344" y="177"/>
                </a:lnTo>
                <a:lnTo>
                  <a:pt x="348" y="174"/>
                </a:lnTo>
                <a:lnTo>
                  <a:pt x="352" y="170"/>
                </a:lnTo>
                <a:lnTo>
                  <a:pt x="354" y="168"/>
                </a:lnTo>
                <a:lnTo>
                  <a:pt x="353" y="165"/>
                </a:lnTo>
                <a:lnTo>
                  <a:pt x="348" y="162"/>
                </a:lnTo>
                <a:lnTo>
                  <a:pt x="340" y="160"/>
                </a:lnTo>
                <a:lnTo>
                  <a:pt x="332" y="159"/>
                </a:lnTo>
                <a:lnTo>
                  <a:pt x="330" y="158"/>
                </a:lnTo>
                <a:lnTo>
                  <a:pt x="326" y="158"/>
                </a:lnTo>
                <a:lnTo>
                  <a:pt x="321" y="159"/>
                </a:lnTo>
                <a:lnTo>
                  <a:pt x="314" y="161"/>
                </a:lnTo>
                <a:lnTo>
                  <a:pt x="309" y="162"/>
                </a:lnTo>
                <a:lnTo>
                  <a:pt x="303" y="160"/>
                </a:lnTo>
                <a:lnTo>
                  <a:pt x="296" y="157"/>
                </a:lnTo>
                <a:lnTo>
                  <a:pt x="287" y="151"/>
                </a:lnTo>
                <a:lnTo>
                  <a:pt x="280" y="145"/>
                </a:lnTo>
                <a:lnTo>
                  <a:pt x="276" y="139"/>
                </a:lnTo>
                <a:lnTo>
                  <a:pt x="276" y="134"/>
                </a:lnTo>
                <a:lnTo>
                  <a:pt x="278" y="130"/>
                </a:lnTo>
                <a:lnTo>
                  <a:pt x="282" y="129"/>
                </a:lnTo>
                <a:lnTo>
                  <a:pt x="287" y="130"/>
                </a:lnTo>
                <a:lnTo>
                  <a:pt x="298" y="129"/>
                </a:lnTo>
                <a:lnTo>
                  <a:pt x="307" y="128"/>
                </a:lnTo>
                <a:lnTo>
                  <a:pt x="311" y="127"/>
                </a:lnTo>
                <a:lnTo>
                  <a:pt x="314" y="125"/>
                </a:lnTo>
                <a:lnTo>
                  <a:pt x="314" y="121"/>
                </a:lnTo>
                <a:lnTo>
                  <a:pt x="314" y="115"/>
                </a:lnTo>
                <a:lnTo>
                  <a:pt x="315" y="110"/>
                </a:lnTo>
                <a:lnTo>
                  <a:pt x="317" y="108"/>
                </a:lnTo>
                <a:lnTo>
                  <a:pt x="321" y="107"/>
                </a:lnTo>
                <a:lnTo>
                  <a:pt x="324" y="105"/>
                </a:lnTo>
                <a:lnTo>
                  <a:pt x="326" y="101"/>
                </a:lnTo>
                <a:lnTo>
                  <a:pt x="328" y="98"/>
                </a:lnTo>
                <a:lnTo>
                  <a:pt x="328" y="96"/>
                </a:lnTo>
                <a:lnTo>
                  <a:pt x="328" y="94"/>
                </a:lnTo>
                <a:lnTo>
                  <a:pt x="326" y="92"/>
                </a:lnTo>
                <a:lnTo>
                  <a:pt x="326" y="90"/>
                </a:lnTo>
                <a:lnTo>
                  <a:pt x="328" y="85"/>
                </a:lnTo>
                <a:lnTo>
                  <a:pt x="328" y="82"/>
                </a:lnTo>
                <a:lnTo>
                  <a:pt x="326" y="78"/>
                </a:lnTo>
                <a:lnTo>
                  <a:pt x="326" y="75"/>
                </a:lnTo>
                <a:lnTo>
                  <a:pt x="328" y="71"/>
                </a:lnTo>
                <a:lnTo>
                  <a:pt x="331" y="70"/>
                </a:lnTo>
                <a:lnTo>
                  <a:pt x="336" y="68"/>
                </a:lnTo>
                <a:lnTo>
                  <a:pt x="338" y="64"/>
                </a:lnTo>
                <a:lnTo>
                  <a:pt x="340" y="59"/>
                </a:lnTo>
                <a:lnTo>
                  <a:pt x="341" y="53"/>
                </a:lnTo>
                <a:lnTo>
                  <a:pt x="343" y="48"/>
                </a:lnTo>
                <a:lnTo>
                  <a:pt x="346" y="45"/>
                </a:lnTo>
                <a:lnTo>
                  <a:pt x="352" y="42"/>
                </a:lnTo>
                <a:lnTo>
                  <a:pt x="360" y="41"/>
                </a:lnTo>
                <a:lnTo>
                  <a:pt x="368" y="42"/>
                </a:lnTo>
                <a:lnTo>
                  <a:pt x="376" y="41"/>
                </a:lnTo>
                <a:lnTo>
                  <a:pt x="381" y="36"/>
                </a:lnTo>
                <a:lnTo>
                  <a:pt x="385" y="30"/>
                </a:lnTo>
                <a:lnTo>
                  <a:pt x="389" y="29"/>
                </a:lnTo>
                <a:lnTo>
                  <a:pt x="391" y="30"/>
                </a:lnTo>
                <a:lnTo>
                  <a:pt x="393" y="36"/>
                </a:lnTo>
                <a:lnTo>
                  <a:pt x="395" y="41"/>
                </a:lnTo>
                <a:lnTo>
                  <a:pt x="399" y="45"/>
                </a:lnTo>
                <a:lnTo>
                  <a:pt x="401" y="46"/>
                </a:lnTo>
                <a:lnTo>
                  <a:pt x="402" y="41"/>
                </a:lnTo>
                <a:lnTo>
                  <a:pt x="402" y="36"/>
                </a:lnTo>
                <a:lnTo>
                  <a:pt x="404" y="30"/>
                </a:lnTo>
                <a:lnTo>
                  <a:pt x="406" y="26"/>
                </a:lnTo>
                <a:lnTo>
                  <a:pt x="409" y="25"/>
                </a:lnTo>
                <a:lnTo>
                  <a:pt x="413" y="24"/>
                </a:lnTo>
                <a:lnTo>
                  <a:pt x="416" y="24"/>
                </a:lnTo>
                <a:lnTo>
                  <a:pt x="420" y="24"/>
                </a:lnTo>
                <a:lnTo>
                  <a:pt x="423" y="23"/>
                </a:lnTo>
                <a:lnTo>
                  <a:pt x="428" y="19"/>
                </a:lnTo>
                <a:lnTo>
                  <a:pt x="432" y="18"/>
                </a:lnTo>
                <a:lnTo>
                  <a:pt x="436" y="19"/>
                </a:lnTo>
                <a:lnTo>
                  <a:pt x="436" y="23"/>
                </a:lnTo>
                <a:lnTo>
                  <a:pt x="435" y="26"/>
                </a:lnTo>
                <a:lnTo>
                  <a:pt x="435" y="29"/>
                </a:lnTo>
                <a:lnTo>
                  <a:pt x="436" y="31"/>
                </a:lnTo>
                <a:lnTo>
                  <a:pt x="437" y="34"/>
                </a:lnTo>
                <a:lnTo>
                  <a:pt x="439" y="39"/>
                </a:lnTo>
                <a:lnTo>
                  <a:pt x="443" y="44"/>
                </a:lnTo>
                <a:lnTo>
                  <a:pt x="444" y="49"/>
                </a:lnTo>
                <a:lnTo>
                  <a:pt x="444" y="54"/>
                </a:lnTo>
                <a:lnTo>
                  <a:pt x="442" y="56"/>
                </a:lnTo>
                <a:lnTo>
                  <a:pt x="439" y="59"/>
                </a:lnTo>
                <a:lnTo>
                  <a:pt x="438" y="61"/>
                </a:lnTo>
                <a:lnTo>
                  <a:pt x="438" y="63"/>
                </a:lnTo>
                <a:lnTo>
                  <a:pt x="440" y="67"/>
                </a:lnTo>
                <a:lnTo>
                  <a:pt x="445" y="68"/>
                </a:lnTo>
                <a:lnTo>
                  <a:pt x="448" y="67"/>
                </a:lnTo>
                <a:lnTo>
                  <a:pt x="451" y="62"/>
                </a:lnTo>
                <a:lnTo>
                  <a:pt x="452" y="57"/>
                </a:lnTo>
                <a:lnTo>
                  <a:pt x="452" y="54"/>
                </a:lnTo>
                <a:lnTo>
                  <a:pt x="451" y="51"/>
                </a:lnTo>
                <a:lnTo>
                  <a:pt x="448" y="42"/>
                </a:lnTo>
                <a:lnTo>
                  <a:pt x="446" y="34"/>
                </a:lnTo>
                <a:lnTo>
                  <a:pt x="444" y="28"/>
                </a:lnTo>
                <a:lnTo>
                  <a:pt x="444" y="24"/>
                </a:lnTo>
                <a:lnTo>
                  <a:pt x="446" y="21"/>
                </a:lnTo>
                <a:lnTo>
                  <a:pt x="451" y="18"/>
                </a:lnTo>
                <a:lnTo>
                  <a:pt x="455" y="18"/>
                </a:lnTo>
                <a:lnTo>
                  <a:pt x="459" y="18"/>
                </a:lnTo>
                <a:lnTo>
                  <a:pt x="465" y="14"/>
                </a:lnTo>
                <a:lnTo>
                  <a:pt x="468" y="7"/>
                </a:lnTo>
                <a:lnTo>
                  <a:pt x="471" y="2"/>
                </a:lnTo>
                <a:lnTo>
                  <a:pt x="474" y="0"/>
                </a:lnTo>
                <a:lnTo>
                  <a:pt x="477" y="1"/>
                </a:lnTo>
                <a:lnTo>
                  <a:pt x="483" y="3"/>
                </a:lnTo>
                <a:lnTo>
                  <a:pt x="489" y="6"/>
                </a:lnTo>
                <a:lnTo>
                  <a:pt x="494" y="10"/>
                </a:lnTo>
                <a:lnTo>
                  <a:pt x="503" y="19"/>
                </a:lnTo>
                <a:lnTo>
                  <a:pt x="512" y="28"/>
                </a:lnTo>
                <a:lnTo>
                  <a:pt x="521" y="31"/>
                </a:lnTo>
                <a:lnTo>
                  <a:pt x="526" y="33"/>
                </a:lnTo>
                <a:lnTo>
                  <a:pt x="524" y="36"/>
                </a:lnTo>
                <a:lnTo>
                  <a:pt x="520" y="39"/>
                </a:lnTo>
                <a:lnTo>
                  <a:pt x="514" y="40"/>
                </a:lnTo>
                <a:lnTo>
                  <a:pt x="509" y="41"/>
                </a:lnTo>
                <a:lnTo>
                  <a:pt x="506" y="45"/>
                </a:lnTo>
                <a:lnTo>
                  <a:pt x="504" y="48"/>
                </a:lnTo>
                <a:lnTo>
                  <a:pt x="500" y="51"/>
                </a:lnTo>
                <a:lnTo>
                  <a:pt x="497" y="53"/>
                </a:lnTo>
                <a:lnTo>
                  <a:pt x="491" y="56"/>
                </a:lnTo>
                <a:lnTo>
                  <a:pt x="488" y="60"/>
                </a:lnTo>
                <a:lnTo>
                  <a:pt x="486" y="63"/>
                </a:lnTo>
                <a:lnTo>
                  <a:pt x="488" y="67"/>
                </a:lnTo>
                <a:lnTo>
                  <a:pt x="490" y="70"/>
                </a:lnTo>
                <a:lnTo>
                  <a:pt x="493" y="74"/>
                </a:lnTo>
                <a:lnTo>
                  <a:pt x="499" y="75"/>
                </a:lnTo>
                <a:lnTo>
                  <a:pt x="506" y="75"/>
                </a:lnTo>
                <a:lnTo>
                  <a:pt x="512" y="69"/>
                </a:lnTo>
                <a:lnTo>
                  <a:pt x="516" y="61"/>
                </a:lnTo>
                <a:lnTo>
                  <a:pt x="521" y="53"/>
                </a:lnTo>
                <a:lnTo>
                  <a:pt x="526" y="47"/>
                </a:lnTo>
                <a:lnTo>
                  <a:pt x="531" y="47"/>
                </a:lnTo>
                <a:lnTo>
                  <a:pt x="537" y="49"/>
                </a:lnTo>
                <a:lnTo>
                  <a:pt x="542" y="49"/>
                </a:lnTo>
                <a:lnTo>
                  <a:pt x="545" y="49"/>
                </a:lnTo>
                <a:lnTo>
                  <a:pt x="550" y="46"/>
                </a:lnTo>
                <a:lnTo>
                  <a:pt x="554" y="41"/>
                </a:lnTo>
                <a:lnTo>
                  <a:pt x="560" y="39"/>
                </a:lnTo>
                <a:lnTo>
                  <a:pt x="565" y="39"/>
                </a:lnTo>
                <a:lnTo>
                  <a:pt x="570" y="39"/>
                </a:lnTo>
                <a:lnTo>
                  <a:pt x="575" y="37"/>
                </a:lnTo>
                <a:lnTo>
                  <a:pt x="579" y="33"/>
                </a:lnTo>
                <a:lnTo>
                  <a:pt x="583" y="32"/>
                </a:lnTo>
                <a:lnTo>
                  <a:pt x="589" y="34"/>
                </a:lnTo>
                <a:lnTo>
                  <a:pt x="593" y="37"/>
                </a:lnTo>
                <a:lnTo>
                  <a:pt x="597" y="37"/>
                </a:lnTo>
                <a:lnTo>
                  <a:pt x="599" y="36"/>
                </a:lnTo>
                <a:lnTo>
                  <a:pt x="604" y="39"/>
                </a:lnTo>
                <a:lnTo>
                  <a:pt x="610" y="44"/>
                </a:lnTo>
                <a:lnTo>
                  <a:pt x="614" y="45"/>
                </a:lnTo>
                <a:lnTo>
                  <a:pt x="618" y="45"/>
                </a:lnTo>
                <a:lnTo>
                  <a:pt x="621" y="41"/>
                </a:lnTo>
                <a:lnTo>
                  <a:pt x="625" y="38"/>
                </a:lnTo>
                <a:lnTo>
                  <a:pt x="627" y="38"/>
                </a:lnTo>
                <a:lnTo>
                  <a:pt x="629" y="40"/>
                </a:lnTo>
                <a:lnTo>
                  <a:pt x="630" y="44"/>
                </a:lnTo>
                <a:lnTo>
                  <a:pt x="631" y="47"/>
                </a:lnTo>
                <a:lnTo>
                  <a:pt x="635" y="48"/>
                </a:lnTo>
                <a:lnTo>
                  <a:pt x="638" y="51"/>
                </a:lnTo>
                <a:lnTo>
                  <a:pt x="640" y="54"/>
                </a:lnTo>
                <a:lnTo>
                  <a:pt x="638" y="56"/>
                </a:lnTo>
                <a:lnTo>
                  <a:pt x="637" y="57"/>
                </a:lnTo>
                <a:lnTo>
                  <a:pt x="636" y="60"/>
                </a:lnTo>
                <a:lnTo>
                  <a:pt x="634" y="63"/>
                </a:lnTo>
                <a:lnTo>
                  <a:pt x="633" y="68"/>
                </a:lnTo>
                <a:lnTo>
                  <a:pt x="631" y="71"/>
                </a:lnTo>
                <a:lnTo>
                  <a:pt x="631" y="76"/>
                </a:lnTo>
                <a:lnTo>
                  <a:pt x="635" y="79"/>
                </a:lnTo>
                <a:lnTo>
                  <a:pt x="638" y="82"/>
                </a:lnTo>
                <a:lnTo>
                  <a:pt x="641" y="83"/>
                </a:lnTo>
                <a:lnTo>
                  <a:pt x="641" y="85"/>
                </a:lnTo>
                <a:lnTo>
                  <a:pt x="641" y="90"/>
                </a:lnTo>
                <a:lnTo>
                  <a:pt x="643" y="94"/>
                </a:lnTo>
                <a:lnTo>
                  <a:pt x="648" y="97"/>
                </a:lnTo>
                <a:lnTo>
                  <a:pt x="653" y="101"/>
                </a:lnTo>
                <a:lnTo>
                  <a:pt x="656" y="108"/>
                </a:lnTo>
                <a:lnTo>
                  <a:pt x="657" y="117"/>
                </a:lnTo>
                <a:lnTo>
                  <a:pt x="659" y="125"/>
                </a:lnTo>
                <a:lnTo>
                  <a:pt x="661" y="130"/>
                </a:lnTo>
                <a:lnTo>
                  <a:pt x="666" y="132"/>
                </a:lnTo>
                <a:lnTo>
                  <a:pt x="672" y="134"/>
                </a:lnTo>
                <a:lnTo>
                  <a:pt x="676" y="136"/>
                </a:lnTo>
                <a:lnTo>
                  <a:pt x="679" y="139"/>
                </a:lnTo>
                <a:lnTo>
                  <a:pt x="679" y="143"/>
                </a:lnTo>
                <a:lnTo>
                  <a:pt x="677" y="146"/>
                </a:lnTo>
                <a:lnTo>
                  <a:pt x="676" y="149"/>
                </a:lnTo>
                <a:lnTo>
                  <a:pt x="673" y="151"/>
                </a:lnTo>
                <a:lnTo>
                  <a:pt x="666" y="155"/>
                </a:lnTo>
                <a:lnTo>
                  <a:pt x="659" y="159"/>
                </a:lnTo>
                <a:lnTo>
                  <a:pt x="656" y="161"/>
                </a:lnTo>
                <a:lnTo>
                  <a:pt x="653" y="163"/>
                </a:lnTo>
                <a:lnTo>
                  <a:pt x="653" y="166"/>
                </a:lnTo>
                <a:lnTo>
                  <a:pt x="654" y="168"/>
                </a:lnTo>
                <a:lnTo>
                  <a:pt x="657" y="169"/>
                </a:lnTo>
                <a:lnTo>
                  <a:pt x="660" y="169"/>
                </a:lnTo>
                <a:lnTo>
                  <a:pt x="666" y="168"/>
                </a:lnTo>
                <a:lnTo>
                  <a:pt x="674" y="166"/>
                </a:lnTo>
                <a:lnTo>
                  <a:pt x="682" y="165"/>
                </a:lnTo>
                <a:lnTo>
                  <a:pt x="689" y="167"/>
                </a:lnTo>
                <a:lnTo>
                  <a:pt x="694" y="174"/>
                </a:lnTo>
                <a:lnTo>
                  <a:pt x="698" y="184"/>
                </a:lnTo>
                <a:lnTo>
                  <a:pt x="704" y="197"/>
                </a:lnTo>
                <a:lnTo>
                  <a:pt x="709" y="208"/>
                </a:lnTo>
                <a:lnTo>
                  <a:pt x="710" y="217"/>
                </a:lnTo>
                <a:lnTo>
                  <a:pt x="706" y="222"/>
                </a:lnTo>
                <a:lnTo>
                  <a:pt x="702" y="228"/>
                </a:lnTo>
                <a:lnTo>
                  <a:pt x="696" y="236"/>
                </a:lnTo>
                <a:lnTo>
                  <a:pt x="694" y="244"/>
                </a:lnTo>
                <a:lnTo>
                  <a:pt x="692" y="252"/>
                </a:lnTo>
                <a:lnTo>
                  <a:pt x="690" y="258"/>
                </a:lnTo>
                <a:lnTo>
                  <a:pt x="686" y="261"/>
                </a:lnTo>
                <a:lnTo>
                  <a:pt x="677" y="263"/>
                </a:lnTo>
                <a:lnTo>
                  <a:pt x="668" y="260"/>
                </a:lnTo>
                <a:lnTo>
                  <a:pt x="660" y="257"/>
                </a:lnTo>
                <a:lnTo>
                  <a:pt x="656" y="256"/>
                </a:lnTo>
                <a:lnTo>
                  <a:pt x="652" y="257"/>
                </a:lnTo>
                <a:lnTo>
                  <a:pt x="650" y="261"/>
                </a:lnTo>
                <a:lnTo>
                  <a:pt x="648" y="266"/>
                </a:lnTo>
                <a:lnTo>
                  <a:pt x="646" y="272"/>
                </a:lnTo>
                <a:lnTo>
                  <a:pt x="646" y="281"/>
                </a:lnTo>
                <a:lnTo>
                  <a:pt x="646" y="290"/>
                </a:lnTo>
                <a:lnTo>
                  <a:pt x="644" y="296"/>
                </a:lnTo>
                <a:lnTo>
                  <a:pt x="642" y="298"/>
                </a:lnTo>
                <a:lnTo>
                  <a:pt x="637" y="302"/>
                </a:lnTo>
                <a:lnTo>
                  <a:pt x="633" y="304"/>
                </a:lnTo>
                <a:lnTo>
                  <a:pt x="628" y="304"/>
                </a:lnTo>
                <a:lnTo>
                  <a:pt x="623" y="304"/>
                </a:lnTo>
                <a:lnTo>
                  <a:pt x="619" y="302"/>
                </a:lnTo>
                <a:lnTo>
                  <a:pt x="613" y="298"/>
                </a:lnTo>
                <a:lnTo>
                  <a:pt x="607" y="296"/>
                </a:lnTo>
                <a:lnTo>
                  <a:pt x="603" y="297"/>
                </a:lnTo>
                <a:lnTo>
                  <a:pt x="600" y="301"/>
                </a:lnTo>
                <a:lnTo>
                  <a:pt x="602" y="304"/>
                </a:lnTo>
                <a:lnTo>
                  <a:pt x="606" y="306"/>
                </a:lnTo>
                <a:lnTo>
                  <a:pt x="611" y="308"/>
                </a:lnTo>
                <a:lnTo>
                  <a:pt x="614" y="310"/>
                </a:lnTo>
                <a:lnTo>
                  <a:pt x="615" y="313"/>
                </a:lnTo>
                <a:lnTo>
                  <a:pt x="614" y="317"/>
                </a:lnTo>
                <a:lnTo>
                  <a:pt x="611" y="320"/>
                </a:lnTo>
                <a:lnTo>
                  <a:pt x="606" y="320"/>
                </a:lnTo>
                <a:lnTo>
                  <a:pt x="600" y="318"/>
                </a:lnTo>
                <a:lnTo>
                  <a:pt x="596" y="313"/>
                </a:lnTo>
                <a:lnTo>
                  <a:pt x="591" y="312"/>
                </a:lnTo>
                <a:lnTo>
                  <a:pt x="587" y="313"/>
                </a:lnTo>
                <a:lnTo>
                  <a:pt x="583" y="318"/>
                </a:lnTo>
                <a:lnTo>
                  <a:pt x="580" y="325"/>
                </a:lnTo>
                <a:lnTo>
                  <a:pt x="580" y="332"/>
                </a:lnTo>
                <a:lnTo>
                  <a:pt x="583" y="337"/>
                </a:lnTo>
                <a:lnTo>
                  <a:pt x="588" y="341"/>
                </a:lnTo>
                <a:lnTo>
                  <a:pt x="592" y="343"/>
                </a:lnTo>
                <a:lnTo>
                  <a:pt x="596" y="344"/>
                </a:lnTo>
                <a:lnTo>
                  <a:pt x="598" y="347"/>
                </a:lnTo>
                <a:lnTo>
                  <a:pt x="599" y="351"/>
                </a:lnTo>
                <a:lnTo>
                  <a:pt x="599" y="357"/>
                </a:lnTo>
                <a:lnTo>
                  <a:pt x="599" y="363"/>
                </a:lnTo>
                <a:lnTo>
                  <a:pt x="597" y="367"/>
                </a:lnTo>
                <a:lnTo>
                  <a:pt x="595" y="370"/>
                </a:lnTo>
                <a:lnTo>
                  <a:pt x="593" y="372"/>
                </a:lnTo>
                <a:lnTo>
                  <a:pt x="592" y="374"/>
                </a:lnTo>
                <a:lnTo>
                  <a:pt x="593" y="380"/>
                </a:lnTo>
                <a:lnTo>
                  <a:pt x="595" y="386"/>
                </a:lnTo>
                <a:lnTo>
                  <a:pt x="596" y="391"/>
                </a:lnTo>
                <a:lnTo>
                  <a:pt x="597" y="394"/>
                </a:lnTo>
                <a:lnTo>
                  <a:pt x="598" y="399"/>
                </a:lnTo>
                <a:lnTo>
                  <a:pt x="600" y="403"/>
                </a:lnTo>
                <a:lnTo>
                  <a:pt x="606" y="408"/>
                </a:lnTo>
                <a:lnTo>
                  <a:pt x="612" y="411"/>
                </a:lnTo>
                <a:lnTo>
                  <a:pt x="615" y="414"/>
                </a:lnTo>
                <a:lnTo>
                  <a:pt x="618" y="415"/>
                </a:lnTo>
                <a:lnTo>
                  <a:pt x="620" y="417"/>
                </a:lnTo>
                <a:lnTo>
                  <a:pt x="620" y="418"/>
                </a:lnTo>
                <a:lnTo>
                  <a:pt x="618" y="419"/>
                </a:lnTo>
                <a:lnTo>
                  <a:pt x="614" y="419"/>
                </a:lnTo>
                <a:lnTo>
                  <a:pt x="611" y="420"/>
                </a:lnTo>
                <a:lnTo>
                  <a:pt x="608" y="422"/>
                </a:lnTo>
                <a:lnTo>
                  <a:pt x="607" y="424"/>
                </a:lnTo>
                <a:lnTo>
                  <a:pt x="607" y="426"/>
                </a:lnTo>
                <a:lnTo>
                  <a:pt x="607" y="430"/>
                </a:lnTo>
                <a:lnTo>
                  <a:pt x="607" y="433"/>
                </a:lnTo>
                <a:lnTo>
                  <a:pt x="607" y="438"/>
                </a:lnTo>
                <a:lnTo>
                  <a:pt x="610" y="444"/>
                </a:lnTo>
                <a:lnTo>
                  <a:pt x="612" y="449"/>
                </a:lnTo>
                <a:lnTo>
                  <a:pt x="612" y="454"/>
                </a:lnTo>
                <a:lnTo>
                  <a:pt x="607" y="456"/>
                </a:lnTo>
                <a:lnTo>
                  <a:pt x="599" y="456"/>
                </a:lnTo>
                <a:lnTo>
                  <a:pt x="595" y="457"/>
                </a:lnTo>
                <a:lnTo>
                  <a:pt x="593" y="460"/>
                </a:lnTo>
                <a:lnTo>
                  <a:pt x="597" y="463"/>
                </a:lnTo>
                <a:lnTo>
                  <a:pt x="602" y="465"/>
                </a:lnTo>
                <a:lnTo>
                  <a:pt x="606" y="468"/>
                </a:lnTo>
                <a:lnTo>
                  <a:pt x="610" y="471"/>
                </a:lnTo>
                <a:lnTo>
                  <a:pt x="611" y="477"/>
                </a:lnTo>
                <a:lnTo>
                  <a:pt x="611" y="483"/>
                </a:lnTo>
                <a:lnTo>
                  <a:pt x="610" y="490"/>
                </a:lnTo>
                <a:lnTo>
                  <a:pt x="610" y="495"/>
                </a:lnTo>
                <a:lnTo>
                  <a:pt x="611" y="501"/>
                </a:lnTo>
                <a:lnTo>
                  <a:pt x="613" y="507"/>
                </a:lnTo>
                <a:lnTo>
                  <a:pt x="614" y="510"/>
                </a:lnTo>
                <a:lnTo>
                  <a:pt x="614" y="515"/>
                </a:lnTo>
                <a:lnTo>
                  <a:pt x="615" y="521"/>
                </a:lnTo>
                <a:close/>
              </a:path>
            </a:pathLst>
          </a:custGeom>
          <a:solidFill>
            <a:srgbClr val="E3AF00">
              <a:lumMod val="50000"/>
            </a:srgbClr>
          </a:solidFill>
          <a:ln w="25400" cap="flat" cmpd="sng" algn="ctr">
            <a:noFill/>
            <a:prstDash val="solid"/>
          </a:ln>
          <a:effectLst/>
        </p:spPr>
        <p:txBody>
          <a:bodyPr rtlCol="0" anchor="ctr"/>
          <a:lstStyle/>
          <a:p>
            <a:pPr algn="ctr" fontAlgn="auto">
              <a:spcBef>
                <a:spcPts val="0"/>
              </a:spcBef>
              <a:spcAft>
                <a:spcPts val="0"/>
              </a:spcAft>
            </a:pPr>
            <a:endParaRPr lang="en-IE" kern="0">
              <a:solidFill>
                <a:srgbClr val="FFFFFF"/>
              </a:solidFill>
              <a:latin typeface="Arial"/>
              <a:cs typeface="Arial"/>
            </a:endParaRPr>
          </a:p>
        </p:txBody>
      </p:sp>
    </p:spTree>
    <p:extLst>
      <p:ext uri="{BB962C8B-B14F-4D97-AF65-F5344CB8AC3E}">
        <p14:creationId xmlns="" xmlns:p14="http://schemas.microsoft.com/office/powerpoint/2010/main" val="1396316136"/>
      </p:ext>
    </p:extLst>
  </p:cSld>
  <p:clrMapOvr>
    <a:masterClrMapping/>
  </p:clrMapOvr>
  <mc:AlternateContent xmlns:mc="http://schemas.openxmlformats.org/markup-compatibility/2006">
    <mc:Choice xmlns="" xmlns:p14="http://schemas.microsoft.com/office/powerpoint/2010/main" Requires="p14">
      <p:transition spd="slow" p14:dur="2000" advTm="26603"/>
    </mc:Choice>
    <mc:Fallback>
      <p:transition spd="slow" advTm="2660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E93D0BF-FC0F-4374-A55C-1B6BAB3E9D19}" type="slidenum">
              <a:rPr lang="de-DE" smtClean="0"/>
              <a:pPr/>
              <a:t>7</a:t>
            </a:fld>
            <a:endParaRPr lang="de-DE"/>
          </a:p>
        </p:txBody>
      </p:sp>
      <p:sp>
        <p:nvSpPr>
          <p:cNvPr id="3" name="Titel 2"/>
          <p:cNvSpPr>
            <a:spLocks noGrp="1"/>
          </p:cNvSpPr>
          <p:nvPr>
            <p:ph type="title"/>
          </p:nvPr>
        </p:nvSpPr>
        <p:spPr/>
        <p:txBody>
          <a:bodyPr/>
          <a:lstStyle/>
          <a:p>
            <a:r>
              <a:rPr lang="en-GB" noProof="0" smtClean="0"/>
              <a:t>Dimensioning</a:t>
            </a:r>
            <a:endParaRPr lang="en-GB" noProof="0"/>
          </a:p>
        </p:txBody>
      </p:sp>
      <p:grpSp>
        <p:nvGrpSpPr>
          <p:cNvPr id="4" name="Gruppieren 3"/>
          <p:cNvGrpSpPr/>
          <p:nvPr/>
        </p:nvGrpSpPr>
        <p:grpSpPr>
          <a:xfrm>
            <a:off x="279600" y="1320471"/>
            <a:ext cx="8635800" cy="1317953"/>
            <a:chOff x="279600" y="1320471"/>
            <a:chExt cx="8635800" cy="1317953"/>
          </a:xfrm>
        </p:grpSpPr>
        <p:sp>
          <p:nvSpPr>
            <p:cNvPr id="5" name="Rechteck 4"/>
            <p:cNvSpPr/>
            <p:nvPr/>
          </p:nvSpPr>
          <p:spPr>
            <a:xfrm>
              <a:off x="279600" y="1320471"/>
              <a:ext cx="2053286" cy="1317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FCR Dimensioning</a:t>
              </a:r>
              <a:br>
                <a:rPr lang="en-GB" dirty="0" smtClean="0">
                  <a:solidFill>
                    <a:schemeClr val="bg1"/>
                  </a:solidFill>
                </a:rPr>
              </a:br>
              <a:r>
                <a:rPr lang="en-GB" dirty="0" smtClean="0">
                  <a:solidFill>
                    <a:schemeClr val="bg1"/>
                  </a:solidFill>
                </a:rPr>
                <a:t>Article 27</a:t>
              </a:r>
              <a:endParaRPr lang="en-GB" dirty="0">
                <a:solidFill>
                  <a:schemeClr val="bg1"/>
                </a:solidFill>
              </a:endParaRPr>
            </a:p>
          </p:txBody>
        </p:sp>
        <p:sp>
          <p:nvSpPr>
            <p:cNvPr id="6" name="Rechteck 5"/>
            <p:cNvSpPr/>
            <p:nvPr/>
          </p:nvSpPr>
          <p:spPr>
            <a:xfrm>
              <a:off x="2419350" y="1320472"/>
              <a:ext cx="6496050" cy="1317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358775" indent="-361950">
                <a:lnSpc>
                  <a:spcPct val="120000"/>
                </a:lnSpc>
                <a:spcBef>
                  <a:spcPts val="380"/>
                </a:spcBef>
                <a:buClr>
                  <a:schemeClr val="accent1">
                    <a:lumMod val="75000"/>
                  </a:schemeClr>
                </a:buClr>
                <a:buSzPct val="130000"/>
                <a:buFont typeface="Arial" pitchFamily="34" charset="0"/>
                <a:buChar char="–"/>
              </a:pPr>
              <a:r>
                <a:rPr lang="en-GB" b="1" dirty="0" smtClean="0">
                  <a:solidFill>
                    <a:schemeClr val="accent1">
                      <a:lumMod val="75000"/>
                    </a:schemeClr>
                  </a:solidFill>
                </a:rPr>
                <a:t>FCR Dimensioning</a:t>
              </a:r>
              <a:r>
                <a:rPr lang="en-GB" dirty="0" smtClean="0">
                  <a:solidFill>
                    <a:schemeClr val="tx1"/>
                  </a:solidFill>
                </a:rPr>
                <a:t> for the whole </a:t>
              </a:r>
              <a:r>
                <a:rPr lang="en-GB" b="1" dirty="0" smtClean="0">
                  <a:solidFill>
                    <a:schemeClr val="accent1">
                      <a:lumMod val="75000"/>
                    </a:schemeClr>
                  </a:solidFill>
                </a:rPr>
                <a:t>Synchronous Area</a:t>
              </a:r>
            </a:p>
            <a:p>
              <a:pPr marL="358775" indent="-361950">
                <a:lnSpc>
                  <a:spcPct val="120000"/>
                </a:lnSpc>
                <a:spcBef>
                  <a:spcPts val="380"/>
                </a:spcBef>
                <a:buClr>
                  <a:schemeClr val="accent1">
                    <a:lumMod val="75000"/>
                  </a:schemeClr>
                </a:buClr>
                <a:buSzPct val="130000"/>
                <a:buFont typeface="Arial" pitchFamily="34" charset="0"/>
                <a:buChar char="–"/>
              </a:pPr>
              <a:r>
                <a:rPr lang="en-GB" dirty="0" smtClean="0">
                  <a:solidFill>
                    <a:schemeClr val="tx1"/>
                  </a:solidFill>
                </a:rPr>
                <a:t>FCR ≥ Reference Incident of the Synchronous Area</a:t>
              </a:r>
            </a:p>
            <a:p>
              <a:pPr marL="358775" indent="-361950">
                <a:lnSpc>
                  <a:spcPct val="120000"/>
                </a:lnSpc>
                <a:spcBef>
                  <a:spcPts val="380"/>
                </a:spcBef>
                <a:buClr>
                  <a:schemeClr val="accent1">
                    <a:lumMod val="75000"/>
                  </a:schemeClr>
                </a:buClr>
                <a:buSzPct val="130000"/>
                <a:buFont typeface="Arial" pitchFamily="34" charset="0"/>
                <a:buChar char="–"/>
              </a:pPr>
              <a:r>
                <a:rPr lang="en-GB" dirty="0" smtClean="0">
                  <a:solidFill>
                    <a:schemeClr val="tx1"/>
                  </a:solidFill>
                </a:rPr>
                <a:t>Additionally - probabilistic approach </a:t>
              </a:r>
            </a:p>
          </p:txBody>
        </p:sp>
      </p:grpSp>
      <p:grpSp>
        <p:nvGrpSpPr>
          <p:cNvPr id="7" name="Gruppieren 6"/>
          <p:cNvGrpSpPr/>
          <p:nvPr/>
        </p:nvGrpSpPr>
        <p:grpSpPr>
          <a:xfrm>
            <a:off x="279600" y="2832888"/>
            <a:ext cx="8635800" cy="1317953"/>
            <a:chOff x="279600" y="1320471"/>
            <a:chExt cx="8635800" cy="1317953"/>
          </a:xfrm>
        </p:grpSpPr>
        <p:sp>
          <p:nvSpPr>
            <p:cNvPr id="8" name="Rechteck 7"/>
            <p:cNvSpPr/>
            <p:nvPr/>
          </p:nvSpPr>
          <p:spPr>
            <a:xfrm>
              <a:off x="279600" y="1320471"/>
              <a:ext cx="2053286" cy="1317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FRR Dimensioning</a:t>
              </a:r>
              <a:br>
                <a:rPr lang="en-GB" dirty="0" smtClean="0">
                  <a:solidFill>
                    <a:schemeClr val="bg1"/>
                  </a:solidFill>
                </a:rPr>
              </a:br>
              <a:r>
                <a:rPr lang="en-GB" dirty="0" smtClean="0">
                  <a:solidFill>
                    <a:schemeClr val="bg1"/>
                  </a:solidFill>
                </a:rPr>
                <a:t>Article 30</a:t>
              </a:r>
              <a:endParaRPr lang="en-GB" dirty="0">
                <a:solidFill>
                  <a:schemeClr val="bg1"/>
                </a:solidFill>
              </a:endParaRPr>
            </a:p>
          </p:txBody>
        </p:sp>
        <p:sp>
          <p:nvSpPr>
            <p:cNvPr id="9" name="Rechteck 8"/>
            <p:cNvSpPr/>
            <p:nvPr/>
          </p:nvSpPr>
          <p:spPr>
            <a:xfrm>
              <a:off x="2419350" y="1320472"/>
              <a:ext cx="6496050" cy="1317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358775" indent="-361950">
                <a:lnSpc>
                  <a:spcPct val="120000"/>
                </a:lnSpc>
                <a:spcBef>
                  <a:spcPts val="380"/>
                </a:spcBef>
                <a:buClr>
                  <a:schemeClr val="accent1">
                    <a:lumMod val="75000"/>
                  </a:schemeClr>
                </a:buClr>
                <a:buSzPct val="130000"/>
                <a:buFont typeface="Arial" pitchFamily="34" charset="0"/>
                <a:buChar char="–"/>
              </a:pPr>
              <a:r>
                <a:rPr lang="en-GB" b="1" dirty="0" smtClean="0">
                  <a:solidFill>
                    <a:schemeClr val="accent1">
                      <a:lumMod val="75000"/>
                    </a:schemeClr>
                  </a:solidFill>
                </a:rPr>
                <a:t>FRR Dimensioning</a:t>
              </a:r>
              <a:r>
                <a:rPr lang="en-GB" dirty="0" smtClean="0">
                  <a:solidFill>
                    <a:schemeClr val="tx1"/>
                  </a:solidFill>
                </a:rPr>
                <a:t> for </a:t>
              </a:r>
              <a:r>
                <a:rPr lang="en-GB" b="1" dirty="0" smtClean="0">
                  <a:solidFill>
                    <a:schemeClr val="accent1">
                      <a:lumMod val="75000"/>
                    </a:schemeClr>
                  </a:solidFill>
                </a:rPr>
                <a:t>LFC Block</a:t>
              </a:r>
            </a:p>
            <a:p>
              <a:pPr marL="358775" indent="-361950">
                <a:lnSpc>
                  <a:spcPct val="120000"/>
                </a:lnSpc>
                <a:spcBef>
                  <a:spcPts val="380"/>
                </a:spcBef>
                <a:buClr>
                  <a:schemeClr val="accent1">
                    <a:lumMod val="75000"/>
                  </a:schemeClr>
                </a:buClr>
                <a:buSzPct val="130000"/>
                <a:buFont typeface="Arial" pitchFamily="34" charset="0"/>
                <a:buChar char="–"/>
              </a:pPr>
              <a:r>
                <a:rPr lang="en-GB" dirty="0" smtClean="0">
                  <a:solidFill>
                    <a:schemeClr val="tx1"/>
                  </a:solidFill>
                </a:rPr>
                <a:t>FRR ≥ Reference Incident of the LFC Block</a:t>
              </a:r>
            </a:p>
            <a:p>
              <a:pPr marL="358775" indent="-361950">
                <a:lnSpc>
                  <a:spcPct val="120000"/>
                </a:lnSpc>
                <a:spcBef>
                  <a:spcPts val="380"/>
                </a:spcBef>
                <a:buClr>
                  <a:schemeClr val="accent1">
                    <a:lumMod val="75000"/>
                  </a:schemeClr>
                </a:buClr>
                <a:buSzPct val="130000"/>
                <a:buFont typeface="Arial" pitchFamily="34" charset="0"/>
                <a:buChar char="–"/>
              </a:pPr>
              <a:r>
                <a:rPr lang="en-GB" dirty="0">
                  <a:solidFill>
                    <a:schemeClr val="tx1"/>
                  </a:solidFill>
                </a:rPr>
                <a:t>Additionally - </a:t>
              </a:r>
              <a:r>
                <a:rPr lang="en-GB" dirty="0" smtClean="0">
                  <a:solidFill>
                    <a:schemeClr val="tx1"/>
                  </a:solidFill>
                </a:rPr>
                <a:t>probabilistic </a:t>
              </a:r>
              <a:r>
                <a:rPr lang="en-GB" dirty="0">
                  <a:solidFill>
                    <a:schemeClr val="tx1"/>
                  </a:solidFill>
                </a:rPr>
                <a:t>approach </a:t>
              </a:r>
            </a:p>
          </p:txBody>
        </p:sp>
      </p:grpSp>
      <p:grpSp>
        <p:nvGrpSpPr>
          <p:cNvPr id="10" name="Gruppieren 9"/>
          <p:cNvGrpSpPr/>
          <p:nvPr/>
        </p:nvGrpSpPr>
        <p:grpSpPr>
          <a:xfrm>
            <a:off x="279600" y="4345304"/>
            <a:ext cx="8635800" cy="1317953"/>
            <a:chOff x="279600" y="1320471"/>
            <a:chExt cx="8635800" cy="1317953"/>
          </a:xfrm>
        </p:grpSpPr>
        <p:sp>
          <p:nvSpPr>
            <p:cNvPr id="11" name="Rechteck 10"/>
            <p:cNvSpPr/>
            <p:nvPr/>
          </p:nvSpPr>
          <p:spPr>
            <a:xfrm>
              <a:off x="279600" y="1320471"/>
              <a:ext cx="2053286" cy="1317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RR</a:t>
              </a:r>
              <a:br>
                <a:rPr lang="en-GB" dirty="0" smtClean="0">
                  <a:solidFill>
                    <a:schemeClr val="bg1"/>
                  </a:solidFill>
                </a:rPr>
              </a:br>
              <a:r>
                <a:rPr lang="en-GB" dirty="0" smtClean="0">
                  <a:solidFill>
                    <a:schemeClr val="bg1"/>
                  </a:solidFill>
                </a:rPr>
                <a:t>Dimensioning</a:t>
              </a:r>
              <a:br>
                <a:rPr lang="en-GB" dirty="0" smtClean="0">
                  <a:solidFill>
                    <a:schemeClr val="bg1"/>
                  </a:solidFill>
                </a:rPr>
              </a:br>
              <a:r>
                <a:rPr lang="en-GB" dirty="0" smtClean="0">
                  <a:solidFill>
                    <a:schemeClr val="bg1"/>
                  </a:solidFill>
                </a:rPr>
                <a:t>Article 33</a:t>
              </a:r>
              <a:endParaRPr lang="en-GB" dirty="0">
                <a:solidFill>
                  <a:schemeClr val="bg1"/>
                </a:solidFill>
              </a:endParaRPr>
            </a:p>
          </p:txBody>
        </p:sp>
        <p:sp>
          <p:nvSpPr>
            <p:cNvPr id="12" name="Rechteck 11"/>
            <p:cNvSpPr/>
            <p:nvPr/>
          </p:nvSpPr>
          <p:spPr>
            <a:xfrm>
              <a:off x="2419350" y="1320472"/>
              <a:ext cx="6496050" cy="1317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358775" indent="-361950">
                <a:lnSpc>
                  <a:spcPct val="120000"/>
                </a:lnSpc>
                <a:spcBef>
                  <a:spcPts val="380"/>
                </a:spcBef>
                <a:buClr>
                  <a:schemeClr val="accent1">
                    <a:lumMod val="75000"/>
                  </a:schemeClr>
                </a:buClr>
                <a:buSzPct val="130000"/>
                <a:buFont typeface="Arial" pitchFamily="34" charset="0"/>
                <a:buChar char="–"/>
              </a:pPr>
              <a:r>
                <a:rPr lang="en-GB" b="1" dirty="0" smtClean="0">
                  <a:solidFill>
                    <a:schemeClr val="accent1">
                      <a:lumMod val="75000"/>
                    </a:schemeClr>
                  </a:solidFill>
                </a:rPr>
                <a:t>RR Dimensioning</a:t>
              </a:r>
              <a:r>
                <a:rPr lang="en-GB" dirty="0" smtClean="0">
                  <a:solidFill>
                    <a:schemeClr val="tx1"/>
                  </a:solidFill>
                </a:rPr>
                <a:t> for </a:t>
              </a:r>
              <a:r>
                <a:rPr lang="en-GB" b="1" dirty="0" smtClean="0">
                  <a:solidFill>
                    <a:schemeClr val="accent1">
                      <a:lumMod val="75000"/>
                    </a:schemeClr>
                  </a:solidFill>
                </a:rPr>
                <a:t>LFC Block</a:t>
              </a:r>
            </a:p>
            <a:p>
              <a:pPr marL="358775" indent="-361950">
                <a:lnSpc>
                  <a:spcPct val="120000"/>
                </a:lnSpc>
                <a:spcBef>
                  <a:spcPts val="380"/>
                </a:spcBef>
                <a:buClr>
                  <a:schemeClr val="accent1">
                    <a:lumMod val="75000"/>
                  </a:schemeClr>
                </a:buClr>
                <a:buSzPct val="130000"/>
                <a:buFont typeface="Arial" pitchFamily="34" charset="0"/>
                <a:buChar char="–"/>
              </a:pPr>
              <a:r>
                <a:rPr lang="en-GB" dirty="0" smtClean="0">
                  <a:solidFill>
                    <a:schemeClr val="tx1"/>
                  </a:solidFill>
                </a:rPr>
                <a:t>RR shall be “sufficient”</a:t>
              </a:r>
              <a:endParaRPr lang="en-GB" dirty="0">
                <a:solidFill>
                  <a:schemeClr val="tx1"/>
                </a:solidFill>
              </a:endParaRPr>
            </a:p>
          </p:txBody>
        </p:sp>
      </p:grpSp>
    </p:spTree>
    <p:extLst>
      <p:ext uri="{BB962C8B-B14F-4D97-AF65-F5344CB8AC3E}">
        <p14:creationId xmlns="" xmlns:p14="http://schemas.microsoft.com/office/powerpoint/2010/main" val="309331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Articles 22-24: Coordination of Control</a:t>
            </a:r>
            <a:endParaRPr lang="en-GB" noProof="0"/>
          </a:p>
        </p:txBody>
      </p:sp>
      <p:sp>
        <p:nvSpPr>
          <p:cNvPr id="4" name="Foliennummernplatzhalter 3"/>
          <p:cNvSpPr>
            <a:spLocks noGrp="1"/>
          </p:cNvSpPr>
          <p:nvPr>
            <p:ph type="sldNum" sz="quarter" idx="4"/>
          </p:nvPr>
        </p:nvSpPr>
        <p:spPr/>
        <p:txBody>
          <a:bodyPr/>
          <a:lstStyle/>
          <a:p>
            <a:fld id="{ACD7B747-195D-4D1E-901B-2A25A28B011E}" type="slidenum">
              <a:rPr lang="en-GB" smtClean="0"/>
              <a:pPr/>
              <a:t>8</a:t>
            </a:fld>
            <a:endParaRPr lang="en-GB"/>
          </a:p>
        </p:txBody>
      </p:sp>
      <p:grpSp>
        <p:nvGrpSpPr>
          <p:cNvPr id="3" name="Gruppieren 100"/>
          <p:cNvGrpSpPr/>
          <p:nvPr/>
        </p:nvGrpSpPr>
        <p:grpSpPr>
          <a:xfrm>
            <a:off x="2379725" y="1324296"/>
            <a:ext cx="6459051" cy="1556597"/>
            <a:chOff x="2350709" y="1159025"/>
            <a:chExt cx="6459051" cy="1556597"/>
          </a:xfrm>
        </p:grpSpPr>
        <p:sp>
          <p:nvSpPr>
            <p:cNvPr id="102" name="Rechteck 101"/>
            <p:cNvSpPr/>
            <p:nvPr/>
          </p:nvSpPr>
          <p:spPr>
            <a:xfrm>
              <a:off x="4541902" y="1159025"/>
              <a:ext cx="2114769" cy="326875"/>
            </a:xfrm>
            <a:prstGeom prst="rect">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No Netting</a:t>
              </a:r>
              <a:endParaRPr lang="en-GB" sz="1800" dirty="0"/>
            </a:p>
          </p:txBody>
        </p:sp>
        <p:grpSp>
          <p:nvGrpSpPr>
            <p:cNvPr id="5" name="Gruppieren 102"/>
            <p:cNvGrpSpPr/>
            <p:nvPr/>
          </p:nvGrpSpPr>
          <p:grpSpPr>
            <a:xfrm>
              <a:off x="2350709" y="1523999"/>
              <a:ext cx="2135566" cy="1188721"/>
              <a:chOff x="2350709" y="1523999"/>
              <a:chExt cx="2135566" cy="1188721"/>
            </a:xfrm>
          </p:grpSpPr>
          <p:sp>
            <p:nvSpPr>
              <p:cNvPr id="221" name="Inhaltsplatzhalter 6"/>
              <p:cNvSpPr txBox="1">
                <a:spLocks/>
              </p:cNvSpPr>
              <p:nvPr/>
            </p:nvSpPr>
            <p:spPr>
              <a:xfrm>
                <a:off x="2371507" y="1523999"/>
                <a:ext cx="2114768" cy="1188721"/>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grpSp>
            <p:nvGrpSpPr>
              <p:cNvPr id="6" name="Gruppieren 221"/>
              <p:cNvGrpSpPr>
                <a:grpSpLocks noChangeAspect="1"/>
              </p:cNvGrpSpPr>
              <p:nvPr/>
            </p:nvGrpSpPr>
            <p:grpSpPr>
              <a:xfrm>
                <a:off x="2543124" y="1632374"/>
                <a:ext cx="1771532" cy="965714"/>
                <a:chOff x="1303002" y="2492435"/>
                <a:chExt cx="5587841" cy="3046095"/>
              </a:xfrm>
              <a:solidFill>
                <a:srgbClr val="BCBCBC"/>
              </a:solidFill>
            </p:grpSpPr>
            <p:sp>
              <p:nvSpPr>
                <p:cNvPr id="227"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28"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29"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0"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1"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2"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3"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4"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5"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6"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7"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8"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39"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solidFill>
                  <a:srgbClr val="BEBD00">
                    <a:lumMod val="75000"/>
                  </a:srgbClr>
                </a:solidFill>
                <a:ln w="25400" cap="flat" cmpd="sng" algn="ctr">
                  <a:noFill/>
                  <a:prstDash val="solid"/>
                </a:ln>
                <a:effectLst/>
              </p:spPr>
              <p:txBody>
                <a:bodyPr rtlCol="0" anchor="ctr"/>
                <a:lstStyle/>
                <a:p>
                  <a:pPr algn="l" fontAlgn="auto">
                    <a:spcBef>
                      <a:spcPts val="0"/>
                    </a:spcBef>
                    <a:spcAft>
                      <a:spcPts val="0"/>
                    </a:spcAft>
                  </a:pPr>
                  <a:endParaRPr lang="en-GB" sz="700" kern="0">
                    <a:solidFill>
                      <a:srgbClr val="FFFFFF"/>
                    </a:solidFill>
                    <a:latin typeface="AvenirNext LT Pro Regular"/>
                  </a:endParaRPr>
                </a:p>
              </p:txBody>
            </p:sp>
            <p:sp>
              <p:nvSpPr>
                <p:cNvPr id="240"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1"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2"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3"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4"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5"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6"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7"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8"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49"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0"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1"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2" name="Freeform 45"/>
                <p:cNvSpPr>
                  <a:spLocks noChangeAspect="1"/>
                </p:cNvSpPr>
                <p:nvPr/>
              </p:nvSpPr>
              <p:spPr bwMode="gray">
                <a:xfrm>
                  <a:off x="1794492" y="3736876"/>
                  <a:ext cx="1413034" cy="1363028"/>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004754">
                    <a:lumMod val="75000"/>
                    <a:lumOff val="25000"/>
                  </a:srgbClr>
                </a:solidFill>
                <a:ln w="25400" cap="flat" cmpd="sng" algn="ctr">
                  <a:noFill/>
                  <a:prstDash val="solid"/>
                </a:ln>
                <a:effectLst/>
              </p:spPr>
              <p:txBody>
                <a:bodyPr rtlCol="0" anchor="ctr"/>
                <a:lstStyle/>
                <a:p>
                  <a:pPr algn="r" fontAlgn="auto">
                    <a:spcBef>
                      <a:spcPts val="0"/>
                    </a:spcBef>
                    <a:spcAft>
                      <a:spcPts val="0"/>
                    </a:spcAft>
                  </a:pPr>
                  <a:endParaRPr lang="en-GB" sz="700" kern="0">
                    <a:solidFill>
                      <a:srgbClr val="FFFFFF"/>
                    </a:solidFill>
                    <a:latin typeface="AvenirNext LT Pro Regular"/>
                  </a:endParaRPr>
                </a:p>
              </p:txBody>
            </p:sp>
            <p:sp>
              <p:nvSpPr>
                <p:cNvPr id="253"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4"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5"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6"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7"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8"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59"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0"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1"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2"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3"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4"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nvGrpSpPr>
                <p:cNvPr id="7" name="Group 76"/>
                <p:cNvGrpSpPr>
                  <a:grpSpLocks/>
                </p:cNvGrpSpPr>
                <p:nvPr/>
              </p:nvGrpSpPr>
              <p:grpSpPr bwMode="auto">
                <a:xfrm>
                  <a:off x="2977497" y="3055362"/>
                  <a:ext cx="974407" cy="1285875"/>
                  <a:chOff x="402" y="1036"/>
                  <a:chExt cx="872" cy="1147"/>
                </a:xfrm>
                <a:grpFill/>
              </p:grpSpPr>
              <p:sp>
                <p:nvSpPr>
                  <p:cNvPr id="266"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7"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8"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69"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70"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71"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72"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grpSp>
          <p:sp>
            <p:nvSpPr>
              <p:cNvPr id="223" name="Rechteck 222"/>
              <p:cNvSpPr/>
              <p:nvPr/>
            </p:nvSpPr>
            <p:spPr>
              <a:xfrm>
                <a:off x="2514494" y="1719461"/>
                <a:ext cx="212960" cy="106480"/>
              </a:xfrm>
              <a:prstGeom prst="rect">
                <a:avLst/>
              </a:prstGeom>
              <a:solidFill>
                <a:srgbClr val="004754">
                  <a:lumMod val="75000"/>
                  <a:lumOff val="25000"/>
                </a:srgbClr>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rgbClr val="FFFFFF"/>
                  </a:solidFill>
                  <a:effectLst/>
                  <a:uLnTx/>
                  <a:uFillTx/>
                  <a:latin typeface="AvenirNext LT Pro Regular"/>
                  <a:ea typeface="+mn-ea"/>
                  <a:cs typeface="+mn-cs"/>
                </a:endParaRPr>
              </a:p>
            </p:txBody>
          </p:sp>
          <p:sp>
            <p:nvSpPr>
              <p:cNvPr id="224" name="Textfeld 223"/>
              <p:cNvSpPr txBox="1"/>
              <p:nvPr/>
            </p:nvSpPr>
            <p:spPr>
              <a:xfrm>
                <a:off x="2350709" y="1525496"/>
                <a:ext cx="540534"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smtClean="0">
                    <a:ln>
                      <a:noFill/>
                    </a:ln>
                    <a:solidFill>
                      <a:srgbClr val="3C3C3C"/>
                    </a:solidFill>
                    <a:effectLst/>
                    <a:uLnTx/>
                    <a:uFillTx/>
                  </a:rPr>
                  <a:t>Deficit</a:t>
                </a:r>
                <a:endParaRPr kumimoji="0" lang="en-GB" sz="1000" b="0" i="0" u="none" strike="noStrike" kern="0" cap="none" spc="0" normalizeH="0" baseline="0">
                  <a:ln>
                    <a:noFill/>
                  </a:ln>
                  <a:solidFill>
                    <a:srgbClr val="3C3C3C"/>
                  </a:solidFill>
                  <a:effectLst/>
                  <a:uLnTx/>
                  <a:uFillTx/>
                </a:endParaRPr>
              </a:p>
            </p:txBody>
          </p:sp>
          <p:sp>
            <p:nvSpPr>
              <p:cNvPr id="225" name="Rechteck 224"/>
              <p:cNvSpPr/>
              <p:nvPr/>
            </p:nvSpPr>
            <p:spPr>
              <a:xfrm>
                <a:off x="3979587" y="1719461"/>
                <a:ext cx="212960" cy="106480"/>
              </a:xfrm>
              <a:prstGeom prst="rect">
                <a:avLst/>
              </a:prstGeom>
              <a:solidFill>
                <a:srgbClr val="BEBD00">
                  <a:lumMod val="75000"/>
                </a:srgbClr>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rgbClr val="FFFFFF"/>
                  </a:solidFill>
                  <a:effectLst/>
                  <a:uLnTx/>
                  <a:uFillTx/>
                  <a:latin typeface="AvenirNext LT Pro Regular"/>
                  <a:ea typeface="+mn-ea"/>
                  <a:cs typeface="+mn-cs"/>
                </a:endParaRPr>
              </a:p>
            </p:txBody>
          </p:sp>
          <p:sp>
            <p:nvSpPr>
              <p:cNvPr id="226" name="Textfeld 225"/>
              <p:cNvSpPr txBox="1"/>
              <p:nvPr/>
            </p:nvSpPr>
            <p:spPr>
              <a:xfrm>
                <a:off x="3777330" y="1525496"/>
                <a:ext cx="617477"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smtClean="0">
                    <a:ln>
                      <a:noFill/>
                    </a:ln>
                    <a:solidFill>
                      <a:srgbClr val="3C3C3C"/>
                    </a:solidFill>
                    <a:effectLst/>
                    <a:uLnTx/>
                    <a:uFillTx/>
                  </a:rPr>
                  <a:t>Surplus</a:t>
                </a:r>
                <a:endParaRPr kumimoji="0" lang="en-GB" sz="1000" b="0" i="0" u="none" strike="noStrike" kern="0" cap="none" spc="0" normalizeH="0" baseline="0">
                  <a:ln>
                    <a:noFill/>
                  </a:ln>
                  <a:solidFill>
                    <a:srgbClr val="3C3C3C"/>
                  </a:solidFill>
                  <a:effectLst/>
                  <a:uLnTx/>
                  <a:uFillTx/>
                </a:endParaRPr>
              </a:p>
            </p:txBody>
          </p:sp>
        </p:grpSp>
        <p:grpSp>
          <p:nvGrpSpPr>
            <p:cNvPr id="8" name="Gruppieren 103"/>
            <p:cNvGrpSpPr/>
            <p:nvPr/>
          </p:nvGrpSpPr>
          <p:grpSpPr>
            <a:xfrm>
              <a:off x="6694991" y="1159025"/>
              <a:ext cx="2114769" cy="1553695"/>
              <a:chOff x="6694991" y="1159025"/>
              <a:chExt cx="2114769" cy="1553695"/>
            </a:xfrm>
          </p:grpSpPr>
          <p:sp>
            <p:nvSpPr>
              <p:cNvPr id="169" name="Rechteck 168"/>
              <p:cNvSpPr/>
              <p:nvPr/>
            </p:nvSpPr>
            <p:spPr>
              <a:xfrm>
                <a:off x="6694991" y="1159025"/>
                <a:ext cx="2114769" cy="3268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Imbalance Netting</a:t>
                </a:r>
                <a:endParaRPr lang="en-GB" sz="1800" dirty="0"/>
              </a:p>
            </p:txBody>
          </p:sp>
          <p:grpSp>
            <p:nvGrpSpPr>
              <p:cNvPr id="9" name="Gruppieren 169"/>
              <p:cNvGrpSpPr/>
              <p:nvPr/>
            </p:nvGrpSpPr>
            <p:grpSpPr>
              <a:xfrm>
                <a:off x="6694992" y="1523999"/>
                <a:ext cx="2114768" cy="1188721"/>
                <a:chOff x="6694992" y="1523999"/>
                <a:chExt cx="2114768" cy="1188721"/>
              </a:xfrm>
            </p:grpSpPr>
            <p:sp>
              <p:nvSpPr>
                <p:cNvPr id="171" name="Inhaltsplatzhalter 6"/>
                <p:cNvSpPr txBox="1">
                  <a:spLocks/>
                </p:cNvSpPr>
                <p:nvPr/>
              </p:nvSpPr>
              <p:spPr>
                <a:xfrm>
                  <a:off x="6694992" y="1523999"/>
                  <a:ext cx="2114768" cy="1188721"/>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grpSp>
              <p:nvGrpSpPr>
                <p:cNvPr id="10" name="Gruppieren 171"/>
                <p:cNvGrpSpPr/>
                <p:nvPr/>
              </p:nvGrpSpPr>
              <p:grpSpPr>
                <a:xfrm>
                  <a:off x="6866609" y="1632374"/>
                  <a:ext cx="1771532" cy="965714"/>
                  <a:chOff x="6771339" y="1804897"/>
                  <a:chExt cx="1771532" cy="965714"/>
                </a:xfrm>
              </p:grpSpPr>
              <p:grpSp>
                <p:nvGrpSpPr>
                  <p:cNvPr id="11" name="Gruppieren 172"/>
                  <p:cNvGrpSpPr>
                    <a:grpSpLocks noChangeAspect="1"/>
                  </p:cNvGrpSpPr>
                  <p:nvPr/>
                </p:nvGrpSpPr>
                <p:grpSpPr>
                  <a:xfrm>
                    <a:off x="6771339" y="1804897"/>
                    <a:ext cx="1771532" cy="965714"/>
                    <a:chOff x="1303002" y="2492435"/>
                    <a:chExt cx="5587841" cy="3046095"/>
                  </a:xfrm>
                  <a:solidFill>
                    <a:srgbClr val="BCBCBC"/>
                  </a:solidFill>
                </p:grpSpPr>
                <p:sp>
                  <p:nvSpPr>
                    <p:cNvPr id="175"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76"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77"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78"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79"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0"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1"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2"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3"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4"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5"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6"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7"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solidFill>
                      <a:srgbClr val="008000"/>
                    </a:solidFill>
                    <a:ln w="25400" cap="flat" cmpd="sng" algn="ctr">
                      <a:noFill/>
                      <a:prstDash val="solid"/>
                    </a:ln>
                    <a:effectLst/>
                  </p:spPr>
                  <p:txBody>
                    <a:bodyPr rtlCol="0" anchor="ctr"/>
                    <a:lstStyle/>
                    <a:p>
                      <a:pPr fontAlgn="auto">
                        <a:spcBef>
                          <a:spcPts val="0"/>
                        </a:spcBef>
                        <a:spcAft>
                          <a:spcPts val="0"/>
                        </a:spcAft>
                      </a:pPr>
                      <a:endParaRPr lang="en-GB" sz="1050" kern="0">
                        <a:solidFill>
                          <a:srgbClr val="FFFFFF"/>
                        </a:solidFill>
                        <a:latin typeface="AvenirNext LT Pro Regular"/>
                      </a:endParaRPr>
                    </a:p>
                  </p:txBody>
                </p:sp>
                <p:sp>
                  <p:nvSpPr>
                    <p:cNvPr id="188"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89"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0"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1"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2"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3"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4"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5"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6"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7"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8"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99"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0" name="Freeform 45"/>
                    <p:cNvSpPr>
                      <a:spLocks noChangeAspect="1"/>
                    </p:cNvSpPr>
                    <p:nvPr/>
                  </p:nvSpPr>
                  <p:spPr bwMode="gray">
                    <a:xfrm>
                      <a:off x="1794493" y="3706831"/>
                      <a:ext cx="1413034" cy="1363027"/>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008000"/>
                    </a:solidFill>
                    <a:ln w="9525" cap="flat" cmpd="sng" algn="ctr">
                      <a:solidFill>
                        <a:schemeClr val="bg1"/>
                      </a:solidFill>
                      <a:prstDash val="solid"/>
                    </a:ln>
                    <a:effectLst/>
                  </p:spPr>
                  <p:txBody>
                    <a:bodyPr rtlCol="0" anchor="ctr"/>
                    <a:lstStyle/>
                    <a:p>
                      <a:pPr fontAlgn="auto">
                        <a:spcBef>
                          <a:spcPts val="0"/>
                        </a:spcBef>
                        <a:spcAft>
                          <a:spcPts val="0"/>
                        </a:spcAft>
                      </a:pPr>
                      <a:endParaRPr lang="en-GB" sz="1400" b="1" kern="0">
                        <a:solidFill>
                          <a:srgbClr val="FFFFFF"/>
                        </a:solidFill>
                        <a:latin typeface="AvenirNext LT Pro Regular"/>
                      </a:endParaRPr>
                    </a:p>
                  </p:txBody>
                </p:sp>
                <p:sp>
                  <p:nvSpPr>
                    <p:cNvPr id="201"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2"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3"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4"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5"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6"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7"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8"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09"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0"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1"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2"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nvGrpSpPr>
                    <p:cNvPr id="12" name="Group 76"/>
                    <p:cNvGrpSpPr>
                      <a:grpSpLocks/>
                    </p:cNvGrpSpPr>
                    <p:nvPr/>
                  </p:nvGrpSpPr>
                  <p:grpSpPr bwMode="auto">
                    <a:xfrm>
                      <a:off x="2977497" y="3055362"/>
                      <a:ext cx="974407" cy="1285875"/>
                      <a:chOff x="402" y="1036"/>
                      <a:chExt cx="872" cy="1147"/>
                    </a:xfrm>
                    <a:grpFill/>
                  </p:grpSpPr>
                  <p:sp>
                    <p:nvSpPr>
                      <p:cNvPr id="214"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5"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6"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7"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8"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19"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220"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grpSp>
              <p:sp>
                <p:nvSpPr>
                  <p:cNvPr id="174" name="Pfeil nach rechts 173"/>
                  <p:cNvSpPr/>
                  <p:nvPr/>
                </p:nvSpPr>
                <p:spPr bwMode="auto">
                  <a:xfrm rot="8957575">
                    <a:off x="7361630" y="2150659"/>
                    <a:ext cx="226200" cy="181847"/>
                  </a:xfrm>
                  <a:prstGeom prst="rightArrow">
                    <a:avLst/>
                  </a:prstGeom>
                  <a:solidFill>
                    <a:srgbClr val="008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grpSp>
        </p:grpSp>
        <p:sp>
          <p:nvSpPr>
            <p:cNvPr id="105" name="Rechteck 104"/>
            <p:cNvSpPr/>
            <p:nvPr/>
          </p:nvSpPr>
          <p:spPr>
            <a:xfrm>
              <a:off x="2375886" y="1159025"/>
              <a:ext cx="2114769" cy="3268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Imbalances</a:t>
              </a:r>
              <a:endParaRPr lang="en-GB" sz="1800" dirty="0"/>
            </a:p>
          </p:txBody>
        </p:sp>
        <p:grpSp>
          <p:nvGrpSpPr>
            <p:cNvPr id="13" name="Gruppieren 106"/>
            <p:cNvGrpSpPr/>
            <p:nvPr/>
          </p:nvGrpSpPr>
          <p:grpSpPr>
            <a:xfrm>
              <a:off x="4493149" y="1523999"/>
              <a:ext cx="2163522" cy="1188721"/>
              <a:chOff x="4493149" y="1523999"/>
              <a:chExt cx="2163522" cy="1188721"/>
            </a:xfrm>
          </p:grpSpPr>
          <p:sp>
            <p:nvSpPr>
              <p:cNvPr id="117" name="Inhaltsplatzhalter 6"/>
              <p:cNvSpPr txBox="1">
                <a:spLocks/>
              </p:cNvSpPr>
              <p:nvPr/>
            </p:nvSpPr>
            <p:spPr>
              <a:xfrm>
                <a:off x="4541903" y="1523999"/>
                <a:ext cx="2114768" cy="1188721"/>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grpSp>
            <p:nvGrpSpPr>
              <p:cNvPr id="14" name="Gruppieren 117"/>
              <p:cNvGrpSpPr>
                <a:grpSpLocks noChangeAspect="1"/>
              </p:cNvGrpSpPr>
              <p:nvPr/>
            </p:nvGrpSpPr>
            <p:grpSpPr>
              <a:xfrm>
                <a:off x="4713521" y="1632374"/>
                <a:ext cx="1771532" cy="965714"/>
                <a:chOff x="1303002" y="2492435"/>
                <a:chExt cx="5587841" cy="3046095"/>
              </a:xfrm>
              <a:solidFill>
                <a:srgbClr val="BCBCBC"/>
              </a:solidFill>
            </p:grpSpPr>
            <p:sp>
              <p:nvSpPr>
                <p:cNvPr id="123"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24"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25"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26"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27"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28"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29"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0"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1"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2"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3"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4"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5"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solidFill>
                  <a:schemeClr val="accent6">
                    <a:lumMod val="75000"/>
                  </a:schemeClr>
                </a:solidFill>
                <a:ln w="25400" cap="flat" cmpd="sng" algn="ctr">
                  <a:noFill/>
                  <a:prstDash val="solid"/>
                </a:ln>
                <a:effectLst/>
              </p:spPr>
              <p:txBody>
                <a:bodyPr rtlCol="0" anchor="ctr"/>
                <a:lstStyle/>
                <a:p>
                  <a:pPr algn="l" fontAlgn="auto">
                    <a:spcBef>
                      <a:spcPts val="0"/>
                    </a:spcBef>
                    <a:spcAft>
                      <a:spcPts val="0"/>
                    </a:spcAft>
                  </a:pPr>
                  <a:endParaRPr lang="en-GB" sz="1050" kern="0">
                    <a:solidFill>
                      <a:srgbClr val="FFFFFF"/>
                    </a:solidFill>
                    <a:latin typeface="AvenirNext LT Pro Regular"/>
                  </a:endParaRPr>
                </a:p>
              </p:txBody>
            </p:sp>
            <p:sp>
              <p:nvSpPr>
                <p:cNvPr id="136"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7"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8"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39"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0"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1"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2"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3"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4"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5"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6"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7"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48" name="Freeform 45"/>
                <p:cNvSpPr>
                  <a:spLocks noChangeAspect="1"/>
                </p:cNvSpPr>
                <p:nvPr/>
              </p:nvSpPr>
              <p:spPr bwMode="gray">
                <a:xfrm>
                  <a:off x="1794492" y="3736876"/>
                  <a:ext cx="1413034" cy="1363028"/>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FF9900"/>
                </a:solidFill>
                <a:ln w="25400" cap="flat" cmpd="sng" algn="ctr">
                  <a:noFill/>
                  <a:prstDash val="solid"/>
                </a:ln>
                <a:effectLst/>
              </p:spPr>
              <p:txBody>
                <a:bodyPr rtlCol="0" anchor="ctr"/>
                <a:lstStyle/>
                <a:p>
                  <a:pPr algn="l" fontAlgn="auto">
                    <a:spcBef>
                      <a:spcPts val="0"/>
                    </a:spcBef>
                    <a:spcAft>
                      <a:spcPts val="0"/>
                    </a:spcAft>
                  </a:pPr>
                  <a:endParaRPr lang="en-GB" sz="1050" kern="0">
                    <a:solidFill>
                      <a:srgbClr val="FFFFFF"/>
                    </a:solidFill>
                    <a:latin typeface="AvenirNext LT Pro Regular"/>
                  </a:endParaRPr>
                </a:p>
              </p:txBody>
            </p:sp>
            <p:sp>
              <p:nvSpPr>
                <p:cNvPr id="149"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0"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1"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2"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3"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4"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5"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6"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7"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8"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59"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60"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nvGrpSpPr>
                <p:cNvPr id="15" name="Group 76"/>
                <p:cNvGrpSpPr>
                  <a:grpSpLocks/>
                </p:cNvGrpSpPr>
                <p:nvPr/>
              </p:nvGrpSpPr>
              <p:grpSpPr bwMode="auto">
                <a:xfrm>
                  <a:off x="2977497" y="3055362"/>
                  <a:ext cx="974407" cy="1285875"/>
                  <a:chOff x="402" y="1036"/>
                  <a:chExt cx="872" cy="1147"/>
                </a:xfrm>
                <a:grpFill/>
              </p:grpSpPr>
              <p:sp>
                <p:nvSpPr>
                  <p:cNvPr id="162"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63"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64"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65"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66"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67"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168"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grpSp>
          <p:sp>
            <p:nvSpPr>
              <p:cNvPr id="119" name="Rechteck 118"/>
              <p:cNvSpPr/>
              <p:nvPr/>
            </p:nvSpPr>
            <p:spPr>
              <a:xfrm>
                <a:off x="4748770" y="1726619"/>
                <a:ext cx="212960" cy="106480"/>
              </a:xfrm>
              <a:prstGeom prst="rect">
                <a:avLst/>
              </a:prstGeom>
              <a:solidFill>
                <a:srgbClr val="FF9900"/>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rgbClr val="FFFFFF"/>
                  </a:solidFill>
                  <a:effectLst/>
                  <a:uLnTx/>
                  <a:uFillTx/>
                  <a:latin typeface="AvenirNext LT Pro Regular"/>
                  <a:ea typeface="+mn-ea"/>
                  <a:cs typeface="+mn-cs"/>
                </a:endParaRPr>
              </a:p>
            </p:txBody>
          </p:sp>
          <p:sp>
            <p:nvSpPr>
              <p:cNvPr id="120" name="Textfeld 119"/>
              <p:cNvSpPr txBox="1"/>
              <p:nvPr/>
            </p:nvSpPr>
            <p:spPr>
              <a:xfrm>
                <a:off x="4493149" y="1532654"/>
                <a:ext cx="73930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srgbClr val="3C3C3C"/>
                    </a:solidFill>
                    <a:effectLst/>
                    <a:uLnTx/>
                    <a:uFillTx/>
                  </a:rPr>
                  <a:t>Pos. FRR</a:t>
                </a:r>
                <a:endParaRPr kumimoji="0" lang="en-GB" sz="1000" b="0" i="0" u="none" strike="noStrike" kern="0" cap="none" spc="0" normalizeH="0" baseline="0" dirty="0">
                  <a:ln>
                    <a:noFill/>
                  </a:ln>
                  <a:solidFill>
                    <a:srgbClr val="3C3C3C"/>
                  </a:solidFill>
                  <a:effectLst/>
                  <a:uLnTx/>
                  <a:uFillTx/>
                </a:endParaRPr>
              </a:p>
            </p:txBody>
          </p:sp>
          <p:sp>
            <p:nvSpPr>
              <p:cNvPr id="121" name="Rechteck 120"/>
              <p:cNvSpPr/>
              <p:nvPr/>
            </p:nvSpPr>
            <p:spPr>
              <a:xfrm>
                <a:off x="6152903" y="1726619"/>
                <a:ext cx="212960" cy="106480"/>
              </a:xfrm>
              <a:prstGeom prst="rect">
                <a:avLst/>
              </a:prstGeom>
              <a:solidFill>
                <a:schemeClr val="accent6">
                  <a:lumMod val="75000"/>
                </a:schemeClr>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rgbClr val="FFFFFF"/>
                  </a:solidFill>
                  <a:effectLst/>
                  <a:uLnTx/>
                  <a:uFillTx/>
                  <a:latin typeface="AvenirNext LT Pro Regular"/>
                  <a:ea typeface="+mn-ea"/>
                  <a:cs typeface="+mn-cs"/>
                </a:endParaRPr>
              </a:p>
            </p:txBody>
          </p:sp>
          <p:sp>
            <p:nvSpPr>
              <p:cNvPr id="122" name="Textfeld 121"/>
              <p:cNvSpPr txBox="1"/>
              <p:nvPr/>
            </p:nvSpPr>
            <p:spPr>
              <a:xfrm>
                <a:off x="5882518" y="1532654"/>
                <a:ext cx="753732"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srgbClr val="3C3C3C"/>
                    </a:solidFill>
                    <a:effectLst/>
                    <a:uLnTx/>
                    <a:uFillTx/>
                  </a:rPr>
                  <a:t>Neg. FRR</a:t>
                </a:r>
                <a:endParaRPr kumimoji="0" lang="en-GB" sz="1000" b="0" i="0" u="none" strike="noStrike" kern="0" cap="none" spc="0" normalizeH="0" baseline="0" dirty="0">
                  <a:ln>
                    <a:noFill/>
                  </a:ln>
                  <a:solidFill>
                    <a:srgbClr val="3C3C3C"/>
                  </a:solidFill>
                  <a:effectLst/>
                  <a:uLnTx/>
                  <a:uFillTx/>
                </a:endParaRPr>
              </a:p>
            </p:txBody>
          </p:sp>
        </p:grpSp>
        <p:grpSp>
          <p:nvGrpSpPr>
            <p:cNvPr id="16" name="Gruppieren 107"/>
            <p:cNvGrpSpPr/>
            <p:nvPr/>
          </p:nvGrpSpPr>
          <p:grpSpPr>
            <a:xfrm>
              <a:off x="3485979" y="2217147"/>
              <a:ext cx="1000296" cy="498475"/>
              <a:chOff x="3085771" y="4987924"/>
              <a:chExt cx="1000296" cy="498475"/>
            </a:xfrm>
          </p:grpSpPr>
          <p:sp>
            <p:nvSpPr>
              <p:cNvPr id="115" name="Inhaltsplatzhalter 6"/>
              <p:cNvSpPr txBox="1">
                <a:spLocks/>
              </p:cNvSpPr>
              <p:nvPr/>
            </p:nvSpPr>
            <p:spPr>
              <a:xfrm>
                <a:off x="3085771" y="4987924"/>
                <a:ext cx="1000296" cy="498475"/>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pic>
            <p:nvPicPr>
              <p:cNvPr id="11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07693" y="5013294"/>
                <a:ext cx="956452" cy="447735"/>
              </a:xfrm>
              <a:prstGeom prst="rect">
                <a:avLst/>
              </a:prstGeom>
              <a:solidFill>
                <a:schemeClr val="bg1">
                  <a:lumMod val="95000"/>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7" name="Gruppieren 108"/>
            <p:cNvGrpSpPr/>
            <p:nvPr/>
          </p:nvGrpSpPr>
          <p:grpSpPr>
            <a:xfrm>
              <a:off x="5656375" y="2191777"/>
              <a:ext cx="1000296" cy="498475"/>
              <a:chOff x="3085771" y="4987924"/>
              <a:chExt cx="1000296" cy="498475"/>
            </a:xfrm>
          </p:grpSpPr>
          <p:sp>
            <p:nvSpPr>
              <p:cNvPr id="113" name="Inhaltsplatzhalter 6"/>
              <p:cNvSpPr txBox="1">
                <a:spLocks/>
              </p:cNvSpPr>
              <p:nvPr/>
            </p:nvSpPr>
            <p:spPr>
              <a:xfrm>
                <a:off x="3085771" y="4987924"/>
                <a:ext cx="1000296" cy="498475"/>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pic>
            <p:nvPicPr>
              <p:cNvPr id="1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07693" y="5013294"/>
                <a:ext cx="956452" cy="4477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8" name="Gruppieren 109"/>
            <p:cNvGrpSpPr/>
            <p:nvPr/>
          </p:nvGrpSpPr>
          <p:grpSpPr>
            <a:xfrm>
              <a:off x="7809464" y="2181707"/>
              <a:ext cx="1000296" cy="498475"/>
              <a:chOff x="3085771" y="4987924"/>
              <a:chExt cx="1000296" cy="498475"/>
            </a:xfrm>
          </p:grpSpPr>
          <p:sp>
            <p:nvSpPr>
              <p:cNvPr id="111" name="Inhaltsplatzhalter 6"/>
              <p:cNvSpPr txBox="1">
                <a:spLocks/>
              </p:cNvSpPr>
              <p:nvPr/>
            </p:nvSpPr>
            <p:spPr>
              <a:xfrm>
                <a:off x="3085771" y="4987924"/>
                <a:ext cx="1000296" cy="498475"/>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pic>
            <p:nvPicPr>
              <p:cNvPr id="1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07693" y="5013294"/>
                <a:ext cx="956452" cy="4477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
        <p:nvSpPr>
          <p:cNvPr id="273" name="Rechteck 272"/>
          <p:cNvSpPr/>
          <p:nvPr/>
        </p:nvSpPr>
        <p:spPr>
          <a:xfrm>
            <a:off x="2751001" y="2231469"/>
            <a:ext cx="439544"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274" name="Rechteck 273"/>
          <p:cNvSpPr/>
          <p:nvPr/>
        </p:nvSpPr>
        <p:spPr>
          <a:xfrm>
            <a:off x="3365699" y="2011597"/>
            <a:ext cx="396262"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275" name="Rechteck 274"/>
          <p:cNvSpPr/>
          <p:nvPr/>
        </p:nvSpPr>
        <p:spPr>
          <a:xfrm>
            <a:off x="5516407" y="1997180"/>
            <a:ext cx="439544"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276" name="Rechteck 275"/>
          <p:cNvSpPr/>
          <p:nvPr/>
        </p:nvSpPr>
        <p:spPr>
          <a:xfrm>
            <a:off x="4939380" y="2257703"/>
            <a:ext cx="396262"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277" name="Rechteck 276"/>
          <p:cNvSpPr/>
          <p:nvPr/>
        </p:nvSpPr>
        <p:spPr>
          <a:xfrm>
            <a:off x="7104262" y="2235522"/>
            <a:ext cx="439544"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278" name="Rechteck 277"/>
          <p:cNvSpPr/>
          <p:nvPr/>
        </p:nvSpPr>
        <p:spPr>
          <a:xfrm>
            <a:off x="7682576" y="2001480"/>
            <a:ext cx="396262"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279" name="Rechteck 278"/>
          <p:cNvSpPr/>
          <p:nvPr/>
        </p:nvSpPr>
        <p:spPr>
          <a:xfrm>
            <a:off x="279600" y="1324295"/>
            <a:ext cx="2053286" cy="1553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bg1"/>
                </a:solidFill>
              </a:rPr>
              <a:t>Imbalance Netting </a:t>
            </a:r>
            <a:endParaRPr lang="en-GB">
              <a:solidFill>
                <a:schemeClr val="bg1"/>
              </a:solidFill>
            </a:endParaRPr>
          </a:p>
        </p:txBody>
      </p:sp>
      <p:grpSp>
        <p:nvGrpSpPr>
          <p:cNvPr id="19" name="Gruppieren 279"/>
          <p:cNvGrpSpPr/>
          <p:nvPr/>
        </p:nvGrpSpPr>
        <p:grpSpPr>
          <a:xfrm>
            <a:off x="2379725" y="3033294"/>
            <a:ext cx="6459051" cy="1553695"/>
            <a:chOff x="2350709" y="1159025"/>
            <a:chExt cx="6459051" cy="1553695"/>
          </a:xfrm>
        </p:grpSpPr>
        <p:sp>
          <p:nvSpPr>
            <p:cNvPr id="281" name="Rechteck 280"/>
            <p:cNvSpPr/>
            <p:nvPr/>
          </p:nvSpPr>
          <p:spPr>
            <a:xfrm>
              <a:off x="4541902" y="1159025"/>
              <a:ext cx="2114769" cy="326875"/>
            </a:xfrm>
            <a:prstGeom prst="rect">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No Cross-Border</a:t>
              </a:r>
              <a:endParaRPr lang="en-GB" sz="1800" dirty="0"/>
            </a:p>
          </p:txBody>
        </p:sp>
        <p:grpSp>
          <p:nvGrpSpPr>
            <p:cNvPr id="20" name="Gruppieren 281"/>
            <p:cNvGrpSpPr/>
            <p:nvPr/>
          </p:nvGrpSpPr>
          <p:grpSpPr>
            <a:xfrm>
              <a:off x="2350709" y="1523999"/>
              <a:ext cx="2135566" cy="1188721"/>
              <a:chOff x="2350709" y="1523999"/>
              <a:chExt cx="2135566" cy="1188721"/>
            </a:xfrm>
          </p:grpSpPr>
          <p:sp>
            <p:nvSpPr>
              <p:cNvPr id="399" name="Inhaltsplatzhalter 6"/>
              <p:cNvSpPr txBox="1">
                <a:spLocks/>
              </p:cNvSpPr>
              <p:nvPr/>
            </p:nvSpPr>
            <p:spPr>
              <a:xfrm>
                <a:off x="2371507" y="1523999"/>
                <a:ext cx="2114768" cy="1188721"/>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grpSp>
            <p:nvGrpSpPr>
              <p:cNvPr id="21" name="Gruppieren 399"/>
              <p:cNvGrpSpPr>
                <a:grpSpLocks noChangeAspect="1"/>
              </p:cNvGrpSpPr>
              <p:nvPr/>
            </p:nvGrpSpPr>
            <p:grpSpPr>
              <a:xfrm>
                <a:off x="2543124" y="1632374"/>
                <a:ext cx="1771532" cy="965714"/>
                <a:chOff x="1303002" y="2492435"/>
                <a:chExt cx="5587841" cy="3046095"/>
              </a:xfrm>
              <a:solidFill>
                <a:srgbClr val="BCBCBC"/>
              </a:solidFill>
            </p:grpSpPr>
            <p:sp>
              <p:nvSpPr>
                <p:cNvPr id="405"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06"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07"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08"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09"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0"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1"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2"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3"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4"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5"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6"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7"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grpFill/>
                <a:ln w="6350">
                  <a:solidFill>
                    <a:sysClr val="window" lastClr="FFFFFF"/>
                  </a:solidFill>
                  <a:round/>
                  <a:headEnd/>
                  <a:tailEnd/>
                </a:ln>
              </p:spPr>
              <p:txBody>
                <a:bodyPr/>
                <a:lstStyle/>
                <a:p>
                  <a:pPr fontAlgn="auto">
                    <a:spcBef>
                      <a:spcPts val="0"/>
                    </a:spcBef>
                    <a:spcAft>
                      <a:spcPts val="0"/>
                    </a:spcAft>
                  </a:pPr>
                  <a:endParaRPr lang="en-GB" sz="1200" b="1" kern="0">
                    <a:latin typeface="+mn-lt"/>
                    <a:cs typeface="+mn-cs"/>
                  </a:endParaRPr>
                </a:p>
              </p:txBody>
            </p:sp>
            <p:sp>
              <p:nvSpPr>
                <p:cNvPr id="418"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19"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0"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1"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2"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3"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4"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5"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6"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7"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8"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29"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0" name="Freeform 45"/>
                <p:cNvSpPr>
                  <a:spLocks noChangeAspect="1"/>
                </p:cNvSpPr>
                <p:nvPr/>
              </p:nvSpPr>
              <p:spPr bwMode="gray">
                <a:xfrm>
                  <a:off x="1794492" y="3736876"/>
                  <a:ext cx="1413034" cy="1363028"/>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004754">
                    <a:lumMod val="75000"/>
                    <a:lumOff val="25000"/>
                  </a:srgbClr>
                </a:solidFill>
                <a:ln w="25400" cap="flat" cmpd="sng" algn="ctr">
                  <a:noFill/>
                  <a:prstDash val="solid"/>
                </a:ln>
                <a:effectLst/>
              </p:spPr>
              <p:txBody>
                <a:bodyPr rtlCol="0" anchor="ctr"/>
                <a:lstStyle/>
                <a:p>
                  <a:pPr algn="r" fontAlgn="auto">
                    <a:spcBef>
                      <a:spcPts val="0"/>
                    </a:spcBef>
                    <a:spcAft>
                      <a:spcPts val="0"/>
                    </a:spcAft>
                  </a:pPr>
                  <a:endParaRPr lang="en-GB" sz="700" kern="0">
                    <a:solidFill>
                      <a:srgbClr val="FFFFFF"/>
                    </a:solidFill>
                    <a:latin typeface="AvenirNext LT Pro Regular"/>
                  </a:endParaRPr>
                </a:p>
              </p:txBody>
            </p:sp>
            <p:sp>
              <p:nvSpPr>
                <p:cNvPr id="431"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2"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3"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4"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5"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6"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7"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8"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39"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0"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1"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2"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nvGrpSpPr>
                <p:cNvPr id="22" name="Group 76"/>
                <p:cNvGrpSpPr>
                  <a:grpSpLocks/>
                </p:cNvGrpSpPr>
                <p:nvPr/>
              </p:nvGrpSpPr>
              <p:grpSpPr bwMode="auto">
                <a:xfrm>
                  <a:off x="2977497" y="3055362"/>
                  <a:ext cx="974407" cy="1285875"/>
                  <a:chOff x="402" y="1036"/>
                  <a:chExt cx="872" cy="1147"/>
                </a:xfrm>
                <a:grpFill/>
              </p:grpSpPr>
              <p:sp>
                <p:nvSpPr>
                  <p:cNvPr id="444"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5"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6"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7"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8"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49"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450"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grpSp>
          <p:sp>
            <p:nvSpPr>
              <p:cNvPr id="401" name="Rechteck 400"/>
              <p:cNvSpPr/>
              <p:nvPr/>
            </p:nvSpPr>
            <p:spPr>
              <a:xfrm>
                <a:off x="2514494" y="1719461"/>
                <a:ext cx="212960" cy="106480"/>
              </a:xfrm>
              <a:prstGeom prst="rect">
                <a:avLst/>
              </a:prstGeom>
              <a:solidFill>
                <a:srgbClr val="004754">
                  <a:lumMod val="75000"/>
                  <a:lumOff val="25000"/>
                </a:srgbClr>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rgbClr val="FFFFFF"/>
                  </a:solidFill>
                  <a:effectLst/>
                  <a:uLnTx/>
                  <a:uFillTx/>
                  <a:latin typeface="AvenirNext LT Pro Regular"/>
                  <a:ea typeface="+mn-ea"/>
                  <a:cs typeface="+mn-cs"/>
                </a:endParaRPr>
              </a:p>
            </p:txBody>
          </p:sp>
          <p:sp>
            <p:nvSpPr>
              <p:cNvPr id="402" name="Textfeld 401"/>
              <p:cNvSpPr txBox="1"/>
              <p:nvPr/>
            </p:nvSpPr>
            <p:spPr>
              <a:xfrm>
                <a:off x="2350709" y="1525496"/>
                <a:ext cx="540534"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smtClean="0">
                    <a:ln>
                      <a:noFill/>
                    </a:ln>
                    <a:solidFill>
                      <a:srgbClr val="3C3C3C"/>
                    </a:solidFill>
                    <a:effectLst/>
                    <a:uLnTx/>
                    <a:uFillTx/>
                  </a:rPr>
                  <a:t>Deficit</a:t>
                </a:r>
                <a:endParaRPr kumimoji="0" lang="en-GB" sz="1000" b="0" i="0" u="none" strike="noStrike" kern="0" cap="none" spc="0" normalizeH="0" baseline="0">
                  <a:ln>
                    <a:noFill/>
                  </a:ln>
                  <a:solidFill>
                    <a:srgbClr val="3C3C3C"/>
                  </a:solidFill>
                  <a:effectLst/>
                  <a:uLnTx/>
                  <a:uFillTx/>
                </a:endParaRPr>
              </a:p>
            </p:txBody>
          </p:sp>
        </p:grpSp>
        <p:grpSp>
          <p:nvGrpSpPr>
            <p:cNvPr id="23" name="Gruppieren 282"/>
            <p:cNvGrpSpPr/>
            <p:nvPr/>
          </p:nvGrpSpPr>
          <p:grpSpPr>
            <a:xfrm>
              <a:off x="6694991" y="1159025"/>
              <a:ext cx="2114769" cy="1553695"/>
              <a:chOff x="6694991" y="1159025"/>
              <a:chExt cx="2114769" cy="1553695"/>
            </a:xfrm>
          </p:grpSpPr>
          <p:sp>
            <p:nvSpPr>
              <p:cNvPr id="347" name="Rechteck 346"/>
              <p:cNvSpPr/>
              <p:nvPr/>
            </p:nvSpPr>
            <p:spPr>
              <a:xfrm>
                <a:off x="6694991" y="1159025"/>
                <a:ext cx="2114769" cy="3268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Cross-Border</a:t>
                </a:r>
                <a:endParaRPr lang="en-GB" sz="1800" dirty="0"/>
              </a:p>
            </p:txBody>
          </p:sp>
          <p:grpSp>
            <p:nvGrpSpPr>
              <p:cNvPr id="24" name="Gruppieren 347"/>
              <p:cNvGrpSpPr/>
              <p:nvPr/>
            </p:nvGrpSpPr>
            <p:grpSpPr>
              <a:xfrm>
                <a:off x="6694992" y="1523999"/>
                <a:ext cx="2114768" cy="1188721"/>
                <a:chOff x="6694992" y="1523999"/>
                <a:chExt cx="2114768" cy="1188721"/>
              </a:xfrm>
            </p:grpSpPr>
            <p:sp>
              <p:nvSpPr>
                <p:cNvPr id="349" name="Inhaltsplatzhalter 6"/>
                <p:cNvSpPr txBox="1">
                  <a:spLocks/>
                </p:cNvSpPr>
                <p:nvPr/>
              </p:nvSpPr>
              <p:spPr>
                <a:xfrm>
                  <a:off x="6694992" y="1523999"/>
                  <a:ext cx="2114768" cy="1188721"/>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grpSp>
              <p:nvGrpSpPr>
                <p:cNvPr id="25" name="Gruppieren 349"/>
                <p:cNvGrpSpPr/>
                <p:nvPr/>
              </p:nvGrpSpPr>
              <p:grpSpPr>
                <a:xfrm>
                  <a:off x="6866609" y="1632374"/>
                  <a:ext cx="1771532" cy="965714"/>
                  <a:chOff x="6771339" y="1804897"/>
                  <a:chExt cx="1771532" cy="965714"/>
                </a:xfrm>
              </p:grpSpPr>
              <p:grpSp>
                <p:nvGrpSpPr>
                  <p:cNvPr id="26" name="Gruppieren 350"/>
                  <p:cNvGrpSpPr>
                    <a:grpSpLocks noChangeAspect="1"/>
                  </p:cNvGrpSpPr>
                  <p:nvPr/>
                </p:nvGrpSpPr>
                <p:grpSpPr>
                  <a:xfrm>
                    <a:off x="6771339" y="1804897"/>
                    <a:ext cx="1771532" cy="965714"/>
                    <a:chOff x="1303002" y="2492435"/>
                    <a:chExt cx="5587841" cy="3046095"/>
                  </a:xfrm>
                  <a:solidFill>
                    <a:srgbClr val="BCBCBC"/>
                  </a:solidFill>
                </p:grpSpPr>
                <p:sp>
                  <p:nvSpPr>
                    <p:cNvPr id="353"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54"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55"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56"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57"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58"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59"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0"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1"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2"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3"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4"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5"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solidFill>
                      <a:srgbClr val="FF9900"/>
                    </a:solidFill>
                    <a:ln w="6350">
                      <a:solidFill>
                        <a:sysClr val="window" lastClr="FFFFFF"/>
                      </a:solidFill>
                      <a:round/>
                      <a:headEnd/>
                      <a:tailEnd/>
                    </a:ln>
                  </p:spPr>
                  <p:txBody>
                    <a:bodyPr/>
                    <a:lstStyle/>
                    <a:p>
                      <a:pPr fontAlgn="auto">
                        <a:spcBef>
                          <a:spcPts val="0"/>
                        </a:spcBef>
                        <a:spcAft>
                          <a:spcPts val="0"/>
                        </a:spcAft>
                      </a:pPr>
                      <a:endParaRPr lang="en-GB" sz="1200" b="1" kern="0">
                        <a:latin typeface="+mn-lt"/>
                        <a:cs typeface="+mn-cs"/>
                      </a:endParaRPr>
                    </a:p>
                  </p:txBody>
                </p:sp>
                <p:sp>
                  <p:nvSpPr>
                    <p:cNvPr id="366"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7"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8"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69"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0"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1"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2"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3"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4"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5"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6"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7"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78" name="Freeform 45"/>
                    <p:cNvSpPr>
                      <a:spLocks noChangeAspect="1"/>
                    </p:cNvSpPr>
                    <p:nvPr/>
                  </p:nvSpPr>
                  <p:spPr bwMode="gray">
                    <a:xfrm>
                      <a:off x="1794493" y="3706831"/>
                      <a:ext cx="1413034" cy="1363027"/>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008000"/>
                    </a:solidFill>
                    <a:ln w="9525" cap="flat" cmpd="sng" algn="ctr">
                      <a:solidFill>
                        <a:schemeClr val="bg1"/>
                      </a:solidFill>
                      <a:prstDash val="solid"/>
                    </a:ln>
                    <a:effectLst/>
                  </p:spPr>
                  <p:txBody>
                    <a:bodyPr rtlCol="0" anchor="ctr"/>
                    <a:lstStyle/>
                    <a:p>
                      <a:pPr fontAlgn="auto">
                        <a:spcBef>
                          <a:spcPts val="0"/>
                        </a:spcBef>
                        <a:spcAft>
                          <a:spcPts val="0"/>
                        </a:spcAft>
                      </a:pPr>
                      <a:endParaRPr lang="en-GB" sz="1400" b="1" kern="0">
                        <a:solidFill>
                          <a:srgbClr val="FFFFFF"/>
                        </a:solidFill>
                        <a:latin typeface="AvenirNext LT Pro Regular"/>
                      </a:endParaRPr>
                    </a:p>
                  </p:txBody>
                </p:sp>
                <p:sp>
                  <p:nvSpPr>
                    <p:cNvPr id="379"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0"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1"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2"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3"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4"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5"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6"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7"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8"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89"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90"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nvGrpSpPr>
                    <p:cNvPr id="27" name="Group 76"/>
                    <p:cNvGrpSpPr>
                      <a:grpSpLocks/>
                    </p:cNvGrpSpPr>
                    <p:nvPr/>
                  </p:nvGrpSpPr>
                  <p:grpSpPr bwMode="auto">
                    <a:xfrm>
                      <a:off x="2977497" y="3055362"/>
                      <a:ext cx="974407" cy="1285875"/>
                      <a:chOff x="402" y="1036"/>
                      <a:chExt cx="872" cy="1147"/>
                    </a:xfrm>
                    <a:grpFill/>
                  </p:grpSpPr>
                  <p:sp>
                    <p:nvSpPr>
                      <p:cNvPr id="392"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93"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94"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95"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96"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97"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98"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grpSp>
              <p:sp>
                <p:nvSpPr>
                  <p:cNvPr id="352" name="Pfeil nach rechts 351"/>
                  <p:cNvSpPr/>
                  <p:nvPr/>
                </p:nvSpPr>
                <p:spPr bwMode="auto">
                  <a:xfrm rot="8957575">
                    <a:off x="7361630" y="2150659"/>
                    <a:ext cx="226200" cy="181847"/>
                  </a:xfrm>
                  <a:prstGeom prst="rightArrow">
                    <a:avLst/>
                  </a:prstGeom>
                  <a:solidFill>
                    <a:srgbClr val="008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grpSp>
        </p:grpSp>
        <p:sp>
          <p:nvSpPr>
            <p:cNvPr id="284" name="Rechteck 283"/>
            <p:cNvSpPr/>
            <p:nvPr/>
          </p:nvSpPr>
          <p:spPr>
            <a:xfrm>
              <a:off x="2375886" y="1159025"/>
              <a:ext cx="2114769" cy="3268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Imbalances</a:t>
              </a:r>
              <a:endParaRPr lang="en-GB" sz="1800" dirty="0"/>
            </a:p>
          </p:txBody>
        </p:sp>
        <p:grpSp>
          <p:nvGrpSpPr>
            <p:cNvPr id="28" name="Gruppieren 284"/>
            <p:cNvGrpSpPr/>
            <p:nvPr/>
          </p:nvGrpSpPr>
          <p:grpSpPr>
            <a:xfrm>
              <a:off x="4493149" y="1523999"/>
              <a:ext cx="2163522" cy="1188721"/>
              <a:chOff x="4493149" y="1523999"/>
              <a:chExt cx="2163522" cy="1188721"/>
            </a:xfrm>
          </p:grpSpPr>
          <p:sp>
            <p:nvSpPr>
              <p:cNvPr id="295" name="Inhaltsplatzhalter 6"/>
              <p:cNvSpPr txBox="1">
                <a:spLocks/>
              </p:cNvSpPr>
              <p:nvPr/>
            </p:nvSpPr>
            <p:spPr>
              <a:xfrm>
                <a:off x="4541903" y="1523999"/>
                <a:ext cx="2114768" cy="1188721"/>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grpSp>
            <p:nvGrpSpPr>
              <p:cNvPr id="29" name="Gruppieren 295"/>
              <p:cNvGrpSpPr>
                <a:grpSpLocks noChangeAspect="1"/>
              </p:cNvGrpSpPr>
              <p:nvPr/>
            </p:nvGrpSpPr>
            <p:grpSpPr>
              <a:xfrm>
                <a:off x="4713521" y="1632374"/>
                <a:ext cx="1771532" cy="965714"/>
                <a:chOff x="1303002" y="2492435"/>
                <a:chExt cx="5587841" cy="3046095"/>
              </a:xfrm>
              <a:solidFill>
                <a:srgbClr val="BCBCBC"/>
              </a:solidFill>
            </p:grpSpPr>
            <p:sp>
              <p:nvSpPr>
                <p:cNvPr id="301" name="Freeform 6"/>
                <p:cNvSpPr>
                  <a:spLocks noChangeAspect="1"/>
                </p:cNvSpPr>
                <p:nvPr/>
              </p:nvSpPr>
              <p:spPr bwMode="gray">
                <a:xfrm>
                  <a:off x="4076206" y="4134068"/>
                  <a:ext cx="715803" cy="431483"/>
                </a:xfrm>
                <a:custGeom>
                  <a:avLst/>
                  <a:gdLst>
                    <a:gd name="T0" fmla="*/ 371 w 575"/>
                    <a:gd name="T1" fmla="*/ 308 h 346"/>
                    <a:gd name="T2" fmla="*/ 301 w 575"/>
                    <a:gd name="T3" fmla="*/ 304 h 346"/>
                    <a:gd name="T4" fmla="*/ 250 w 575"/>
                    <a:gd name="T5" fmla="*/ 343 h 346"/>
                    <a:gd name="T6" fmla="*/ 137 w 575"/>
                    <a:gd name="T7" fmla="*/ 346 h 346"/>
                    <a:gd name="T8" fmla="*/ 81 w 575"/>
                    <a:gd name="T9" fmla="*/ 276 h 346"/>
                    <a:gd name="T10" fmla="*/ 40 w 575"/>
                    <a:gd name="T11" fmla="*/ 261 h 346"/>
                    <a:gd name="T12" fmla="*/ 0 w 575"/>
                    <a:gd name="T13" fmla="*/ 238 h 346"/>
                    <a:gd name="T14" fmla="*/ 0 w 575"/>
                    <a:gd name="T15" fmla="*/ 198 h 346"/>
                    <a:gd name="T16" fmla="*/ 77 w 575"/>
                    <a:gd name="T17" fmla="*/ 73 h 346"/>
                    <a:gd name="T18" fmla="*/ 130 w 575"/>
                    <a:gd name="T19" fmla="*/ 98 h 346"/>
                    <a:gd name="T20" fmla="*/ 204 w 575"/>
                    <a:gd name="T21" fmla="*/ 101 h 346"/>
                    <a:gd name="T22" fmla="*/ 288 w 575"/>
                    <a:gd name="T23" fmla="*/ 49 h 346"/>
                    <a:gd name="T24" fmla="*/ 347 w 575"/>
                    <a:gd name="T25" fmla="*/ 49 h 346"/>
                    <a:gd name="T26" fmla="*/ 407 w 575"/>
                    <a:gd name="T27" fmla="*/ 0 h 346"/>
                    <a:gd name="T28" fmla="*/ 522 w 575"/>
                    <a:gd name="T29" fmla="*/ 21 h 346"/>
                    <a:gd name="T30" fmla="*/ 575 w 575"/>
                    <a:gd name="T31" fmla="*/ 91 h 346"/>
                    <a:gd name="T32" fmla="*/ 494 w 575"/>
                    <a:gd name="T33" fmla="*/ 177 h 346"/>
                    <a:gd name="T34" fmla="*/ 438 w 575"/>
                    <a:gd name="T35" fmla="*/ 294 h 346"/>
                    <a:gd name="T36" fmla="*/ 371 w 575"/>
                    <a:gd name="T37"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346">
                      <a:moveTo>
                        <a:pt x="371" y="308"/>
                      </a:moveTo>
                      <a:lnTo>
                        <a:pt x="301" y="304"/>
                      </a:lnTo>
                      <a:lnTo>
                        <a:pt x="250" y="343"/>
                      </a:lnTo>
                      <a:lnTo>
                        <a:pt x="137" y="346"/>
                      </a:lnTo>
                      <a:lnTo>
                        <a:pt x="81" y="276"/>
                      </a:lnTo>
                      <a:lnTo>
                        <a:pt x="40" y="261"/>
                      </a:lnTo>
                      <a:lnTo>
                        <a:pt x="0" y="238"/>
                      </a:lnTo>
                      <a:lnTo>
                        <a:pt x="0" y="198"/>
                      </a:lnTo>
                      <a:lnTo>
                        <a:pt x="77" y="73"/>
                      </a:lnTo>
                      <a:lnTo>
                        <a:pt x="130" y="98"/>
                      </a:lnTo>
                      <a:lnTo>
                        <a:pt x="204" y="101"/>
                      </a:lnTo>
                      <a:lnTo>
                        <a:pt x="288" y="49"/>
                      </a:lnTo>
                      <a:lnTo>
                        <a:pt x="347" y="49"/>
                      </a:lnTo>
                      <a:lnTo>
                        <a:pt x="407" y="0"/>
                      </a:lnTo>
                      <a:lnTo>
                        <a:pt x="522" y="21"/>
                      </a:lnTo>
                      <a:lnTo>
                        <a:pt x="575" y="91"/>
                      </a:lnTo>
                      <a:lnTo>
                        <a:pt x="494" y="177"/>
                      </a:lnTo>
                      <a:lnTo>
                        <a:pt x="438" y="294"/>
                      </a:lnTo>
                      <a:lnTo>
                        <a:pt x="371" y="30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2" name="Freeform 8"/>
                <p:cNvSpPr>
                  <a:spLocks noChangeAspect="1"/>
                </p:cNvSpPr>
                <p:nvPr/>
              </p:nvSpPr>
              <p:spPr bwMode="gray">
                <a:xfrm>
                  <a:off x="5174914" y="5139908"/>
                  <a:ext cx="1715929" cy="398622"/>
                </a:xfrm>
                <a:custGeom>
                  <a:avLst/>
                  <a:gdLst>
                    <a:gd name="T0" fmla="*/ 33 w 1377"/>
                    <a:gd name="T1" fmla="*/ 320 h 320"/>
                    <a:gd name="T2" fmla="*/ 0 w 1377"/>
                    <a:gd name="T3" fmla="*/ 307 h 320"/>
                    <a:gd name="T4" fmla="*/ 47 w 1377"/>
                    <a:gd name="T5" fmla="*/ 209 h 320"/>
                    <a:gd name="T6" fmla="*/ 98 w 1377"/>
                    <a:gd name="T7" fmla="*/ 196 h 320"/>
                    <a:gd name="T8" fmla="*/ 182 w 1377"/>
                    <a:gd name="T9" fmla="*/ 207 h 320"/>
                    <a:gd name="T10" fmla="*/ 317 w 1377"/>
                    <a:gd name="T11" fmla="*/ 161 h 320"/>
                    <a:gd name="T12" fmla="*/ 280 w 1377"/>
                    <a:gd name="T13" fmla="*/ 155 h 320"/>
                    <a:gd name="T14" fmla="*/ 253 w 1377"/>
                    <a:gd name="T15" fmla="*/ 128 h 320"/>
                    <a:gd name="T16" fmla="*/ 253 w 1377"/>
                    <a:gd name="T17" fmla="*/ 119 h 320"/>
                    <a:gd name="T18" fmla="*/ 268 w 1377"/>
                    <a:gd name="T19" fmla="*/ 106 h 320"/>
                    <a:gd name="T20" fmla="*/ 446 w 1377"/>
                    <a:gd name="T21" fmla="*/ 116 h 320"/>
                    <a:gd name="T22" fmla="*/ 455 w 1377"/>
                    <a:gd name="T23" fmla="*/ 95 h 320"/>
                    <a:gd name="T24" fmla="*/ 628 w 1377"/>
                    <a:gd name="T25" fmla="*/ 9 h 320"/>
                    <a:gd name="T26" fmla="*/ 787 w 1377"/>
                    <a:gd name="T27" fmla="*/ 0 h 320"/>
                    <a:gd name="T28" fmla="*/ 812 w 1377"/>
                    <a:gd name="T29" fmla="*/ 37 h 320"/>
                    <a:gd name="T30" fmla="*/ 870 w 1377"/>
                    <a:gd name="T31" fmla="*/ 46 h 320"/>
                    <a:gd name="T32" fmla="*/ 988 w 1377"/>
                    <a:gd name="T33" fmla="*/ 123 h 320"/>
                    <a:gd name="T34" fmla="*/ 1237 w 1377"/>
                    <a:gd name="T35" fmla="*/ 121 h 320"/>
                    <a:gd name="T36" fmla="*/ 1363 w 1377"/>
                    <a:gd name="T37" fmla="*/ 38 h 320"/>
                    <a:gd name="T38" fmla="*/ 1377 w 1377"/>
                    <a:gd name="T39" fmla="*/ 33 h 320"/>
                    <a:gd name="T40" fmla="*/ 1377 w 1377"/>
                    <a:gd name="T41" fmla="*/ 320 h 320"/>
                    <a:gd name="T42" fmla="*/ 705 w 1377"/>
                    <a:gd name="T43" fmla="*/ 320 h 320"/>
                    <a:gd name="T44" fmla="*/ 33 w 1377"/>
                    <a:gd name="T4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7" h="320">
                      <a:moveTo>
                        <a:pt x="33" y="320"/>
                      </a:moveTo>
                      <a:lnTo>
                        <a:pt x="0" y="307"/>
                      </a:lnTo>
                      <a:lnTo>
                        <a:pt x="47" y="209"/>
                      </a:lnTo>
                      <a:lnTo>
                        <a:pt x="98" y="196"/>
                      </a:lnTo>
                      <a:lnTo>
                        <a:pt x="182" y="207"/>
                      </a:lnTo>
                      <a:lnTo>
                        <a:pt x="317" y="161"/>
                      </a:lnTo>
                      <a:lnTo>
                        <a:pt x="280" y="155"/>
                      </a:lnTo>
                      <a:lnTo>
                        <a:pt x="253" y="128"/>
                      </a:lnTo>
                      <a:lnTo>
                        <a:pt x="253" y="119"/>
                      </a:lnTo>
                      <a:lnTo>
                        <a:pt x="268" y="106"/>
                      </a:lnTo>
                      <a:lnTo>
                        <a:pt x="446" y="116"/>
                      </a:lnTo>
                      <a:lnTo>
                        <a:pt x="455" y="95"/>
                      </a:lnTo>
                      <a:lnTo>
                        <a:pt x="628" y="9"/>
                      </a:lnTo>
                      <a:lnTo>
                        <a:pt x="787" y="0"/>
                      </a:lnTo>
                      <a:lnTo>
                        <a:pt x="812" y="37"/>
                      </a:lnTo>
                      <a:lnTo>
                        <a:pt x="870" y="46"/>
                      </a:lnTo>
                      <a:lnTo>
                        <a:pt x="988" y="123"/>
                      </a:lnTo>
                      <a:lnTo>
                        <a:pt x="1237" y="121"/>
                      </a:lnTo>
                      <a:lnTo>
                        <a:pt x="1363" y="38"/>
                      </a:lnTo>
                      <a:lnTo>
                        <a:pt x="1377" y="33"/>
                      </a:lnTo>
                      <a:lnTo>
                        <a:pt x="1377" y="320"/>
                      </a:lnTo>
                      <a:lnTo>
                        <a:pt x="705" y="320"/>
                      </a:lnTo>
                      <a:lnTo>
                        <a:pt x="33" y="32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3" name="Freeform 9"/>
                <p:cNvSpPr>
                  <a:spLocks noChangeAspect="1"/>
                </p:cNvSpPr>
                <p:nvPr/>
              </p:nvSpPr>
              <p:spPr bwMode="gray">
                <a:xfrm>
                  <a:off x="5167771" y="5137051"/>
                  <a:ext cx="331470" cy="290037"/>
                </a:xfrm>
                <a:custGeom>
                  <a:avLst/>
                  <a:gdLst>
                    <a:gd name="T0" fmla="*/ 266 w 266"/>
                    <a:gd name="T1" fmla="*/ 102 h 233"/>
                    <a:gd name="T2" fmla="*/ 259 w 266"/>
                    <a:gd name="T3" fmla="*/ 130 h 233"/>
                    <a:gd name="T4" fmla="*/ 128 w 266"/>
                    <a:gd name="T5" fmla="*/ 132 h 233"/>
                    <a:gd name="T6" fmla="*/ 116 w 266"/>
                    <a:gd name="T7" fmla="*/ 153 h 233"/>
                    <a:gd name="T8" fmla="*/ 13 w 266"/>
                    <a:gd name="T9" fmla="*/ 233 h 233"/>
                    <a:gd name="T10" fmla="*/ 6 w 266"/>
                    <a:gd name="T11" fmla="*/ 207 h 233"/>
                    <a:gd name="T12" fmla="*/ 0 w 266"/>
                    <a:gd name="T13" fmla="*/ 159 h 233"/>
                    <a:gd name="T14" fmla="*/ 44 w 266"/>
                    <a:gd name="T15" fmla="*/ 114 h 233"/>
                    <a:gd name="T16" fmla="*/ 50 w 266"/>
                    <a:gd name="T17" fmla="*/ 59 h 233"/>
                    <a:gd name="T18" fmla="*/ 37 w 266"/>
                    <a:gd name="T19" fmla="*/ 27 h 233"/>
                    <a:gd name="T20" fmla="*/ 86 w 266"/>
                    <a:gd name="T21" fmla="*/ 0 h 233"/>
                    <a:gd name="T22" fmla="*/ 116 w 266"/>
                    <a:gd name="T23" fmla="*/ 10 h 233"/>
                    <a:gd name="T24" fmla="*/ 170 w 266"/>
                    <a:gd name="T25" fmla="*/ 5 h 233"/>
                    <a:gd name="T26" fmla="*/ 188 w 266"/>
                    <a:gd name="T27" fmla="*/ 66 h 233"/>
                    <a:gd name="T28" fmla="*/ 266 w 266"/>
                    <a:gd name="T29" fmla="*/ 10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233">
                      <a:moveTo>
                        <a:pt x="266" y="102"/>
                      </a:moveTo>
                      <a:lnTo>
                        <a:pt x="259" y="130"/>
                      </a:lnTo>
                      <a:lnTo>
                        <a:pt x="128" y="132"/>
                      </a:lnTo>
                      <a:lnTo>
                        <a:pt x="116" y="153"/>
                      </a:lnTo>
                      <a:lnTo>
                        <a:pt x="13" y="233"/>
                      </a:lnTo>
                      <a:lnTo>
                        <a:pt x="6" y="207"/>
                      </a:lnTo>
                      <a:lnTo>
                        <a:pt x="0" y="159"/>
                      </a:lnTo>
                      <a:lnTo>
                        <a:pt x="44" y="114"/>
                      </a:lnTo>
                      <a:lnTo>
                        <a:pt x="50" y="59"/>
                      </a:lnTo>
                      <a:lnTo>
                        <a:pt x="37" y="27"/>
                      </a:lnTo>
                      <a:lnTo>
                        <a:pt x="86" y="0"/>
                      </a:lnTo>
                      <a:lnTo>
                        <a:pt x="116" y="10"/>
                      </a:lnTo>
                      <a:lnTo>
                        <a:pt x="170" y="5"/>
                      </a:lnTo>
                      <a:lnTo>
                        <a:pt x="188" y="66"/>
                      </a:lnTo>
                      <a:lnTo>
                        <a:pt x="266" y="10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4" name="Freeform 10"/>
                <p:cNvSpPr>
                  <a:spLocks noChangeAspect="1"/>
                </p:cNvSpPr>
                <p:nvPr/>
              </p:nvSpPr>
              <p:spPr bwMode="gray">
                <a:xfrm>
                  <a:off x="3649009" y="3725446"/>
                  <a:ext cx="711517" cy="412909"/>
                </a:xfrm>
                <a:custGeom>
                  <a:avLst/>
                  <a:gdLst>
                    <a:gd name="T0" fmla="*/ 252 w 571"/>
                    <a:gd name="T1" fmla="*/ 279 h 331"/>
                    <a:gd name="T2" fmla="*/ 210 w 571"/>
                    <a:gd name="T3" fmla="*/ 331 h 331"/>
                    <a:gd name="T4" fmla="*/ 143 w 571"/>
                    <a:gd name="T5" fmla="*/ 314 h 331"/>
                    <a:gd name="T6" fmla="*/ 35 w 571"/>
                    <a:gd name="T7" fmla="*/ 209 h 331"/>
                    <a:gd name="T8" fmla="*/ 0 w 571"/>
                    <a:gd name="T9" fmla="*/ 104 h 331"/>
                    <a:gd name="T10" fmla="*/ 90 w 571"/>
                    <a:gd name="T11" fmla="*/ 73 h 331"/>
                    <a:gd name="T12" fmla="*/ 171 w 571"/>
                    <a:gd name="T13" fmla="*/ 7 h 331"/>
                    <a:gd name="T14" fmla="*/ 231 w 571"/>
                    <a:gd name="T15" fmla="*/ 17 h 331"/>
                    <a:gd name="T16" fmla="*/ 237 w 571"/>
                    <a:gd name="T17" fmla="*/ 0 h 331"/>
                    <a:gd name="T18" fmla="*/ 255 w 571"/>
                    <a:gd name="T19" fmla="*/ 3 h 331"/>
                    <a:gd name="T20" fmla="*/ 276 w 571"/>
                    <a:gd name="T21" fmla="*/ 45 h 331"/>
                    <a:gd name="T22" fmla="*/ 347 w 571"/>
                    <a:gd name="T23" fmla="*/ 66 h 331"/>
                    <a:gd name="T24" fmla="*/ 392 w 571"/>
                    <a:gd name="T25" fmla="*/ 107 h 331"/>
                    <a:gd name="T26" fmla="*/ 410 w 571"/>
                    <a:gd name="T27" fmla="*/ 87 h 331"/>
                    <a:gd name="T28" fmla="*/ 484 w 571"/>
                    <a:gd name="T29" fmla="*/ 101 h 331"/>
                    <a:gd name="T30" fmla="*/ 494 w 571"/>
                    <a:gd name="T31" fmla="*/ 125 h 331"/>
                    <a:gd name="T32" fmla="*/ 543 w 571"/>
                    <a:gd name="T33" fmla="*/ 146 h 331"/>
                    <a:gd name="T34" fmla="*/ 571 w 571"/>
                    <a:gd name="T35" fmla="*/ 202 h 331"/>
                    <a:gd name="T36" fmla="*/ 484 w 571"/>
                    <a:gd name="T37" fmla="*/ 261 h 331"/>
                    <a:gd name="T38" fmla="*/ 420 w 571"/>
                    <a:gd name="T39" fmla="*/ 272 h 331"/>
                    <a:gd name="T40" fmla="*/ 403 w 571"/>
                    <a:gd name="T41" fmla="*/ 296 h 331"/>
                    <a:gd name="T42" fmla="*/ 252 w 571"/>
                    <a:gd name="T4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31">
                      <a:moveTo>
                        <a:pt x="252" y="279"/>
                      </a:moveTo>
                      <a:lnTo>
                        <a:pt x="210" y="331"/>
                      </a:lnTo>
                      <a:lnTo>
                        <a:pt x="143" y="314"/>
                      </a:lnTo>
                      <a:lnTo>
                        <a:pt x="35" y="209"/>
                      </a:lnTo>
                      <a:lnTo>
                        <a:pt x="0" y="104"/>
                      </a:lnTo>
                      <a:lnTo>
                        <a:pt x="90" y="73"/>
                      </a:lnTo>
                      <a:lnTo>
                        <a:pt x="171" y="7"/>
                      </a:lnTo>
                      <a:lnTo>
                        <a:pt x="231" y="17"/>
                      </a:lnTo>
                      <a:lnTo>
                        <a:pt x="237" y="0"/>
                      </a:lnTo>
                      <a:lnTo>
                        <a:pt x="255" y="3"/>
                      </a:lnTo>
                      <a:lnTo>
                        <a:pt x="276" y="45"/>
                      </a:lnTo>
                      <a:lnTo>
                        <a:pt x="347" y="66"/>
                      </a:lnTo>
                      <a:lnTo>
                        <a:pt x="392" y="107"/>
                      </a:lnTo>
                      <a:lnTo>
                        <a:pt x="410" y="87"/>
                      </a:lnTo>
                      <a:lnTo>
                        <a:pt x="484" y="101"/>
                      </a:lnTo>
                      <a:lnTo>
                        <a:pt x="494" y="125"/>
                      </a:lnTo>
                      <a:lnTo>
                        <a:pt x="543" y="146"/>
                      </a:lnTo>
                      <a:lnTo>
                        <a:pt x="571" y="202"/>
                      </a:lnTo>
                      <a:lnTo>
                        <a:pt x="484" y="261"/>
                      </a:lnTo>
                      <a:lnTo>
                        <a:pt x="420" y="272"/>
                      </a:lnTo>
                      <a:lnTo>
                        <a:pt x="403" y="296"/>
                      </a:lnTo>
                      <a:lnTo>
                        <a:pt x="252" y="27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5" name="Freeform 11"/>
                <p:cNvSpPr>
                  <a:spLocks noChangeAspect="1"/>
                </p:cNvSpPr>
                <p:nvPr/>
              </p:nvSpPr>
              <p:spPr bwMode="gray">
                <a:xfrm>
                  <a:off x="2577447" y="5437088"/>
                  <a:ext cx="125730" cy="101442"/>
                </a:xfrm>
                <a:custGeom>
                  <a:avLst/>
                  <a:gdLst>
                    <a:gd name="T0" fmla="*/ 66 w 101"/>
                    <a:gd name="T1" fmla="*/ 81 h 81"/>
                    <a:gd name="T2" fmla="*/ 47 w 101"/>
                    <a:gd name="T3" fmla="*/ 68 h 81"/>
                    <a:gd name="T4" fmla="*/ 15 w 101"/>
                    <a:gd name="T5" fmla="*/ 61 h 81"/>
                    <a:gd name="T6" fmla="*/ 0 w 101"/>
                    <a:gd name="T7" fmla="*/ 58 h 81"/>
                    <a:gd name="T8" fmla="*/ 3 w 101"/>
                    <a:gd name="T9" fmla="*/ 39 h 81"/>
                    <a:gd name="T10" fmla="*/ 85 w 101"/>
                    <a:gd name="T11" fmla="*/ 0 h 81"/>
                    <a:gd name="T12" fmla="*/ 101 w 101"/>
                    <a:gd name="T13" fmla="*/ 28 h 81"/>
                    <a:gd name="T14" fmla="*/ 101 w 101"/>
                    <a:gd name="T15" fmla="*/ 44 h 81"/>
                    <a:gd name="T16" fmla="*/ 88 w 101"/>
                    <a:gd name="T17" fmla="*/ 75 h 81"/>
                    <a:gd name="T18" fmla="*/ 79 w 101"/>
                    <a:gd name="T19" fmla="*/ 81 h 81"/>
                    <a:gd name="T20" fmla="*/ 66 w 10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1">
                      <a:moveTo>
                        <a:pt x="66" y="81"/>
                      </a:moveTo>
                      <a:lnTo>
                        <a:pt x="47" y="68"/>
                      </a:lnTo>
                      <a:lnTo>
                        <a:pt x="15" y="61"/>
                      </a:lnTo>
                      <a:lnTo>
                        <a:pt x="0" y="58"/>
                      </a:lnTo>
                      <a:lnTo>
                        <a:pt x="3" y="39"/>
                      </a:lnTo>
                      <a:lnTo>
                        <a:pt x="85" y="0"/>
                      </a:lnTo>
                      <a:lnTo>
                        <a:pt x="101" y="28"/>
                      </a:lnTo>
                      <a:lnTo>
                        <a:pt x="101" y="44"/>
                      </a:lnTo>
                      <a:lnTo>
                        <a:pt x="88" y="75"/>
                      </a:lnTo>
                      <a:lnTo>
                        <a:pt x="79" y="81"/>
                      </a:lnTo>
                      <a:lnTo>
                        <a:pt x="66"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6" name="Freeform 12"/>
                <p:cNvSpPr>
                  <a:spLocks noChangeAspect="1"/>
                </p:cNvSpPr>
                <p:nvPr/>
              </p:nvSpPr>
              <p:spPr bwMode="gray">
                <a:xfrm>
                  <a:off x="1303002" y="4908451"/>
                  <a:ext cx="1365885" cy="630079"/>
                </a:xfrm>
                <a:custGeom>
                  <a:avLst/>
                  <a:gdLst>
                    <a:gd name="T0" fmla="*/ 975 w 1096"/>
                    <a:gd name="T1" fmla="*/ 142 h 506"/>
                    <a:gd name="T2" fmla="*/ 1027 w 1096"/>
                    <a:gd name="T3" fmla="*/ 154 h 506"/>
                    <a:gd name="T4" fmla="*/ 1085 w 1096"/>
                    <a:gd name="T5" fmla="*/ 142 h 506"/>
                    <a:gd name="T6" fmla="*/ 1096 w 1096"/>
                    <a:gd name="T7" fmla="*/ 161 h 506"/>
                    <a:gd name="T8" fmla="*/ 1087 w 1096"/>
                    <a:gd name="T9" fmla="*/ 179 h 506"/>
                    <a:gd name="T10" fmla="*/ 1085 w 1096"/>
                    <a:gd name="T11" fmla="*/ 221 h 506"/>
                    <a:gd name="T12" fmla="*/ 994 w 1096"/>
                    <a:gd name="T13" fmla="*/ 283 h 506"/>
                    <a:gd name="T14" fmla="*/ 893 w 1096"/>
                    <a:gd name="T15" fmla="*/ 318 h 506"/>
                    <a:gd name="T16" fmla="*/ 786 w 1096"/>
                    <a:gd name="T17" fmla="*/ 472 h 506"/>
                    <a:gd name="T18" fmla="*/ 792 w 1096"/>
                    <a:gd name="T19" fmla="*/ 506 h 506"/>
                    <a:gd name="T20" fmla="*/ 181 w 1096"/>
                    <a:gd name="T21" fmla="*/ 506 h 506"/>
                    <a:gd name="T22" fmla="*/ 179 w 1096"/>
                    <a:gd name="T23" fmla="*/ 486 h 506"/>
                    <a:gd name="T24" fmla="*/ 207 w 1096"/>
                    <a:gd name="T25" fmla="*/ 447 h 506"/>
                    <a:gd name="T26" fmla="*/ 211 w 1096"/>
                    <a:gd name="T27" fmla="*/ 326 h 506"/>
                    <a:gd name="T28" fmla="*/ 256 w 1096"/>
                    <a:gd name="T29" fmla="*/ 252 h 506"/>
                    <a:gd name="T30" fmla="*/ 228 w 1096"/>
                    <a:gd name="T31" fmla="*/ 217 h 506"/>
                    <a:gd name="T32" fmla="*/ 158 w 1096"/>
                    <a:gd name="T33" fmla="*/ 221 h 506"/>
                    <a:gd name="T34" fmla="*/ 92 w 1096"/>
                    <a:gd name="T35" fmla="*/ 193 h 506"/>
                    <a:gd name="T36" fmla="*/ 42 w 1096"/>
                    <a:gd name="T37" fmla="*/ 209 h 506"/>
                    <a:gd name="T38" fmla="*/ 49 w 1096"/>
                    <a:gd name="T39" fmla="*/ 168 h 506"/>
                    <a:gd name="T40" fmla="*/ 0 w 1096"/>
                    <a:gd name="T41" fmla="*/ 99 h 506"/>
                    <a:gd name="T42" fmla="*/ 35 w 1096"/>
                    <a:gd name="T43" fmla="*/ 58 h 506"/>
                    <a:gd name="T44" fmla="*/ 93 w 1096"/>
                    <a:gd name="T45" fmla="*/ 46 h 506"/>
                    <a:gd name="T46" fmla="*/ 93 w 1096"/>
                    <a:gd name="T47" fmla="*/ 23 h 506"/>
                    <a:gd name="T48" fmla="*/ 138 w 1096"/>
                    <a:gd name="T49" fmla="*/ 0 h 506"/>
                    <a:gd name="T50" fmla="*/ 187 w 1096"/>
                    <a:gd name="T51" fmla="*/ 21 h 506"/>
                    <a:gd name="T52" fmla="*/ 303 w 1096"/>
                    <a:gd name="T53" fmla="*/ 11 h 506"/>
                    <a:gd name="T54" fmla="*/ 418 w 1096"/>
                    <a:gd name="T55" fmla="*/ 37 h 506"/>
                    <a:gd name="T56" fmla="*/ 494 w 1096"/>
                    <a:gd name="T57" fmla="*/ 30 h 506"/>
                    <a:gd name="T58" fmla="*/ 517 w 1096"/>
                    <a:gd name="T59" fmla="*/ 39 h 506"/>
                    <a:gd name="T60" fmla="*/ 666 w 1096"/>
                    <a:gd name="T61" fmla="*/ 39 h 506"/>
                    <a:gd name="T62" fmla="*/ 694 w 1096"/>
                    <a:gd name="T63" fmla="*/ 70 h 506"/>
                    <a:gd name="T64" fmla="*/ 865 w 1096"/>
                    <a:gd name="T65" fmla="*/ 116 h 506"/>
                    <a:gd name="T66" fmla="*/ 886 w 1096"/>
                    <a:gd name="T67" fmla="*/ 102 h 506"/>
                    <a:gd name="T68" fmla="*/ 922 w 1096"/>
                    <a:gd name="T69" fmla="*/ 109 h 506"/>
                    <a:gd name="T70" fmla="*/ 935 w 1096"/>
                    <a:gd name="T71" fmla="*/ 124 h 506"/>
                    <a:gd name="T72" fmla="*/ 950 w 1096"/>
                    <a:gd name="T73" fmla="*/ 141 h 506"/>
                    <a:gd name="T74" fmla="*/ 975 w 1096"/>
                    <a:gd name="T75" fmla="*/ 1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6" h="506">
                      <a:moveTo>
                        <a:pt x="975" y="142"/>
                      </a:moveTo>
                      <a:lnTo>
                        <a:pt x="1027" y="154"/>
                      </a:lnTo>
                      <a:lnTo>
                        <a:pt x="1085" y="142"/>
                      </a:lnTo>
                      <a:lnTo>
                        <a:pt x="1096" y="161"/>
                      </a:lnTo>
                      <a:lnTo>
                        <a:pt x="1087" y="179"/>
                      </a:lnTo>
                      <a:lnTo>
                        <a:pt x="1085" y="221"/>
                      </a:lnTo>
                      <a:lnTo>
                        <a:pt x="994" y="283"/>
                      </a:lnTo>
                      <a:lnTo>
                        <a:pt x="893" y="318"/>
                      </a:lnTo>
                      <a:lnTo>
                        <a:pt x="786" y="472"/>
                      </a:lnTo>
                      <a:lnTo>
                        <a:pt x="792" y="506"/>
                      </a:lnTo>
                      <a:lnTo>
                        <a:pt x="181" y="506"/>
                      </a:lnTo>
                      <a:lnTo>
                        <a:pt x="179" y="486"/>
                      </a:lnTo>
                      <a:lnTo>
                        <a:pt x="207" y="447"/>
                      </a:lnTo>
                      <a:lnTo>
                        <a:pt x="211" y="326"/>
                      </a:lnTo>
                      <a:lnTo>
                        <a:pt x="256" y="252"/>
                      </a:lnTo>
                      <a:lnTo>
                        <a:pt x="228" y="217"/>
                      </a:lnTo>
                      <a:lnTo>
                        <a:pt x="158" y="221"/>
                      </a:lnTo>
                      <a:lnTo>
                        <a:pt x="92" y="193"/>
                      </a:lnTo>
                      <a:lnTo>
                        <a:pt x="42" y="209"/>
                      </a:lnTo>
                      <a:lnTo>
                        <a:pt x="49" y="168"/>
                      </a:lnTo>
                      <a:lnTo>
                        <a:pt x="0" y="99"/>
                      </a:lnTo>
                      <a:lnTo>
                        <a:pt x="35" y="58"/>
                      </a:lnTo>
                      <a:lnTo>
                        <a:pt x="93" y="46"/>
                      </a:lnTo>
                      <a:lnTo>
                        <a:pt x="93" y="23"/>
                      </a:lnTo>
                      <a:lnTo>
                        <a:pt x="138" y="0"/>
                      </a:lnTo>
                      <a:lnTo>
                        <a:pt x="187" y="21"/>
                      </a:lnTo>
                      <a:lnTo>
                        <a:pt x="303" y="11"/>
                      </a:lnTo>
                      <a:lnTo>
                        <a:pt x="418" y="37"/>
                      </a:lnTo>
                      <a:lnTo>
                        <a:pt x="494" y="30"/>
                      </a:lnTo>
                      <a:lnTo>
                        <a:pt x="517" y="39"/>
                      </a:lnTo>
                      <a:lnTo>
                        <a:pt x="666" y="39"/>
                      </a:lnTo>
                      <a:lnTo>
                        <a:pt x="694" y="70"/>
                      </a:lnTo>
                      <a:lnTo>
                        <a:pt x="865" y="116"/>
                      </a:lnTo>
                      <a:lnTo>
                        <a:pt x="886" y="102"/>
                      </a:lnTo>
                      <a:lnTo>
                        <a:pt x="922" y="109"/>
                      </a:lnTo>
                      <a:lnTo>
                        <a:pt x="935" y="124"/>
                      </a:lnTo>
                      <a:lnTo>
                        <a:pt x="950" y="141"/>
                      </a:lnTo>
                      <a:lnTo>
                        <a:pt x="975" y="14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7" name="Freeform 13"/>
                <p:cNvSpPr>
                  <a:spLocks noChangeAspect="1"/>
                </p:cNvSpPr>
                <p:nvPr/>
              </p:nvSpPr>
              <p:spPr bwMode="gray">
                <a:xfrm>
                  <a:off x="3786169" y="4431248"/>
                  <a:ext cx="340042" cy="207169"/>
                </a:xfrm>
                <a:custGeom>
                  <a:avLst/>
                  <a:gdLst>
                    <a:gd name="T0" fmla="*/ 102 w 272"/>
                    <a:gd name="T1" fmla="*/ 154 h 167"/>
                    <a:gd name="T2" fmla="*/ 78 w 272"/>
                    <a:gd name="T3" fmla="*/ 167 h 167"/>
                    <a:gd name="T4" fmla="*/ 24 w 272"/>
                    <a:gd name="T5" fmla="*/ 155 h 167"/>
                    <a:gd name="T6" fmla="*/ 32 w 272"/>
                    <a:gd name="T7" fmla="*/ 121 h 167"/>
                    <a:gd name="T8" fmla="*/ 4 w 272"/>
                    <a:gd name="T9" fmla="*/ 94 h 167"/>
                    <a:gd name="T10" fmla="*/ 0 w 272"/>
                    <a:gd name="T11" fmla="*/ 24 h 167"/>
                    <a:gd name="T12" fmla="*/ 95 w 272"/>
                    <a:gd name="T13" fmla="*/ 38 h 167"/>
                    <a:gd name="T14" fmla="*/ 136 w 272"/>
                    <a:gd name="T15" fmla="*/ 7 h 167"/>
                    <a:gd name="T16" fmla="*/ 232 w 272"/>
                    <a:gd name="T17" fmla="*/ 0 h 167"/>
                    <a:gd name="T18" fmla="*/ 272 w 272"/>
                    <a:gd name="T19" fmla="*/ 23 h 167"/>
                    <a:gd name="T20" fmla="*/ 204 w 272"/>
                    <a:gd name="T21" fmla="*/ 73 h 167"/>
                    <a:gd name="T22" fmla="*/ 204 w 272"/>
                    <a:gd name="T23" fmla="*/ 101 h 167"/>
                    <a:gd name="T24" fmla="*/ 164 w 272"/>
                    <a:gd name="T25" fmla="*/ 161 h 167"/>
                    <a:gd name="T26" fmla="*/ 102 w 272"/>
                    <a:gd name="T2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67">
                      <a:moveTo>
                        <a:pt x="102" y="154"/>
                      </a:moveTo>
                      <a:lnTo>
                        <a:pt x="78" y="167"/>
                      </a:lnTo>
                      <a:lnTo>
                        <a:pt x="24" y="155"/>
                      </a:lnTo>
                      <a:lnTo>
                        <a:pt x="32" y="121"/>
                      </a:lnTo>
                      <a:lnTo>
                        <a:pt x="4" y="94"/>
                      </a:lnTo>
                      <a:lnTo>
                        <a:pt x="0" y="24"/>
                      </a:lnTo>
                      <a:lnTo>
                        <a:pt x="95" y="38"/>
                      </a:lnTo>
                      <a:lnTo>
                        <a:pt x="136" y="7"/>
                      </a:lnTo>
                      <a:lnTo>
                        <a:pt x="232" y="0"/>
                      </a:lnTo>
                      <a:lnTo>
                        <a:pt x="272" y="23"/>
                      </a:lnTo>
                      <a:lnTo>
                        <a:pt x="204" y="73"/>
                      </a:lnTo>
                      <a:lnTo>
                        <a:pt x="204" y="101"/>
                      </a:lnTo>
                      <a:lnTo>
                        <a:pt x="164" y="161"/>
                      </a:lnTo>
                      <a:lnTo>
                        <a:pt x="102" y="15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8" name="Freeform 14"/>
                <p:cNvSpPr>
                  <a:spLocks noChangeAspect="1"/>
                </p:cNvSpPr>
                <p:nvPr/>
              </p:nvSpPr>
              <p:spPr bwMode="gray">
                <a:xfrm>
                  <a:off x="4146214" y="3964047"/>
                  <a:ext cx="607219" cy="295751"/>
                </a:xfrm>
                <a:custGeom>
                  <a:avLst/>
                  <a:gdLst>
                    <a:gd name="T0" fmla="*/ 21 w 488"/>
                    <a:gd name="T1" fmla="*/ 81 h 238"/>
                    <a:gd name="T2" fmla="*/ 85 w 488"/>
                    <a:gd name="T3" fmla="*/ 70 h 238"/>
                    <a:gd name="T4" fmla="*/ 172 w 488"/>
                    <a:gd name="T5" fmla="*/ 11 h 238"/>
                    <a:gd name="T6" fmla="*/ 204 w 488"/>
                    <a:gd name="T7" fmla="*/ 21 h 238"/>
                    <a:gd name="T8" fmla="*/ 235 w 488"/>
                    <a:gd name="T9" fmla="*/ 0 h 238"/>
                    <a:gd name="T10" fmla="*/ 280 w 488"/>
                    <a:gd name="T11" fmla="*/ 28 h 238"/>
                    <a:gd name="T12" fmla="*/ 428 w 488"/>
                    <a:gd name="T13" fmla="*/ 14 h 238"/>
                    <a:gd name="T14" fmla="*/ 488 w 488"/>
                    <a:gd name="T15" fmla="*/ 46 h 238"/>
                    <a:gd name="T16" fmla="*/ 470 w 488"/>
                    <a:gd name="T17" fmla="*/ 112 h 238"/>
                    <a:gd name="T18" fmla="*/ 466 w 488"/>
                    <a:gd name="T19" fmla="*/ 158 h 238"/>
                    <a:gd name="T20" fmla="*/ 351 w 488"/>
                    <a:gd name="T21" fmla="*/ 137 h 238"/>
                    <a:gd name="T22" fmla="*/ 291 w 488"/>
                    <a:gd name="T23" fmla="*/ 186 h 238"/>
                    <a:gd name="T24" fmla="*/ 232 w 488"/>
                    <a:gd name="T25" fmla="*/ 186 h 238"/>
                    <a:gd name="T26" fmla="*/ 148 w 488"/>
                    <a:gd name="T27" fmla="*/ 238 h 238"/>
                    <a:gd name="T28" fmla="*/ 74 w 488"/>
                    <a:gd name="T29" fmla="*/ 235 h 238"/>
                    <a:gd name="T30" fmla="*/ 21 w 488"/>
                    <a:gd name="T31" fmla="*/ 210 h 238"/>
                    <a:gd name="T32" fmla="*/ 0 w 488"/>
                    <a:gd name="T33" fmla="*/ 158 h 238"/>
                    <a:gd name="T34" fmla="*/ 4 w 488"/>
                    <a:gd name="T35" fmla="*/ 105 h 238"/>
                    <a:gd name="T36" fmla="*/ 21 w 488"/>
                    <a:gd name="T37" fmla="*/ 8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238">
                      <a:moveTo>
                        <a:pt x="21" y="81"/>
                      </a:moveTo>
                      <a:lnTo>
                        <a:pt x="85" y="70"/>
                      </a:lnTo>
                      <a:lnTo>
                        <a:pt x="172" y="11"/>
                      </a:lnTo>
                      <a:lnTo>
                        <a:pt x="204" y="21"/>
                      </a:lnTo>
                      <a:lnTo>
                        <a:pt x="235" y="0"/>
                      </a:lnTo>
                      <a:lnTo>
                        <a:pt x="280" y="28"/>
                      </a:lnTo>
                      <a:lnTo>
                        <a:pt x="428" y="14"/>
                      </a:lnTo>
                      <a:lnTo>
                        <a:pt x="488" y="46"/>
                      </a:lnTo>
                      <a:lnTo>
                        <a:pt x="470" y="112"/>
                      </a:lnTo>
                      <a:lnTo>
                        <a:pt x="466" y="158"/>
                      </a:lnTo>
                      <a:lnTo>
                        <a:pt x="351" y="137"/>
                      </a:lnTo>
                      <a:lnTo>
                        <a:pt x="291" y="186"/>
                      </a:lnTo>
                      <a:lnTo>
                        <a:pt x="232" y="186"/>
                      </a:lnTo>
                      <a:lnTo>
                        <a:pt x="148" y="238"/>
                      </a:lnTo>
                      <a:lnTo>
                        <a:pt x="74" y="235"/>
                      </a:lnTo>
                      <a:lnTo>
                        <a:pt x="21" y="210"/>
                      </a:lnTo>
                      <a:lnTo>
                        <a:pt x="0" y="158"/>
                      </a:lnTo>
                      <a:lnTo>
                        <a:pt x="4" y="105"/>
                      </a:lnTo>
                      <a:lnTo>
                        <a:pt x="21" y="8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09" name="Freeform 15"/>
                <p:cNvSpPr>
                  <a:spLocks noChangeAspect="1"/>
                </p:cNvSpPr>
                <p:nvPr/>
              </p:nvSpPr>
              <p:spPr bwMode="gray">
                <a:xfrm>
                  <a:off x="2988927" y="4272657"/>
                  <a:ext cx="471487" cy="284321"/>
                </a:xfrm>
                <a:custGeom>
                  <a:avLst/>
                  <a:gdLst>
                    <a:gd name="T0" fmla="*/ 308 w 378"/>
                    <a:gd name="T1" fmla="*/ 80 h 228"/>
                    <a:gd name="T2" fmla="*/ 332 w 378"/>
                    <a:gd name="T3" fmla="*/ 102 h 228"/>
                    <a:gd name="T4" fmla="*/ 378 w 378"/>
                    <a:gd name="T5" fmla="*/ 109 h 228"/>
                    <a:gd name="T6" fmla="*/ 378 w 378"/>
                    <a:gd name="T7" fmla="*/ 148 h 228"/>
                    <a:gd name="T8" fmla="*/ 336 w 378"/>
                    <a:gd name="T9" fmla="*/ 186 h 228"/>
                    <a:gd name="T10" fmla="*/ 266 w 378"/>
                    <a:gd name="T11" fmla="*/ 186 h 228"/>
                    <a:gd name="T12" fmla="*/ 248 w 378"/>
                    <a:gd name="T13" fmla="*/ 228 h 228"/>
                    <a:gd name="T14" fmla="*/ 202 w 378"/>
                    <a:gd name="T15" fmla="*/ 179 h 228"/>
                    <a:gd name="T16" fmla="*/ 158 w 378"/>
                    <a:gd name="T17" fmla="*/ 214 h 228"/>
                    <a:gd name="T18" fmla="*/ 80 w 378"/>
                    <a:gd name="T19" fmla="*/ 218 h 228"/>
                    <a:gd name="T20" fmla="*/ 59 w 378"/>
                    <a:gd name="T21" fmla="*/ 186 h 228"/>
                    <a:gd name="T22" fmla="*/ 24 w 378"/>
                    <a:gd name="T23" fmla="*/ 190 h 228"/>
                    <a:gd name="T24" fmla="*/ 3 w 378"/>
                    <a:gd name="T25" fmla="*/ 204 h 228"/>
                    <a:gd name="T26" fmla="*/ 0 w 378"/>
                    <a:gd name="T27" fmla="*/ 158 h 228"/>
                    <a:gd name="T28" fmla="*/ 109 w 378"/>
                    <a:gd name="T29" fmla="*/ 32 h 228"/>
                    <a:gd name="T30" fmla="*/ 245 w 378"/>
                    <a:gd name="T31" fmla="*/ 0 h 228"/>
                    <a:gd name="T32" fmla="*/ 308 w 378"/>
                    <a:gd name="T33" fmla="*/ 21 h 228"/>
                    <a:gd name="T34" fmla="*/ 308 w 378"/>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228">
                      <a:moveTo>
                        <a:pt x="308" y="80"/>
                      </a:moveTo>
                      <a:lnTo>
                        <a:pt x="332" y="102"/>
                      </a:lnTo>
                      <a:lnTo>
                        <a:pt x="378" y="109"/>
                      </a:lnTo>
                      <a:lnTo>
                        <a:pt x="378" y="148"/>
                      </a:lnTo>
                      <a:lnTo>
                        <a:pt x="336" y="186"/>
                      </a:lnTo>
                      <a:lnTo>
                        <a:pt x="266" y="186"/>
                      </a:lnTo>
                      <a:lnTo>
                        <a:pt x="248" y="228"/>
                      </a:lnTo>
                      <a:lnTo>
                        <a:pt x="202" y="179"/>
                      </a:lnTo>
                      <a:lnTo>
                        <a:pt x="158" y="214"/>
                      </a:lnTo>
                      <a:lnTo>
                        <a:pt x="80" y="218"/>
                      </a:lnTo>
                      <a:lnTo>
                        <a:pt x="59" y="186"/>
                      </a:lnTo>
                      <a:lnTo>
                        <a:pt x="24" y="190"/>
                      </a:lnTo>
                      <a:lnTo>
                        <a:pt x="3" y="204"/>
                      </a:lnTo>
                      <a:lnTo>
                        <a:pt x="0" y="158"/>
                      </a:lnTo>
                      <a:lnTo>
                        <a:pt x="109" y="32"/>
                      </a:lnTo>
                      <a:lnTo>
                        <a:pt x="245" y="0"/>
                      </a:lnTo>
                      <a:lnTo>
                        <a:pt x="308" y="21"/>
                      </a:lnTo>
                      <a:lnTo>
                        <a:pt x="308" y="8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0" name="Freeform 19"/>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1" name="Freeform 22"/>
                <p:cNvSpPr>
                  <a:spLocks noChangeAspect="1"/>
                </p:cNvSpPr>
                <p:nvPr/>
              </p:nvSpPr>
              <p:spPr bwMode="gray">
                <a:xfrm>
                  <a:off x="4537692" y="4172645"/>
                  <a:ext cx="1017270" cy="741521"/>
                </a:xfrm>
                <a:custGeom>
                  <a:avLst/>
                  <a:gdLst>
                    <a:gd name="T0" fmla="*/ 67 w 816"/>
                    <a:gd name="T1" fmla="*/ 263 h 595"/>
                    <a:gd name="T2" fmla="*/ 123 w 816"/>
                    <a:gd name="T3" fmla="*/ 146 h 595"/>
                    <a:gd name="T4" fmla="*/ 204 w 816"/>
                    <a:gd name="T5" fmla="*/ 60 h 595"/>
                    <a:gd name="T6" fmla="*/ 256 w 816"/>
                    <a:gd name="T7" fmla="*/ 42 h 595"/>
                    <a:gd name="T8" fmla="*/ 393 w 816"/>
                    <a:gd name="T9" fmla="*/ 63 h 595"/>
                    <a:gd name="T10" fmla="*/ 484 w 816"/>
                    <a:gd name="T11" fmla="*/ 49 h 595"/>
                    <a:gd name="T12" fmla="*/ 512 w 816"/>
                    <a:gd name="T13" fmla="*/ 11 h 595"/>
                    <a:gd name="T14" fmla="*/ 565 w 816"/>
                    <a:gd name="T15" fmla="*/ 0 h 595"/>
                    <a:gd name="T16" fmla="*/ 687 w 816"/>
                    <a:gd name="T17" fmla="*/ 164 h 595"/>
                    <a:gd name="T18" fmla="*/ 697 w 816"/>
                    <a:gd name="T19" fmla="*/ 319 h 595"/>
                    <a:gd name="T20" fmla="*/ 680 w 816"/>
                    <a:gd name="T21" fmla="*/ 354 h 595"/>
                    <a:gd name="T22" fmla="*/ 708 w 816"/>
                    <a:gd name="T23" fmla="*/ 381 h 595"/>
                    <a:gd name="T24" fmla="*/ 778 w 816"/>
                    <a:gd name="T25" fmla="*/ 368 h 595"/>
                    <a:gd name="T26" fmla="*/ 813 w 816"/>
                    <a:gd name="T27" fmla="*/ 375 h 595"/>
                    <a:gd name="T28" fmla="*/ 816 w 816"/>
                    <a:gd name="T29" fmla="*/ 449 h 595"/>
                    <a:gd name="T30" fmla="*/ 787 w 816"/>
                    <a:gd name="T31" fmla="*/ 464 h 595"/>
                    <a:gd name="T32" fmla="*/ 757 w 816"/>
                    <a:gd name="T33" fmla="*/ 485 h 595"/>
                    <a:gd name="T34" fmla="*/ 773 w 816"/>
                    <a:gd name="T35" fmla="*/ 454 h 595"/>
                    <a:gd name="T36" fmla="*/ 769 w 816"/>
                    <a:gd name="T37" fmla="*/ 439 h 595"/>
                    <a:gd name="T38" fmla="*/ 757 w 816"/>
                    <a:gd name="T39" fmla="*/ 431 h 595"/>
                    <a:gd name="T40" fmla="*/ 747 w 816"/>
                    <a:gd name="T41" fmla="*/ 445 h 595"/>
                    <a:gd name="T42" fmla="*/ 755 w 816"/>
                    <a:gd name="T43" fmla="*/ 450 h 595"/>
                    <a:gd name="T44" fmla="*/ 740 w 816"/>
                    <a:gd name="T45" fmla="*/ 475 h 595"/>
                    <a:gd name="T46" fmla="*/ 752 w 816"/>
                    <a:gd name="T47" fmla="*/ 490 h 595"/>
                    <a:gd name="T48" fmla="*/ 733 w 816"/>
                    <a:gd name="T49" fmla="*/ 509 h 595"/>
                    <a:gd name="T50" fmla="*/ 735 w 816"/>
                    <a:gd name="T51" fmla="*/ 551 h 595"/>
                    <a:gd name="T52" fmla="*/ 735 w 816"/>
                    <a:gd name="T53" fmla="*/ 581 h 595"/>
                    <a:gd name="T54" fmla="*/ 666 w 816"/>
                    <a:gd name="T55" fmla="*/ 539 h 595"/>
                    <a:gd name="T56" fmla="*/ 603 w 816"/>
                    <a:gd name="T57" fmla="*/ 528 h 595"/>
                    <a:gd name="T58" fmla="*/ 505 w 816"/>
                    <a:gd name="T59" fmla="*/ 549 h 595"/>
                    <a:gd name="T60" fmla="*/ 453 w 816"/>
                    <a:gd name="T61" fmla="*/ 595 h 595"/>
                    <a:gd name="T62" fmla="*/ 372 w 816"/>
                    <a:gd name="T63" fmla="*/ 591 h 595"/>
                    <a:gd name="T64" fmla="*/ 270 w 816"/>
                    <a:gd name="T65" fmla="*/ 563 h 595"/>
                    <a:gd name="T66" fmla="*/ 224 w 816"/>
                    <a:gd name="T67" fmla="*/ 563 h 595"/>
                    <a:gd name="T68" fmla="*/ 231 w 816"/>
                    <a:gd name="T69" fmla="*/ 524 h 595"/>
                    <a:gd name="T70" fmla="*/ 207 w 816"/>
                    <a:gd name="T71" fmla="*/ 517 h 595"/>
                    <a:gd name="T72" fmla="*/ 186 w 816"/>
                    <a:gd name="T73" fmla="*/ 458 h 595"/>
                    <a:gd name="T74" fmla="*/ 113 w 816"/>
                    <a:gd name="T75" fmla="*/ 451 h 595"/>
                    <a:gd name="T76" fmla="*/ 85 w 816"/>
                    <a:gd name="T77" fmla="*/ 403 h 595"/>
                    <a:gd name="T78" fmla="*/ 46 w 816"/>
                    <a:gd name="T79" fmla="*/ 382 h 595"/>
                    <a:gd name="T80" fmla="*/ 0 w 816"/>
                    <a:gd name="T81" fmla="*/ 277 h 595"/>
                    <a:gd name="T82" fmla="*/ 67 w 816"/>
                    <a:gd name="T83" fmla="*/ 2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6" h="595">
                      <a:moveTo>
                        <a:pt x="67" y="263"/>
                      </a:moveTo>
                      <a:lnTo>
                        <a:pt x="123" y="146"/>
                      </a:lnTo>
                      <a:lnTo>
                        <a:pt x="204" y="60"/>
                      </a:lnTo>
                      <a:lnTo>
                        <a:pt x="256" y="42"/>
                      </a:lnTo>
                      <a:lnTo>
                        <a:pt x="393" y="63"/>
                      </a:lnTo>
                      <a:lnTo>
                        <a:pt x="484" y="49"/>
                      </a:lnTo>
                      <a:lnTo>
                        <a:pt x="512" y="11"/>
                      </a:lnTo>
                      <a:lnTo>
                        <a:pt x="565" y="0"/>
                      </a:lnTo>
                      <a:lnTo>
                        <a:pt x="687" y="164"/>
                      </a:lnTo>
                      <a:lnTo>
                        <a:pt x="697" y="319"/>
                      </a:lnTo>
                      <a:lnTo>
                        <a:pt x="680" y="354"/>
                      </a:lnTo>
                      <a:lnTo>
                        <a:pt x="708" y="381"/>
                      </a:lnTo>
                      <a:lnTo>
                        <a:pt x="778" y="368"/>
                      </a:lnTo>
                      <a:lnTo>
                        <a:pt x="813" y="375"/>
                      </a:lnTo>
                      <a:lnTo>
                        <a:pt x="816" y="449"/>
                      </a:lnTo>
                      <a:lnTo>
                        <a:pt x="787" y="464"/>
                      </a:lnTo>
                      <a:lnTo>
                        <a:pt x="757" y="485"/>
                      </a:lnTo>
                      <a:lnTo>
                        <a:pt x="773" y="454"/>
                      </a:lnTo>
                      <a:lnTo>
                        <a:pt x="769" y="439"/>
                      </a:lnTo>
                      <a:lnTo>
                        <a:pt x="757" y="431"/>
                      </a:lnTo>
                      <a:lnTo>
                        <a:pt x="747" y="445"/>
                      </a:lnTo>
                      <a:lnTo>
                        <a:pt x="755" y="450"/>
                      </a:lnTo>
                      <a:lnTo>
                        <a:pt x="740" y="475"/>
                      </a:lnTo>
                      <a:lnTo>
                        <a:pt x="752" y="490"/>
                      </a:lnTo>
                      <a:lnTo>
                        <a:pt x="733" y="509"/>
                      </a:lnTo>
                      <a:lnTo>
                        <a:pt x="735" y="551"/>
                      </a:lnTo>
                      <a:lnTo>
                        <a:pt x="735" y="581"/>
                      </a:lnTo>
                      <a:lnTo>
                        <a:pt x="666" y="539"/>
                      </a:lnTo>
                      <a:lnTo>
                        <a:pt x="603" y="528"/>
                      </a:lnTo>
                      <a:lnTo>
                        <a:pt x="505" y="549"/>
                      </a:lnTo>
                      <a:lnTo>
                        <a:pt x="453" y="595"/>
                      </a:lnTo>
                      <a:lnTo>
                        <a:pt x="372" y="591"/>
                      </a:lnTo>
                      <a:lnTo>
                        <a:pt x="270" y="563"/>
                      </a:lnTo>
                      <a:lnTo>
                        <a:pt x="224" y="563"/>
                      </a:lnTo>
                      <a:lnTo>
                        <a:pt x="231" y="524"/>
                      </a:lnTo>
                      <a:lnTo>
                        <a:pt x="207" y="517"/>
                      </a:lnTo>
                      <a:lnTo>
                        <a:pt x="186" y="458"/>
                      </a:lnTo>
                      <a:lnTo>
                        <a:pt x="113" y="451"/>
                      </a:lnTo>
                      <a:lnTo>
                        <a:pt x="85" y="403"/>
                      </a:lnTo>
                      <a:lnTo>
                        <a:pt x="46" y="382"/>
                      </a:lnTo>
                      <a:lnTo>
                        <a:pt x="0" y="277"/>
                      </a:lnTo>
                      <a:lnTo>
                        <a:pt x="67" y="26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2" name="Freeform 23"/>
                <p:cNvSpPr>
                  <a:spLocks noChangeAspect="1"/>
                </p:cNvSpPr>
                <p:nvPr/>
              </p:nvSpPr>
              <p:spPr bwMode="gray">
                <a:xfrm>
                  <a:off x="1314432" y="5148481"/>
                  <a:ext cx="307182" cy="390049"/>
                </a:xfrm>
                <a:custGeom>
                  <a:avLst/>
                  <a:gdLst>
                    <a:gd name="T0" fmla="*/ 0 w 247"/>
                    <a:gd name="T1" fmla="*/ 313 h 313"/>
                    <a:gd name="T2" fmla="*/ 37 w 247"/>
                    <a:gd name="T3" fmla="*/ 212 h 313"/>
                    <a:gd name="T4" fmla="*/ 33 w 247"/>
                    <a:gd name="T5" fmla="*/ 16 h 313"/>
                    <a:gd name="T6" fmla="*/ 83 w 247"/>
                    <a:gd name="T7" fmla="*/ 0 h 313"/>
                    <a:gd name="T8" fmla="*/ 149 w 247"/>
                    <a:gd name="T9" fmla="*/ 28 h 313"/>
                    <a:gd name="T10" fmla="*/ 219 w 247"/>
                    <a:gd name="T11" fmla="*/ 24 h 313"/>
                    <a:gd name="T12" fmla="*/ 247 w 247"/>
                    <a:gd name="T13" fmla="*/ 59 h 313"/>
                    <a:gd name="T14" fmla="*/ 202 w 247"/>
                    <a:gd name="T15" fmla="*/ 133 h 313"/>
                    <a:gd name="T16" fmla="*/ 198 w 247"/>
                    <a:gd name="T17" fmla="*/ 254 h 313"/>
                    <a:gd name="T18" fmla="*/ 170 w 247"/>
                    <a:gd name="T19" fmla="*/ 293 h 313"/>
                    <a:gd name="T20" fmla="*/ 172 w 247"/>
                    <a:gd name="T21" fmla="*/ 313 h 313"/>
                    <a:gd name="T22" fmla="*/ 0 w 247"/>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313">
                      <a:moveTo>
                        <a:pt x="0" y="313"/>
                      </a:moveTo>
                      <a:lnTo>
                        <a:pt x="37" y="212"/>
                      </a:lnTo>
                      <a:lnTo>
                        <a:pt x="33" y="16"/>
                      </a:lnTo>
                      <a:lnTo>
                        <a:pt x="83" y="0"/>
                      </a:lnTo>
                      <a:lnTo>
                        <a:pt x="149" y="28"/>
                      </a:lnTo>
                      <a:lnTo>
                        <a:pt x="219" y="24"/>
                      </a:lnTo>
                      <a:lnTo>
                        <a:pt x="247" y="59"/>
                      </a:lnTo>
                      <a:lnTo>
                        <a:pt x="202" y="133"/>
                      </a:lnTo>
                      <a:lnTo>
                        <a:pt x="198" y="254"/>
                      </a:lnTo>
                      <a:lnTo>
                        <a:pt x="170" y="293"/>
                      </a:lnTo>
                      <a:lnTo>
                        <a:pt x="172" y="313"/>
                      </a:lnTo>
                      <a:lnTo>
                        <a:pt x="0" y="31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3" name="Freeform 24"/>
                <p:cNvSpPr>
                  <a:spLocks noChangeAspect="1"/>
                </p:cNvSpPr>
                <p:nvPr/>
              </p:nvSpPr>
              <p:spPr bwMode="gray">
                <a:xfrm>
                  <a:off x="3853321" y="3051076"/>
                  <a:ext cx="1095851" cy="970122"/>
                </a:xfrm>
                <a:custGeom>
                  <a:avLst/>
                  <a:gdLst>
                    <a:gd name="T0" fmla="*/ 0 w 880"/>
                    <a:gd name="T1" fmla="*/ 286 h 778"/>
                    <a:gd name="T2" fmla="*/ 28 w 880"/>
                    <a:gd name="T3" fmla="*/ 209 h 778"/>
                    <a:gd name="T4" fmla="*/ 26 w 880"/>
                    <a:gd name="T5" fmla="*/ 167 h 778"/>
                    <a:gd name="T6" fmla="*/ 28 w 880"/>
                    <a:gd name="T7" fmla="*/ 132 h 778"/>
                    <a:gd name="T8" fmla="*/ 151 w 880"/>
                    <a:gd name="T9" fmla="*/ 84 h 778"/>
                    <a:gd name="T10" fmla="*/ 272 w 880"/>
                    <a:gd name="T11" fmla="*/ 0 h 778"/>
                    <a:gd name="T12" fmla="*/ 401 w 880"/>
                    <a:gd name="T13" fmla="*/ 0 h 778"/>
                    <a:gd name="T14" fmla="*/ 392 w 880"/>
                    <a:gd name="T15" fmla="*/ 47 h 778"/>
                    <a:gd name="T16" fmla="*/ 432 w 880"/>
                    <a:gd name="T17" fmla="*/ 57 h 778"/>
                    <a:gd name="T18" fmla="*/ 491 w 880"/>
                    <a:gd name="T19" fmla="*/ 52 h 778"/>
                    <a:gd name="T20" fmla="*/ 700 w 880"/>
                    <a:gd name="T21" fmla="*/ 74 h 778"/>
                    <a:gd name="T22" fmla="*/ 771 w 880"/>
                    <a:gd name="T23" fmla="*/ 63 h 778"/>
                    <a:gd name="T24" fmla="*/ 820 w 880"/>
                    <a:gd name="T25" fmla="*/ 88 h 778"/>
                    <a:gd name="T26" fmla="*/ 844 w 880"/>
                    <a:gd name="T27" fmla="*/ 153 h 778"/>
                    <a:gd name="T28" fmla="*/ 859 w 880"/>
                    <a:gd name="T29" fmla="*/ 300 h 778"/>
                    <a:gd name="T30" fmla="*/ 813 w 880"/>
                    <a:gd name="T31" fmla="*/ 339 h 778"/>
                    <a:gd name="T32" fmla="*/ 813 w 880"/>
                    <a:gd name="T33" fmla="*/ 377 h 778"/>
                    <a:gd name="T34" fmla="*/ 834 w 880"/>
                    <a:gd name="T35" fmla="*/ 388 h 778"/>
                    <a:gd name="T36" fmla="*/ 848 w 880"/>
                    <a:gd name="T37" fmla="*/ 488 h 778"/>
                    <a:gd name="T38" fmla="*/ 880 w 880"/>
                    <a:gd name="T39" fmla="*/ 565 h 778"/>
                    <a:gd name="T40" fmla="*/ 876 w 880"/>
                    <a:gd name="T41" fmla="*/ 642 h 778"/>
                    <a:gd name="T42" fmla="*/ 844 w 880"/>
                    <a:gd name="T43" fmla="*/ 646 h 778"/>
                    <a:gd name="T44" fmla="*/ 723 w 880"/>
                    <a:gd name="T45" fmla="*/ 778 h 778"/>
                    <a:gd name="T46" fmla="*/ 663 w 880"/>
                    <a:gd name="T47" fmla="*/ 746 h 778"/>
                    <a:gd name="T48" fmla="*/ 515 w 880"/>
                    <a:gd name="T49" fmla="*/ 760 h 778"/>
                    <a:gd name="T50" fmla="*/ 470 w 880"/>
                    <a:gd name="T51" fmla="*/ 732 h 778"/>
                    <a:gd name="T52" fmla="*/ 439 w 880"/>
                    <a:gd name="T53" fmla="*/ 753 h 778"/>
                    <a:gd name="T54" fmla="*/ 407 w 880"/>
                    <a:gd name="T55" fmla="*/ 743 h 778"/>
                    <a:gd name="T56" fmla="*/ 379 w 880"/>
                    <a:gd name="T57" fmla="*/ 687 h 778"/>
                    <a:gd name="T58" fmla="*/ 330 w 880"/>
                    <a:gd name="T59" fmla="*/ 666 h 778"/>
                    <a:gd name="T60" fmla="*/ 320 w 880"/>
                    <a:gd name="T61" fmla="*/ 642 h 778"/>
                    <a:gd name="T62" fmla="*/ 246 w 880"/>
                    <a:gd name="T63" fmla="*/ 628 h 778"/>
                    <a:gd name="T64" fmla="*/ 228 w 880"/>
                    <a:gd name="T65" fmla="*/ 648 h 778"/>
                    <a:gd name="T66" fmla="*/ 183 w 880"/>
                    <a:gd name="T67" fmla="*/ 607 h 778"/>
                    <a:gd name="T68" fmla="*/ 112 w 880"/>
                    <a:gd name="T69" fmla="*/ 586 h 778"/>
                    <a:gd name="T70" fmla="*/ 91 w 880"/>
                    <a:gd name="T71" fmla="*/ 544 h 778"/>
                    <a:gd name="T72" fmla="*/ 73 w 880"/>
                    <a:gd name="T73" fmla="*/ 541 h 778"/>
                    <a:gd name="T74" fmla="*/ 81 w 880"/>
                    <a:gd name="T75" fmla="*/ 520 h 778"/>
                    <a:gd name="T76" fmla="*/ 46 w 880"/>
                    <a:gd name="T77" fmla="*/ 432 h 778"/>
                    <a:gd name="T78" fmla="*/ 35 w 880"/>
                    <a:gd name="T79" fmla="*/ 314 h 778"/>
                    <a:gd name="T80" fmla="*/ 0 w 880"/>
                    <a:gd name="T81" fmla="*/ 2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0" h="778">
                      <a:moveTo>
                        <a:pt x="0" y="286"/>
                      </a:moveTo>
                      <a:lnTo>
                        <a:pt x="28" y="209"/>
                      </a:lnTo>
                      <a:lnTo>
                        <a:pt x="26" y="167"/>
                      </a:lnTo>
                      <a:lnTo>
                        <a:pt x="28" y="132"/>
                      </a:lnTo>
                      <a:lnTo>
                        <a:pt x="151" y="84"/>
                      </a:lnTo>
                      <a:lnTo>
                        <a:pt x="272" y="0"/>
                      </a:lnTo>
                      <a:lnTo>
                        <a:pt x="401" y="0"/>
                      </a:lnTo>
                      <a:lnTo>
                        <a:pt x="392" y="47"/>
                      </a:lnTo>
                      <a:lnTo>
                        <a:pt x="432" y="57"/>
                      </a:lnTo>
                      <a:lnTo>
                        <a:pt x="491" y="52"/>
                      </a:lnTo>
                      <a:lnTo>
                        <a:pt x="700" y="74"/>
                      </a:lnTo>
                      <a:lnTo>
                        <a:pt x="771" y="63"/>
                      </a:lnTo>
                      <a:lnTo>
                        <a:pt x="820" y="88"/>
                      </a:lnTo>
                      <a:lnTo>
                        <a:pt x="844" y="153"/>
                      </a:lnTo>
                      <a:lnTo>
                        <a:pt x="859" y="300"/>
                      </a:lnTo>
                      <a:lnTo>
                        <a:pt x="813" y="339"/>
                      </a:lnTo>
                      <a:lnTo>
                        <a:pt x="813" y="377"/>
                      </a:lnTo>
                      <a:lnTo>
                        <a:pt x="834" y="388"/>
                      </a:lnTo>
                      <a:lnTo>
                        <a:pt x="848" y="488"/>
                      </a:lnTo>
                      <a:lnTo>
                        <a:pt x="880" y="565"/>
                      </a:lnTo>
                      <a:lnTo>
                        <a:pt x="876" y="642"/>
                      </a:lnTo>
                      <a:lnTo>
                        <a:pt x="844" y="646"/>
                      </a:lnTo>
                      <a:lnTo>
                        <a:pt x="723" y="778"/>
                      </a:lnTo>
                      <a:lnTo>
                        <a:pt x="663" y="746"/>
                      </a:lnTo>
                      <a:lnTo>
                        <a:pt x="515" y="760"/>
                      </a:lnTo>
                      <a:lnTo>
                        <a:pt x="470" y="732"/>
                      </a:lnTo>
                      <a:lnTo>
                        <a:pt x="439" y="753"/>
                      </a:lnTo>
                      <a:lnTo>
                        <a:pt x="407" y="743"/>
                      </a:lnTo>
                      <a:lnTo>
                        <a:pt x="379" y="687"/>
                      </a:lnTo>
                      <a:lnTo>
                        <a:pt x="330" y="666"/>
                      </a:lnTo>
                      <a:lnTo>
                        <a:pt x="320" y="642"/>
                      </a:lnTo>
                      <a:lnTo>
                        <a:pt x="246" y="628"/>
                      </a:lnTo>
                      <a:lnTo>
                        <a:pt x="228" y="648"/>
                      </a:lnTo>
                      <a:lnTo>
                        <a:pt x="183" y="607"/>
                      </a:lnTo>
                      <a:lnTo>
                        <a:pt x="112" y="586"/>
                      </a:lnTo>
                      <a:lnTo>
                        <a:pt x="91" y="544"/>
                      </a:lnTo>
                      <a:lnTo>
                        <a:pt x="73" y="541"/>
                      </a:lnTo>
                      <a:lnTo>
                        <a:pt x="81" y="520"/>
                      </a:lnTo>
                      <a:lnTo>
                        <a:pt x="46" y="432"/>
                      </a:lnTo>
                      <a:lnTo>
                        <a:pt x="35" y="314"/>
                      </a:lnTo>
                      <a:lnTo>
                        <a:pt x="0" y="286"/>
                      </a:lnTo>
                      <a:close/>
                    </a:path>
                  </a:pathLst>
                </a:custGeom>
                <a:grpFill/>
                <a:ln w="6350">
                  <a:solidFill>
                    <a:sysClr val="window" lastClr="FFFFFF"/>
                  </a:solidFill>
                  <a:round/>
                  <a:headEnd/>
                  <a:tailEnd/>
                </a:ln>
              </p:spPr>
              <p:txBody>
                <a:bodyPr/>
                <a:lstStyle/>
                <a:p>
                  <a:pPr fontAlgn="auto">
                    <a:spcBef>
                      <a:spcPts val="0"/>
                    </a:spcBef>
                    <a:spcAft>
                      <a:spcPts val="0"/>
                    </a:spcAft>
                  </a:pPr>
                  <a:endParaRPr lang="en-GB" sz="1200" b="1" kern="0">
                    <a:latin typeface="+mn-lt"/>
                    <a:cs typeface="+mn-cs"/>
                  </a:endParaRPr>
                </a:p>
              </p:txBody>
            </p:sp>
            <p:sp>
              <p:nvSpPr>
                <p:cNvPr id="314" name="Freeform 25"/>
                <p:cNvSpPr>
                  <a:spLocks noChangeAspect="1"/>
                </p:cNvSpPr>
                <p:nvPr/>
              </p:nvSpPr>
              <p:spPr bwMode="gray">
                <a:xfrm>
                  <a:off x="3373261" y="4072632"/>
                  <a:ext cx="798671" cy="405765"/>
                </a:xfrm>
                <a:custGeom>
                  <a:avLst/>
                  <a:gdLst>
                    <a:gd name="T0" fmla="*/ 641 w 641"/>
                    <a:gd name="T1" fmla="*/ 122 h 325"/>
                    <a:gd name="T2" fmla="*/ 564 w 641"/>
                    <a:gd name="T3" fmla="*/ 247 h 325"/>
                    <a:gd name="T4" fmla="*/ 564 w 641"/>
                    <a:gd name="T5" fmla="*/ 287 h 325"/>
                    <a:gd name="T6" fmla="*/ 468 w 641"/>
                    <a:gd name="T7" fmla="*/ 294 h 325"/>
                    <a:gd name="T8" fmla="*/ 427 w 641"/>
                    <a:gd name="T9" fmla="*/ 325 h 325"/>
                    <a:gd name="T10" fmla="*/ 332 w 641"/>
                    <a:gd name="T11" fmla="*/ 311 h 325"/>
                    <a:gd name="T12" fmla="*/ 231 w 641"/>
                    <a:gd name="T13" fmla="*/ 287 h 325"/>
                    <a:gd name="T14" fmla="*/ 206 w 641"/>
                    <a:gd name="T15" fmla="*/ 251 h 325"/>
                    <a:gd name="T16" fmla="*/ 119 w 641"/>
                    <a:gd name="T17" fmla="*/ 276 h 325"/>
                    <a:gd name="T18" fmla="*/ 70 w 641"/>
                    <a:gd name="T19" fmla="*/ 269 h 325"/>
                    <a:gd name="T20" fmla="*/ 24 w 641"/>
                    <a:gd name="T21" fmla="*/ 262 h 325"/>
                    <a:gd name="T22" fmla="*/ 0 w 641"/>
                    <a:gd name="T23" fmla="*/ 240 h 325"/>
                    <a:gd name="T24" fmla="*/ 15 w 641"/>
                    <a:gd name="T25" fmla="*/ 240 h 325"/>
                    <a:gd name="T26" fmla="*/ 15 w 641"/>
                    <a:gd name="T27" fmla="*/ 210 h 325"/>
                    <a:gd name="T28" fmla="*/ 0 w 641"/>
                    <a:gd name="T29" fmla="*/ 195 h 325"/>
                    <a:gd name="T30" fmla="*/ 0 w 641"/>
                    <a:gd name="T31" fmla="*/ 181 h 325"/>
                    <a:gd name="T32" fmla="*/ 63 w 641"/>
                    <a:gd name="T33" fmla="*/ 212 h 325"/>
                    <a:gd name="T34" fmla="*/ 91 w 641"/>
                    <a:gd name="T35" fmla="*/ 191 h 325"/>
                    <a:gd name="T36" fmla="*/ 147 w 641"/>
                    <a:gd name="T37" fmla="*/ 198 h 325"/>
                    <a:gd name="T38" fmla="*/ 181 w 641"/>
                    <a:gd name="T39" fmla="*/ 174 h 325"/>
                    <a:gd name="T40" fmla="*/ 294 w 641"/>
                    <a:gd name="T41" fmla="*/ 170 h 325"/>
                    <a:gd name="T42" fmla="*/ 283 w 641"/>
                    <a:gd name="T43" fmla="*/ 112 h 325"/>
                    <a:gd name="T44" fmla="*/ 325 w 641"/>
                    <a:gd name="T45" fmla="*/ 86 h 325"/>
                    <a:gd name="T46" fmla="*/ 364 w 641"/>
                    <a:gd name="T47" fmla="*/ 35 h 325"/>
                    <a:gd name="T48" fmla="*/ 431 w 641"/>
                    <a:gd name="T49" fmla="*/ 52 h 325"/>
                    <a:gd name="T50" fmla="*/ 473 w 641"/>
                    <a:gd name="T51" fmla="*/ 0 h 325"/>
                    <a:gd name="T52" fmla="*/ 624 w 641"/>
                    <a:gd name="T53" fmla="*/ 17 h 325"/>
                    <a:gd name="T54" fmla="*/ 620 w 641"/>
                    <a:gd name="T55" fmla="*/ 70 h 325"/>
                    <a:gd name="T56" fmla="*/ 641 w 641"/>
                    <a:gd name="T57" fmla="*/ 1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325">
                      <a:moveTo>
                        <a:pt x="641" y="122"/>
                      </a:moveTo>
                      <a:lnTo>
                        <a:pt x="564" y="247"/>
                      </a:lnTo>
                      <a:lnTo>
                        <a:pt x="564" y="287"/>
                      </a:lnTo>
                      <a:lnTo>
                        <a:pt x="468" y="294"/>
                      </a:lnTo>
                      <a:lnTo>
                        <a:pt x="427" y="325"/>
                      </a:lnTo>
                      <a:lnTo>
                        <a:pt x="332" y="311"/>
                      </a:lnTo>
                      <a:lnTo>
                        <a:pt x="231" y="287"/>
                      </a:lnTo>
                      <a:lnTo>
                        <a:pt x="206" y="251"/>
                      </a:lnTo>
                      <a:lnTo>
                        <a:pt x="119" y="276"/>
                      </a:lnTo>
                      <a:lnTo>
                        <a:pt x="70" y="269"/>
                      </a:lnTo>
                      <a:lnTo>
                        <a:pt x="24" y="262"/>
                      </a:lnTo>
                      <a:lnTo>
                        <a:pt x="0" y="240"/>
                      </a:lnTo>
                      <a:lnTo>
                        <a:pt x="15" y="240"/>
                      </a:lnTo>
                      <a:lnTo>
                        <a:pt x="15" y="210"/>
                      </a:lnTo>
                      <a:lnTo>
                        <a:pt x="0" y="195"/>
                      </a:lnTo>
                      <a:lnTo>
                        <a:pt x="0" y="181"/>
                      </a:lnTo>
                      <a:lnTo>
                        <a:pt x="63" y="212"/>
                      </a:lnTo>
                      <a:lnTo>
                        <a:pt x="91" y="191"/>
                      </a:lnTo>
                      <a:lnTo>
                        <a:pt x="147" y="198"/>
                      </a:lnTo>
                      <a:lnTo>
                        <a:pt x="181" y="174"/>
                      </a:lnTo>
                      <a:lnTo>
                        <a:pt x="294" y="170"/>
                      </a:lnTo>
                      <a:lnTo>
                        <a:pt x="283" y="112"/>
                      </a:lnTo>
                      <a:lnTo>
                        <a:pt x="325" y="86"/>
                      </a:lnTo>
                      <a:lnTo>
                        <a:pt x="364" y="35"/>
                      </a:lnTo>
                      <a:lnTo>
                        <a:pt x="431" y="52"/>
                      </a:lnTo>
                      <a:lnTo>
                        <a:pt x="473" y="0"/>
                      </a:lnTo>
                      <a:lnTo>
                        <a:pt x="624" y="17"/>
                      </a:lnTo>
                      <a:lnTo>
                        <a:pt x="620" y="70"/>
                      </a:lnTo>
                      <a:lnTo>
                        <a:pt x="641" y="12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5" name="Freeform 27"/>
                <p:cNvSpPr>
                  <a:spLocks noChangeAspect="1"/>
                </p:cNvSpPr>
                <p:nvPr/>
              </p:nvSpPr>
              <p:spPr bwMode="gray">
                <a:xfrm>
                  <a:off x="2673174" y="3315395"/>
                  <a:ext cx="424338" cy="474345"/>
                </a:xfrm>
                <a:custGeom>
                  <a:avLst/>
                  <a:gdLst>
                    <a:gd name="T0" fmla="*/ 118 w 342"/>
                    <a:gd name="T1" fmla="*/ 291 h 382"/>
                    <a:gd name="T2" fmla="*/ 48 w 342"/>
                    <a:gd name="T3" fmla="*/ 319 h 382"/>
                    <a:gd name="T4" fmla="*/ 0 w 342"/>
                    <a:gd name="T5" fmla="*/ 291 h 382"/>
                    <a:gd name="T6" fmla="*/ 27 w 342"/>
                    <a:gd name="T7" fmla="*/ 268 h 382"/>
                    <a:gd name="T8" fmla="*/ 51 w 342"/>
                    <a:gd name="T9" fmla="*/ 268 h 382"/>
                    <a:gd name="T10" fmla="*/ 120 w 342"/>
                    <a:gd name="T11" fmla="*/ 238 h 382"/>
                    <a:gd name="T12" fmla="*/ 83 w 342"/>
                    <a:gd name="T13" fmla="*/ 236 h 382"/>
                    <a:gd name="T14" fmla="*/ 76 w 342"/>
                    <a:gd name="T15" fmla="*/ 247 h 382"/>
                    <a:gd name="T16" fmla="*/ 46 w 342"/>
                    <a:gd name="T17" fmla="*/ 254 h 382"/>
                    <a:gd name="T18" fmla="*/ 46 w 342"/>
                    <a:gd name="T19" fmla="*/ 245 h 382"/>
                    <a:gd name="T20" fmla="*/ 76 w 342"/>
                    <a:gd name="T21" fmla="*/ 206 h 382"/>
                    <a:gd name="T22" fmla="*/ 116 w 342"/>
                    <a:gd name="T23" fmla="*/ 146 h 382"/>
                    <a:gd name="T24" fmla="*/ 118 w 342"/>
                    <a:gd name="T25" fmla="*/ 79 h 382"/>
                    <a:gd name="T26" fmla="*/ 155 w 342"/>
                    <a:gd name="T27" fmla="*/ 72 h 382"/>
                    <a:gd name="T28" fmla="*/ 178 w 342"/>
                    <a:gd name="T29" fmla="*/ 92 h 382"/>
                    <a:gd name="T30" fmla="*/ 162 w 342"/>
                    <a:gd name="T31" fmla="*/ 111 h 382"/>
                    <a:gd name="T32" fmla="*/ 169 w 342"/>
                    <a:gd name="T33" fmla="*/ 129 h 382"/>
                    <a:gd name="T34" fmla="*/ 197 w 342"/>
                    <a:gd name="T35" fmla="*/ 122 h 382"/>
                    <a:gd name="T36" fmla="*/ 197 w 342"/>
                    <a:gd name="T37" fmla="*/ 90 h 382"/>
                    <a:gd name="T38" fmla="*/ 183 w 342"/>
                    <a:gd name="T39" fmla="*/ 79 h 382"/>
                    <a:gd name="T40" fmla="*/ 199 w 342"/>
                    <a:gd name="T41" fmla="*/ 28 h 382"/>
                    <a:gd name="T42" fmla="*/ 272 w 342"/>
                    <a:gd name="T43" fmla="*/ 0 h 382"/>
                    <a:gd name="T44" fmla="*/ 305 w 342"/>
                    <a:gd name="T45" fmla="*/ 1 h 382"/>
                    <a:gd name="T46" fmla="*/ 342 w 342"/>
                    <a:gd name="T47" fmla="*/ 33 h 382"/>
                    <a:gd name="T48" fmla="*/ 325 w 342"/>
                    <a:gd name="T49" fmla="*/ 162 h 382"/>
                    <a:gd name="T50" fmla="*/ 258 w 342"/>
                    <a:gd name="T51" fmla="*/ 218 h 382"/>
                    <a:gd name="T52" fmla="*/ 258 w 342"/>
                    <a:gd name="T53" fmla="*/ 298 h 382"/>
                    <a:gd name="T54" fmla="*/ 241 w 342"/>
                    <a:gd name="T55" fmla="*/ 337 h 382"/>
                    <a:gd name="T56" fmla="*/ 258 w 342"/>
                    <a:gd name="T57" fmla="*/ 382 h 382"/>
                    <a:gd name="T58" fmla="*/ 206 w 342"/>
                    <a:gd name="T59" fmla="*/ 361 h 382"/>
                    <a:gd name="T60" fmla="*/ 223 w 342"/>
                    <a:gd name="T61" fmla="*/ 305 h 382"/>
                    <a:gd name="T62" fmla="*/ 118 w 342"/>
                    <a:gd name="T63" fmla="*/ 2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82">
                      <a:moveTo>
                        <a:pt x="118" y="291"/>
                      </a:moveTo>
                      <a:lnTo>
                        <a:pt x="48" y="319"/>
                      </a:lnTo>
                      <a:lnTo>
                        <a:pt x="0" y="291"/>
                      </a:lnTo>
                      <a:lnTo>
                        <a:pt x="27" y="268"/>
                      </a:lnTo>
                      <a:lnTo>
                        <a:pt x="51" y="268"/>
                      </a:lnTo>
                      <a:lnTo>
                        <a:pt x="120" y="238"/>
                      </a:lnTo>
                      <a:lnTo>
                        <a:pt x="83" y="236"/>
                      </a:lnTo>
                      <a:lnTo>
                        <a:pt x="76" y="247"/>
                      </a:lnTo>
                      <a:lnTo>
                        <a:pt x="46" y="254"/>
                      </a:lnTo>
                      <a:lnTo>
                        <a:pt x="46" y="245"/>
                      </a:lnTo>
                      <a:lnTo>
                        <a:pt x="76" y="206"/>
                      </a:lnTo>
                      <a:lnTo>
                        <a:pt x="116" y="146"/>
                      </a:lnTo>
                      <a:lnTo>
                        <a:pt x="118" y="79"/>
                      </a:lnTo>
                      <a:lnTo>
                        <a:pt x="155" y="72"/>
                      </a:lnTo>
                      <a:lnTo>
                        <a:pt x="178" y="92"/>
                      </a:lnTo>
                      <a:lnTo>
                        <a:pt x="162" y="111"/>
                      </a:lnTo>
                      <a:lnTo>
                        <a:pt x="169" y="129"/>
                      </a:lnTo>
                      <a:lnTo>
                        <a:pt x="197" y="122"/>
                      </a:lnTo>
                      <a:lnTo>
                        <a:pt x="197" y="90"/>
                      </a:lnTo>
                      <a:lnTo>
                        <a:pt x="183" y="79"/>
                      </a:lnTo>
                      <a:lnTo>
                        <a:pt x="199" y="28"/>
                      </a:lnTo>
                      <a:lnTo>
                        <a:pt x="272" y="0"/>
                      </a:lnTo>
                      <a:lnTo>
                        <a:pt x="305" y="1"/>
                      </a:lnTo>
                      <a:lnTo>
                        <a:pt x="342" y="33"/>
                      </a:lnTo>
                      <a:lnTo>
                        <a:pt x="325" y="162"/>
                      </a:lnTo>
                      <a:lnTo>
                        <a:pt x="258" y="218"/>
                      </a:lnTo>
                      <a:lnTo>
                        <a:pt x="258" y="298"/>
                      </a:lnTo>
                      <a:lnTo>
                        <a:pt x="241" y="337"/>
                      </a:lnTo>
                      <a:lnTo>
                        <a:pt x="258" y="382"/>
                      </a:lnTo>
                      <a:lnTo>
                        <a:pt x="206" y="361"/>
                      </a:lnTo>
                      <a:lnTo>
                        <a:pt x="223" y="305"/>
                      </a:lnTo>
                      <a:lnTo>
                        <a:pt x="118" y="29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6" name="Freeform 28"/>
                <p:cNvSpPr>
                  <a:spLocks noChangeAspect="1"/>
                </p:cNvSpPr>
                <p:nvPr/>
              </p:nvSpPr>
              <p:spPr bwMode="gray">
                <a:xfrm>
                  <a:off x="3103227" y="4871303"/>
                  <a:ext cx="58579" cy="48578"/>
                </a:xfrm>
                <a:custGeom>
                  <a:avLst/>
                  <a:gdLst>
                    <a:gd name="T0" fmla="*/ 47 w 47"/>
                    <a:gd name="T1" fmla="*/ 18 h 40"/>
                    <a:gd name="T2" fmla="*/ 12 w 47"/>
                    <a:gd name="T3" fmla="*/ 40 h 40"/>
                    <a:gd name="T4" fmla="*/ 0 w 47"/>
                    <a:gd name="T5" fmla="*/ 18 h 40"/>
                    <a:gd name="T6" fmla="*/ 25 w 47"/>
                    <a:gd name="T7" fmla="*/ 0 h 40"/>
                    <a:gd name="T8" fmla="*/ 47 w 47"/>
                    <a:gd name="T9" fmla="*/ 18 h 40"/>
                  </a:gdLst>
                  <a:ahLst/>
                  <a:cxnLst>
                    <a:cxn ang="0">
                      <a:pos x="T0" y="T1"/>
                    </a:cxn>
                    <a:cxn ang="0">
                      <a:pos x="T2" y="T3"/>
                    </a:cxn>
                    <a:cxn ang="0">
                      <a:pos x="T4" y="T5"/>
                    </a:cxn>
                    <a:cxn ang="0">
                      <a:pos x="T6" y="T7"/>
                    </a:cxn>
                    <a:cxn ang="0">
                      <a:pos x="T8" y="T9"/>
                    </a:cxn>
                  </a:cxnLst>
                  <a:rect l="0" t="0" r="r" b="b"/>
                  <a:pathLst>
                    <a:path w="47" h="40">
                      <a:moveTo>
                        <a:pt x="47" y="18"/>
                      </a:moveTo>
                      <a:lnTo>
                        <a:pt x="12" y="40"/>
                      </a:lnTo>
                      <a:lnTo>
                        <a:pt x="0" y="18"/>
                      </a:lnTo>
                      <a:lnTo>
                        <a:pt x="25" y="0"/>
                      </a:lnTo>
                      <a:lnTo>
                        <a:pt x="47" y="1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7" name="Freeform 29"/>
                <p:cNvSpPr>
                  <a:spLocks noChangeAspect="1"/>
                </p:cNvSpPr>
                <p:nvPr/>
              </p:nvSpPr>
              <p:spPr bwMode="gray">
                <a:xfrm>
                  <a:off x="5242066" y="4138355"/>
                  <a:ext cx="351472" cy="431483"/>
                </a:xfrm>
                <a:custGeom>
                  <a:avLst/>
                  <a:gdLst>
                    <a:gd name="T0" fmla="*/ 132 w 282"/>
                    <a:gd name="T1" fmla="*/ 347 h 347"/>
                    <a:gd name="T2" fmla="*/ 122 w 282"/>
                    <a:gd name="T3" fmla="*/ 192 h 347"/>
                    <a:gd name="T4" fmla="*/ 0 w 282"/>
                    <a:gd name="T5" fmla="*/ 28 h 347"/>
                    <a:gd name="T6" fmla="*/ 48 w 282"/>
                    <a:gd name="T7" fmla="*/ 0 h 347"/>
                    <a:gd name="T8" fmla="*/ 195 w 282"/>
                    <a:gd name="T9" fmla="*/ 49 h 347"/>
                    <a:gd name="T10" fmla="*/ 282 w 282"/>
                    <a:gd name="T11" fmla="*/ 263 h 347"/>
                    <a:gd name="T12" fmla="*/ 202 w 282"/>
                    <a:gd name="T13" fmla="*/ 273 h 347"/>
                    <a:gd name="T14" fmla="*/ 188 w 282"/>
                    <a:gd name="T15" fmla="*/ 322 h 347"/>
                    <a:gd name="T16" fmla="*/ 132 w 282"/>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47">
                      <a:moveTo>
                        <a:pt x="132" y="347"/>
                      </a:moveTo>
                      <a:lnTo>
                        <a:pt x="122" y="192"/>
                      </a:lnTo>
                      <a:lnTo>
                        <a:pt x="0" y="28"/>
                      </a:lnTo>
                      <a:lnTo>
                        <a:pt x="48" y="0"/>
                      </a:lnTo>
                      <a:lnTo>
                        <a:pt x="195" y="49"/>
                      </a:lnTo>
                      <a:lnTo>
                        <a:pt x="282" y="263"/>
                      </a:lnTo>
                      <a:lnTo>
                        <a:pt x="202" y="273"/>
                      </a:lnTo>
                      <a:lnTo>
                        <a:pt x="188" y="322"/>
                      </a:lnTo>
                      <a:lnTo>
                        <a:pt x="132" y="34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8" name="Freeform 30"/>
                <p:cNvSpPr>
                  <a:spLocks noChangeAspect="1"/>
                </p:cNvSpPr>
                <p:nvPr/>
              </p:nvSpPr>
              <p:spPr bwMode="gray">
                <a:xfrm>
                  <a:off x="4564838" y="5095617"/>
                  <a:ext cx="270033" cy="221456"/>
                </a:xfrm>
                <a:custGeom>
                  <a:avLst/>
                  <a:gdLst>
                    <a:gd name="T0" fmla="*/ 164 w 216"/>
                    <a:gd name="T1" fmla="*/ 0 h 177"/>
                    <a:gd name="T2" fmla="*/ 216 w 216"/>
                    <a:gd name="T3" fmla="*/ 45 h 177"/>
                    <a:gd name="T4" fmla="*/ 199 w 216"/>
                    <a:gd name="T5" fmla="*/ 129 h 177"/>
                    <a:gd name="T6" fmla="*/ 28 w 216"/>
                    <a:gd name="T7" fmla="*/ 177 h 177"/>
                    <a:gd name="T8" fmla="*/ 0 w 216"/>
                    <a:gd name="T9" fmla="*/ 126 h 177"/>
                    <a:gd name="T10" fmla="*/ 3 w 216"/>
                    <a:gd name="T11" fmla="*/ 59 h 177"/>
                    <a:gd name="T12" fmla="*/ 3 w 216"/>
                    <a:gd name="T13" fmla="*/ 24 h 177"/>
                    <a:gd name="T14" fmla="*/ 84 w 216"/>
                    <a:gd name="T15" fmla="*/ 14 h 177"/>
                    <a:gd name="T16" fmla="*/ 164 w 216"/>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7">
                      <a:moveTo>
                        <a:pt x="164" y="0"/>
                      </a:moveTo>
                      <a:lnTo>
                        <a:pt x="216" y="45"/>
                      </a:lnTo>
                      <a:lnTo>
                        <a:pt x="199" y="129"/>
                      </a:lnTo>
                      <a:lnTo>
                        <a:pt x="28" y="177"/>
                      </a:lnTo>
                      <a:lnTo>
                        <a:pt x="0" y="126"/>
                      </a:lnTo>
                      <a:lnTo>
                        <a:pt x="3" y="59"/>
                      </a:lnTo>
                      <a:lnTo>
                        <a:pt x="3" y="24"/>
                      </a:lnTo>
                      <a:lnTo>
                        <a:pt x="84" y="14"/>
                      </a:lnTo>
                      <a:lnTo>
                        <a:pt x="164"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19" name="Freeform 31"/>
                <p:cNvSpPr>
                  <a:spLocks noChangeAspect="1"/>
                </p:cNvSpPr>
                <p:nvPr/>
              </p:nvSpPr>
              <p:spPr bwMode="gray">
                <a:xfrm>
                  <a:off x="2954637" y="3866892"/>
                  <a:ext cx="60007" cy="127158"/>
                </a:xfrm>
                <a:custGeom>
                  <a:avLst/>
                  <a:gdLst>
                    <a:gd name="T0" fmla="*/ 31 w 49"/>
                    <a:gd name="T1" fmla="*/ 0 h 102"/>
                    <a:gd name="T2" fmla="*/ 49 w 49"/>
                    <a:gd name="T3" fmla="*/ 67 h 102"/>
                    <a:gd name="T4" fmla="*/ 42 w 49"/>
                    <a:gd name="T5" fmla="*/ 102 h 102"/>
                    <a:gd name="T6" fmla="*/ 0 w 49"/>
                    <a:gd name="T7" fmla="*/ 95 h 102"/>
                    <a:gd name="T8" fmla="*/ 3 w 49"/>
                    <a:gd name="T9" fmla="*/ 46 h 102"/>
                    <a:gd name="T10" fmla="*/ 31 w 49"/>
                    <a:gd name="T11" fmla="*/ 0 h 102"/>
                  </a:gdLst>
                  <a:ahLst/>
                  <a:cxnLst>
                    <a:cxn ang="0">
                      <a:pos x="T0" y="T1"/>
                    </a:cxn>
                    <a:cxn ang="0">
                      <a:pos x="T2" y="T3"/>
                    </a:cxn>
                    <a:cxn ang="0">
                      <a:pos x="T4" y="T5"/>
                    </a:cxn>
                    <a:cxn ang="0">
                      <a:pos x="T6" y="T7"/>
                    </a:cxn>
                    <a:cxn ang="0">
                      <a:pos x="T8" y="T9"/>
                    </a:cxn>
                    <a:cxn ang="0">
                      <a:pos x="T10" y="T11"/>
                    </a:cxn>
                  </a:cxnLst>
                  <a:rect l="0" t="0" r="r" b="b"/>
                  <a:pathLst>
                    <a:path w="49" h="102">
                      <a:moveTo>
                        <a:pt x="31" y="0"/>
                      </a:moveTo>
                      <a:lnTo>
                        <a:pt x="49" y="67"/>
                      </a:lnTo>
                      <a:lnTo>
                        <a:pt x="42" y="102"/>
                      </a:lnTo>
                      <a:lnTo>
                        <a:pt x="0" y="95"/>
                      </a:lnTo>
                      <a:lnTo>
                        <a:pt x="3" y="46"/>
                      </a:lnTo>
                      <a:lnTo>
                        <a:pt x="31" y="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0" name="Freeform 33"/>
                <p:cNvSpPr>
                  <a:spLocks noChangeAspect="1"/>
                </p:cNvSpPr>
                <p:nvPr/>
              </p:nvSpPr>
              <p:spPr bwMode="gray">
                <a:xfrm>
                  <a:off x="3373261" y="4315520"/>
                  <a:ext cx="18573" cy="57150"/>
                </a:xfrm>
                <a:custGeom>
                  <a:avLst/>
                  <a:gdLst>
                    <a:gd name="T0" fmla="*/ 0 w 15"/>
                    <a:gd name="T1" fmla="*/ 45 h 45"/>
                    <a:gd name="T2" fmla="*/ 0 w 15"/>
                    <a:gd name="T3" fmla="*/ 0 h 45"/>
                    <a:gd name="T4" fmla="*/ 15 w 15"/>
                    <a:gd name="T5" fmla="*/ 15 h 45"/>
                    <a:gd name="T6" fmla="*/ 15 w 15"/>
                    <a:gd name="T7" fmla="*/ 45 h 45"/>
                    <a:gd name="T8" fmla="*/ 0 w 15"/>
                    <a:gd name="T9" fmla="*/ 45 h 45"/>
                  </a:gdLst>
                  <a:ahLst/>
                  <a:cxnLst>
                    <a:cxn ang="0">
                      <a:pos x="T0" y="T1"/>
                    </a:cxn>
                    <a:cxn ang="0">
                      <a:pos x="T2" y="T3"/>
                    </a:cxn>
                    <a:cxn ang="0">
                      <a:pos x="T4" y="T5"/>
                    </a:cxn>
                    <a:cxn ang="0">
                      <a:pos x="T6" y="T7"/>
                    </a:cxn>
                    <a:cxn ang="0">
                      <a:pos x="T8" y="T9"/>
                    </a:cxn>
                  </a:cxnLst>
                  <a:rect l="0" t="0" r="r" b="b"/>
                  <a:pathLst>
                    <a:path w="15" h="45">
                      <a:moveTo>
                        <a:pt x="0" y="45"/>
                      </a:moveTo>
                      <a:lnTo>
                        <a:pt x="0" y="0"/>
                      </a:lnTo>
                      <a:lnTo>
                        <a:pt x="15" y="15"/>
                      </a:lnTo>
                      <a:lnTo>
                        <a:pt x="15" y="45"/>
                      </a:lnTo>
                      <a:lnTo>
                        <a:pt x="0" y="4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1" name="Freeform 35"/>
                <p:cNvSpPr>
                  <a:spLocks noChangeAspect="1"/>
                </p:cNvSpPr>
                <p:nvPr/>
              </p:nvSpPr>
              <p:spPr bwMode="gray">
                <a:xfrm>
                  <a:off x="3794742" y="4459823"/>
                  <a:ext cx="630079" cy="651510"/>
                </a:xfrm>
                <a:custGeom>
                  <a:avLst/>
                  <a:gdLst>
                    <a:gd name="T0" fmla="*/ 482 w 506"/>
                    <a:gd name="T1" fmla="*/ 144 h 523"/>
                    <a:gd name="T2" fmla="*/ 506 w 506"/>
                    <a:gd name="T3" fmla="*/ 158 h 523"/>
                    <a:gd name="T4" fmla="*/ 496 w 506"/>
                    <a:gd name="T5" fmla="*/ 210 h 523"/>
                    <a:gd name="T6" fmla="*/ 464 w 506"/>
                    <a:gd name="T7" fmla="*/ 214 h 523"/>
                    <a:gd name="T8" fmla="*/ 439 w 506"/>
                    <a:gd name="T9" fmla="*/ 186 h 523"/>
                    <a:gd name="T10" fmla="*/ 307 w 506"/>
                    <a:gd name="T11" fmla="*/ 168 h 523"/>
                    <a:gd name="T12" fmla="*/ 240 w 506"/>
                    <a:gd name="T13" fmla="*/ 189 h 523"/>
                    <a:gd name="T14" fmla="*/ 205 w 506"/>
                    <a:gd name="T15" fmla="*/ 172 h 523"/>
                    <a:gd name="T16" fmla="*/ 194 w 506"/>
                    <a:gd name="T17" fmla="*/ 196 h 523"/>
                    <a:gd name="T18" fmla="*/ 254 w 506"/>
                    <a:gd name="T19" fmla="*/ 291 h 523"/>
                    <a:gd name="T20" fmla="*/ 293 w 506"/>
                    <a:gd name="T21" fmla="*/ 332 h 523"/>
                    <a:gd name="T22" fmla="*/ 363 w 506"/>
                    <a:gd name="T23" fmla="*/ 430 h 523"/>
                    <a:gd name="T24" fmla="*/ 432 w 506"/>
                    <a:gd name="T25" fmla="*/ 469 h 523"/>
                    <a:gd name="T26" fmla="*/ 439 w 506"/>
                    <a:gd name="T27" fmla="*/ 523 h 523"/>
                    <a:gd name="T28" fmla="*/ 317 w 506"/>
                    <a:gd name="T29" fmla="*/ 448 h 523"/>
                    <a:gd name="T30" fmla="*/ 275 w 506"/>
                    <a:gd name="T31" fmla="*/ 387 h 523"/>
                    <a:gd name="T32" fmla="*/ 232 w 506"/>
                    <a:gd name="T33" fmla="*/ 387 h 523"/>
                    <a:gd name="T34" fmla="*/ 137 w 506"/>
                    <a:gd name="T35" fmla="*/ 292 h 523"/>
                    <a:gd name="T36" fmla="*/ 122 w 506"/>
                    <a:gd name="T37" fmla="*/ 205 h 523"/>
                    <a:gd name="T38" fmla="*/ 84 w 506"/>
                    <a:gd name="T39" fmla="*/ 188 h 523"/>
                    <a:gd name="T40" fmla="*/ 63 w 506"/>
                    <a:gd name="T41" fmla="*/ 186 h 523"/>
                    <a:gd name="T42" fmla="*/ 35 w 506"/>
                    <a:gd name="T43" fmla="*/ 226 h 523"/>
                    <a:gd name="T44" fmla="*/ 11 w 506"/>
                    <a:gd name="T45" fmla="*/ 191 h 523"/>
                    <a:gd name="T46" fmla="*/ 0 w 506"/>
                    <a:gd name="T47" fmla="*/ 149 h 523"/>
                    <a:gd name="T48" fmla="*/ 18 w 506"/>
                    <a:gd name="T49" fmla="*/ 132 h 523"/>
                    <a:gd name="T50" fmla="*/ 72 w 506"/>
                    <a:gd name="T51" fmla="*/ 144 h 523"/>
                    <a:gd name="T52" fmla="*/ 96 w 506"/>
                    <a:gd name="T53" fmla="*/ 131 h 523"/>
                    <a:gd name="T54" fmla="*/ 158 w 506"/>
                    <a:gd name="T55" fmla="*/ 138 h 523"/>
                    <a:gd name="T56" fmla="*/ 198 w 506"/>
                    <a:gd name="T57" fmla="*/ 78 h 523"/>
                    <a:gd name="T58" fmla="*/ 198 w 506"/>
                    <a:gd name="T59" fmla="*/ 50 h 523"/>
                    <a:gd name="T60" fmla="*/ 266 w 506"/>
                    <a:gd name="T61" fmla="*/ 0 h 523"/>
                    <a:gd name="T62" fmla="*/ 307 w 506"/>
                    <a:gd name="T63" fmla="*/ 15 h 523"/>
                    <a:gd name="T64" fmla="*/ 363 w 506"/>
                    <a:gd name="T65" fmla="*/ 85 h 523"/>
                    <a:gd name="T66" fmla="*/ 475 w 506"/>
                    <a:gd name="T67" fmla="*/ 82 h 523"/>
                    <a:gd name="T68" fmla="*/ 482 w 506"/>
                    <a:gd name="T69" fmla="*/ 14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523">
                      <a:moveTo>
                        <a:pt x="482" y="144"/>
                      </a:moveTo>
                      <a:lnTo>
                        <a:pt x="506" y="158"/>
                      </a:lnTo>
                      <a:lnTo>
                        <a:pt x="496" y="210"/>
                      </a:lnTo>
                      <a:lnTo>
                        <a:pt x="464" y="214"/>
                      </a:lnTo>
                      <a:lnTo>
                        <a:pt x="439" y="186"/>
                      </a:lnTo>
                      <a:lnTo>
                        <a:pt x="307" y="168"/>
                      </a:lnTo>
                      <a:lnTo>
                        <a:pt x="240" y="189"/>
                      </a:lnTo>
                      <a:lnTo>
                        <a:pt x="205" y="172"/>
                      </a:lnTo>
                      <a:lnTo>
                        <a:pt x="194" y="196"/>
                      </a:lnTo>
                      <a:lnTo>
                        <a:pt x="254" y="291"/>
                      </a:lnTo>
                      <a:lnTo>
                        <a:pt x="293" y="332"/>
                      </a:lnTo>
                      <a:lnTo>
                        <a:pt x="363" y="430"/>
                      </a:lnTo>
                      <a:lnTo>
                        <a:pt x="432" y="469"/>
                      </a:lnTo>
                      <a:lnTo>
                        <a:pt x="439" y="523"/>
                      </a:lnTo>
                      <a:lnTo>
                        <a:pt x="317" y="448"/>
                      </a:lnTo>
                      <a:lnTo>
                        <a:pt x="275" y="387"/>
                      </a:lnTo>
                      <a:lnTo>
                        <a:pt x="232" y="387"/>
                      </a:lnTo>
                      <a:lnTo>
                        <a:pt x="137" y="292"/>
                      </a:lnTo>
                      <a:lnTo>
                        <a:pt x="122" y="205"/>
                      </a:lnTo>
                      <a:lnTo>
                        <a:pt x="84" y="188"/>
                      </a:lnTo>
                      <a:lnTo>
                        <a:pt x="63" y="186"/>
                      </a:lnTo>
                      <a:lnTo>
                        <a:pt x="35" y="226"/>
                      </a:lnTo>
                      <a:lnTo>
                        <a:pt x="11" y="191"/>
                      </a:lnTo>
                      <a:lnTo>
                        <a:pt x="0" y="149"/>
                      </a:lnTo>
                      <a:lnTo>
                        <a:pt x="18" y="132"/>
                      </a:lnTo>
                      <a:lnTo>
                        <a:pt x="72" y="144"/>
                      </a:lnTo>
                      <a:lnTo>
                        <a:pt x="96" y="131"/>
                      </a:lnTo>
                      <a:lnTo>
                        <a:pt x="158" y="138"/>
                      </a:lnTo>
                      <a:lnTo>
                        <a:pt x="198" y="78"/>
                      </a:lnTo>
                      <a:lnTo>
                        <a:pt x="198" y="50"/>
                      </a:lnTo>
                      <a:lnTo>
                        <a:pt x="266" y="0"/>
                      </a:lnTo>
                      <a:lnTo>
                        <a:pt x="307" y="15"/>
                      </a:lnTo>
                      <a:lnTo>
                        <a:pt x="363" y="85"/>
                      </a:lnTo>
                      <a:lnTo>
                        <a:pt x="475" y="82"/>
                      </a:lnTo>
                      <a:lnTo>
                        <a:pt x="482"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2" name="Freeform 36"/>
                <p:cNvSpPr>
                  <a:spLocks noChangeAspect="1"/>
                </p:cNvSpPr>
                <p:nvPr/>
              </p:nvSpPr>
              <p:spPr bwMode="gray">
                <a:xfrm>
                  <a:off x="4331952" y="4512687"/>
                  <a:ext cx="491490" cy="670083"/>
                </a:xfrm>
                <a:custGeom>
                  <a:avLst/>
                  <a:gdLst>
                    <a:gd name="T0" fmla="*/ 271 w 394"/>
                    <a:gd name="T1" fmla="*/ 482 h 537"/>
                    <a:gd name="T2" fmla="*/ 190 w 394"/>
                    <a:gd name="T3" fmla="*/ 492 h 537"/>
                    <a:gd name="T4" fmla="*/ 144 w 394"/>
                    <a:gd name="T5" fmla="*/ 443 h 537"/>
                    <a:gd name="T6" fmla="*/ 99 w 394"/>
                    <a:gd name="T7" fmla="*/ 440 h 537"/>
                    <a:gd name="T8" fmla="*/ 85 w 394"/>
                    <a:gd name="T9" fmla="*/ 461 h 537"/>
                    <a:gd name="T10" fmla="*/ 77 w 394"/>
                    <a:gd name="T11" fmla="*/ 537 h 537"/>
                    <a:gd name="T12" fmla="*/ 7 w 394"/>
                    <a:gd name="T13" fmla="*/ 480 h 537"/>
                    <a:gd name="T14" fmla="*/ 0 w 394"/>
                    <a:gd name="T15" fmla="*/ 426 h 537"/>
                    <a:gd name="T16" fmla="*/ 18 w 394"/>
                    <a:gd name="T17" fmla="*/ 384 h 537"/>
                    <a:gd name="T18" fmla="*/ 92 w 394"/>
                    <a:gd name="T19" fmla="*/ 306 h 537"/>
                    <a:gd name="T20" fmla="*/ 88 w 394"/>
                    <a:gd name="T21" fmla="*/ 269 h 537"/>
                    <a:gd name="T22" fmla="*/ 99 w 394"/>
                    <a:gd name="T23" fmla="*/ 255 h 537"/>
                    <a:gd name="T24" fmla="*/ 67 w 394"/>
                    <a:gd name="T25" fmla="*/ 202 h 537"/>
                    <a:gd name="T26" fmla="*/ 64 w 394"/>
                    <a:gd name="T27" fmla="*/ 167 h 537"/>
                    <a:gd name="T28" fmla="*/ 74 w 394"/>
                    <a:gd name="T29" fmla="*/ 115 h 537"/>
                    <a:gd name="T30" fmla="*/ 50 w 394"/>
                    <a:gd name="T31" fmla="*/ 101 h 537"/>
                    <a:gd name="T32" fmla="*/ 43 w 394"/>
                    <a:gd name="T33" fmla="*/ 39 h 537"/>
                    <a:gd name="T34" fmla="*/ 95 w 394"/>
                    <a:gd name="T35" fmla="*/ 0 h 537"/>
                    <a:gd name="T36" fmla="*/ 165 w 394"/>
                    <a:gd name="T37" fmla="*/ 4 h 537"/>
                    <a:gd name="T38" fmla="*/ 211 w 394"/>
                    <a:gd name="T39" fmla="*/ 109 h 537"/>
                    <a:gd name="T40" fmla="*/ 250 w 394"/>
                    <a:gd name="T41" fmla="*/ 130 h 537"/>
                    <a:gd name="T42" fmla="*/ 278 w 394"/>
                    <a:gd name="T43" fmla="*/ 178 h 537"/>
                    <a:gd name="T44" fmla="*/ 351 w 394"/>
                    <a:gd name="T45" fmla="*/ 185 h 537"/>
                    <a:gd name="T46" fmla="*/ 372 w 394"/>
                    <a:gd name="T47" fmla="*/ 244 h 537"/>
                    <a:gd name="T48" fmla="*/ 358 w 394"/>
                    <a:gd name="T49" fmla="*/ 283 h 537"/>
                    <a:gd name="T50" fmla="*/ 394 w 394"/>
                    <a:gd name="T51" fmla="*/ 378 h 537"/>
                    <a:gd name="T52" fmla="*/ 361 w 394"/>
                    <a:gd name="T53" fmla="*/ 405 h 537"/>
                    <a:gd name="T54" fmla="*/ 351 w 394"/>
                    <a:gd name="T55" fmla="*/ 468 h 537"/>
                    <a:gd name="T56" fmla="*/ 271 w 394"/>
                    <a:gd name="T57" fmla="*/ 482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537">
                      <a:moveTo>
                        <a:pt x="271" y="482"/>
                      </a:moveTo>
                      <a:lnTo>
                        <a:pt x="190" y="492"/>
                      </a:lnTo>
                      <a:lnTo>
                        <a:pt x="144" y="443"/>
                      </a:lnTo>
                      <a:lnTo>
                        <a:pt x="99" y="440"/>
                      </a:lnTo>
                      <a:lnTo>
                        <a:pt x="85" y="461"/>
                      </a:lnTo>
                      <a:lnTo>
                        <a:pt x="77" y="537"/>
                      </a:lnTo>
                      <a:lnTo>
                        <a:pt x="7" y="480"/>
                      </a:lnTo>
                      <a:lnTo>
                        <a:pt x="0" y="426"/>
                      </a:lnTo>
                      <a:lnTo>
                        <a:pt x="18" y="384"/>
                      </a:lnTo>
                      <a:lnTo>
                        <a:pt x="92" y="306"/>
                      </a:lnTo>
                      <a:lnTo>
                        <a:pt x="88" y="269"/>
                      </a:lnTo>
                      <a:lnTo>
                        <a:pt x="99" y="255"/>
                      </a:lnTo>
                      <a:lnTo>
                        <a:pt x="67" y="202"/>
                      </a:lnTo>
                      <a:lnTo>
                        <a:pt x="64" y="167"/>
                      </a:lnTo>
                      <a:lnTo>
                        <a:pt x="74" y="115"/>
                      </a:lnTo>
                      <a:lnTo>
                        <a:pt x="50" y="101"/>
                      </a:lnTo>
                      <a:lnTo>
                        <a:pt x="43" y="39"/>
                      </a:lnTo>
                      <a:lnTo>
                        <a:pt x="95" y="0"/>
                      </a:lnTo>
                      <a:lnTo>
                        <a:pt x="165" y="4"/>
                      </a:lnTo>
                      <a:lnTo>
                        <a:pt x="211" y="109"/>
                      </a:lnTo>
                      <a:lnTo>
                        <a:pt x="250" y="130"/>
                      </a:lnTo>
                      <a:lnTo>
                        <a:pt x="278" y="178"/>
                      </a:lnTo>
                      <a:lnTo>
                        <a:pt x="351" y="185"/>
                      </a:lnTo>
                      <a:lnTo>
                        <a:pt x="372" y="244"/>
                      </a:lnTo>
                      <a:lnTo>
                        <a:pt x="358" y="283"/>
                      </a:lnTo>
                      <a:lnTo>
                        <a:pt x="394" y="378"/>
                      </a:lnTo>
                      <a:lnTo>
                        <a:pt x="361" y="405"/>
                      </a:lnTo>
                      <a:lnTo>
                        <a:pt x="351" y="468"/>
                      </a:lnTo>
                      <a:lnTo>
                        <a:pt x="271" y="48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3" name="Freeform 42"/>
                <p:cNvSpPr>
                  <a:spLocks noChangeAspect="1"/>
                </p:cNvSpPr>
                <p:nvPr/>
              </p:nvSpPr>
              <p:spPr bwMode="gray">
                <a:xfrm>
                  <a:off x="4496258" y="5171341"/>
                  <a:ext cx="732948" cy="367189"/>
                </a:xfrm>
                <a:custGeom>
                  <a:avLst/>
                  <a:gdLst>
                    <a:gd name="T0" fmla="*/ 589 w 589"/>
                    <a:gd name="T1" fmla="*/ 32 h 295"/>
                    <a:gd name="T2" fmla="*/ 583 w 589"/>
                    <a:gd name="T3" fmla="*/ 87 h 295"/>
                    <a:gd name="T4" fmla="*/ 540 w 589"/>
                    <a:gd name="T5" fmla="*/ 131 h 295"/>
                    <a:gd name="T6" fmla="*/ 447 w 589"/>
                    <a:gd name="T7" fmla="*/ 106 h 295"/>
                    <a:gd name="T8" fmla="*/ 389 w 589"/>
                    <a:gd name="T9" fmla="*/ 111 h 295"/>
                    <a:gd name="T10" fmla="*/ 373 w 589"/>
                    <a:gd name="T11" fmla="*/ 129 h 295"/>
                    <a:gd name="T12" fmla="*/ 335 w 589"/>
                    <a:gd name="T13" fmla="*/ 129 h 295"/>
                    <a:gd name="T14" fmla="*/ 342 w 589"/>
                    <a:gd name="T15" fmla="*/ 156 h 295"/>
                    <a:gd name="T16" fmla="*/ 387 w 589"/>
                    <a:gd name="T17" fmla="*/ 184 h 295"/>
                    <a:gd name="T18" fmla="*/ 364 w 589"/>
                    <a:gd name="T19" fmla="*/ 197 h 295"/>
                    <a:gd name="T20" fmla="*/ 322 w 589"/>
                    <a:gd name="T21" fmla="*/ 230 h 295"/>
                    <a:gd name="T22" fmla="*/ 296 w 589"/>
                    <a:gd name="T23" fmla="*/ 218 h 295"/>
                    <a:gd name="T24" fmla="*/ 265 w 589"/>
                    <a:gd name="T25" fmla="*/ 175 h 295"/>
                    <a:gd name="T26" fmla="*/ 263 w 589"/>
                    <a:gd name="T27" fmla="*/ 152 h 295"/>
                    <a:gd name="T28" fmla="*/ 248 w 589"/>
                    <a:gd name="T29" fmla="*/ 148 h 295"/>
                    <a:gd name="T30" fmla="*/ 228 w 589"/>
                    <a:gd name="T31" fmla="*/ 164 h 295"/>
                    <a:gd name="T32" fmla="*/ 228 w 589"/>
                    <a:gd name="T33" fmla="*/ 206 h 295"/>
                    <a:gd name="T34" fmla="*/ 298 w 589"/>
                    <a:gd name="T35" fmla="*/ 295 h 295"/>
                    <a:gd name="T36" fmla="*/ 31 w 589"/>
                    <a:gd name="T37" fmla="*/ 295 h 295"/>
                    <a:gd name="T38" fmla="*/ 0 w 589"/>
                    <a:gd name="T39" fmla="*/ 244 h 295"/>
                    <a:gd name="T40" fmla="*/ 41 w 589"/>
                    <a:gd name="T41" fmla="*/ 229 h 295"/>
                    <a:gd name="T42" fmla="*/ 91 w 589"/>
                    <a:gd name="T43" fmla="*/ 173 h 295"/>
                    <a:gd name="T44" fmla="*/ 84 w 589"/>
                    <a:gd name="T45" fmla="*/ 118 h 295"/>
                    <a:gd name="T46" fmla="*/ 255 w 589"/>
                    <a:gd name="T47" fmla="*/ 69 h 295"/>
                    <a:gd name="T48" fmla="*/ 311 w 589"/>
                    <a:gd name="T49" fmla="*/ 41 h 295"/>
                    <a:gd name="T50" fmla="*/ 385 w 589"/>
                    <a:gd name="T51" fmla="*/ 31 h 295"/>
                    <a:gd name="T52" fmla="*/ 488 w 589"/>
                    <a:gd name="T53" fmla="*/ 56 h 295"/>
                    <a:gd name="T54" fmla="*/ 548 w 589"/>
                    <a:gd name="T55" fmla="*/ 49 h 295"/>
                    <a:gd name="T56" fmla="*/ 551 w 589"/>
                    <a:gd name="T57" fmla="*/ 7 h 295"/>
                    <a:gd name="T58" fmla="*/ 575 w 589"/>
                    <a:gd name="T59" fmla="*/ 0 h 295"/>
                    <a:gd name="T60" fmla="*/ 589 w 589"/>
                    <a:gd name="T61"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9" h="295">
                      <a:moveTo>
                        <a:pt x="589" y="32"/>
                      </a:moveTo>
                      <a:lnTo>
                        <a:pt x="583" y="87"/>
                      </a:lnTo>
                      <a:lnTo>
                        <a:pt x="540" y="131"/>
                      </a:lnTo>
                      <a:lnTo>
                        <a:pt x="447" y="106"/>
                      </a:lnTo>
                      <a:lnTo>
                        <a:pt x="389" y="111"/>
                      </a:lnTo>
                      <a:lnTo>
                        <a:pt x="373" y="129"/>
                      </a:lnTo>
                      <a:lnTo>
                        <a:pt x="335" y="129"/>
                      </a:lnTo>
                      <a:lnTo>
                        <a:pt x="342" y="156"/>
                      </a:lnTo>
                      <a:lnTo>
                        <a:pt x="387" y="184"/>
                      </a:lnTo>
                      <a:lnTo>
                        <a:pt x="364" y="197"/>
                      </a:lnTo>
                      <a:lnTo>
                        <a:pt x="322" y="230"/>
                      </a:lnTo>
                      <a:lnTo>
                        <a:pt x="296" y="218"/>
                      </a:lnTo>
                      <a:lnTo>
                        <a:pt x="265" y="175"/>
                      </a:lnTo>
                      <a:lnTo>
                        <a:pt x="263" y="152"/>
                      </a:lnTo>
                      <a:lnTo>
                        <a:pt x="248" y="148"/>
                      </a:lnTo>
                      <a:lnTo>
                        <a:pt x="228" y="164"/>
                      </a:lnTo>
                      <a:lnTo>
                        <a:pt x="228" y="206"/>
                      </a:lnTo>
                      <a:lnTo>
                        <a:pt x="298" y="295"/>
                      </a:lnTo>
                      <a:lnTo>
                        <a:pt x="31" y="295"/>
                      </a:lnTo>
                      <a:lnTo>
                        <a:pt x="0" y="244"/>
                      </a:lnTo>
                      <a:lnTo>
                        <a:pt x="41" y="229"/>
                      </a:lnTo>
                      <a:lnTo>
                        <a:pt x="91" y="173"/>
                      </a:lnTo>
                      <a:lnTo>
                        <a:pt x="84" y="118"/>
                      </a:lnTo>
                      <a:lnTo>
                        <a:pt x="255" y="69"/>
                      </a:lnTo>
                      <a:lnTo>
                        <a:pt x="311" y="41"/>
                      </a:lnTo>
                      <a:lnTo>
                        <a:pt x="385" y="31"/>
                      </a:lnTo>
                      <a:lnTo>
                        <a:pt x="488" y="56"/>
                      </a:lnTo>
                      <a:lnTo>
                        <a:pt x="548" y="49"/>
                      </a:lnTo>
                      <a:lnTo>
                        <a:pt x="551" y="7"/>
                      </a:lnTo>
                      <a:lnTo>
                        <a:pt x="575" y="0"/>
                      </a:lnTo>
                      <a:lnTo>
                        <a:pt x="589" y="32"/>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4" name="Freeform 43"/>
                <p:cNvSpPr>
                  <a:spLocks noChangeAspect="1"/>
                </p:cNvSpPr>
                <p:nvPr/>
              </p:nvSpPr>
              <p:spPr bwMode="gray">
                <a:xfrm>
                  <a:off x="6670816" y="4897021"/>
                  <a:ext cx="220027" cy="290037"/>
                </a:xfrm>
                <a:custGeom>
                  <a:avLst/>
                  <a:gdLst>
                    <a:gd name="T0" fmla="*/ 0 w 176"/>
                    <a:gd name="T1" fmla="*/ 14 h 233"/>
                    <a:gd name="T2" fmla="*/ 29 w 176"/>
                    <a:gd name="T3" fmla="*/ 0 h 233"/>
                    <a:gd name="T4" fmla="*/ 176 w 176"/>
                    <a:gd name="T5" fmla="*/ 41 h 233"/>
                    <a:gd name="T6" fmla="*/ 176 w 176"/>
                    <a:gd name="T7" fmla="*/ 228 h 233"/>
                    <a:gd name="T8" fmla="*/ 162 w 176"/>
                    <a:gd name="T9" fmla="*/ 233 h 233"/>
                    <a:gd name="T10" fmla="*/ 140 w 176"/>
                    <a:gd name="T11" fmla="*/ 131 h 233"/>
                    <a:gd name="T12" fmla="*/ 107 w 176"/>
                    <a:gd name="T13" fmla="*/ 81 h 233"/>
                    <a:gd name="T14" fmla="*/ 56 w 176"/>
                    <a:gd name="T15" fmla="*/ 70 h 233"/>
                    <a:gd name="T16" fmla="*/ 0 w 176"/>
                    <a:gd name="T17" fmla="*/ 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3">
                      <a:moveTo>
                        <a:pt x="0" y="14"/>
                      </a:moveTo>
                      <a:lnTo>
                        <a:pt x="29" y="0"/>
                      </a:lnTo>
                      <a:lnTo>
                        <a:pt x="176" y="41"/>
                      </a:lnTo>
                      <a:lnTo>
                        <a:pt x="176" y="228"/>
                      </a:lnTo>
                      <a:lnTo>
                        <a:pt x="162" y="233"/>
                      </a:lnTo>
                      <a:lnTo>
                        <a:pt x="140" y="131"/>
                      </a:lnTo>
                      <a:lnTo>
                        <a:pt x="107" y="81"/>
                      </a:lnTo>
                      <a:lnTo>
                        <a:pt x="56" y="70"/>
                      </a:lnTo>
                      <a:lnTo>
                        <a:pt x="0" y="1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5" name="Freeform 44"/>
                <p:cNvSpPr>
                  <a:spLocks noChangeAspect="1"/>
                </p:cNvSpPr>
                <p:nvPr/>
              </p:nvSpPr>
              <p:spPr bwMode="gray">
                <a:xfrm>
                  <a:off x="3258961" y="5011321"/>
                  <a:ext cx="107156" cy="247174"/>
                </a:xfrm>
                <a:custGeom>
                  <a:avLst/>
                  <a:gdLst>
                    <a:gd name="T0" fmla="*/ 87 w 87"/>
                    <a:gd name="T1" fmla="*/ 3 h 198"/>
                    <a:gd name="T2" fmla="*/ 83 w 87"/>
                    <a:gd name="T3" fmla="*/ 80 h 198"/>
                    <a:gd name="T4" fmla="*/ 55 w 87"/>
                    <a:gd name="T5" fmla="*/ 198 h 198"/>
                    <a:gd name="T6" fmla="*/ 10 w 87"/>
                    <a:gd name="T7" fmla="*/ 156 h 198"/>
                    <a:gd name="T8" fmla="*/ 0 w 87"/>
                    <a:gd name="T9" fmla="*/ 94 h 198"/>
                    <a:gd name="T10" fmla="*/ 38 w 87"/>
                    <a:gd name="T11" fmla="*/ 35 h 198"/>
                    <a:gd name="T12" fmla="*/ 55 w 87"/>
                    <a:gd name="T13" fmla="*/ 35 h 198"/>
                    <a:gd name="T14" fmla="*/ 59 w 87"/>
                    <a:gd name="T15" fmla="*/ 0 h 198"/>
                    <a:gd name="T16" fmla="*/ 87 w 87"/>
                    <a:gd name="T17"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98">
                      <a:moveTo>
                        <a:pt x="87" y="3"/>
                      </a:moveTo>
                      <a:lnTo>
                        <a:pt x="83" y="80"/>
                      </a:lnTo>
                      <a:lnTo>
                        <a:pt x="55" y="198"/>
                      </a:lnTo>
                      <a:lnTo>
                        <a:pt x="10" y="156"/>
                      </a:lnTo>
                      <a:lnTo>
                        <a:pt x="0" y="94"/>
                      </a:lnTo>
                      <a:lnTo>
                        <a:pt x="38" y="35"/>
                      </a:lnTo>
                      <a:lnTo>
                        <a:pt x="55" y="35"/>
                      </a:lnTo>
                      <a:lnTo>
                        <a:pt x="59" y="0"/>
                      </a:lnTo>
                      <a:lnTo>
                        <a:pt x="87" y="3"/>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6" name="Freeform 45"/>
                <p:cNvSpPr>
                  <a:spLocks noChangeAspect="1"/>
                </p:cNvSpPr>
                <p:nvPr/>
              </p:nvSpPr>
              <p:spPr bwMode="gray">
                <a:xfrm>
                  <a:off x="1794492" y="3736876"/>
                  <a:ext cx="1413034" cy="1363028"/>
                </a:xfrm>
                <a:custGeom>
                  <a:avLst/>
                  <a:gdLst>
                    <a:gd name="T0" fmla="*/ 1106 w 1134"/>
                    <a:gd name="T1" fmla="*/ 906 h 1094"/>
                    <a:gd name="T2" fmla="*/ 1075 w 1134"/>
                    <a:gd name="T3" fmla="*/ 910 h 1094"/>
                    <a:gd name="T4" fmla="*/ 1062 w 1134"/>
                    <a:gd name="T5" fmla="*/ 950 h 1094"/>
                    <a:gd name="T6" fmla="*/ 858 w 1134"/>
                    <a:gd name="T7" fmla="*/ 973 h 1094"/>
                    <a:gd name="T8" fmla="*/ 770 w 1134"/>
                    <a:gd name="T9" fmla="*/ 960 h 1094"/>
                    <a:gd name="T10" fmla="*/ 691 w 1134"/>
                    <a:gd name="T11" fmla="*/ 1082 h 1094"/>
                    <a:gd name="T12" fmla="*/ 581 w 1134"/>
                    <a:gd name="T13" fmla="*/ 1082 h 1094"/>
                    <a:gd name="T14" fmla="*/ 561 w 1134"/>
                    <a:gd name="T15" fmla="*/ 1055 h 1094"/>
                    <a:gd name="T16" fmla="*/ 528 w 1134"/>
                    <a:gd name="T17" fmla="*/ 1049 h 1094"/>
                    <a:gd name="T18" fmla="*/ 471 w 1134"/>
                    <a:gd name="T19" fmla="*/ 1056 h 1094"/>
                    <a:gd name="T20" fmla="*/ 271 w 1134"/>
                    <a:gd name="T21" fmla="*/ 978 h 1094"/>
                    <a:gd name="T22" fmla="*/ 328 w 1134"/>
                    <a:gd name="T23" fmla="*/ 699 h 1094"/>
                    <a:gd name="T24" fmla="*/ 323 w 1134"/>
                    <a:gd name="T25" fmla="*/ 636 h 1094"/>
                    <a:gd name="T26" fmla="*/ 255 w 1134"/>
                    <a:gd name="T27" fmla="*/ 510 h 1094"/>
                    <a:gd name="T28" fmla="*/ 75 w 1134"/>
                    <a:gd name="T29" fmla="*/ 426 h 1094"/>
                    <a:gd name="T30" fmla="*/ 0 w 1134"/>
                    <a:gd name="T31" fmla="*/ 358 h 1094"/>
                    <a:gd name="T32" fmla="*/ 151 w 1134"/>
                    <a:gd name="T33" fmla="*/ 307 h 1094"/>
                    <a:gd name="T34" fmla="*/ 252 w 1134"/>
                    <a:gd name="T35" fmla="*/ 321 h 1094"/>
                    <a:gd name="T36" fmla="*/ 243 w 1134"/>
                    <a:gd name="T37" fmla="*/ 192 h 1094"/>
                    <a:gd name="T38" fmla="*/ 318 w 1134"/>
                    <a:gd name="T39" fmla="*/ 226 h 1094"/>
                    <a:gd name="T40" fmla="*/ 437 w 1134"/>
                    <a:gd name="T41" fmla="*/ 210 h 1094"/>
                    <a:gd name="T42" fmla="*/ 446 w 1134"/>
                    <a:gd name="T43" fmla="*/ 173 h 1094"/>
                    <a:gd name="T44" fmla="*/ 557 w 1134"/>
                    <a:gd name="T45" fmla="*/ 26 h 1094"/>
                    <a:gd name="T46" fmla="*/ 661 w 1134"/>
                    <a:gd name="T47" fmla="*/ 43 h 1094"/>
                    <a:gd name="T48" fmla="*/ 805 w 1134"/>
                    <a:gd name="T49" fmla="*/ 137 h 1094"/>
                    <a:gd name="T50" fmla="*/ 892 w 1134"/>
                    <a:gd name="T51" fmla="*/ 196 h 1094"/>
                    <a:gd name="T52" fmla="*/ 973 w 1134"/>
                    <a:gd name="T53" fmla="*/ 207 h 1094"/>
                    <a:gd name="T54" fmla="*/ 1092 w 1134"/>
                    <a:gd name="T55" fmla="*/ 319 h 1094"/>
                    <a:gd name="T56" fmla="*/ 959 w 1134"/>
                    <a:gd name="T57" fmla="*/ 588 h 1094"/>
                    <a:gd name="T58" fmla="*/ 983 w 1134"/>
                    <a:gd name="T59" fmla="*/ 620 h 1094"/>
                    <a:gd name="T60" fmla="*/ 1039 w 1134"/>
                    <a:gd name="T61" fmla="*/ 648 h 1094"/>
                    <a:gd name="T62" fmla="*/ 1032 w 1134"/>
                    <a:gd name="T63" fmla="*/ 780 h 1094"/>
                    <a:gd name="T64" fmla="*/ 1089 w 1134"/>
                    <a:gd name="T65" fmla="*/ 87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1094">
                      <a:moveTo>
                        <a:pt x="1089" y="875"/>
                      </a:moveTo>
                      <a:lnTo>
                        <a:pt x="1106" y="906"/>
                      </a:lnTo>
                      <a:lnTo>
                        <a:pt x="1097" y="928"/>
                      </a:lnTo>
                      <a:lnTo>
                        <a:pt x="1075" y="910"/>
                      </a:lnTo>
                      <a:lnTo>
                        <a:pt x="1050" y="928"/>
                      </a:lnTo>
                      <a:lnTo>
                        <a:pt x="1062" y="950"/>
                      </a:lnTo>
                      <a:lnTo>
                        <a:pt x="963" y="1013"/>
                      </a:lnTo>
                      <a:lnTo>
                        <a:pt x="858" y="973"/>
                      </a:lnTo>
                      <a:lnTo>
                        <a:pt x="832" y="980"/>
                      </a:lnTo>
                      <a:lnTo>
                        <a:pt x="770" y="960"/>
                      </a:lnTo>
                      <a:lnTo>
                        <a:pt x="695" y="1001"/>
                      </a:lnTo>
                      <a:lnTo>
                        <a:pt x="691" y="1082"/>
                      </a:lnTo>
                      <a:lnTo>
                        <a:pt x="633" y="1094"/>
                      </a:lnTo>
                      <a:lnTo>
                        <a:pt x="581" y="1082"/>
                      </a:lnTo>
                      <a:lnTo>
                        <a:pt x="581" y="1065"/>
                      </a:lnTo>
                      <a:lnTo>
                        <a:pt x="561" y="1055"/>
                      </a:lnTo>
                      <a:lnTo>
                        <a:pt x="541" y="1064"/>
                      </a:lnTo>
                      <a:lnTo>
                        <a:pt x="528" y="1049"/>
                      </a:lnTo>
                      <a:lnTo>
                        <a:pt x="492" y="1042"/>
                      </a:lnTo>
                      <a:lnTo>
                        <a:pt x="471" y="1056"/>
                      </a:lnTo>
                      <a:lnTo>
                        <a:pt x="300" y="1010"/>
                      </a:lnTo>
                      <a:lnTo>
                        <a:pt x="271" y="978"/>
                      </a:lnTo>
                      <a:lnTo>
                        <a:pt x="293" y="951"/>
                      </a:lnTo>
                      <a:lnTo>
                        <a:pt x="328" y="699"/>
                      </a:lnTo>
                      <a:lnTo>
                        <a:pt x="339" y="663"/>
                      </a:lnTo>
                      <a:lnTo>
                        <a:pt x="323" y="636"/>
                      </a:lnTo>
                      <a:lnTo>
                        <a:pt x="241" y="557"/>
                      </a:lnTo>
                      <a:lnTo>
                        <a:pt x="255" y="510"/>
                      </a:lnTo>
                      <a:lnTo>
                        <a:pt x="206" y="503"/>
                      </a:lnTo>
                      <a:lnTo>
                        <a:pt x="75" y="426"/>
                      </a:lnTo>
                      <a:lnTo>
                        <a:pt x="33" y="436"/>
                      </a:lnTo>
                      <a:lnTo>
                        <a:pt x="0" y="358"/>
                      </a:lnTo>
                      <a:lnTo>
                        <a:pt x="26" y="328"/>
                      </a:lnTo>
                      <a:lnTo>
                        <a:pt x="151" y="307"/>
                      </a:lnTo>
                      <a:lnTo>
                        <a:pt x="181" y="337"/>
                      </a:lnTo>
                      <a:lnTo>
                        <a:pt x="252" y="321"/>
                      </a:lnTo>
                      <a:lnTo>
                        <a:pt x="293" y="335"/>
                      </a:lnTo>
                      <a:lnTo>
                        <a:pt x="243" y="192"/>
                      </a:lnTo>
                      <a:lnTo>
                        <a:pt x="304" y="187"/>
                      </a:lnTo>
                      <a:lnTo>
                        <a:pt x="318" y="226"/>
                      </a:lnTo>
                      <a:lnTo>
                        <a:pt x="404" y="233"/>
                      </a:lnTo>
                      <a:lnTo>
                        <a:pt x="437" y="210"/>
                      </a:lnTo>
                      <a:lnTo>
                        <a:pt x="427" y="201"/>
                      </a:lnTo>
                      <a:lnTo>
                        <a:pt x="446" y="173"/>
                      </a:lnTo>
                      <a:lnTo>
                        <a:pt x="559" y="109"/>
                      </a:lnTo>
                      <a:lnTo>
                        <a:pt x="557" y="26"/>
                      </a:lnTo>
                      <a:lnTo>
                        <a:pt x="647" y="0"/>
                      </a:lnTo>
                      <a:lnTo>
                        <a:pt x="661" y="43"/>
                      </a:lnTo>
                      <a:lnTo>
                        <a:pt x="749" y="78"/>
                      </a:lnTo>
                      <a:lnTo>
                        <a:pt x="805" y="137"/>
                      </a:lnTo>
                      <a:lnTo>
                        <a:pt x="839" y="130"/>
                      </a:lnTo>
                      <a:lnTo>
                        <a:pt x="892" y="196"/>
                      </a:lnTo>
                      <a:lnTo>
                        <a:pt x="931" y="200"/>
                      </a:lnTo>
                      <a:lnTo>
                        <a:pt x="973" y="207"/>
                      </a:lnTo>
                      <a:lnTo>
                        <a:pt x="1134" y="259"/>
                      </a:lnTo>
                      <a:lnTo>
                        <a:pt x="1092" y="319"/>
                      </a:lnTo>
                      <a:lnTo>
                        <a:pt x="1068" y="462"/>
                      </a:lnTo>
                      <a:lnTo>
                        <a:pt x="959" y="588"/>
                      </a:lnTo>
                      <a:lnTo>
                        <a:pt x="962" y="634"/>
                      </a:lnTo>
                      <a:lnTo>
                        <a:pt x="983" y="620"/>
                      </a:lnTo>
                      <a:lnTo>
                        <a:pt x="1018" y="616"/>
                      </a:lnTo>
                      <a:lnTo>
                        <a:pt x="1039" y="648"/>
                      </a:lnTo>
                      <a:lnTo>
                        <a:pt x="1057" y="731"/>
                      </a:lnTo>
                      <a:lnTo>
                        <a:pt x="1032" y="780"/>
                      </a:lnTo>
                      <a:lnTo>
                        <a:pt x="1047" y="861"/>
                      </a:lnTo>
                      <a:lnTo>
                        <a:pt x="1089" y="875"/>
                      </a:lnTo>
                      <a:close/>
                    </a:path>
                  </a:pathLst>
                </a:custGeom>
                <a:solidFill>
                  <a:srgbClr val="FF9900"/>
                </a:solidFill>
                <a:ln w="25400" cap="flat" cmpd="sng" algn="ctr">
                  <a:noFill/>
                  <a:prstDash val="solid"/>
                </a:ln>
                <a:effectLst/>
              </p:spPr>
              <p:txBody>
                <a:bodyPr rtlCol="0" anchor="ctr"/>
                <a:lstStyle/>
                <a:p>
                  <a:pPr algn="l" fontAlgn="auto">
                    <a:spcBef>
                      <a:spcPts val="0"/>
                    </a:spcBef>
                    <a:spcAft>
                      <a:spcPts val="0"/>
                    </a:spcAft>
                  </a:pPr>
                  <a:endParaRPr lang="en-GB" sz="1050" kern="0">
                    <a:solidFill>
                      <a:srgbClr val="FFFFFF"/>
                    </a:solidFill>
                    <a:latin typeface="AvenirNext LT Pro Regular"/>
                  </a:endParaRPr>
                </a:p>
              </p:txBody>
            </p:sp>
            <p:sp>
              <p:nvSpPr>
                <p:cNvPr id="327" name="Freeform 49"/>
                <p:cNvSpPr>
                  <a:spLocks noChangeAspect="1"/>
                </p:cNvSpPr>
                <p:nvPr/>
              </p:nvSpPr>
              <p:spPr bwMode="gray">
                <a:xfrm>
                  <a:off x="2971782" y="3046790"/>
                  <a:ext cx="981552" cy="1290161"/>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8" name="Freeform 52"/>
                <p:cNvSpPr>
                  <a:spLocks noChangeAspect="1"/>
                </p:cNvSpPr>
                <p:nvPr/>
              </p:nvSpPr>
              <p:spPr bwMode="gray">
                <a:xfrm>
                  <a:off x="3210383" y="2492435"/>
                  <a:ext cx="244316" cy="198596"/>
                </a:xfrm>
                <a:custGeom>
                  <a:avLst/>
                  <a:gdLst>
                    <a:gd name="T0" fmla="*/ 170 w 198"/>
                    <a:gd name="T1" fmla="*/ 109 h 160"/>
                    <a:gd name="T2" fmla="*/ 86 w 198"/>
                    <a:gd name="T3" fmla="*/ 115 h 160"/>
                    <a:gd name="T4" fmla="*/ 71 w 198"/>
                    <a:gd name="T5" fmla="*/ 117 h 160"/>
                    <a:gd name="T6" fmla="*/ 16 w 198"/>
                    <a:gd name="T7" fmla="*/ 160 h 160"/>
                    <a:gd name="T8" fmla="*/ 0 w 198"/>
                    <a:gd name="T9" fmla="*/ 150 h 160"/>
                    <a:gd name="T10" fmla="*/ 12 w 198"/>
                    <a:gd name="T11" fmla="*/ 111 h 160"/>
                    <a:gd name="T12" fmla="*/ 63 w 198"/>
                    <a:gd name="T13" fmla="*/ 82 h 160"/>
                    <a:gd name="T14" fmla="*/ 96 w 198"/>
                    <a:gd name="T15" fmla="*/ 80 h 160"/>
                    <a:gd name="T16" fmla="*/ 143 w 198"/>
                    <a:gd name="T17" fmla="*/ 25 h 160"/>
                    <a:gd name="T18" fmla="*/ 196 w 198"/>
                    <a:gd name="T19" fmla="*/ 0 h 160"/>
                    <a:gd name="T20" fmla="*/ 198 w 198"/>
                    <a:gd name="T21" fmla="*/ 64 h 160"/>
                    <a:gd name="T22" fmla="*/ 170 w 198"/>
                    <a:gd name="T23"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0">
                      <a:moveTo>
                        <a:pt x="170" y="109"/>
                      </a:moveTo>
                      <a:lnTo>
                        <a:pt x="86" y="115"/>
                      </a:lnTo>
                      <a:lnTo>
                        <a:pt x="71" y="117"/>
                      </a:lnTo>
                      <a:lnTo>
                        <a:pt x="16" y="160"/>
                      </a:lnTo>
                      <a:lnTo>
                        <a:pt x="0" y="150"/>
                      </a:lnTo>
                      <a:lnTo>
                        <a:pt x="12" y="111"/>
                      </a:lnTo>
                      <a:lnTo>
                        <a:pt x="63" y="82"/>
                      </a:lnTo>
                      <a:lnTo>
                        <a:pt x="96" y="80"/>
                      </a:lnTo>
                      <a:lnTo>
                        <a:pt x="143" y="25"/>
                      </a:lnTo>
                      <a:lnTo>
                        <a:pt x="196" y="0"/>
                      </a:lnTo>
                      <a:lnTo>
                        <a:pt x="198" y="64"/>
                      </a:lnTo>
                      <a:lnTo>
                        <a:pt x="170" y="10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29" name="Freeform 53"/>
                <p:cNvSpPr>
                  <a:spLocks noChangeAspect="1"/>
                </p:cNvSpPr>
                <p:nvPr/>
              </p:nvSpPr>
              <p:spPr bwMode="gray">
                <a:xfrm>
                  <a:off x="3196096" y="2629595"/>
                  <a:ext cx="297180" cy="417195"/>
                </a:xfrm>
                <a:custGeom>
                  <a:avLst/>
                  <a:gdLst>
                    <a:gd name="T0" fmla="*/ 126 w 239"/>
                    <a:gd name="T1" fmla="*/ 334 h 334"/>
                    <a:gd name="T2" fmla="*/ 55 w 239"/>
                    <a:gd name="T3" fmla="*/ 334 h 334"/>
                    <a:gd name="T4" fmla="*/ 50 w 239"/>
                    <a:gd name="T5" fmla="*/ 258 h 334"/>
                    <a:gd name="T6" fmla="*/ 2 w 239"/>
                    <a:gd name="T7" fmla="*/ 225 h 334"/>
                    <a:gd name="T8" fmla="*/ 0 w 239"/>
                    <a:gd name="T9" fmla="*/ 70 h 334"/>
                    <a:gd name="T10" fmla="*/ 7 w 239"/>
                    <a:gd name="T11" fmla="*/ 53 h 334"/>
                    <a:gd name="T12" fmla="*/ 151 w 239"/>
                    <a:gd name="T13" fmla="*/ 0 h 334"/>
                    <a:gd name="T14" fmla="*/ 184 w 239"/>
                    <a:gd name="T15" fmla="*/ 14 h 334"/>
                    <a:gd name="T16" fmla="*/ 188 w 239"/>
                    <a:gd name="T17" fmla="*/ 60 h 334"/>
                    <a:gd name="T18" fmla="*/ 178 w 239"/>
                    <a:gd name="T19" fmla="*/ 84 h 334"/>
                    <a:gd name="T20" fmla="*/ 239 w 239"/>
                    <a:gd name="T21" fmla="*/ 82 h 334"/>
                    <a:gd name="T22" fmla="*/ 227 w 239"/>
                    <a:gd name="T23" fmla="*/ 131 h 334"/>
                    <a:gd name="T24" fmla="*/ 188 w 239"/>
                    <a:gd name="T25" fmla="*/ 131 h 334"/>
                    <a:gd name="T26" fmla="*/ 188 w 239"/>
                    <a:gd name="T27" fmla="*/ 164 h 334"/>
                    <a:gd name="T28" fmla="*/ 139 w 239"/>
                    <a:gd name="T29" fmla="*/ 210 h 334"/>
                    <a:gd name="T30" fmla="*/ 119 w 239"/>
                    <a:gd name="T31" fmla="*/ 305 h 334"/>
                    <a:gd name="T32" fmla="*/ 132 w 239"/>
                    <a:gd name="T33" fmla="*/ 319 h 334"/>
                    <a:gd name="T34" fmla="*/ 126 w 239"/>
                    <a:gd name="T3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26" y="334"/>
                      </a:moveTo>
                      <a:lnTo>
                        <a:pt x="55" y="334"/>
                      </a:lnTo>
                      <a:lnTo>
                        <a:pt x="50" y="258"/>
                      </a:lnTo>
                      <a:lnTo>
                        <a:pt x="2" y="225"/>
                      </a:lnTo>
                      <a:lnTo>
                        <a:pt x="0" y="70"/>
                      </a:lnTo>
                      <a:lnTo>
                        <a:pt x="7" y="53"/>
                      </a:lnTo>
                      <a:lnTo>
                        <a:pt x="151" y="0"/>
                      </a:lnTo>
                      <a:lnTo>
                        <a:pt x="184" y="14"/>
                      </a:lnTo>
                      <a:lnTo>
                        <a:pt x="188" y="60"/>
                      </a:lnTo>
                      <a:lnTo>
                        <a:pt x="178" y="84"/>
                      </a:lnTo>
                      <a:lnTo>
                        <a:pt x="239" y="82"/>
                      </a:lnTo>
                      <a:lnTo>
                        <a:pt x="227" y="131"/>
                      </a:lnTo>
                      <a:lnTo>
                        <a:pt x="188" y="131"/>
                      </a:lnTo>
                      <a:lnTo>
                        <a:pt x="188" y="164"/>
                      </a:lnTo>
                      <a:lnTo>
                        <a:pt x="139" y="210"/>
                      </a:lnTo>
                      <a:lnTo>
                        <a:pt x="119" y="305"/>
                      </a:lnTo>
                      <a:lnTo>
                        <a:pt x="132" y="319"/>
                      </a:lnTo>
                      <a:lnTo>
                        <a:pt x="126" y="33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0" name="Freeform 54"/>
                <p:cNvSpPr>
                  <a:spLocks noChangeAspect="1"/>
                </p:cNvSpPr>
                <p:nvPr/>
              </p:nvSpPr>
              <p:spPr bwMode="gray">
                <a:xfrm>
                  <a:off x="4770578" y="4817011"/>
                  <a:ext cx="682942" cy="440055"/>
                </a:xfrm>
                <a:custGeom>
                  <a:avLst/>
                  <a:gdLst>
                    <a:gd name="T0" fmla="*/ 446 w 549"/>
                    <a:gd name="T1" fmla="*/ 215 h 353"/>
                    <a:gd name="T2" fmla="*/ 467 w 549"/>
                    <a:gd name="T3" fmla="*/ 222 h 353"/>
                    <a:gd name="T4" fmla="*/ 489 w 549"/>
                    <a:gd name="T5" fmla="*/ 262 h 353"/>
                    <a:gd name="T6" fmla="*/ 435 w 549"/>
                    <a:gd name="T7" fmla="*/ 267 h 353"/>
                    <a:gd name="T8" fmla="*/ 405 w 549"/>
                    <a:gd name="T9" fmla="*/ 257 h 353"/>
                    <a:gd name="T10" fmla="*/ 355 w 549"/>
                    <a:gd name="T11" fmla="*/ 284 h 353"/>
                    <a:gd name="T12" fmla="*/ 331 w 549"/>
                    <a:gd name="T13" fmla="*/ 291 h 353"/>
                    <a:gd name="T14" fmla="*/ 328 w 549"/>
                    <a:gd name="T15" fmla="*/ 333 h 353"/>
                    <a:gd name="T16" fmla="*/ 268 w 549"/>
                    <a:gd name="T17" fmla="*/ 340 h 353"/>
                    <a:gd name="T18" fmla="*/ 165 w 549"/>
                    <a:gd name="T19" fmla="*/ 315 h 353"/>
                    <a:gd name="T20" fmla="*/ 91 w 549"/>
                    <a:gd name="T21" fmla="*/ 325 h 353"/>
                    <a:gd name="T22" fmla="*/ 35 w 549"/>
                    <a:gd name="T23" fmla="*/ 353 h 353"/>
                    <a:gd name="T24" fmla="*/ 52 w 549"/>
                    <a:gd name="T25" fmla="*/ 269 h 353"/>
                    <a:gd name="T26" fmla="*/ 0 w 549"/>
                    <a:gd name="T27" fmla="*/ 224 h 353"/>
                    <a:gd name="T28" fmla="*/ 10 w 549"/>
                    <a:gd name="T29" fmla="*/ 161 h 353"/>
                    <a:gd name="T30" fmla="*/ 43 w 549"/>
                    <a:gd name="T31" fmla="*/ 134 h 353"/>
                    <a:gd name="T32" fmla="*/ 7 w 549"/>
                    <a:gd name="T33" fmla="*/ 39 h 353"/>
                    <a:gd name="T34" fmla="*/ 21 w 549"/>
                    <a:gd name="T35" fmla="*/ 0 h 353"/>
                    <a:gd name="T36" fmla="*/ 45 w 549"/>
                    <a:gd name="T37" fmla="*/ 7 h 353"/>
                    <a:gd name="T38" fmla="*/ 38 w 549"/>
                    <a:gd name="T39" fmla="*/ 46 h 353"/>
                    <a:gd name="T40" fmla="*/ 84 w 549"/>
                    <a:gd name="T41" fmla="*/ 46 h 353"/>
                    <a:gd name="T42" fmla="*/ 186 w 549"/>
                    <a:gd name="T43" fmla="*/ 74 h 353"/>
                    <a:gd name="T44" fmla="*/ 267 w 549"/>
                    <a:gd name="T45" fmla="*/ 78 h 353"/>
                    <a:gd name="T46" fmla="*/ 319 w 549"/>
                    <a:gd name="T47" fmla="*/ 32 h 353"/>
                    <a:gd name="T48" fmla="*/ 417 w 549"/>
                    <a:gd name="T49" fmla="*/ 11 h 353"/>
                    <a:gd name="T50" fmla="*/ 480 w 549"/>
                    <a:gd name="T51" fmla="*/ 22 h 353"/>
                    <a:gd name="T52" fmla="*/ 549 w 549"/>
                    <a:gd name="T53" fmla="*/ 64 h 353"/>
                    <a:gd name="T54" fmla="*/ 536 w 549"/>
                    <a:gd name="T55" fmla="*/ 109 h 353"/>
                    <a:gd name="T56" fmla="*/ 510 w 549"/>
                    <a:gd name="T57" fmla="*/ 110 h 353"/>
                    <a:gd name="T58" fmla="*/ 477 w 549"/>
                    <a:gd name="T59" fmla="*/ 186 h 353"/>
                    <a:gd name="T60" fmla="*/ 446 w 549"/>
                    <a:gd name="T61"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353">
                      <a:moveTo>
                        <a:pt x="446" y="215"/>
                      </a:moveTo>
                      <a:lnTo>
                        <a:pt x="467" y="222"/>
                      </a:lnTo>
                      <a:lnTo>
                        <a:pt x="489" y="262"/>
                      </a:lnTo>
                      <a:lnTo>
                        <a:pt x="435" y="267"/>
                      </a:lnTo>
                      <a:lnTo>
                        <a:pt x="405" y="257"/>
                      </a:lnTo>
                      <a:lnTo>
                        <a:pt x="355" y="284"/>
                      </a:lnTo>
                      <a:lnTo>
                        <a:pt x="331" y="291"/>
                      </a:lnTo>
                      <a:lnTo>
                        <a:pt x="328" y="333"/>
                      </a:lnTo>
                      <a:lnTo>
                        <a:pt x="268" y="340"/>
                      </a:lnTo>
                      <a:lnTo>
                        <a:pt x="165" y="315"/>
                      </a:lnTo>
                      <a:lnTo>
                        <a:pt x="91" y="325"/>
                      </a:lnTo>
                      <a:lnTo>
                        <a:pt x="35" y="353"/>
                      </a:lnTo>
                      <a:lnTo>
                        <a:pt x="52" y="269"/>
                      </a:lnTo>
                      <a:lnTo>
                        <a:pt x="0" y="224"/>
                      </a:lnTo>
                      <a:lnTo>
                        <a:pt x="10" y="161"/>
                      </a:lnTo>
                      <a:lnTo>
                        <a:pt x="43" y="134"/>
                      </a:lnTo>
                      <a:lnTo>
                        <a:pt x="7" y="39"/>
                      </a:lnTo>
                      <a:lnTo>
                        <a:pt x="21" y="0"/>
                      </a:lnTo>
                      <a:lnTo>
                        <a:pt x="45" y="7"/>
                      </a:lnTo>
                      <a:lnTo>
                        <a:pt x="38" y="46"/>
                      </a:lnTo>
                      <a:lnTo>
                        <a:pt x="84" y="46"/>
                      </a:lnTo>
                      <a:lnTo>
                        <a:pt x="186" y="74"/>
                      </a:lnTo>
                      <a:lnTo>
                        <a:pt x="267" y="78"/>
                      </a:lnTo>
                      <a:lnTo>
                        <a:pt x="319" y="32"/>
                      </a:lnTo>
                      <a:lnTo>
                        <a:pt x="417" y="11"/>
                      </a:lnTo>
                      <a:lnTo>
                        <a:pt x="480" y="22"/>
                      </a:lnTo>
                      <a:lnTo>
                        <a:pt x="549" y="64"/>
                      </a:lnTo>
                      <a:lnTo>
                        <a:pt x="536" y="109"/>
                      </a:lnTo>
                      <a:lnTo>
                        <a:pt x="510" y="110"/>
                      </a:lnTo>
                      <a:lnTo>
                        <a:pt x="477" y="186"/>
                      </a:lnTo>
                      <a:lnTo>
                        <a:pt x="446" y="21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1" name="Freeform 55"/>
                <p:cNvSpPr>
                  <a:spLocks noChangeAspect="1"/>
                </p:cNvSpPr>
                <p:nvPr/>
              </p:nvSpPr>
              <p:spPr bwMode="gray">
                <a:xfrm>
                  <a:off x="4036201" y="4668421"/>
                  <a:ext cx="420052" cy="375762"/>
                </a:xfrm>
                <a:custGeom>
                  <a:avLst/>
                  <a:gdLst>
                    <a:gd name="T0" fmla="*/ 326 w 337"/>
                    <a:gd name="T1" fmla="*/ 144 h 301"/>
                    <a:gd name="T2" fmla="*/ 330 w 337"/>
                    <a:gd name="T3" fmla="*/ 181 h 301"/>
                    <a:gd name="T4" fmla="*/ 256 w 337"/>
                    <a:gd name="T5" fmla="*/ 259 h 301"/>
                    <a:gd name="T6" fmla="*/ 239 w 337"/>
                    <a:gd name="T7" fmla="*/ 301 h 301"/>
                    <a:gd name="T8" fmla="*/ 169 w 337"/>
                    <a:gd name="T9" fmla="*/ 262 h 301"/>
                    <a:gd name="T10" fmla="*/ 99 w 337"/>
                    <a:gd name="T11" fmla="*/ 164 h 301"/>
                    <a:gd name="T12" fmla="*/ 60 w 337"/>
                    <a:gd name="T13" fmla="*/ 123 h 301"/>
                    <a:gd name="T14" fmla="*/ 0 w 337"/>
                    <a:gd name="T15" fmla="*/ 28 h 301"/>
                    <a:gd name="T16" fmla="*/ 11 w 337"/>
                    <a:gd name="T17" fmla="*/ 4 h 301"/>
                    <a:gd name="T18" fmla="*/ 46 w 337"/>
                    <a:gd name="T19" fmla="*/ 21 h 301"/>
                    <a:gd name="T20" fmla="*/ 113 w 337"/>
                    <a:gd name="T21" fmla="*/ 0 h 301"/>
                    <a:gd name="T22" fmla="*/ 245 w 337"/>
                    <a:gd name="T23" fmla="*/ 18 h 301"/>
                    <a:gd name="T24" fmla="*/ 270 w 337"/>
                    <a:gd name="T25" fmla="*/ 46 h 301"/>
                    <a:gd name="T26" fmla="*/ 302 w 337"/>
                    <a:gd name="T27" fmla="*/ 42 h 301"/>
                    <a:gd name="T28" fmla="*/ 305 w 337"/>
                    <a:gd name="T29" fmla="*/ 77 h 301"/>
                    <a:gd name="T30" fmla="*/ 337 w 337"/>
                    <a:gd name="T31" fmla="*/ 130 h 301"/>
                    <a:gd name="T32" fmla="*/ 326 w 337"/>
                    <a:gd name="T33" fmla="*/ 1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301">
                      <a:moveTo>
                        <a:pt x="326" y="144"/>
                      </a:moveTo>
                      <a:lnTo>
                        <a:pt x="330" y="181"/>
                      </a:lnTo>
                      <a:lnTo>
                        <a:pt x="256" y="259"/>
                      </a:lnTo>
                      <a:lnTo>
                        <a:pt x="239" y="301"/>
                      </a:lnTo>
                      <a:lnTo>
                        <a:pt x="169" y="262"/>
                      </a:lnTo>
                      <a:lnTo>
                        <a:pt x="99" y="164"/>
                      </a:lnTo>
                      <a:lnTo>
                        <a:pt x="60" y="123"/>
                      </a:lnTo>
                      <a:lnTo>
                        <a:pt x="0" y="28"/>
                      </a:lnTo>
                      <a:lnTo>
                        <a:pt x="11" y="4"/>
                      </a:lnTo>
                      <a:lnTo>
                        <a:pt x="46" y="21"/>
                      </a:lnTo>
                      <a:lnTo>
                        <a:pt x="113" y="0"/>
                      </a:lnTo>
                      <a:lnTo>
                        <a:pt x="245" y="18"/>
                      </a:lnTo>
                      <a:lnTo>
                        <a:pt x="270" y="46"/>
                      </a:lnTo>
                      <a:lnTo>
                        <a:pt x="302" y="42"/>
                      </a:lnTo>
                      <a:lnTo>
                        <a:pt x="305" y="77"/>
                      </a:lnTo>
                      <a:lnTo>
                        <a:pt x="337" y="130"/>
                      </a:lnTo>
                      <a:lnTo>
                        <a:pt x="326" y="144"/>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2" name="Freeform 56"/>
                <p:cNvSpPr>
                  <a:spLocks noChangeAspect="1"/>
                </p:cNvSpPr>
                <p:nvPr/>
              </p:nvSpPr>
              <p:spPr bwMode="gray">
                <a:xfrm>
                  <a:off x="2600307" y="3676868"/>
                  <a:ext cx="392907" cy="308610"/>
                </a:xfrm>
                <a:custGeom>
                  <a:avLst/>
                  <a:gdLst>
                    <a:gd name="T0" fmla="*/ 102 w 315"/>
                    <a:gd name="T1" fmla="*/ 126 h 248"/>
                    <a:gd name="T2" fmla="*/ 14 w 315"/>
                    <a:gd name="T3" fmla="*/ 91 h 248"/>
                    <a:gd name="T4" fmla="*/ 0 w 315"/>
                    <a:gd name="T5" fmla="*/ 48 h 248"/>
                    <a:gd name="T6" fmla="*/ 58 w 315"/>
                    <a:gd name="T7" fmla="*/ 0 h 248"/>
                    <a:gd name="T8" fmla="*/ 106 w 315"/>
                    <a:gd name="T9" fmla="*/ 28 h 248"/>
                    <a:gd name="T10" fmla="*/ 176 w 315"/>
                    <a:gd name="T11" fmla="*/ 0 h 248"/>
                    <a:gd name="T12" fmla="*/ 280 w 315"/>
                    <a:gd name="T13" fmla="*/ 14 h 248"/>
                    <a:gd name="T14" fmla="*/ 263 w 315"/>
                    <a:gd name="T15" fmla="*/ 70 h 248"/>
                    <a:gd name="T16" fmla="*/ 315 w 315"/>
                    <a:gd name="T17" fmla="*/ 91 h 248"/>
                    <a:gd name="T18" fmla="*/ 315 w 315"/>
                    <a:gd name="T19" fmla="*/ 153 h 248"/>
                    <a:gd name="T20" fmla="*/ 287 w 315"/>
                    <a:gd name="T21" fmla="*/ 199 h 248"/>
                    <a:gd name="T22" fmla="*/ 284 w 315"/>
                    <a:gd name="T23" fmla="*/ 248 h 248"/>
                    <a:gd name="T24" fmla="*/ 245 w 315"/>
                    <a:gd name="T25" fmla="*/ 244 h 248"/>
                    <a:gd name="T26" fmla="*/ 192 w 315"/>
                    <a:gd name="T27" fmla="*/ 178 h 248"/>
                    <a:gd name="T28" fmla="*/ 158 w 315"/>
                    <a:gd name="T29" fmla="*/ 185 h 248"/>
                    <a:gd name="T30" fmla="*/ 102 w 315"/>
                    <a:gd name="T31" fmla="*/ 1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248">
                      <a:moveTo>
                        <a:pt x="102" y="126"/>
                      </a:moveTo>
                      <a:lnTo>
                        <a:pt x="14" y="91"/>
                      </a:lnTo>
                      <a:lnTo>
                        <a:pt x="0" y="48"/>
                      </a:lnTo>
                      <a:lnTo>
                        <a:pt x="58" y="0"/>
                      </a:lnTo>
                      <a:lnTo>
                        <a:pt x="106" y="28"/>
                      </a:lnTo>
                      <a:lnTo>
                        <a:pt x="176" y="0"/>
                      </a:lnTo>
                      <a:lnTo>
                        <a:pt x="280" y="14"/>
                      </a:lnTo>
                      <a:lnTo>
                        <a:pt x="263" y="70"/>
                      </a:lnTo>
                      <a:lnTo>
                        <a:pt x="315" y="91"/>
                      </a:lnTo>
                      <a:lnTo>
                        <a:pt x="315" y="153"/>
                      </a:lnTo>
                      <a:lnTo>
                        <a:pt x="287" y="199"/>
                      </a:lnTo>
                      <a:lnTo>
                        <a:pt x="284" y="248"/>
                      </a:lnTo>
                      <a:lnTo>
                        <a:pt x="245" y="244"/>
                      </a:lnTo>
                      <a:lnTo>
                        <a:pt x="192" y="178"/>
                      </a:lnTo>
                      <a:lnTo>
                        <a:pt x="158" y="185"/>
                      </a:lnTo>
                      <a:lnTo>
                        <a:pt x="102" y="126"/>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3" name="Freeform 57"/>
                <p:cNvSpPr>
                  <a:spLocks noChangeAspect="1"/>
                </p:cNvSpPr>
                <p:nvPr/>
              </p:nvSpPr>
              <p:spPr bwMode="gray">
                <a:xfrm>
                  <a:off x="4429107" y="5061327"/>
                  <a:ext cx="180022" cy="414338"/>
                </a:xfrm>
                <a:custGeom>
                  <a:avLst/>
                  <a:gdLst>
                    <a:gd name="T0" fmla="*/ 145 w 145"/>
                    <a:gd name="T1" fmla="*/ 261 h 332"/>
                    <a:gd name="T2" fmla="*/ 95 w 145"/>
                    <a:gd name="T3" fmla="*/ 317 h 332"/>
                    <a:gd name="T4" fmla="*/ 54 w 145"/>
                    <a:gd name="T5" fmla="*/ 332 h 332"/>
                    <a:gd name="T6" fmla="*/ 47 w 145"/>
                    <a:gd name="T7" fmla="*/ 304 h 332"/>
                    <a:gd name="T8" fmla="*/ 5 w 145"/>
                    <a:gd name="T9" fmla="*/ 263 h 332"/>
                    <a:gd name="T10" fmla="*/ 0 w 145"/>
                    <a:gd name="T11" fmla="*/ 223 h 332"/>
                    <a:gd name="T12" fmla="*/ 12 w 145"/>
                    <a:gd name="T13" fmla="*/ 211 h 332"/>
                    <a:gd name="T14" fmla="*/ 9 w 145"/>
                    <a:gd name="T15" fmla="*/ 132 h 332"/>
                    <a:gd name="T16" fmla="*/ 17 w 145"/>
                    <a:gd name="T17" fmla="*/ 113 h 332"/>
                    <a:gd name="T18" fmla="*/ 0 w 145"/>
                    <a:gd name="T19" fmla="*/ 97 h 332"/>
                    <a:gd name="T20" fmla="*/ 8 w 145"/>
                    <a:gd name="T21" fmla="*/ 21 h 332"/>
                    <a:gd name="T22" fmla="*/ 22 w 145"/>
                    <a:gd name="T23" fmla="*/ 0 h 332"/>
                    <a:gd name="T24" fmla="*/ 67 w 145"/>
                    <a:gd name="T25" fmla="*/ 3 h 332"/>
                    <a:gd name="T26" fmla="*/ 113 w 145"/>
                    <a:gd name="T27" fmla="*/ 52 h 332"/>
                    <a:gd name="T28" fmla="*/ 113 w 145"/>
                    <a:gd name="T29" fmla="*/ 87 h 332"/>
                    <a:gd name="T30" fmla="*/ 110 w 145"/>
                    <a:gd name="T31" fmla="*/ 154 h 332"/>
                    <a:gd name="T32" fmla="*/ 138 w 145"/>
                    <a:gd name="T33" fmla="*/ 205 h 332"/>
                    <a:gd name="T34" fmla="*/ 145 w 145"/>
                    <a:gd name="T35" fmla="*/ 26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332">
                      <a:moveTo>
                        <a:pt x="145" y="261"/>
                      </a:moveTo>
                      <a:lnTo>
                        <a:pt x="95" y="317"/>
                      </a:lnTo>
                      <a:lnTo>
                        <a:pt x="54" y="332"/>
                      </a:lnTo>
                      <a:lnTo>
                        <a:pt x="47" y="304"/>
                      </a:lnTo>
                      <a:lnTo>
                        <a:pt x="5" y="263"/>
                      </a:lnTo>
                      <a:lnTo>
                        <a:pt x="0" y="223"/>
                      </a:lnTo>
                      <a:lnTo>
                        <a:pt x="12" y="211"/>
                      </a:lnTo>
                      <a:lnTo>
                        <a:pt x="9" y="132"/>
                      </a:lnTo>
                      <a:lnTo>
                        <a:pt x="17" y="113"/>
                      </a:lnTo>
                      <a:lnTo>
                        <a:pt x="0" y="97"/>
                      </a:lnTo>
                      <a:lnTo>
                        <a:pt x="8" y="21"/>
                      </a:lnTo>
                      <a:lnTo>
                        <a:pt x="22" y="0"/>
                      </a:lnTo>
                      <a:lnTo>
                        <a:pt x="67" y="3"/>
                      </a:lnTo>
                      <a:lnTo>
                        <a:pt x="113" y="52"/>
                      </a:lnTo>
                      <a:lnTo>
                        <a:pt x="113" y="87"/>
                      </a:lnTo>
                      <a:lnTo>
                        <a:pt x="110" y="154"/>
                      </a:lnTo>
                      <a:lnTo>
                        <a:pt x="138" y="205"/>
                      </a:lnTo>
                      <a:lnTo>
                        <a:pt x="145" y="26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4" name="Freeform 58"/>
                <p:cNvSpPr>
                  <a:spLocks noChangeAspect="1"/>
                </p:cNvSpPr>
                <p:nvPr/>
              </p:nvSpPr>
              <p:spPr bwMode="gray">
                <a:xfrm>
                  <a:off x="3198953" y="5284212"/>
                  <a:ext cx="185737" cy="254318"/>
                </a:xfrm>
                <a:custGeom>
                  <a:avLst/>
                  <a:gdLst>
                    <a:gd name="T0" fmla="*/ 28 w 150"/>
                    <a:gd name="T1" fmla="*/ 205 h 205"/>
                    <a:gd name="T2" fmla="*/ 35 w 150"/>
                    <a:gd name="T3" fmla="*/ 187 h 205"/>
                    <a:gd name="T4" fmla="*/ 35 w 150"/>
                    <a:gd name="T5" fmla="*/ 86 h 205"/>
                    <a:gd name="T6" fmla="*/ 7 w 150"/>
                    <a:gd name="T7" fmla="*/ 62 h 205"/>
                    <a:gd name="T8" fmla="*/ 0 w 150"/>
                    <a:gd name="T9" fmla="*/ 24 h 205"/>
                    <a:gd name="T10" fmla="*/ 14 w 150"/>
                    <a:gd name="T11" fmla="*/ 17 h 205"/>
                    <a:gd name="T12" fmla="*/ 52 w 150"/>
                    <a:gd name="T13" fmla="*/ 38 h 205"/>
                    <a:gd name="T14" fmla="*/ 56 w 150"/>
                    <a:gd name="T15" fmla="*/ 27 h 205"/>
                    <a:gd name="T16" fmla="*/ 104 w 150"/>
                    <a:gd name="T17" fmla="*/ 0 h 205"/>
                    <a:gd name="T18" fmla="*/ 129 w 150"/>
                    <a:gd name="T19" fmla="*/ 13 h 205"/>
                    <a:gd name="T20" fmla="*/ 150 w 150"/>
                    <a:gd name="T21" fmla="*/ 97 h 205"/>
                    <a:gd name="T22" fmla="*/ 138 w 150"/>
                    <a:gd name="T23" fmla="*/ 205 h 205"/>
                    <a:gd name="T24" fmla="*/ 28 w 150"/>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5">
                      <a:moveTo>
                        <a:pt x="28" y="205"/>
                      </a:moveTo>
                      <a:lnTo>
                        <a:pt x="35" y="187"/>
                      </a:lnTo>
                      <a:lnTo>
                        <a:pt x="35" y="86"/>
                      </a:lnTo>
                      <a:lnTo>
                        <a:pt x="7" y="62"/>
                      </a:lnTo>
                      <a:lnTo>
                        <a:pt x="0" y="24"/>
                      </a:lnTo>
                      <a:lnTo>
                        <a:pt x="14" y="17"/>
                      </a:lnTo>
                      <a:lnTo>
                        <a:pt x="52" y="38"/>
                      </a:lnTo>
                      <a:lnTo>
                        <a:pt x="56" y="27"/>
                      </a:lnTo>
                      <a:lnTo>
                        <a:pt x="104" y="0"/>
                      </a:lnTo>
                      <a:lnTo>
                        <a:pt x="129" y="13"/>
                      </a:lnTo>
                      <a:lnTo>
                        <a:pt x="150" y="97"/>
                      </a:lnTo>
                      <a:lnTo>
                        <a:pt x="138" y="205"/>
                      </a:lnTo>
                      <a:lnTo>
                        <a:pt x="28" y="205"/>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5" name="Freeform 59"/>
                <p:cNvSpPr>
                  <a:spLocks noChangeAspect="1"/>
                </p:cNvSpPr>
                <p:nvPr/>
              </p:nvSpPr>
              <p:spPr bwMode="gray">
                <a:xfrm>
                  <a:off x="3080367" y="4385528"/>
                  <a:ext cx="1264444" cy="1153002"/>
                </a:xfrm>
                <a:custGeom>
                  <a:avLst/>
                  <a:gdLst>
                    <a:gd name="T0" fmla="*/ 571 w 1015"/>
                    <a:gd name="T1" fmla="*/ 130 h 925"/>
                    <a:gd name="T2" fmla="*/ 599 w 1015"/>
                    <a:gd name="T3" fmla="*/ 157 h 925"/>
                    <a:gd name="T4" fmla="*/ 591 w 1015"/>
                    <a:gd name="T5" fmla="*/ 191 h 925"/>
                    <a:gd name="T6" fmla="*/ 587 w 1015"/>
                    <a:gd name="T7" fmla="*/ 174 h 925"/>
                    <a:gd name="T8" fmla="*/ 549 w 1015"/>
                    <a:gd name="T9" fmla="*/ 174 h 925"/>
                    <a:gd name="T10" fmla="*/ 466 w 1015"/>
                    <a:gd name="T11" fmla="*/ 215 h 925"/>
                    <a:gd name="T12" fmla="*/ 477 w 1015"/>
                    <a:gd name="T13" fmla="*/ 260 h 925"/>
                    <a:gd name="T14" fmla="*/ 466 w 1015"/>
                    <a:gd name="T15" fmla="*/ 285 h 925"/>
                    <a:gd name="T16" fmla="*/ 477 w 1015"/>
                    <a:gd name="T17" fmla="*/ 333 h 925"/>
                    <a:gd name="T18" fmla="*/ 594 w 1015"/>
                    <a:gd name="T19" fmla="*/ 441 h 925"/>
                    <a:gd name="T20" fmla="*/ 646 w 1015"/>
                    <a:gd name="T21" fmla="*/ 571 h 925"/>
                    <a:gd name="T22" fmla="*/ 730 w 1015"/>
                    <a:gd name="T23" fmla="*/ 624 h 925"/>
                    <a:gd name="T24" fmla="*/ 790 w 1015"/>
                    <a:gd name="T25" fmla="*/ 617 h 925"/>
                    <a:gd name="T26" fmla="*/ 807 w 1015"/>
                    <a:gd name="T27" fmla="*/ 630 h 925"/>
                    <a:gd name="T28" fmla="*/ 786 w 1015"/>
                    <a:gd name="T29" fmla="*/ 651 h 925"/>
                    <a:gd name="T30" fmla="*/ 800 w 1015"/>
                    <a:gd name="T31" fmla="*/ 682 h 925"/>
                    <a:gd name="T32" fmla="*/ 897 w 1015"/>
                    <a:gd name="T33" fmla="*/ 717 h 925"/>
                    <a:gd name="T34" fmla="*/ 970 w 1015"/>
                    <a:gd name="T35" fmla="*/ 772 h 925"/>
                    <a:gd name="T36" fmla="*/ 1015 w 1015"/>
                    <a:gd name="T37" fmla="*/ 820 h 925"/>
                    <a:gd name="T38" fmla="*/ 1005 w 1015"/>
                    <a:gd name="T39" fmla="*/ 855 h 925"/>
                    <a:gd name="T40" fmla="*/ 925 w 1015"/>
                    <a:gd name="T41" fmla="*/ 803 h 925"/>
                    <a:gd name="T42" fmla="*/ 869 w 1015"/>
                    <a:gd name="T43" fmla="*/ 789 h 925"/>
                    <a:gd name="T44" fmla="*/ 846 w 1015"/>
                    <a:gd name="T45" fmla="*/ 851 h 925"/>
                    <a:gd name="T46" fmla="*/ 890 w 1015"/>
                    <a:gd name="T47" fmla="*/ 907 h 925"/>
                    <a:gd name="T48" fmla="*/ 891 w 1015"/>
                    <a:gd name="T49" fmla="*/ 925 h 925"/>
                    <a:gd name="T50" fmla="*/ 794 w 1015"/>
                    <a:gd name="T51" fmla="*/ 925 h 925"/>
                    <a:gd name="T52" fmla="*/ 786 w 1015"/>
                    <a:gd name="T53" fmla="*/ 914 h 925"/>
                    <a:gd name="T54" fmla="*/ 762 w 1015"/>
                    <a:gd name="T55" fmla="*/ 849 h 925"/>
                    <a:gd name="T56" fmla="*/ 714 w 1015"/>
                    <a:gd name="T57" fmla="*/ 842 h 925"/>
                    <a:gd name="T58" fmla="*/ 679 w 1015"/>
                    <a:gd name="T59" fmla="*/ 784 h 925"/>
                    <a:gd name="T60" fmla="*/ 521 w 1015"/>
                    <a:gd name="T61" fmla="*/ 707 h 925"/>
                    <a:gd name="T62" fmla="*/ 392 w 1015"/>
                    <a:gd name="T63" fmla="*/ 582 h 925"/>
                    <a:gd name="T64" fmla="*/ 334 w 1015"/>
                    <a:gd name="T65" fmla="*/ 550 h 925"/>
                    <a:gd name="T66" fmla="*/ 285 w 1015"/>
                    <a:gd name="T67" fmla="*/ 384 h 925"/>
                    <a:gd name="T68" fmla="*/ 200 w 1015"/>
                    <a:gd name="T69" fmla="*/ 345 h 925"/>
                    <a:gd name="T70" fmla="*/ 133 w 1015"/>
                    <a:gd name="T71" fmla="*/ 342 h 925"/>
                    <a:gd name="T72" fmla="*/ 96 w 1015"/>
                    <a:gd name="T73" fmla="*/ 400 h 925"/>
                    <a:gd name="T74" fmla="*/ 65 w 1015"/>
                    <a:gd name="T75" fmla="*/ 407 h 925"/>
                    <a:gd name="T76" fmla="*/ 74 w 1015"/>
                    <a:gd name="T77" fmla="*/ 385 h 925"/>
                    <a:gd name="T78" fmla="*/ 57 w 1015"/>
                    <a:gd name="T79" fmla="*/ 354 h 925"/>
                    <a:gd name="T80" fmla="*/ 15 w 1015"/>
                    <a:gd name="T81" fmla="*/ 340 h 925"/>
                    <a:gd name="T82" fmla="*/ 0 w 1015"/>
                    <a:gd name="T83" fmla="*/ 259 h 925"/>
                    <a:gd name="T84" fmla="*/ 25 w 1015"/>
                    <a:gd name="T85" fmla="*/ 210 h 925"/>
                    <a:gd name="T86" fmla="*/ 7 w 1015"/>
                    <a:gd name="T87" fmla="*/ 127 h 925"/>
                    <a:gd name="T88" fmla="*/ 85 w 1015"/>
                    <a:gd name="T89" fmla="*/ 123 h 925"/>
                    <a:gd name="T90" fmla="*/ 129 w 1015"/>
                    <a:gd name="T91" fmla="*/ 88 h 925"/>
                    <a:gd name="T92" fmla="*/ 175 w 1015"/>
                    <a:gd name="T93" fmla="*/ 137 h 925"/>
                    <a:gd name="T94" fmla="*/ 193 w 1015"/>
                    <a:gd name="T95" fmla="*/ 95 h 925"/>
                    <a:gd name="T96" fmla="*/ 263 w 1015"/>
                    <a:gd name="T97" fmla="*/ 95 h 925"/>
                    <a:gd name="T98" fmla="*/ 305 w 1015"/>
                    <a:gd name="T99" fmla="*/ 57 h 925"/>
                    <a:gd name="T100" fmla="*/ 305 w 1015"/>
                    <a:gd name="T101" fmla="*/ 18 h 925"/>
                    <a:gd name="T102" fmla="*/ 354 w 1015"/>
                    <a:gd name="T103" fmla="*/ 25 h 925"/>
                    <a:gd name="T104" fmla="*/ 441 w 1015"/>
                    <a:gd name="T105" fmla="*/ 0 h 925"/>
                    <a:gd name="T106" fmla="*/ 466 w 1015"/>
                    <a:gd name="T107" fmla="*/ 36 h 925"/>
                    <a:gd name="T108" fmla="*/ 567 w 1015"/>
                    <a:gd name="T109" fmla="*/ 60 h 925"/>
                    <a:gd name="T110" fmla="*/ 571 w 1015"/>
                    <a:gd name="T111" fmla="*/ 13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5" h="925">
                      <a:moveTo>
                        <a:pt x="571" y="130"/>
                      </a:moveTo>
                      <a:lnTo>
                        <a:pt x="599" y="157"/>
                      </a:lnTo>
                      <a:lnTo>
                        <a:pt x="591" y="191"/>
                      </a:lnTo>
                      <a:lnTo>
                        <a:pt x="587" y="174"/>
                      </a:lnTo>
                      <a:lnTo>
                        <a:pt x="549" y="174"/>
                      </a:lnTo>
                      <a:lnTo>
                        <a:pt x="466" y="215"/>
                      </a:lnTo>
                      <a:lnTo>
                        <a:pt x="477" y="260"/>
                      </a:lnTo>
                      <a:lnTo>
                        <a:pt x="466" y="285"/>
                      </a:lnTo>
                      <a:lnTo>
                        <a:pt x="477" y="333"/>
                      </a:lnTo>
                      <a:lnTo>
                        <a:pt x="594" y="441"/>
                      </a:lnTo>
                      <a:lnTo>
                        <a:pt x="646" y="571"/>
                      </a:lnTo>
                      <a:lnTo>
                        <a:pt x="730" y="624"/>
                      </a:lnTo>
                      <a:lnTo>
                        <a:pt x="790" y="617"/>
                      </a:lnTo>
                      <a:lnTo>
                        <a:pt x="807" y="630"/>
                      </a:lnTo>
                      <a:lnTo>
                        <a:pt x="786" y="651"/>
                      </a:lnTo>
                      <a:lnTo>
                        <a:pt x="800" y="682"/>
                      </a:lnTo>
                      <a:lnTo>
                        <a:pt x="897" y="717"/>
                      </a:lnTo>
                      <a:lnTo>
                        <a:pt x="970" y="772"/>
                      </a:lnTo>
                      <a:lnTo>
                        <a:pt x="1015" y="820"/>
                      </a:lnTo>
                      <a:lnTo>
                        <a:pt x="1005" y="855"/>
                      </a:lnTo>
                      <a:lnTo>
                        <a:pt x="925" y="803"/>
                      </a:lnTo>
                      <a:lnTo>
                        <a:pt x="869" y="789"/>
                      </a:lnTo>
                      <a:lnTo>
                        <a:pt x="846" y="851"/>
                      </a:lnTo>
                      <a:lnTo>
                        <a:pt x="890" y="907"/>
                      </a:lnTo>
                      <a:lnTo>
                        <a:pt x="891" y="925"/>
                      </a:lnTo>
                      <a:lnTo>
                        <a:pt x="794" y="925"/>
                      </a:lnTo>
                      <a:lnTo>
                        <a:pt x="786" y="914"/>
                      </a:lnTo>
                      <a:lnTo>
                        <a:pt x="762" y="849"/>
                      </a:lnTo>
                      <a:lnTo>
                        <a:pt x="714" y="842"/>
                      </a:lnTo>
                      <a:lnTo>
                        <a:pt x="679" y="784"/>
                      </a:lnTo>
                      <a:lnTo>
                        <a:pt x="521" y="707"/>
                      </a:lnTo>
                      <a:lnTo>
                        <a:pt x="392" y="582"/>
                      </a:lnTo>
                      <a:lnTo>
                        <a:pt x="334" y="550"/>
                      </a:lnTo>
                      <a:lnTo>
                        <a:pt x="285" y="384"/>
                      </a:lnTo>
                      <a:lnTo>
                        <a:pt x="200" y="345"/>
                      </a:lnTo>
                      <a:lnTo>
                        <a:pt x="133" y="342"/>
                      </a:lnTo>
                      <a:lnTo>
                        <a:pt x="96" y="400"/>
                      </a:lnTo>
                      <a:lnTo>
                        <a:pt x="65" y="407"/>
                      </a:lnTo>
                      <a:lnTo>
                        <a:pt x="74" y="385"/>
                      </a:lnTo>
                      <a:lnTo>
                        <a:pt x="57" y="354"/>
                      </a:lnTo>
                      <a:lnTo>
                        <a:pt x="15" y="340"/>
                      </a:lnTo>
                      <a:lnTo>
                        <a:pt x="0" y="259"/>
                      </a:lnTo>
                      <a:lnTo>
                        <a:pt x="25" y="210"/>
                      </a:lnTo>
                      <a:lnTo>
                        <a:pt x="7" y="127"/>
                      </a:lnTo>
                      <a:lnTo>
                        <a:pt x="85" y="123"/>
                      </a:lnTo>
                      <a:lnTo>
                        <a:pt x="129" y="88"/>
                      </a:lnTo>
                      <a:lnTo>
                        <a:pt x="175" y="137"/>
                      </a:lnTo>
                      <a:lnTo>
                        <a:pt x="193" y="95"/>
                      </a:lnTo>
                      <a:lnTo>
                        <a:pt x="263" y="95"/>
                      </a:lnTo>
                      <a:lnTo>
                        <a:pt x="305" y="57"/>
                      </a:lnTo>
                      <a:lnTo>
                        <a:pt x="305" y="18"/>
                      </a:lnTo>
                      <a:lnTo>
                        <a:pt x="354" y="25"/>
                      </a:lnTo>
                      <a:lnTo>
                        <a:pt x="441" y="0"/>
                      </a:lnTo>
                      <a:lnTo>
                        <a:pt x="466" y="36"/>
                      </a:lnTo>
                      <a:lnTo>
                        <a:pt x="567" y="60"/>
                      </a:lnTo>
                      <a:lnTo>
                        <a:pt x="571" y="130"/>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6" name="Freeform 60"/>
                <p:cNvSpPr>
                  <a:spLocks noChangeAspect="1"/>
                </p:cNvSpPr>
                <p:nvPr/>
              </p:nvSpPr>
              <p:spPr bwMode="gray">
                <a:xfrm>
                  <a:off x="3611862" y="4798437"/>
                  <a:ext cx="44292" cy="45720"/>
                </a:xfrm>
                <a:custGeom>
                  <a:avLst/>
                  <a:gdLst>
                    <a:gd name="T0" fmla="*/ 0 w 35"/>
                    <a:gd name="T1" fmla="*/ 11 h 37"/>
                    <a:gd name="T2" fmla="*/ 20 w 35"/>
                    <a:gd name="T3" fmla="*/ 0 h 37"/>
                    <a:gd name="T4" fmla="*/ 35 w 35"/>
                    <a:gd name="T5" fmla="*/ 27 h 37"/>
                    <a:gd name="T6" fmla="*/ 16 w 35"/>
                    <a:gd name="T7" fmla="*/ 37 h 37"/>
                    <a:gd name="T8" fmla="*/ 0 w 35"/>
                    <a:gd name="T9" fmla="*/ 11 h 37"/>
                  </a:gdLst>
                  <a:ahLst/>
                  <a:cxnLst>
                    <a:cxn ang="0">
                      <a:pos x="T0" y="T1"/>
                    </a:cxn>
                    <a:cxn ang="0">
                      <a:pos x="T2" y="T3"/>
                    </a:cxn>
                    <a:cxn ang="0">
                      <a:pos x="T4" y="T5"/>
                    </a:cxn>
                    <a:cxn ang="0">
                      <a:pos x="T6" y="T7"/>
                    </a:cxn>
                    <a:cxn ang="0">
                      <a:pos x="T8" y="T9"/>
                    </a:cxn>
                  </a:cxnLst>
                  <a:rect l="0" t="0" r="r" b="b"/>
                  <a:pathLst>
                    <a:path w="35" h="37">
                      <a:moveTo>
                        <a:pt x="0" y="11"/>
                      </a:moveTo>
                      <a:lnTo>
                        <a:pt x="20" y="0"/>
                      </a:lnTo>
                      <a:lnTo>
                        <a:pt x="35" y="27"/>
                      </a:lnTo>
                      <a:lnTo>
                        <a:pt x="16" y="37"/>
                      </a:lnTo>
                      <a:lnTo>
                        <a:pt x="0" y="11"/>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7" name="Freeform 61"/>
                <p:cNvSpPr>
                  <a:spLocks noChangeAspect="1"/>
                </p:cNvSpPr>
                <p:nvPr/>
              </p:nvSpPr>
              <p:spPr bwMode="gray">
                <a:xfrm>
                  <a:off x="2468862" y="5051326"/>
                  <a:ext cx="48577" cy="34290"/>
                </a:xfrm>
                <a:custGeom>
                  <a:avLst/>
                  <a:gdLst>
                    <a:gd name="T0" fmla="*/ 40 w 40"/>
                    <a:gd name="T1" fmla="*/ 27 h 27"/>
                    <a:gd name="T2" fmla="*/ 15 w 40"/>
                    <a:gd name="T3" fmla="*/ 26 h 27"/>
                    <a:gd name="T4" fmla="*/ 0 w 40"/>
                    <a:gd name="T5" fmla="*/ 9 h 27"/>
                    <a:gd name="T6" fmla="*/ 20 w 40"/>
                    <a:gd name="T7" fmla="*/ 0 h 27"/>
                    <a:gd name="T8" fmla="*/ 40 w 40"/>
                    <a:gd name="T9" fmla="*/ 10 h 27"/>
                    <a:gd name="T10" fmla="*/ 40 w 40"/>
                    <a:gd name="T11" fmla="*/ 27 h 27"/>
                  </a:gdLst>
                  <a:ahLst/>
                  <a:cxnLst>
                    <a:cxn ang="0">
                      <a:pos x="T0" y="T1"/>
                    </a:cxn>
                    <a:cxn ang="0">
                      <a:pos x="T2" y="T3"/>
                    </a:cxn>
                    <a:cxn ang="0">
                      <a:pos x="T4" y="T5"/>
                    </a:cxn>
                    <a:cxn ang="0">
                      <a:pos x="T6" y="T7"/>
                    </a:cxn>
                    <a:cxn ang="0">
                      <a:pos x="T8" y="T9"/>
                    </a:cxn>
                    <a:cxn ang="0">
                      <a:pos x="T10" y="T11"/>
                    </a:cxn>
                  </a:cxnLst>
                  <a:rect l="0" t="0" r="r" b="b"/>
                  <a:pathLst>
                    <a:path w="40" h="27">
                      <a:moveTo>
                        <a:pt x="40" y="27"/>
                      </a:moveTo>
                      <a:lnTo>
                        <a:pt x="15" y="26"/>
                      </a:lnTo>
                      <a:lnTo>
                        <a:pt x="0" y="9"/>
                      </a:lnTo>
                      <a:lnTo>
                        <a:pt x="20" y="0"/>
                      </a:lnTo>
                      <a:lnTo>
                        <a:pt x="40" y="10"/>
                      </a:lnTo>
                      <a:lnTo>
                        <a:pt x="40" y="27"/>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38" name="Freeform 63"/>
                <p:cNvSpPr>
                  <a:spLocks noChangeAspect="1"/>
                </p:cNvSpPr>
                <p:nvPr/>
              </p:nvSpPr>
              <p:spPr bwMode="gray">
                <a:xfrm>
                  <a:off x="4699972" y="3081551"/>
                  <a:ext cx="74295" cy="185738"/>
                </a:xfrm>
                <a:custGeom>
                  <a:avLst/>
                  <a:gdLst>
                    <a:gd name="T0" fmla="*/ 0 w 60"/>
                    <a:gd name="T1" fmla="*/ 149 h 149"/>
                    <a:gd name="T2" fmla="*/ 0 w 60"/>
                    <a:gd name="T3" fmla="*/ 79 h 149"/>
                    <a:gd name="T4" fmla="*/ 56 w 60"/>
                    <a:gd name="T5" fmla="*/ 0 h 149"/>
                    <a:gd name="T6" fmla="*/ 60 w 60"/>
                    <a:gd name="T7" fmla="*/ 48 h 149"/>
                    <a:gd name="T8" fmla="*/ 35 w 60"/>
                    <a:gd name="T9" fmla="*/ 72 h 149"/>
                    <a:gd name="T10" fmla="*/ 32 w 60"/>
                    <a:gd name="T11" fmla="*/ 114 h 149"/>
                    <a:gd name="T12" fmla="*/ 0 w 6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149"/>
                      </a:moveTo>
                      <a:lnTo>
                        <a:pt x="0" y="79"/>
                      </a:lnTo>
                      <a:lnTo>
                        <a:pt x="56" y="0"/>
                      </a:lnTo>
                      <a:lnTo>
                        <a:pt x="60" y="48"/>
                      </a:lnTo>
                      <a:lnTo>
                        <a:pt x="35" y="72"/>
                      </a:lnTo>
                      <a:lnTo>
                        <a:pt x="32" y="114"/>
                      </a:lnTo>
                      <a:lnTo>
                        <a:pt x="0" y="149"/>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nvGrpSpPr>
                <p:cNvPr id="30" name="Group 76"/>
                <p:cNvGrpSpPr>
                  <a:grpSpLocks/>
                </p:cNvGrpSpPr>
                <p:nvPr/>
              </p:nvGrpSpPr>
              <p:grpSpPr bwMode="auto">
                <a:xfrm>
                  <a:off x="2977497" y="3055362"/>
                  <a:ext cx="974407" cy="1285875"/>
                  <a:chOff x="402" y="1036"/>
                  <a:chExt cx="872" cy="1147"/>
                </a:xfrm>
                <a:grpFill/>
              </p:grpSpPr>
              <p:sp>
                <p:nvSpPr>
                  <p:cNvPr id="340" name="Freeform 77"/>
                  <p:cNvSpPr>
                    <a:spLocks noChangeAspect="1"/>
                  </p:cNvSpPr>
                  <p:nvPr/>
                </p:nvSpPr>
                <p:spPr bwMode="gray">
                  <a:xfrm>
                    <a:off x="402" y="1036"/>
                    <a:ext cx="872" cy="1147"/>
                  </a:xfrm>
                  <a:custGeom>
                    <a:avLst/>
                    <a:gdLst>
                      <a:gd name="T0" fmla="*/ 101 w 788"/>
                      <a:gd name="T1" fmla="*/ 249 h 1036"/>
                      <a:gd name="T2" fmla="*/ 88 w 788"/>
                      <a:gd name="T3" fmla="*/ 219 h 1036"/>
                      <a:gd name="T4" fmla="*/ 113 w 788"/>
                      <a:gd name="T5" fmla="*/ 177 h 1036"/>
                      <a:gd name="T6" fmla="*/ 191 w 788"/>
                      <a:gd name="T7" fmla="*/ 210 h 1036"/>
                      <a:gd name="T8" fmla="*/ 222 w 788"/>
                      <a:gd name="T9" fmla="*/ 157 h 1036"/>
                      <a:gd name="T10" fmla="*/ 312 w 788"/>
                      <a:gd name="T11" fmla="*/ 182 h 1036"/>
                      <a:gd name="T12" fmla="*/ 245 w 788"/>
                      <a:gd name="T13" fmla="*/ 140 h 1036"/>
                      <a:gd name="T14" fmla="*/ 255 w 788"/>
                      <a:gd name="T15" fmla="*/ 61 h 1036"/>
                      <a:gd name="T16" fmla="*/ 235 w 788"/>
                      <a:gd name="T17" fmla="*/ 0 h 1036"/>
                      <a:gd name="T18" fmla="*/ 337 w 788"/>
                      <a:gd name="T19" fmla="*/ 22 h 1036"/>
                      <a:gd name="T20" fmla="*/ 394 w 788"/>
                      <a:gd name="T21" fmla="*/ 74 h 1036"/>
                      <a:gd name="T22" fmla="*/ 437 w 788"/>
                      <a:gd name="T23" fmla="*/ 94 h 1036"/>
                      <a:gd name="T24" fmla="*/ 415 w 788"/>
                      <a:gd name="T25" fmla="*/ 136 h 1036"/>
                      <a:gd name="T26" fmla="*/ 503 w 788"/>
                      <a:gd name="T27" fmla="*/ 100 h 1036"/>
                      <a:gd name="T28" fmla="*/ 556 w 788"/>
                      <a:gd name="T29" fmla="*/ 72 h 1036"/>
                      <a:gd name="T30" fmla="*/ 668 w 788"/>
                      <a:gd name="T31" fmla="*/ 119 h 1036"/>
                      <a:gd name="T32" fmla="*/ 733 w 788"/>
                      <a:gd name="T33" fmla="*/ 171 h 1036"/>
                      <a:gd name="T34" fmla="*/ 707 w 788"/>
                      <a:gd name="T35" fmla="*/ 290 h 1036"/>
                      <a:gd name="T36" fmla="*/ 753 w 788"/>
                      <a:gd name="T37" fmla="*/ 436 h 1036"/>
                      <a:gd name="T38" fmla="*/ 780 w 788"/>
                      <a:gd name="T39" fmla="*/ 545 h 1036"/>
                      <a:gd name="T40" fmla="*/ 714 w 788"/>
                      <a:gd name="T41" fmla="*/ 552 h 1036"/>
                      <a:gd name="T42" fmla="*/ 543 w 788"/>
                      <a:gd name="T43" fmla="*/ 649 h 1036"/>
                      <a:gd name="T44" fmla="*/ 686 w 788"/>
                      <a:gd name="T45" fmla="*/ 859 h 1036"/>
                      <a:gd name="T46" fmla="*/ 605 w 788"/>
                      <a:gd name="T47" fmla="*/ 936 h 1036"/>
                      <a:gd name="T48" fmla="*/ 503 w 788"/>
                      <a:gd name="T49" fmla="*/ 998 h 1036"/>
                      <a:gd name="T50" fmla="*/ 413 w 788"/>
                      <a:gd name="T51" fmla="*/ 1015 h 1036"/>
                      <a:gd name="T52" fmla="*/ 322 w 788"/>
                      <a:gd name="T53" fmla="*/ 1005 h 1036"/>
                      <a:gd name="T54" fmla="*/ 123 w 788"/>
                      <a:gd name="T55" fmla="*/ 1015 h 1036"/>
                      <a:gd name="T56" fmla="*/ 189 w 788"/>
                      <a:gd name="T57" fmla="*/ 813 h 1036"/>
                      <a:gd name="T58" fmla="*/ 35 w 788"/>
                      <a:gd name="T59" fmla="*/ 726 h 1036"/>
                      <a:gd name="T60" fmla="*/ 17 w 788"/>
                      <a:gd name="T61" fmla="*/ 597 h 1036"/>
                      <a:gd name="T62" fmla="*/ 17 w 788"/>
                      <a:gd name="T63" fmla="*/ 513 h 1036"/>
                      <a:gd name="T64" fmla="*/ 84 w 788"/>
                      <a:gd name="T65" fmla="*/ 3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8" h="1036">
                        <a:moveTo>
                          <a:pt x="84" y="378"/>
                        </a:moveTo>
                        <a:lnTo>
                          <a:pt x="101" y="249"/>
                        </a:lnTo>
                        <a:lnTo>
                          <a:pt x="109" y="227"/>
                        </a:lnTo>
                        <a:lnTo>
                          <a:pt x="88" y="219"/>
                        </a:lnTo>
                        <a:lnTo>
                          <a:pt x="92" y="198"/>
                        </a:lnTo>
                        <a:lnTo>
                          <a:pt x="113" y="177"/>
                        </a:lnTo>
                        <a:lnTo>
                          <a:pt x="178" y="177"/>
                        </a:lnTo>
                        <a:lnTo>
                          <a:pt x="191" y="210"/>
                        </a:lnTo>
                        <a:lnTo>
                          <a:pt x="206" y="208"/>
                        </a:lnTo>
                        <a:lnTo>
                          <a:pt x="222" y="157"/>
                        </a:lnTo>
                        <a:lnTo>
                          <a:pt x="274" y="161"/>
                        </a:lnTo>
                        <a:lnTo>
                          <a:pt x="312" y="182"/>
                        </a:lnTo>
                        <a:lnTo>
                          <a:pt x="302" y="159"/>
                        </a:lnTo>
                        <a:lnTo>
                          <a:pt x="245" y="140"/>
                        </a:lnTo>
                        <a:lnTo>
                          <a:pt x="235" y="72"/>
                        </a:lnTo>
                        <a:lnTo>
                          <a:pt x="255" y="61"/>
                        </a:lnTo>
                        <a:lnTo>
                          <a:pt x="229" y="14"/>
                        </a:lnTo>
                        <a:lnTo>
                          <a:pt x="235" y="0"/>
                        </a:lnTo>
                        <a:lnTo>
                          <a:pt x="306" y="0"/>
                        </a:lnTo>
                        <a:lnTo>
                          <a:pt x="337" y="22"/>
                        </a:lnTo>
                        <a:lnTo>
                          <a:pt x="341" y="49"/>
                        </a:lnTo>
                        <a:lnTo>
                          <a:pt x="394" y="74"/>
                        </a:lnTo>
                        <a:lnTo>
                          <a:pt x="431" y="72"/>
                        </a:lnTo>
                        <a:lnTo>
                          <a:pt x="437" y="94"/>
                        </a:lnTo>
                        <a:lnTo>
                          <a:pt x="407" y="115"/>
                        </a:lnTo>
                        <a:lnTo>
                          <a:pt x="415" y="136"/>
                        </a:lnTo>
                        <a:lnTo>
                          <a:pt x="468" y="129"/>
                        </a:lnTo>
                        <a:lnTo>
                          <a:pt x="503" y="100"/>
                        </a:lnTo>
                        <a:lnTo>
                          <a:pt x="531" y="96"/>
                        </a:lnTo>
                        <a:lnTo>
                          <a:pt x="556" y="72"/>
                        </a:lnTo>
                        <a:lnTo>
                          <a:pt x="606" y="72"/>
                        </a:lnTo>
                        <a:lnTo>
                          <a:pt x="668" y="119"/>
                        </a:lnTo>
                        <a:lnTo>
                          <a:pt x="672" y="143"/>
                        </a:lnTo>
                        <a:lnTo>
                          <a:pt x="733" y="171"/>
                        </a:lnTo>
                        <a:lnTo>
                          <a:pt x="735" y="213"/>
                        </a:lnTo>
                        <a:lnTo>
                          <a:pt x="707" y="290"/>
                        </a:lnTo>
                        <a:lnTo>
                          <a:pt x="742" y="318"/>
                        </a:lnTo>
                        <a:lnTo>
                          <a:pt x="753" y="436"/>
                        </a:lnTo>
                        <a:lnTo>
                          <a:pt x="788" y="524"/>
                        </a:lnTo>
                        <a:lnTo>
                          <a:pt x="780" y="545"/>
                        </a:lnTo>
                        <a:lnTo>
                          <a:pt x="774" y="562"/>
                        </a:lnTo>
                        <a:lnTo>
                          <a:pt x="714" y="552"/>
                        </a:lnTo>
                        <a:lnTo>
                          <a:pt x="633" y="618"/>
                        </a:lnTo>
                        <a:lnTo>
                          <a:pt x="543" y="649"/>
                        </a:lnTo>
                        <a:lnTo>
                          <a:pt x="578" y="754"/>
                        </a:lnTo>
                        <a:lnTo>
                          <a:pt x="686" y="859"/>
                        </a:lnTo>
                        <a:lnTo>
                          <a:pt x="647" y="910"/>
                        </a:lnTo>
                        <a:lnTo>
                          <a:pt x="605" y="936"/>
                        </a:lnTo>
                        <a:lnTo>
                          <a:pt x="616" y="994"/>
                        </a:lnTo>
                        <a:lnTo>
                          <a:pt x="503" y="998"/>
                        </a:lnTo>
                        <a:lnTo>
                          <a:pt x="469" y="1022"/>
                        </a:lnTo>
                        <a:lnTo>
                          <a:pt x="413" y="1015"/>
                        </a:lnTo>
                        <a:lnTo>
                          <a:pt x="385" y="1036"/>
                        </a:lnTo>
                        <a:lnTo>
                          <a:pt x="322" y="1005"/>
                        </a:lnTo>
                        <a:lnTo>
                          <a:pt x="259" y="984"/>
                        </a:lnTo>
                        <a:lnTo>
                          <a:pt x="123" y="1015"/>
                        </a:lnTo>
                        <a:lnTo>
                          <a:pt x="147" y="873"/>
                        </a:lnTo>
                        <a:lnTo>
                          <a:pt x="189" y="813"/>
                        </a:lnTo>
                        <a:lnTo>
                          <a:pt x="28" y="761"/>
                        </a:lnTo>
                        <a:lnTo>
                          <a:pt x="35" y="726"/>
                        </a:lnTo>
                        <a:lnTo>
                          <a:pt x="17" y="659"/>
                        </a:lnTo>
                        <a:lnTo>
                          <a:pt x="17" y="597"/>
                        </a:lnTo>
                        <a:lnTo>
                          <a:pt x="0" y="552"/>
                        </a:lnTo>
                        <a:lnTo>
                          <a:pt x="17" y="513"/>
                        </a:lnTo>
                        <a:lnTo>
                          <a:pt x="17" y="433"/>
                        </a:lnTo>
                        <a:lnTo>
                          <a:pt x="84" y="378"/>
                        </a:lnTo>
                        <a:close/>
                      </a:path>
                    </a:pathLst>
                  </a:custGeom>
                  <a:grpFill/>
                  <a:ln w="6350">
                    <a:solidFill>
                      <a:sysClr val="window" lastClr="FFFFFF"/>
                    </a:solidFill>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41" name="Freeform 78"/>
                  <p:cNvSpPr>
                    <a:spLocks/>
                  </p:cNvSpPr>
                  <p:nvPr/>
                </p:nvSpPr>
                <p:spPr bwMode="auto">
                  <a:xfrm>
                    <a:off x="777" y="1191"/>
                    <a:ext cx="155" cy="399"/>
                  </a:xfrm>
                  <a:custGeom>
                    <a:avLst/>
                    <a:gdLst>
                      <a:gd name="T0" fmla="*/ 86 w 155"/>
                      <a:gd name="T1" fmla="*/ 0 h 398"/>
                      <a:gd name="T2" fmla="*/ 84 w 155"/>
                      <a:gd name="T3" fmla="*/ 20 h 398"/>
                      <a:gd name="T4" fmla="*/ 90 w 155"/>
                      <a:gd name="T5" fmla="*/ 38 h 398"/>
                      <a:gd name="T6" fmla="*/ 80 w 155"/>
                      <a:gd name="T7" fmla="*/ 60 h 398"/>
                      <a:gd name="T8" fmla="*/ 74 w 155"/>
                      <a:gd name="T9" fmla="*/ 72 h 398"/>
                      <a:gd name="T10" fmla="*/ 62 w 155"/>
                      <a:gd name="T11" fmla="*/ 76 h 398"/>
                      <a:gd name="T12" fmla="*/ 86 w 155"/>
                      <a:gd name="T13" fmla="*/ 92 h 398"/>
                      <a:gd name="T14" fmla="*/ 98 w 155"/>
                      <a:gd name="T15" fmla="*/ 100 h 398"/>
                      <a:gd name="T16" fmla="*/ 132 w 155"/>
                      <a:gd name="T17" fmla="*/ 118 h 398"/>
                      <a:gd name="T18" fmla="*/ 150 w 155"/>
                      <a:gd name="T19" fmla="*/ 128 h 398"/>
                      <a:gd name="T20" fmla="*/ 120 w 155"/>
                      <a:gd name="T21" fmla="*/ 148 h 398"/>
                      <a:gd name="T22" fmla="*/ 102 w 155"/>
                      <a:gd name="T23" fmla="*/ 156 h 398"/>
                      <a:gd name="T24" fmla="*/ 96 w 155"/>
                      <a:gd name="T25" fmla="*/ 158 h 398"/>
                      <a:gd name="T26" fmla="*/ 60 w 155"/>
                      <a:gd name="T27" fmla="*/ 282 h 398"/>
                      <a:gd name="T28" fmla="*/ 68 w 155"/>
                      <a:gd name="T29" fmla="*/ 338 h 398"/>
                      <a:gd name="T30" fmla="*/ 36 w 155"/>
                      <a:gd name="T31" fmla="*/ 350 h 398"/>
                      <a:gd name="T32" fmla="*/ 22 w 155"/>
                      <a:gd name="T33" fmla="*/ 364 h 398"/>
                      <a:gd name="T34" fmla="*/ 4 w 155"/>
                      <a:gd name="T35" fmla="*/ 370 h 398"/>
                      <a:gd name="T36" fmla="*/ 20 w 155"/>
                      <a:gd name="T3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398">
                        <a:moveTo>
                          <a:pt x="86" y="0"/>
                        </a:moveTo>
                        <a:cubicBezTo>
                          <a:pt x="82" y="13"/>
                          <a:pt x="81" y="9"/>
                          <a:pt x="84" y="20"/>
                        </a:cubicBezTo>
                        <a:cubicBezTo>
                          <a:pt x="86" y="26"/>
                          <a:pt x="90" y="38"/>
                          <a:pt x="90" y="38"/>
                        </a:cubicBezTo>
                        <a:cubicBezTo>
                          <a:pt x="88" y="49"/>
                          <a:pt x="89" y="54"/>
                          <a:pt x="80" y="60"/>
                        </a:cubicBezTo>
                        <a:cubicBezTo>
                          <a:pt x="79" y="63"/>
                          <a:pt x="77" y="70"/>
                          <a:pt x="74" y="72"/>
                        </a:cubicBezTo>
                        <a:cubicBezTo>
                          <a:pt x="70" y="74"/>
                          <a:pt x="62" y="76"/>
                          <a:pt x="62" y="76"/>
                        </a:cubicBezTo>
                        <a:cubicBezTo>
                          <a:pt x="65" y="93"/>
                          <a:pt x="73" y="85"/>
                          <a:pt x="86" y="92"/>
                        </a:cubicBezTo>
                        <a:cubicBezTo>
                          <a:pt x="90" y="94"/>
                          <a:pt x="98" y="100"/>
                          <a:pt x="98" y="100"/>
                        </a:cubicBezTo>
                        <a:cubicBezTo>
                          <a:pt x="102" y="113"/>
                          <a:pt x="120" y="116"/>
                          <a:pt x="132" y="118"/>
                        </a:cubicBezTo>
                        <a:cubicBezTo>
                          <a:pt x="139" y="120"/>
                          <a:pt x="150" y="128"/>
                          <a:pt x="150" y="128"/>
                        </a:cubicBezTo>
                        <a:cubicBezTo>
                          <a:pt x="155" y="144"/>
                          <a:pt x="132" y="146"/>
                          <a:pt x="120" y="148"/>
                        </a:cubicBezTo>
                        <a:cubicBezTo>
                          <a:pt x="110" y="154"/>
                          <a:pt x="116" y="151"/>
                          <a:pt x="102" y="156"/>
                        </a:cubicBezTo>
                        <a:cubicBezTo>
                          <a:pt x="100" y="157"/>
                          <a:pt x="96" y="158"/>
                          <a:pt x="96" y="158"/>
                        </a:cubicBezTo>
                        <a:cubicBezTo>
                          <a:pt x="74" y="225"/>
                          <a:pt x="127" y="275"/>
                          <a:pt x="60" y="282"/>
                        </a:cubicBezTo>
                        <a:cubicBezTo>
                          <a:pt x="51" y="295"/>
                          <a:pt x="57" y="327"/>
                          <a:pt x="68" y="338"/>
                        </a:cubicBezTo>
                        <a:cubicBezTo>
                          <a:pt x="64" y="352"/>
                          <a:pt x="49" y="348"/>
                          <a:pt x="36" y="350"/>
                        </a:cubicBezTo>
                        <a:cubicBezTo>
                          <a:pt x="30" y="352"/>
                          <a:pt x="28" y="362"/>
                          <a:pt x="22" y="364"/>
                        </a:cubicBezTo>
                        <a:cubicBezTo>
                          <a:pt x="16" y="366"/>
                          <a:pt x="4" y="370"/>
                          <a:pt x="4" y="370"/>
                        </a:cubicBezTo>
                        <a:cubicBezTo>
                          <a:pt x="0" y="383"/>
                          <a:pt x="6" y="398"/>
                          <a:pt x="20" y="39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42" name="Freeform 79"/>
                  <p:cNvSpPr>
                    <a:spLocks/>
                  </p:cNvSpPr>
                  <p:nvPr/>
                </p:nvSpPr>
                <p:spPr bwMode="auto">
                  <a:xfrm>
                    <a:off x="775" y="1592"/>
                    <a:ext cx="230" cy="158"/>
                  </a:xfrm>
                  <a:custGeom>
                    <a:avLst/>
                    <a:gdLst>
                      <a:gd name="T0" fmla="*/ 21 w 231"/>
                      <a:gd name="T1" fmla="*/ 0 h 158"/>
                      <a:gd name="T2" fmla="*/ 17 w 231"/>
                      <a:gd name="T3" fmla="*/ 22 h 158"/>
                      <a:gd name="T4" fmla="*/ 5 w 231"/>
                      <a:gd name="T5" fmla="*/ 46 h 158"/>
                      <a:gd name="T6" fmla="*/ 11 w 231"/>
                      <a:gd name="T7" fmla="*/ 88 h 158"/>
                      <a:gd name="T8" fmla="*/ 35 w 231"/>
                      <a:gd name="T9" fmla="*/ 98 h 158"/>
                      <a:gd name="T10" fmla="*/ 55 w 231"/>
                      <a:gd name="T11" fmla="*/ 128 h 158"/>
                      <a:gd name="T12" fmla="*/ 73 w 231"/>
                      <a:gd name="T13" fmla="*/ 136 h 158"/>
                      <a:gd name="T14" fmla="*/ 113 w 231"/>
                      <a:gd name="T15" fmla="*/ 130 h 158"/>
                      <a:gd name="T16" fmla="*/ 127 w 231"/>
                      <a:gd name="T17" fmla="*/ 96 h 158"/>
                      <a:gd name="T18" fmla="*/ 145 w 231"/>
                      <a:gd name="T19" fmla="*/ 100 h 158"/>
                      <a:gd name="T20" fmla="*/ 147 w 231"/>
                      <a:gd name="T21" fmla="*/ 116 h 158"/>
                      <a:gd name="T22" fmla="*/ 177 w 231"/>
                      <a:gd name="T23" fmla="*/ 118 h 158"/>
                      <a:gd name="T24" fmla="*/ 215 w 231"/>
                      <a:gd name="T25" fmla="*/ 134 h 158"/>
                      <a:gd name="T26" fmla="*/ 219 w 231"/>
                      <a:gd name="T27" fmla="*/ 146 h 158"/>
                      <a:gd name="T28" fmla="*/ 231 w 231"/>
                      <a:gd name="T2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58">
                        <a:moveTo>
                          <a:pt x="21" y="0"/>
                        </a:moveTo>
                        <a:cubicBezTo>
                          <a:pt x="27" y="9"/>
                          <a:pt x="26" y="16"/>
                          <a:pt x="17" y="22"/>
                        </a:cubicBezTo>
                        <a:cubicBezTo>
                          <a:pt x="11" y="31"/>
                          <a:pt x="16" y="42"/>
                          <a:pt x="5" y="46"/>
                        </a:cubicBezTo>
                        <a:cubicBezTo>
                          <a:pt x="0" y="54"/>
                          <a:pt x="1" y="81"/>
                          <a:pt x="11" y="88"/>
                        </a:cubicBezTo>
                        <a:cubicBezTo>
                          <a:pt x="19" y="93"/>
                          <a:pt x="27" y="93"/>
                          <a:pt x="35" y="98"/>
                        </a:cubicBezTo>
                        <a:cubicBezTo>
                          <a:pt x="40" y="105"/>
                          <a:pt x="49" y="122"/>
                          <a:pt x="55" y="128"/>
                        </a:cubicBezTo>
                        <a:cubicBezTo>
                          <a:pt x="60" y="133"/>
                          <a:pt x="73" y="136"/>
                          <a:pt x="73" y="136"/>
                        </a:cubicBezTo>
                        <a:cubicBezTo>
                          <a:pt x="87" y="134"/>
                          <a:pt x="98" y="131"/>
                          <a:pt x="113" y="130"/>
                        </a:cubicBezTo>
                        <a:cubicBezTo>
                          <a:pt x="121" y="118"/>
                          <a:pt x="117" y="106"/>
                          <a:pt x="127" y="96"/>
                        </a:cubicBezTo>
                        <a:cubicBezTo>
                          <a:pt x="133" y="97"/>
                          <a:pt x="143" y="94"/>
                          <a:pt x="145" y="100"/>
                        </a:cubicBezTo>
                        <a:cubicBezTo>
                          <a:pt x="147" y="105"/>
                          <a:pt x="142" y="113"/>
                          <a:pt x="147" y="116"/>
                        </a:cubicBezTo>
                        <a:cubicBezTo>
                          <a:pt x="156" y="121"/>
                          <a:pt x="167" y="117"/>
                          <a:pt x="177" y="118"/>
                        </a:cubicBezTo>
                        <a:cubicBezTo>
                          <a:pt x="191" y="121"/>
                          <a:pt x="202" y="130"/>
                          <a:pt x="215" y="134"/>
                        </a:cubicBezTo>
                        <a:cubicBezTo>
                          <a:pt x="216" y="138"/>
                          <a:pt x="218" y="142"/>
                          <a:pt x="219" y="146"/>
                        </a:cubicBezTo>
                        <a:cubicBezTo>
                          <a:pt x="221" y="151"/>
                          <a:pt x="231" y="150"/>
                          <a:pt x="231" y="158"/>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43" name="Freeform 80"/>
                  <p:cNvSpPr>
                    <a:spLocks/>
                  </p:cNvSpPr>
                  <p:nvPr/>
                </p:nvSpPr>
                <p:spPr bwMode="auto">
                  <a:xfrm>
                    <a:off x="766" y="1214"/>
                    <a:ext cx="60" cy="59"/>
                  </a:xfrm>
                  <a:custGeom>
                    <a:avLst/>
                    <a:gdLst>
                      <a:gd name="T0" fmla="*/ 0 w 61"/>
                      <a:gd name="T1" fmla="*/ 28 h 59"/>
                      <a:gd name="T2" fmla="*/ 22 w 61"/>
                      <a:gd name="T3" fmla="*/ 0 h 59"/>
                      <a:gd name="T4" fmla="*/ 42 w 61"/>
                      <a:gd name="T5" fmla="*/ 30 h 59"/>
                      <a:gd name="T6" fmla="*/ 54 w 61"/>
                      <a:gd name="T7" fmla="*/ 34 h 59"/>
                      <a:gd name="T8" fmla="*/ 38 w 61"/>
                      <a:gd name="T9" fmla="*/ 56 h 59"/>
                      <a:gd name="T10" fmla="*/ 16 w 61"/>
                      <a:gd name="T11" fmla="*/ 48 h 59"/>
                      <a:gd name="T12" fmla="*/ 4 w 61"/>
                      <a:gd name="T13" fmla="*/ 44 h 59"/>
                      <a:gd name="T14" fmla="*/ 0 w 61"/>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9">
                        <a:moveTo>
                          <a:pt x="0" y="28"/>
                        </a:moveTo>
                        <a:cubicBezTo>
                          <a:pt x="16" y="23"/>
                          <a:pt x="1" y="7"/>
                          <a:pt x="22" y="0"/>
                        </a:cubicBezTo>
                        <a:cubicBezTo>
                          <a:pt x="54" y="4"/>
                          <a:pt x="28" y="4"/>
                          <a:pt x="42" y="30"/>
                        </a:cubicBezTo>
                        <a:cubicBezTo>
                          <a:pt x="44" y="34"/>
                          <a:pt x="54" y="34"/>
                          <a:pt x="54" y="34"/>
                        </a:cubicBezTo>
                        <a:cubicBezTo>
                          <a:pt x="61" y="54"/>
                          <a:pt x="58" y="59"/>
                          <a:pt x="38" y="56"/>
                        </a:cubicBezTo>
                        <a:cubicBezTo>
                          <a:pt x="30" y="53"/>
                          <a:pt x="24" y="50"/>
                          <a:pt x="16" y="48"/>
                        </a:cubicBezTo>
                        <a:cubicBezTo>
                          <a:pt x="12" y="47"/>
                          <a:pt x="4" y="44"/>
                          <a:pt x="4" y="44"/>
                        </a:cubicBezTo>
                        <a:cubicBezTo>
                          <a:pt x="1" y="35"/>
                          <a:pt x="2" y="40"/>
                          <a:pt x="0" y="28"/>
                        </a:cubicBezTo>
                        <a:close/>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44" name="Freeform 81"/>
                  <p:cNvSpPr>
                    <a:spLocks/>
                  </p:cNvSpPr>
                  <p:nvPr/>
                </p:nvSpPr>
                <p:spPr bwMode="auto">
                  <a:xfrm>
                    <a:off x="607" y="1806"/>
                    <a:ext cx="252" cy="336"/>
                  </a:xfrm>
                  <a:custGeom>
                    <a:avLst/>
                    <a:gdLst>
                      <a:gd name="T0" fmla="*/ 0 w 253"/>
                      <a:gd name="T1" fmla="*/ 126 h 336"/>
                      <a:gd name="T2" fmla="*/ 14 w 253"/>
                      <a:gd name="T3" fmla="*/ 80 h 336"/>
                      <a:gd name="T4" fmla="*/ 16 w 253"/>
                      <a:gd name="T5" fmla="*/ 32 h 336"/>
                      <a:gd name="T6" fmla="*/ 22 w 253"/>
                      <a:gd name="T7" fmla="*/ 28 h 336"/>
                      <a:gd name="T8" fmla="*/ 50 w 253"/>
                      <a:gd name="T9" fmla="*/ 30 h 336"/>
                      <a:gd name="T10" fmla="*/ 52 w 253"/>
                      <a:gd name="T11" fmla="*/ 52 h 336"/>
                      <a:gd name="T12" fmla="*/ 58 w 253"/>
                      <a:gd name="T13" fmla="*/ 54 h 336"/>
                      <a:gd name="T14" fmla="*/ 104 w 253"/>
                      <a:gd name="T15" fmla="*/ 22 h 336"/>
                      <a:gd name="T16" fmla="*/ 114 w 253"/>
                      <a:gd name="T17" fmla="*/ 4 h 336"/>
                      <a:gd name="T18" fmla="*/ 126 w 253"/>
                      <a:gd name="T19" fmla="*/ 0 h 336"/>
                      <a:gd name="T20" fmla="*/ 158 w 253"/>
                      <a:gd name="T21" fmla="*/ 8 h 336"/>
                      <a:gd name="T22" fmla="*/ 182 w 253"/>
                      <a:gd name="T23" fmla="*/ 20 h 336"/>
                      <a:gd name="T24" fmla="*/ 184 w 253"/>
                      <a:gd name="T25" fmla="*/ 46 h 336"/>
                      <a:gd name="T26" fmla="*/ 190 w 253"/>
                      <a:gd name="T27" fmla="*/ 64 h 336"/>
                      <a:gd name="T28" fmla="*/ 198 w 253"/>
                      <a:gd name="T29" fmla="*/ 106 h 336"/>
                      <a:gd name="T30" fmla="*/ 210 w 253"/>
                      <a:gd name="T31" fmla="*/ 130 h 336"/>
                      <a:gd name="T32" fmla="*/ 228 w 253"/>
                      <a:gd name="T33" fmla="*/ 118 h 336"/>
                      <a:gd name="T34" fmla="*/ 238 w 253"/>
                      <a:gd name="T35" fmla="*/ 134 h 336"/>
                      <a:gd name="T36" fmla="*/ 206 w 253"/>
                      <a:gd name="T37" fmla="*/ 178 h 336"/>
                      <a:gd name="T38" fmla="*/ 168 w 253"/>
                      <a:gd name="T39" fmla="*/ 204 h 336"/>
                      <a:gd name="T40" fmla="*/ 180 w 253"/>
                      <a:gd name="T41" fmla="*/ 222 h 336"/>
                      <a:gd name="T42" fmla="*/ 168 w 253"/>
                      <a:gd name="T43" fmla="*/ 240 h 336"/>
                      <a:gd name="T44" fmla="*/ 182 w 253"/>
                      <a:gd name="T45" fmla="*/ 258 h 336"/>
                      <a:gd name="T46" fmla="*/ 146 w 253"/>
                      <a:gd name="T47" fmla="*/ 322 h 336"/>
                      <a:gd name="T48" fmla="*/ 142 w 253"/>
                      <a:gd name="T4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336">
                        <a:moveTo>
                          <a:pt x="0" y="126"/>
                        </a:moveTo>
                        <a:cubicBezTo>
                          <a:pt x="3" y="110"/>
                          <a:pt x="5" y="93"/>
                          <a:pt x="14" y="80"/>
                        </a:cubicBezTo>
                        <a:cubicBezTo>
                          <a:pt x="19" y="48"/>
                          <a:pt x="19" y="64"/>
                          <a:pt x="16" y="32"/>
                        </a:cubicBezTo>
                        <a:cubicBezTo>
                          <a:pt x="18" y="31"/>
                          <a:pt x="20" y="28"/>
                          <a:pt x="22" y="28"/>
                        </a:cubicBezTo>
                        <a:cubicBezTo>
                          <a:pt x="31" y="27"/>
                          <a:pt x="43" y="24"/>
                          <a:pt x="50" y="30"/>
                        </a:cubicBezTo>
                        <a:cubicBezTo>
                          <a:pt x="56" y="35"/>
                          <a:pt x="50" y="45"/>
                          <a:pt x="52" y="52"/>
                        </a:cubicBezTo>
                        <a:cubicBezTo>
                          <a:pt x="53" y="54"/>
                          <a:pt x="56" y="53"/>
                          <a:pt x="58" y="54"/>
                        </a:cubicBezTo>
                        <a:cubicBezTo>
                          <a:pt x="75" y="43"/>
                          <a:pt x="83" y="27"/>
                          <a:pt x="104" y="22"/>
                        </a:cubicBezTo>
                        <a:cubicBezTo>
                          <a:pt x="107" y="18"/>
                          <a:pt x="110" y="7"/>
                          <a:pt x="114" y="4"/>
                        </a:cubicBezTo>
                        <a:cubicBezTo>
                          <a:pt x="118" y="2"/>
                          <a:pt x="126" y="0"/>
                          <a:pt x="126" y="0"/>
                        </a:cubicBezTo>
                        <a:cubicBezTo>
                          <a:pt x="137" y="4"/>
                          <a:pt x="148" y="5"/>
                          <a:pt x="158" y="8"/>
                        </a:cubicBezTo>
                        <a:cubicBezTo>
                          <a:pt x="165" y="19"/>
                          <a:pt x="169" y="18"/>
                          <a:pt x="182" y="20"/>
                        </a:cubicBezTo>
                        <a:cubicBezTo>
                          <a:pt x="183" y="29"/>
                          <a:pt x="183" y="37"/>
                          <a:pt x="184" y="46"/>
                        </a:cubicBezTo>
                        <a:cubicBezTo>
                          <a:pt x="185" y="52"/>
                          <a:pt x="190" y="64"/>
                          <a:pt x="190" y="64"/>
                        </a:cubicBezTo>
                        <a:cubicBezTo>
                          <a:pt x="185" y="82"/>
                          <a:pt x="185" y="93"/>
                          <a:pt x="198" y="106"/>
                        </a:cubicBezTo>
                        <a:cubicBezTo>
                          <a:pt x="200" y="119"/>
                          <a:pt x="198" y="126"/>
                          <a:pt x="210" y="130"/>
                        </a:cubicBezTo>
                        <a:cubicBezTo>
                          <a:pt x="218" y="118"/>
                          <a:pt x="210" y="115"/>
                          <a:pt x="228" y="118"/>
                        </a:cubicBezTo>
                        <a:cubicBezTo>
                          <a:pt x="230" y="127"/>
                          <a:pt x="229" y="131"/>
                          <a:pt x="238" y="134"/>
                        </a:cubicBezTo>
                        <a:cubicBezTo>
                          <a:pt x="253" y="156"/>
                          <a:pt x="220" y="169"/>
                          <a:pt x="206" y="178"/>
                        </a:cubicBezTo>
                        <a:cubicBezTo>
                          <a:pt x="194" y="197"/>
                          <a:pt x="192" y="201"/>
                          <a:pt x="168" y="204"/>
                        </a:cubicBezTo>
                        <a:cubicBezTo>
                          <a:pt x="172" y="223"/>
                          <a:pt x="175" y="207"/>
                          <a:pt x="180" y="222"/>
                        </a:cubicBezTo>
                        <a:cubicBezTo>
                          <a:pt x="176" y="228"/>
                          <a:pt x="168" y="240"/>
                          <a:pt x="168" y="240"/>
                        </a:cubicBezTo>
                        <a:cubicBezTo>
                          <a:pt x="178" y="254"/>
                          <a:pt x="173" y="249"/>
                          <a:pt x="182" y="258"/>
                        </a:cubicBezTo>
                        <a:cubicBezTo>
                          <a:pt x="179" y="325"/>
                          <a:pt x="189" y="308"/>
                          <a:pt x="146" y="322"/>
                        </a:cubicBezTo>
                        <a:cubicBezTo>
                          <a:pt x="144" y="333"/>
                          <a:pt x="146" y="329"/>
                          <a:pt x="142" y="33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45" name="Freeform 82"/>
                  <p:cNvSpPr>
                    <a:spLocks/>
                  </p:cNvSpPr>
                  <p:nvPr/>
                </p:nvSpPr>
                <p:spPr bwMode="auto">
                  <a:xfrm>
                    <a:off x="848" y="1936"/>
                    <a:ext cx="42" cy="227"/>
                  </a:xfrm>
                  <a:custGeom>
                    <a:avLst/>
                    <a:gdLst>
                      <a:gd name="T0" fmla="*/ 0 w 42"/>
                      <a:gd name="T1" fmla="*/ 10 h 226"/>
                      <a:gd name="T2" fmla="*/ 42 w 42"/>
                      <a:gd name="T3" fmla="*/ 24 h 226"/>
                      <a:gd name="T4" fmla="*/ 40 w 42"/>
                      <a:gd name="T5" fmla="*/ 82 h 226"/>
                      <a:gd name="T6" fmla="*/ 30 w 42"/>
                      <a:gd name="T7" fmla="*/ 108 h 226"/>
                      <a:gd name="T8" fmla="*/ 38 w 42"/>
                      <a:gd name="T9" fmla="*/ 154 h 226"/>
                      <a:gd name="T10" fmla="*/ 20 w 42"/>
                      <a:gd name="T11" fmla="*/ 198 h 226"/>
                      <a:gd name="T12" fmla="*/ 22 w 42"/>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2" h="226">
                        <a:moveTo>
                          <a:pt x="0" y="10"/>
                        </a:moveTo>
                        <a:cubicBezTo>
                          <a:pt x="21" y="8"/>
                          <a:pt x="39" y="0"/>
                          <a:pt x="42" y="24"/>
                        </a:cubicBezTo>
                        <a:cubicBezTo>
                          <a:pt x="39" y="45"/>
                          <a:pt x="32" y="59"/>
                          <a:pt x="40" y="82"/>
                        </a:cubicBezTo>
                        <a:cubicBezTo>
                          <a:pt x="36" y="111"/>
                          <a:pt x="25" y="85"/>
                          <a:pt x="30" y="108"/>
                        </a:cubicBezTo>
                        <a:cubicBezTo>
                          <a:pt x="32" y="146"/>
                          <a:pt x="31" y="133"/>
                          <a:pt x="38" y="154"/>
                        </a:cubicBezTo>
                        <a:cubicBezTo>
                          <a:pt x="33" y="169"/>
                          <a:pt x="25" y="182"/>
                          <a:pt x="20" y="198"/>
                        </a:cubicBezTo>
                        <a:cubicBezTo>
                          <a:pt x="23" y="214"/>
                          <a:pt x="22" y="205"/>
                          <a:pt x="22" y="226"/>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sp>
                <p:nvSpPr>
                  <p:cNvPr id="346" name="Freeform 83"/>
                  <p:cNvSpPr>
                    <a:spLocks/>
                  </p:cNvSpPr>
                  <p:nvPr/>
                </p:nvSpPr>
                <p:spPr bwMode="auto">
                  <a:xfrm>
                    <a:off x="506" y="1358"/>
                    <a:ext cx="188" cy="474"/>
                  </a:xfrm>
                  <a:custGeom>
                    <a:avLst/>
                    <a:gdLst>
                      <a:gd name="T0" fmla="*/ 0 w 188"/>
                      <a:gd name="T1" fmla="*/ 62 h 474"/>
                      <a:gd name="T2" fmla="*/ 24 w 188"/>
                      <a:gd name="T3" fmla="*/ 30 h 474"/>
                      <a:gd name="T4" fmla="*/ 44 w 188"/>
                      <a:gd name="T5" fmla="*/ 24 h 474"/>
                      <a:gd name="T6" fmla="*/ 72 w 188"/>
                      <a:gd name="T7" fmla="*/ 0 h 474"/>
                      <a:gd name="T8" fmla="*/ 88 w 188"/>
                      <a:gd name="T9" fmla="*/ 4 h 474"/>
                      <a:gd name="T10" fmla="*/ 100 w 188"/>
                      <a:gd name="T11" fmla="*/ 12 h 474"/>
                      <a:gd name="T12" fmla="*/ 106 w 188"/>
                      <a:gd name="T13" fmla="*/ 38 h 474"/>
                      <a:gd name="T14" fmla="*/ 142 w 188"/>
                      <a:gd name="T15" fmla="*/ 12 h 474"/>
                      <a:gd name="T16" fmla="*/ 158 w 188"/>
                      <a:gd name="T17" fmla="*/ 6 h 474"/>
                      <a:gd name="T18" fmla="*/ 154 w 188"/>
                      <a:gd name="T19" fmla="*/ 66 h 474"/>
                      <a:gd name="T20" fmla="*/ 146 w 188"/>
                      <a:gd name="T21" fmla="*/ 80 h 474"/>
                      <a:gd name="T22" fmla="*/ 134 w 188"/>
                      <a:gd name="T23" fmla="*/ 84 h 474"/>
                      <a:gd name="T24" fmla="*/ 140 w 188"/>
                      <a:gd name="T25" fmla="*/ 118 h 474"/>
                      <a:gd name="T26" fmla="*/ 132 w 188"/>
                      <a:gd name="T27" fmla="*/ 150 h 474"/>
                      <a:gd name="T28" fmla="*/ 178 w 188"/>
                      <a:gd name="T29" fmla="*/ 172 h 474"/>
                      <a:gd name="T30" fmla="*/ 144 w 188"/>
                      <a:gd name="T31" fmla="*/ 210 h 474"/>
                      <a:gd name="T32" fmla="*/ 148 w 188"/>
                      <a:gd name="T33" fmla="*/ 242 h 474"/>
                      <a:gd name="T34" fmla="*/ 130 w 188"/>
                      <a:gd name="T35" fmla="*/ 250 h 474"/>
                      <a:gd name="T36" fmla="*/ 112 w 188"/>
                      <a:gd name="T37" fmla="*/ 262 h 474"/>
                      <a:gd name="T38" fmla="*/ 92 w 188"/>
                      <a:gd name="T39" fmla="*/ 284 h 474"/>
                      <a:gd name="T40" fmla="*/ 86 w 188"/>
                      <a:gd name="T41" fmla="*/ 312 h 474"/>
                      <a:gd name="T42" fmla="*/ 100 w 188"/>
                      <a:gd name="T43" fmla="*/ 338 h 474"/>
                      <a:gd name="T44" fmla="*/ 112 w 188"/>
                      <a:gd name="T45" fmla="*/ 346 h 474"/>
                      <a:gd name="T46" fmla="*/ 128 w 188"/>
                      <a:gd name="T47" fmla="*/ 356 h 474"/>
                      <a:gd name="T48" fmla="*/ 172 w 188"/>
                      <a:gd name="T49" fmla="*/ 400 h 474"/>
                      <a:gd name="T50" fmla="*/ 176 w 188"/>
                      <a:gd name="T51" fmla="*/ 458 h 474"/>
                      <a:gd name="T52" fmla="*/ 180 w 188"/>
                      <a:gd name="T53" fmla="*/ 470 h 474"/>
                      <a:gd name="T54" fmla="*/ 186 w 188"/>
                      <a:gd name="T5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74">
                        <a:moveTo>
                          <a:pt x="0" y="62"/>
                        </a:moveTo>
                        <a:cubicBezTo>
                          <a:pt x="18" y="59"/>
                          <a:pt x="19" y="46"/>
                          <a:pt x="24" y="30"/>
                        </a:cubicBezTo>
                        <a:cubicBezTo>
                          <a:pt x="26" y="25"/>
                          <a:pt x="44" y="24"/>
                          <a:pt x="44" y="24"/>
                        </a:cubicBezTo>
                        <a:cubicBezTo>
                          <a:pt x="57" y="20"/>
                          <a:pt x="61" y="7"/>
                          <a:pt x="72" y="0"/>
                        </a:cubicBezTo>
                        <a:cubicBezTo>
                          <a:pt x="75" y="1"/>
                          <a:pt x="85" y="2"/>
                          <a:pt x="88" y="4"/>
                        </a:cubicBezTo>
                        <a:cubicBezTo>
                          <a:pt x="92" y="6"/>
                          <a:pt x="100" y="12"/>
                          <a:pt x="100" y="12"/>
                        </a:cubicBezTo>
                        <a:cubicBezTo>
                          <a:pt x="103" y="22"/>
                          <a:pt x="91" y="33"/>
                          <a:pt x="106" y="38"/>
                        </a:cubicBezTo>
                        <a:cubicBezTo>
                          <a:pt x="121" y="34"/>
                          <a:pt x="127" y="17"/>
                          <a:pt x="142" y="12"/>
                        </a:cubicBezTo>
                        <a:cubicBezTo>
                          <a:pt x="147" y="4"/>
                          <a:pt x="149" y="3"/>
                          <a:pt x="158" y="6"/>
                        </a:cubicBezTo>
                        <a:cubicBezTo>
                          <a:pt x="171" y="24"/>
                          <a:pt x="180" y="57"/>
                          <a:pt x="154" y="66"/>
                        </a:cubicBezTo>
                        <a:cubicBezTo>
                          <a:pt x="152" y="75"/>
                          <a:pt x="154" y="76"/>
                          <a:pt x="146" y="80"/>
                        </a:cubicBezTo>
                        <a:cubicBezTo>
                          <a:pt x="142" y="82"/>
                          <a:pt x="134" y="84"/>
                          <a:pt x="134" y="84"/>
                        </a:cubicBezTo>
                        <a:cubicBezTo>
                          <a:pt x="135" y="96"/>
                          <a:pt x="136" y="107"/>
                          <a:pt x="140" y="118"/>
                        </a:cubicBezTo>
                        <a:cubicBezTo>
                          <a:pt x="138" y="137"/>
                          <a:pt x="137" y="136"/>
                          <a:pt x="132" y="150"/>
                        </a:cubicBezTo>
                        <a:cubicBezTo>
                          <a:pt x="136" y="180"/>
                          <a:pt x="142" y="170"/>
                          <a:pt x="178" y="172"/>
                        </a:cubicBezTo>
                        <a:cubicBezTo>
                          <a:pt x="187" y="200"/>
                          <a:pt x="167" y="206"/>
                          <a:pt x="144" y="210"/>
                        </a:cubicBezTo>
                        <a:cubicBezTo>
                          <a:pt x="144" y="214"/>
                          <a:pt x="152" y="237"/>
                          <a:pt x="148" y="242"/>
                        </a:cubicBezTo>
                        <a:cubicBezTo>
                          <a:pt x="145" y="245"/>
                          <a:pt x="134" y="248"/>
                          <a:pt x="130" y="250"/>
                        </a:cubicBezTo>
                        <a:cubicBezTo>
                          <a:pt x="124" y="254"/>
                          <a:pt x="112" y="262"/>
                          <a:pt x="112" y="262"/>
                        </a:cubicBezTo>
                        <a:cubicBezTo>
                          <a:pt x="107" y="270"/>
                          <a:pt x="99" y="277"/>
                          <a:pt x="92" y="284"/>
                        </a:cubicBezTo>
                        <a:cubicBezTo>
                          <a:pt x="89" y="293"/>
                          <a:pt x="88" y="303"/>
                          <a:pt x="86" y="312"/>
                        </a:cubicBezTo>
                        <a:cubicBezTo>
                          <a:pt x="88" y="328"/>
                          <a:pt x="88" y="329"/>
                          <a:pt x="100" y="338"/>
                        </a:cubicBezTo>
                        <a:cubicBezTo>
                          <a:pt x="104" y="341"/>
                          <a:pt x="112" y="346"/>
                          <a:pt x="112" y="346"/>
                        </a:cubicBezTo>
                        <a:cubicBezTo>
                          <a:pt x="115" y="351"/>
                          <a:pt x="128" y="356"/>
                          <a:pt x="128" y="356"/>
                        </a:cubicBezTo>
                        <a:cubicBezTo>
                          <a:pt x="131" y="405"/>
                          <a:pt x="122" y="397"/>
                          <a:pt x="172" y="400"/>
                        </a:cubicBezTo>
                        <a:cubicBezTo>
                          <a:pt x="180" y="424"/>
                          <a:pt x="170" y="391"/>
                          <a:pt x="176" y="458"/>
                        </a:cubicBezTo>
                        <a:cubicBezTo>
                          <a:pt x="176" y="462"/>
                          <a:pt x="176" y="468"/>
                          <a:pt x="180" y="470"/>
                        </a:cubicBezTo>
                        <a:cubicBezTo>
                          <a:pt x="182" y="471"/>
                          <a:pt x="188" y="474"/>
                          <a:pt x="186" y="474"/>
                        </a:cubicBezTo>
                      </a:path>
                    </a:pathLst>
                  </a:custGeom>
                  <a:grpFill/>
                  <a:ln w="6350">
                    <a:solidFill>
                      <a:sysClr val="window" lastClr="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a:ln>
                        <a:noFill/>
                      </a:ln>
                      <a:effectLst/>
                      <a:uLnTx/>
                      <a:uFillTx/>
                      <a:latin typeface="+mn-lt"/>
                      <a:cs typeface="+mn-cs"/>
                    </a:endParaRPr>
                  </a:p>
                </p:txBody>
              </p:sp>
            </p:grpSp>
          </p:grpSp>
          <p:sp>
            <p:nvSpPr>
              <p:cNvPr id="297" name="Rechteck 296"/>
              <p:cNvSpPr/>
              <p:nvPr/>
            </p:nvSpPr>
            <p:spPr>
              <a:xfrm>
                <a:off x="4748770" y="1726619"/>
                <a:ext cx="212960" cy="106480"/>
              </a:xfrm>
              <a:prstGeom prst="rect">
                <a:avLst/>
              </a:prstGeom>
              <a:solidFill>
                <a:srgbClr val="FF9900"/>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rgbClr val="FFFFFF"/>
                  </a:solidFill>
                  <a:effectLst/>
                  <a:uLnTx/>
                  <a:uFillTx/>
                  <a:latin typeface="AvenirNext LT Pro Regular"/>
                  <a:ea typeface="+mn-ea"/>
                  <a:cs typeface="+mn-cs"/>
                </a:endParaRPr>
              </a:p>
            </p:txBody>
          </p:sp>
          <p:sp>
            <p:nvSpPr>
              <p:cNvPr id="298" name="Textfeld 297"/>
              <p:cNvSpPr txBox="1"/>
              <p:nvPr/>
            </p:nvSpPr>
            <p:spPr>
              <a:xfrm>
                <a:off x="4493149" y="1532654"/>
                <a:ext cx="73930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srgbClr val="3C3C3C"/>
                    </a:solidFill>
                    <a:effectLst/>
                    <a:uLnTx/>
                    <a:uFillTx/>
                  </a:rPr>
                  <a:t>Pos. FRR</a:t>
                </a:r>
                <a:endParaRPr kumimoji="0" lang="en-GB" sz="1000" b="0" i="0" u="none" strike="noStrike" kern="0" cap="none" spc="0" normalizeH="0" baseline="0" dirty="0">
                  <a:ln>
                    <a:noFill/>
                  </a:ln>
                  <a:solidFill>
                    <a:srgbClr val="3C3C3C"/>
                  </a:solidFill>
                  <a:effectLst/>
                  <a:uLnTx/>
                  <a:uFillTx/>
                </a:endParaRPr>
              </a:p>
            </p:txBody>
          </p:sp>
        </p:grpSp>
        <p:sp>
          <p:nvSpPr>
            <p:cNvPr id="293" name="Inhaltsplatzhalter 6"/>
            <p:cNvSpPr txBox="1">
              <a:spLocks/>
            </p:cNvSpPr>
            <p:nvPr/>
          </p:nvSpPr>
          <p:spPr>
            <a:xfrm>
              <a:off x="3485979" y="2210797"/>
              <a:ext cx="1000296" cy="498475"/>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grpSp>
          <p:nvGrpSpPr>
            <p:cNvPr id="31" name="Gruppieren 286"/>
            <p:cNvGrpSpPr/>
            <p:nvPr/>
          </p:nvGrpSpPr>
          <p:grpSpPr>
            <a:xfrm>
              <a:off x="5656375" y="2191777"/>
              <a:ext cx="1000296" cy="498475"/>
              <a:chOff x="3085771" y="4987924"/>
              <a:chExt cx="1000296" cy="498475"/>
            </a:xfrm>
          </p:grpSpPr>
          <p:sp>
            <p:nvSpPr>
              <p:cNvPr id="291" name="Inhaltsplatzhalter 6"/>
              <p:cNvSpPr txBox="1">
                <a:spLocks/>
              </p:cNvSpPr>
              <p:nvPr/>
            </p:nvSpPr>
            <p:spPr>
              <a:xfrm>
                <a:off x="3085771" y="4987924"/>
                <a:ext cx="1000296" cy="498475"/>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pic>
            <p:nvPicPr>
              <p:cNvPr id="29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07693" y="5013294"/>
                <a:ext cx="956452" cy="4477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96" name="Gruppieren 287"/>
            <p:cNvGrpSpPr/>
            <p:nvPr/>
          </p:nvGrpSpPr>
          <p:grpSpPr>
            <a:xfrm>
              <a:off x="7809464" y="2181707"/>
              <a:ext cx="1000296" cy="498475"/>
              <a:chOff x="3085771" y="4987924"/>
              <a:chExt cx="1000296" cy="498475"/>
            </a:xfrm>
          </p:grpSpPr>
          <p:sp>
            <p:nvSpPr>
              <p:cNvPr id="289" name="Inhaltsplatzhalter 6"/>
              <p:cNvSpPr txBox="1">
                <a:spLocks/>
              </p:cNvSpPr>
              <p:nvPr/>
            </p:nvSpPr>
            <p:spPr>
              <a:xfrm>
                <a:off x="3085771" y="4987924"/>
                <a:ext cx="1000296" cy="498475"/>
              </a:xfrm>
              <a:prstGeom prst="rect">
                <a:avLst/>
              </a:prstGeom>
              <a:solidFill>
                <a:schemeClr val="bg1">
                  <a:lumMod val="95000"/>
                </a:schemeClr>
              </a:solidFill>
            </p:spPr>
            <p:txBody>
              <a:bodyPr anchor="t"/>
              <a:lstStyle>
                <a:lvl1pPr marL="3587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1pPr>
                <a:lvl2pPr marL="71755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2pPr>
                <a:lvl3pPr marL="1076325" indent="-358775" algn="l" defTabSz="914400" rtl="0" eaLnBrk="1" latinLnBrk="0" hangingPunct="1">
                  <a:lnSpc>
                    <a:spcPct val="120000"/>
                  </a:lnSpc>
                  <a:spcBef>
                    <a:spcPct val="20000"/>
                  </a:spcBef>
                  <a:buClr>
                    <a:schemeClr val="tx1"/>
                  </a:buClr>
                  <a:buSzPct val="160000"/>
                  <a:buFont typeface="AvenirNext LT Pro Regular" pitchFamily="34" charset="0"/>
                  <a:buChar char="–"/>
                  <a:tabLst/>
                  <a:defRPr sz="1800" kern="1200">
                    <a:solidFill>
                      <a:schemeClr val="tx2"/>
                    </a:solidFill>
                    <a:latin typeface="AvenirNext LT Pro Regular" pitchFamily="34" charset="0"/>
                    <a:ea typeface="+mn-ea"/>
                    <a:cs typeface="+mn-cs"/>
                  </a:defRPr>
                </a:lvl3pPr>
                <a:lvl4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4pPr>
                <a:lvl5pPr marL="1793875"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a:solidFill>
                      <a:schemeClr val="tx2"/>
                    </a:solidFill>
                    <a:latin typeface="AvenirNext LT Pro Regular" pitchFamily="34" charset="0"/>
                    <a:ea typeface="+mn-ea"/>
                    <a:cs typeface="+mn-cs"/>
                  </a:defRPr>
                </a:lvl5pPr>
                <a:lvl6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6pPr>
                <a:lvl7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7pPr>
                <a:lvl8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8pPr>
                <a:lvl9pPr marL="1435100" indent="-358775" algn="l" defTabSz="914400" rtl="0" eaLnBrk="1" latinLnBrk="0" hangingPunct="1">
                  <a:lnSpc>
                    <a:spcPct val="120000"/>
                  </a:lnSpc>
                  <a:spcBef>
                    <a:spcPct val="20000"/>
                  </a:spcBef>
                  <a:buClr>
                    <a:schemeClr val="tx1"/>
                  </a:buClr>
                  <a:buSzPct val="160000"/>
                  <a:buFont typeface="AvenirNext LT Pro Regular" pitchFamily="34" charset="0"/>
                  <a:buChar char="–"/>
                  <a:defRPr sz="1800" kern="1200" baseline="0">
                    <a:solidFill>
                      <a:schemeClr val="tx2"/>
                    </a:solidFill>
                    <a:latin typeface="AvenirNext LT Pro Regular" pitchFamily="34" charset="0"/>
                    <a:ea typeface="+mn-ea"/>
                    <a:cs typeface="+mn-cs"/>
                  </a:defRPr>
                </a:lvl9pPr>
              </a:lstStyle>
              <a:p>
                <a:pPr>
                  <a:buClr>
                    <a:schemeClr val="accent6">
                      <a:lumMod val="50000"/>
                    </a:schemeClr>
                  </a:buClr>
                </a:pPr>
                <a:endParaRPr lang="en-GB" smtClean="0"/>
              </a:p>
            </p:txBody>
          </p:sp>
          <p:pic>
            <p:nvPicPr>
              <p:cNvPr id="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07693" y="5013294"/>
                <a:ext cx="956452" cy="4477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
        <p:nvSpPr>
          <p:cNvPr id="451" name="Rechteck 450"/>
          <p:cNvSpPr/>
          <p:nvPr/>
        </p:nvSpPr>
        <p:spPr>
          <a:xfrm>
            <a:off x="2751001" y="3940467"/>
            <a:ext cx="439544"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454" name="Rechteck 453"/>
          <p:cNvSpPr/>
          <p:nvPr/>
        </p:nvSpPr>
        <p:spPr>
          <a:xfrm>
            <a:off x="4939380" y="3966701"/>
            <a:ext cx="396262"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455" name="Rechteck 454"/>
          <p:cNvSpPr/>
          <p:nvPr/>
        </p:nvSpPr>
        <p:spPr>
          <a:xfrm>
            <a:off x="7076185" y="3955092"/>
            <a:ext cx="439544"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456" name="Rechteck 455"/>
          <p:cNvSpPr/>
          <p:nvPr/>
        </p:nvSpPr>
        <p:spPr>
          <a:xfrm>
            <a:off x="7682576" y="3710478"/>
            <a:ext cx="396262" cy="246221"/>
          </a:xfrm>
          <a:prstGeom prst="rect">
            <a:avLst/>
          </a:prstGeom>
        </p:spPr>
        <p:txBody>
          <a:bodyPr wrap="none">
            <a:spAutoFit/>
          </a:bodyPr>
          <a:lstStyle/>
          <a:p>
            <a:pPr algn="r" fontAlgn="auto">
              <a:spcBef>
                <a:spcPts val="0"/>
              </a:spcBef>
              <a:spcAft>
                <a:spcPts val="0"/>
              </a:spcAft>
            </a:pPr>
            <a:r>
              <a:rPr lang="en-GB" sz="1000" kern="0" dirty="0" smtClean="0">
                <a:solidFill>
                  <a:srgbClr val="FFFFFF"/>
                </a:solidFill>
                <a:latin typeface="AvenirNext LT Pro Regular"/>
              </a:rPr>
              <a:t>100</a:t>
            </a:r>
            <a:endParaRPr lang="en-GB" sz="1000" kern="0" dirty="0">
              <a:solidFill>
                <a:srgbClr val="FFFFFF"/>
              </a:solidFill>
              <a:latin typeface="AvenirNext LT Pro Regular"/>
            </a:endParaRPr>
          </a:p>
        </p:txBody>
      </p:sp>
      <p:sp>
        <p:nvSpPr>
          <p:cNvPr id="457" name="Rechteck 456"/>
          <p:cNvSpPr/>
          <p:nvPr/>
        </p:nvSpPr>
        <p:spPr>
          <a:xfrm>
            <a:off x="279600" y="3033293"/>
            <a:ext cx="2053286" cy="1553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Cross-Border FRR/RR Activation</a:t>
            </a:r>
            <a:endParaRPr lang="en-GB" dirty="0">
              <a:solidFill>
                <a:schemeClr val="bg1"/>
              </a:solidFill>
            </a:endParaRPr>
          </a:p>
        </p:txBody>
      </p:sp>
      <p:pic>
        <p:nvPicPr>
          <p:cNvPr id="45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13590" y="4095280"/>
            <a:ext cx="953835" cy="4464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9" name="Rechteck 458"/>
          <p:cNvSpPr/>
          <p:nvPr/>
        </p:nvSpPr>
        <p:spPr>
          <a:xfrm>
            <a:off x="6986101" y="3601390"/>
            <a:ext cx="212960" cy="106480"/>
          </a:xfrm>
          <a:prstGeom prst="rect">
            <a:avLst/>
          </a:prstGeom>
          <a:solidFill>
            <a:srgbClr val="FF9900"/>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rgbClr val="FFFFFF"/>
              </a:solidFill>
              <a:effectLst/>
              <a:uLnTx/>
              <a:uFillTx/>
              <a:latin typeface="AvenirNext LT Pro Regular"/>
              <a:ea typeface="+mn-ea"/>
              <a:cs typeface="+mn-cs"/>
            </a:endParaRPr>
          </a:p>
        </p:txBody>
      </p:sp>
      <p:sp>
        <p:nvSpPr>
          <p:cNvPr id="460" name="Textfeld 459"/>
          <p:cNvSpPr txBox="1"/>
          <p:nvPr/>
        </p:nvSpPr>
        <p:spPr>
          <a:xfrm>
            <a:off x="6730480" y="3407425"/>
            <a:ext cx="73930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srgbClr val="3C3C3C"/>
                </a:solidFill>
                <a:effectLst/>
                <a:uLnTx/>
                <a:uFillTx/>
              </a:rPr>
              <a:t>Pos. FRR</a:t>
            </a:r>
            <a:endParaRPr kumimoji="0" lang="en-GB" sz="1000" b="0" i="0" u="none" strike="noStrike" kern="0" cap="none" spc="0" normalizeH="0" baseline="0" dirty="0">
              <a:ln>
                <a:noFill/>
              </a:ln>
              <a:solidFill>
                <a:srgbClr val="3C3C3C"/>
              </a:solidFill>
              <a:effectLst/>
              <a:uLnTx/>
              <a:uFillTx/>
            </a:endParaRPr>
          </a:p>
        </p:txBody>
      </p:sp>
      <p:sp>
        <p:nvSpPr>
          <p:cNvPr id="461" name="Richtungspfeil 460"/>
          <p:cNvSpPr/>
          <p:nvPr/>
        </p:nvSpPr>
        <p:spPr>
          <a:xfrm rot="5400000">
            <a:off x="4345471" y="631632"/>
            <a:ext cx="504056" cy="8635801"/>
          </a:xfrm>
          <a:prstGeom prst="homePlate">
            <a:avLst>
              <a:gd name="adj" fmla="val 5503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Rechteck 461"/>
          <p:cNvSpPr/>
          <p:nvPr/>
        </p:nvSpPr>
        <p:spPr>
          <a:xfrm>
            <a:off x="284392" y="5372100"/>
            <a:ext cx="8631007" cy="55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spcBef>
                <a:spcPts val="380"/>
              </a:spcBef>
              <a:buClr>
                <a:schemeClr val="accent1">
                  <a:lumMod val="75000"/>
                </a:schemeClr>
              </a:buClr>
              <a:buSzPct val="130000"/>
            </a:pPr>
            <a:r>
              <a:rPr lang="en-GB" b="1" dirty="0" smtClean="0">
                <a:solidFill>
                  <a:schemeClr val="accent1">
                    <a:lumMod val="75000"/>
                  </a:schemeClr>
                </a:solidFill>
              </a:rPr>
              <a:t>Coordination of control processes enables more cooperation!</a:t>
            </a:r>
          </a:p>
        </p:txBody>
      </p:sp>
    </p:spTree>
    <p:extLst>
      <p:ext uri="{BB962C8B-B14F-4D97-AF65-F5344CB8AC3E}">
        <p14:creationId xmlns="" xmlns:p14="http://schemas.microsoft.com/office/powerpoint/2010/main" val="197728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Interdependencies</a:t>
            </a:r>
            <a:endParaRPr lang="en-GB" noProof="0"/>
          </a:p>
        </p:txBody>
      </p:sp>
      <p:sp>
        <p:nvSpPr>
          <p:cNvPr id="3" name="Foliennummernplatzhalter 2"/>
          <p:cNvSpPr>
            <a:spLocks noGrp="1"/>
          </p:cNvSpPr>
          <p:nvPr>
            <p:ph type="sldNum" sz="quarter" idx="4"/>
          </p:nvPr>
        </p:nvSpPr>
        <p:spPr/>
        <p:txBody>
          <a:bodyPr/>
          <a:lstStyle/>
          <a:p>
            <a:fld id="{ACD7B747-195D-4D1E-901B-2A25A28B011E}" type="slidenum">
              <a:rPr lang="en-GB" smtClean="0"/>
              <a:pPr/>
              <a:t>9</a:t>
            </a:fld>
            <a:endParaRPr lang="en-GB" dirty="0"/>
          </a:p>
        </p:txBody>
      </p:sp>
      <p:sp>
        <p:nvSpPr>
          <p:cNvPr id="4" name="Abgerundetes Rechteck 3"/>
          <p:cNvSpPr/>
          <p:nvPr/>
        </p:nvSpPr>
        <p:spPr>
          <a:xfrm>
            <a:off x="4817616" y="1393592"/>
            <a:ext cx="3528392" cy="4348204"/>
          </a:xfrm>
          <a:prstGeom prst="roundRect">
            <a:avLst>
              <a:gd name="adj" fmla="val 5264"/>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accent1">
                    <a:lumMod val="75000"/>
                  </a:schemeClr>
                </a:solidFill>
              </a:rPr>
              <a:t>Market Design for FRR/RR</a:t>
            </a:r>
            <a:endParaRPr lang="en-US" sz="1600" b="1" dirty="0">
              <a:solidFill>
                <a:schemeClr val="accent1">
                  <a:lumMod val="75000"/>
                </a:schemeClr>
              </a:solidFill>
            </a:endParaRPr>
          </a:p>
        </p:txBody>
      </p:sp>
      <p:sp>
        <p:nvSpPr>
          <p:cNvPr id="5" name="Abgerundetes Rechteck 4"/>
          <p:cNvSpPr/>
          <p:nvPr/>
        </p:nvSpPr>
        <p:spPr>
          <a:xfrm>
            <a:off x="1001192" y="1393592"/>
            <a:ext cx="2952328" cy="2064483"/>
          </a:xfrm>
          <a:prstGeom prst="roundRect">
            <a:avLst>
              <a:gd name="adj" fmla="val 5264"/>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accent1">
                    <a:lumMod val="75000"/>
                  </a:schemeClr>
                </a:solidFill>
              </a:rPr>
              <a:t>Real-Time Coordination of Control Processes</a:t>
            </a:r>
            <a:endParaRPr lang="en-US" sz="1600" b="1" dirty="0">
              <a:solidFill>
                <a:schemeClr val="accent1">
                  <a:lumMod val="75000"/>
                </a:schemeClr>
              </a:solidFill>
            </a:endParaRPr>
          </a:p>
        </p:txBody>
      </p:sp>
      <p:sp>
        <p:nvSpPr>
          <p:cNvPr id="6" name="Abgerundetes Rechteck 5"/>
          <p:cNvSpPr/>
          <p:nvPr/>
        </p:nvSpPr>
        <p:spPr>
          <a:xfrm>
            <a:off x="1343230" y="2714225"/>
            <a:ext cx="2268252" cy="554242"/>
          </a:xfrm>
          <a:prstGeom prst="roundRect">
            <a:avLst/>
          </a:prstGeom>
          <a:solidFill>
            <a:srgbClr val="BEBD00">
              <a:lumMod val="75000"/>
            </a:srgbClr>
          </a:solidFill>
          <a:ln w="25400" cap="flat" cmpd="sng" algn="ctr">
            <a:noFill/>
            <a:prstDash val="solid"/>
          </a:ln>
          <a:effectLst/>
        </p:spPr>
        <p:txBody>
          <a:bodyPr rtlCol="0" anchor="ctr"/>
          <a:lstStyle/>
          <a:p>
            <a:pPr algn="ctr" fontAlgn="auto">
              <a:spcBef>
                <a:spcPts val="0"/>
              </a:spcBef>
              <a:spcAft>
                <a:spcPts val="0"/>
              </a:spcAft>
            </a:pPr>
            <a:r>
              <a:rPr lang="en-GB" sz="1600" kern="0" dirty="0">
                <a:solidFill>
                  <a:srgbClr val="FFFFFF"/>
                </a:solidFill>
                <a:latin typeface="+mn-lt"/>
                <a:cs typeface="Arial" charset="0"/>
              </a:rPr>
              <a:t>Cross-Border FRR/RR Activation</a:t>
            </a:r>
          </a:p>
        </p:txBody>
      </p:sp>
      <p:sp>
        <p:nvSpPr>
          <p:cNvPr id="7" name="Abgerundetes Rechteck 6"/>
          <p:cNvSpPr/>
          <p:nvPr/>
        </p:nvSpPr>
        <p:spPr>
          <a:xfrm>
            <a:off x="1343230" y="2039458"/>
            <a:ext cx="2268252" cy="554242"/>
          </a:xfrm>
          <a:prstGeom prst="roundRect">
            <a:avLst/>
          </a:prstGeom>
          <a:solidFill>
            <a:srgbClr val="BEBD00">
              <a:lumMod val="75000"/>
            </a:srgbClr>
          </a:solidFill>
          <a:ln w="25400" cap="flat" cmpd="sng" algn="ctr">
            <a:noFill/>
            <a:prstDash val="solid"/>
          </a:ln>
          <a:effectLst/>
        </p:spPr>
        <p:txBody>
          <a:bodyPr rtlCol="0" anchor="ctr"/>
          <a:lstStyle/>
          <a:p>
            <a:pPr algn="ctr" fontAlgn="auto">
              <a:spcBef>
                <a:spcPts val="0"/>
              </a:spcBef>
              <a:spcAft>
                <a:spcPts val="0"/>
              </a:spcAft>
            </a:pPr>
            <a:r>
              <a:rPr lang="en-GB" sz="1600" kern="0" dirty="0">
                <a:solidFill>
                  <a:srgbClr val="FFFFFF"/>
                </a:solidFill>
                <a:latin typeface="+mn-lt"/>
              </a:rPr>
              <a:t>Imbalance Netting</a:t>
            </a:r>
          </a:p>
        </p:txBody>
      </p:sp>
      <p:sp>
        <p:nvSpPr>
          <p:cNvPr id="8" name="Abgerundetes Rechteck 7"/>
          <p:cNvSpPr/>
          <p:nvPr/>
        </p:nvSpPr>
        <p:spPr>
          <a:xfrm>
            <a:off x="5105648" y="4997946"/>
            <a:ext cx="2952329" cy="554400"/>
          </a:xfrm>
          <a:prstGeom prst="roundRect">
            <a:avLst/>
          </a:prstGeom>
          <a:solidFill>
            <a:srgbClr val="ED6E00">
              <a:lumMod val="75000"/>
            </a:srgbClr>
          </a:solidFill>
          <a:ln w="25400" cap="flat" cmpd="sng" algn="ctr">
            <a:noFill/>
            <a:prstDash val="solid"/>
          </a:ln>
          <a:effectLst/>
        </p:spPr>
        <p:txBody>
          <a:bodyPr rtlCol="0" anchor="ctr"/>
          <a:lstStyle/>
          <a:p>
            <a:pPr algn="ctr" fontAlgn="auto">
              <a:spcBef>
                <a:spcPts val="0"/>
              </a:spcBef>
              <a:spcAft>
                <a:spcPts val="0"/>
              </a:spcAft>
            </a:pPr>
            <a:r>
              <a:rPr lang="en-GB" sz="1600" kern="0" dirty="0" smtClean="0">
                <a:solidFill>
                  <a:srgbClr val="FFFFFF"/>
                </a:solidFill>
                <a:latin typeface="+mn-lt"/>
                <a:cs typeface="Arial" charset="0"/>
              </a:rPr>
              <a:t>Coordination of Procurement</a:t>
            </a:r>
            <a:endParaRPr lang="en-GB" sz="1600" kern="0" dirty="0">
              <a:solidFill>
                <a:srgbClr val="FFFFFF"/>
              </a:solidFill>
              <a:latin typeface="+mn-lt"/>
              <a:cs typeface="Arial" charset="0"/>
            </a:endParaRPr>
          </a:p>
        </p:txBody>
      </p:sp>
      <p:sp>
        <p:nvSpPr>
          <p:cNvPr id="14" name="Abgerundetes Rechteck 13"/>
          <p:cNvSpPr/>
          <p:nvPr/>
        </p:nvSpPr>
        <p:spPr>
          <a:xfrm>
            <a:off x="5105647" y="2050246"/>
            <a:ext cx="2952329" cy="1218221"/>
          </a:xfrm>
          <a:prstGeom prst="roundRect">
            <a:avLst/>
          </a:prstGeom>
          <a:solidFill>
            <a:srgbClr val="ED6E00">
              <a:lumMod val="75000"/>
            </a:srgbClr>
          </a:solidFill>
          <a:ln w="25400" cap="flat" cmpd="sng" algn="ctr">
            <a:noFill/>
            <a:prstDash val="solid"/>
          </a:ln>
          <a:effectLst/>
        </p:spPr>
        <p:txBody>
          <a:bodyPr rtlCol="0" anchor="ctr"/>
          <a:lstStyle/>
          <a:p>
            <a:pPr algn="ctr" fontAlgn="auto">
              <a:spcBef>
                <a:spcPts val="0"/>
              </a:spcBef>
              <a:spcAft>
                <a:spcPts val="0"/>
              </a:spcAft>
            </a:pPr>
            <a:r>
              <a:rPr lang="en-GB" sz="1600" kern="0" dirty="0">
                <a:solidFill>
                  <a:srgbClr val="FFFFFF"/>
                </a:solidFill>
                <a:latin typeface="+mn-lt"/>
              </a:rPr>
              <a:t>Common Merit Order for Reserve Activation</a:t>
            </a:r>
          </a:p>
        </p:txBody>
      </p:sp>
      <p:cxnSp>
        <p:nvCxnSpPr>
          <p:cNvPr id="15" name="Gerade Verbindung mit Pfeil 16"/>
          <p:cNvCxnSpPr>
            <a:stCxn id="7" idx="3"/>
          </p:cNvCxnSpPr>
          <p:nvPr/>
        </p:nvCxnSpPr>
        <p:spPr>
          <a:xfrm>
            <a:off x="3611482" y="2316579"/>
            <a:ext cx="1494166" cy="0"/>
          </a:xfrm>
          <a:prstGeom prst="straightConnector1">
            <a:avLst/>
          </a:prstGeom>
          <a:ln w="19050">
            <a:solidFill>
              <a:schemeClr val="tx1">
                <a:lumMod val="85000"/>
                <a:lumOff val="15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6"/>
          <p:cNvCxnSpPr>
            <a:stCxn id="6" idx="3"/>
          </p:cNvCxnSpPr>
          <p:nvPr/>
        </p:nvCxnSpPr>
        <p:spPr>
          <a:xfrm>
            <a:off x="3611482" y="2991346"/>
            <a:ext cx="1494166" cy="0"/>
          </a:xfrm>
          <a:prstGeom prst="straightConnector1">
            <a:avLst/>
          </a:prstGeom>
          <a:ln w="19050">
            <a:solidFill>
              <a:schemeClr val="tx1">
                <a:lumMod val="85000"/>
                <a:lumOff val="15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6" idx="1"/>
            <a:endCxn id="18" idx="0"/>
          </p:cNvCxnSpPr>
          <p:nvPr/>
        </p:nvCxnSpPr>
        <p:spPr>
          <a:xfrm rot="10800000" flipV="1">
            <a:off x="551104" y="2991346"/>
            <a:ext cx="792127" cy="1518954"/>
          </a:xfrm>
          <a:prstGeom prst="bentConnector2">
            <a:avLst/>
          </a:prstGeom>
          <a:ln w="19050">
            <a:solidFill>
              <a:schemeClr val="tx1">
                <a:lumMod val="85000"/>
                <a:lumOff val="1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461103" y="4510300"/>
            <a:ext cx="180000" cy="18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0" name="Textfeld 19"/>
          <p:cNvSpPr txBox="1"/>
          <p:nvPr/>
        </p:nvSpPr>
        <p:spPr>
          <a:xfrm>
            <a:off x="136531" y="2674540"/>
            <a:ext cx="811441" cy="307777"/>
          </a:xfrm>
          <a:prstGeom prst="rect">
            <a:avLst/>
          </a:prstGeom>
          <a:noFill/>
          <a:ln>
            <a:noFill/>
          </a:ln>
        </p:spPr>
        <p:txBody>
          <a:bodyPr wrap="none" rtlCol="0">
            <a:spAutoFit/>
          </a:bodyPr>
          <a:lstStyle/>
          <a:p>
            <a:r>
              <a:rPr lang="en-US" sz="1400" dirty="0" smtClean="0">
                <a:latin typeface="+mn-lt"/>
              </a:rPr>
              <a:t>enables</a:t>
            </a:r>
            <a:endParaRPr lang="en-US" sz="1400" dirty="0">
              <a:latin typeface="+mn-lt"/>
            </a:endParaRPr>
          </a:p>
        </p:txBody>
      </p:sp>
      <p:sp>
        <p:nvSpPr>
          <p:cNvPr id="21" name="Textfeld 20"/>
          <p:cNvSpPr txBox="1"/>
          <p:nvPr/>
        </p:nvSpPr>
        <p:spPr>
          <a:xfrm>
            <a:off x="3991720" y="2669168"/>
            <a:ext cx="811441" cy="307777"/>
          </a:xfrm>
          <a:prstGeom prst="rect">
            <a:avLst/>
          </a:prstGeom>
          <a:noFill/>
        </p:spPr>
        <p:txBody>
          <a:bodyPr wrap="none" rtlCol="0">
            <a:spAutoFit/>
          </a:bodyPr>
          <a:lstStyle/>
          <a:p>
            <a:r>
              <a:rPr lang="en-US" sz="1400" dirty="0" smtClean="0">
                <a:latin typeface="+mn-lt"/>
              </a:rPr>
              <a:t>enables</a:t>
            </a:r>
            <a:endParaRPr lang="en-US" sz="1400" dirty="0">
              <a:latin typeface="+mn-lt"/>
            </a:endParaRPr>
          </a:p>
        </p:txBody>
      </p:sp>
      <p:sp>
        <p:nvSpPr>
          <p:cNvPr id="22" name="Textfeld 21"/>
          <p:cNvSpPr txBox="1"/>
          <p:nvPr/>
        </p:nvSpPr>
        <p:spPr>
          <a:xfrm>
            <a:off x="3991720" y="2003861"/>
            <a:ext cx="811441" cy="307777"/>
          </a:xfrm>
          <a:prstGeom prst="rect">
            <a:avLst/>
          </a:prstGeom>
          <a:noFill/>
        </p:spPr>
        <p:txBody>
          <a:bodyPr wrap="none" rtlCol="0">
            <a:spAutoFit/>
          </a:bodyPr>
          <a:lstStyle/>
          <a:p>
            <a:r>
              <a:rPr lang="en-US" sz="1400" dirty="0" smtClean="0">
                <a:latin typeface="+mn-lt"/>
              </a:rPr>
              <a:t>enables</a:t>
            </a:r>
            <a:endParaRPr lang="en-US" sz="1400" dirty="0">
              <a:latin typeface="+mn-lt"/>
            </a:endParaRPr>
          </a:p>
        </p:txBody>
      </p:sp>
      <p:sp>
        <p:nvSpPr>
          <p:cNvPr id="23" name="Textfeld 22"/>
          <p:cNvSpPr txBox="1"/>
          <p:nvPr/>
        </p:nvSpPr>
        <p:spPr>
          <a:xfrm>
            <a:off x="3991720" y="4967289"/>
            <a:ext cx="811441" cy="307777"/>
          </a:xfrm>
          <a:prstGeom prst="rect">
            <a:avLst/>
          </a:prstGeom>
          <a:noFill/>
        </p:spPr>
        <p:txBody>
          <a:bodyPr wrap="none" rtlCol="0">
            <a:spAutoFit/>
          </a:bodyPr>
          <a:lstStyle/>
          <a:p>
            <a:r>
              <a:rPr lang="en-US" sz="1400" dirty="0" smtClean="0">
                <a:latin typeface="+mn-lt"/>
              </a:rPr>
              <a:t>enables</a:t>
            </a:r>
            <a:endParaRPr lang="en-US" sz="1400" dirty="0">
              <a:latin typeface="+mn-lt"/>
            </a:endParaRPr>
          </a:p>
        </p:txBody>
      </p:sp>
      <p:sp>
        <p:nvSpPr>
          <p:cNvPr id="36" name="Abgerundetes Rechteck 35"/>
          <p:cNvSpPr/>
          <p:nvPr/>
        </p:nvSpPr>
        <p:spPr>
          <a:xfrm>
            <a:off x="1001192" y="3677312"/>
            <a:ext cx="2952328" cy="2064483"/>
          </a:xfrm>
          <a:prstGeom prst="roundRect">
            <a:avLst>
              <a:gd name="adj" fmla="val 5264"/>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accent1">
                    <a:lumMod val="75000"/>
                  </a:schemeClr>
                </a:solidFill>
              </a:rPr>
              <a:t>Geographical Location and Availability of Reserves </a:t>
            </a:r>
            <a:endParaRPr lang="en-US" sz="1600" b="1" dirty="0">
              <a:solidFill>
                <a:schemeClr val="accent1">
                  <a:lumMod val="75000"/>
                </a:schemeClr>
              </a:solidFill>
            </a:endParaRPr>
          </a:p>
        </p:txBody>
      </p:sp>
      <p:sp>
        <p:nvSpPr>
          <p:cNvPr id="37" name="Abgerundetes Rechteck 36"/>
          <p:cNvSpPr/>
          <p:nvPr/>
        </p:nvSpPr>
        <p:spPr>
          <a:xfrm>
            <a:off x="1343230" y="4997945"/>
            <a:ext cx="2268252" cy="554242"/>
          </a:xfrm>
          <a:prstGeom prst="roundRect">
            <a:avLst/>
          </a:prstGeom>
          <a:solidFill>
            <a:srgbClr val="004754">
              <a:lumMod val="75000"/>
              <a:lumOff val="25000"/>
            </a:srgbClr>
          </a:solidFill>
          <a:ln w="25400" cap="flat" cmpd="sng" algn="ctr">
            <a:noFill/>
            <a:prstDash val="solid"/>
          </a:ln>
          <a:effectLst/>
        </p:spPr>
        <p:txBody>
          <a:bodyPr rtlCol="0" anchor="ctr"/>
          <a:lstStyle/>
          <a:p>
            <a:pPr algn="ctr" fontAlgn="auto">
              <a:spcBef>
                <a:spcPts val="0"/>
              </a:spcBef>
              <a:spcAft>
                <a:spcPts val="0"/>
              </a:spcAft>
            </a:pPr>
            <a:r>
              <a:rPr lang="en-GB" sz="1600" kern="0" dirty="0">
                <a:solidFill>
                  <a:srgbClr val="FFFFFF"/>
                </a:solidFill>
                <a:latin typeface="+mn-lt"/>
                <a:cs typeface="Arial" charset="0"/>
              </a:rPr>
              <a:t>Exchange</a:t>
            </a:r>
          </a:p>
        </p:txBody>
      </p:sp>
      <p:sp>
        <p:nvSpPr>
          <p:cNvPr id="38" name="Abgerundetes Rechteck 37"/>
          <p:cNvSpPr/>
          <p:nvPr/>
        </p:nvSpPr>
        <p:spPr>
          <a:xfrm>
            <a:off x="1343230" y="4323178"/>
            <a:ext cx="2268252" cy="554242"/>
          </a:xfrm>
          <a:prstGeom prst="roundRect">
            <a:avLst/>
          </a:prstGeom>
          <a:solidFill>
            <a:srgbClr val="004754">
              <a:lumMod val="75000"/>
              <a:lumOff val="25000"/>
            </a:srgbClr>
          </a:solidFill>
          <a:ln w="25400" cap="flat" cmpd="sng" algn="ctr">
            <a:noFill/>
            <a:prstDash val="solid"/>
          </a:ln>
          <a:effectLst/>
        </p:spPr>
        <p:txBody>
          <a:bodyPr rtlCol="0" anchor="ctr"/>
          <a:lstStyle/>
          <a:p>
            <a:pPr algn="ctr" fontAlgn="auto">
              <a:spcBef>
                <a:spcPts val="0"/>
              </a:spcBef>
              <a:spcAft>
                <a:spcPts val="0"/>
              </a:spcAft>
            </a:pPr>
            <a:r>
              <a:rPr lang="en-GB" sz="1600" kern="0" dirty="0">
                <a:solidFill>
                  <a:srgbClr val="FFFFFF"/>
                </a:solidFill>
                <a:latin typeface="+mn-lt"/>
              </a:rPr>
              <a:t>Sharing</a:t>
            </a:r>
          </a:p>
        </p:txBody>
      </p:sp>
      <p:cxnSp>
        <p:nvCxnSpPr>
          <p:cNvPr id="12" name="Gerade Verbindung mit Pfeil 11"/>
          <p:cNvCxnSpPr>
            <a:stCxn id="18" idx="6"/>
            <a:endCxn id="38" idx="1"/>
          </p:cNvCxnSpPr>
          <p:nvPr/>
        </p:nvCxnSpPr>
        <p:spPr>
          <a:xfrm flipV="1">
            <a:off x="641103" y="4600299"/>
            <a:ext cx="702127" cy="1"/>
          </a:xfrm>
          <a:prstGeom prst="straightConnector1">
            <a:avLst/>
          </a:prstGeom>
          <a:ln w="19050">
            <a:solidFill>
              <a:schemeClr val="tx1">
                <a:lumMod val="85000"/>
                <a:lumOff val="1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Gerade Verbindung mit Pfeil 47"/>
          <p:cNvCxnSpPr>
            <a:stCxn id="18" idx="4"/>
            <a:endCxn id="37" idx="1"/>
          </p:cNvCxnSpPr>
          <p:nvPr/>
        </p:nvCxnSpPr>
        <p:spPr>
          <a:xfrm rot="16200000" flipH="1">
            <a:off x="654783" y="4586619"/>
            <a:ext cx="584766" cy="792127"/>
          </a:xfrm>
          <a:prstGeom prst="bentConnector2">
            <a:avLst/>
          </a:prstGeom>
          <a:ln w="19050">
            <a:solidFill>
              <a:schemeClr val="tx1">
                <a:lumMod val="85000"/>
                <a:lumOff val="1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6"/>
          <p:cNvCxnSpPr>
            <a:stCxn id="37" idx="3"/>
            <a:endCxn id="8" idx="1"/>
          </p:cNvCxnSpPr>
          <p:nvPr/>
        </p:nvCxnSpPr>
        <p:spPr>
          <a:xfrm>
            <a:off x="3611482" y="5275066"/>
            <a:ext cx="1494166" cy="80"/>
          </a:xfrm>
          <a:prstGeom prst="straightConnector1">
            <a:avLst/>
          </a:prstGeom>
          <a:ln w="19050">
            <a:solidFill>
              <a:schemeClr val="tx1">
                <a:lumMod val="85000"/>
                <a:lumOff val="15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61" name="Gleichschenkliges Dreieck 60"/>
          <p:cNvSpPr/>
          <p:nvPr/>
        </p:nvSpPr>
        <p:spPr>
          <a:xfrm>
            <a:off x="5015816" y="3572017"/>
            <a:ext cx="940328" cy="887165"/>
          </a:xfrm>
          <a:prstGeom prst="triangl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4400" b="1" dirty="0" smtClean="0">
                <a:solidFill>
                  <a:schemeClr val="tx1"/>
                </a:solidFill>
              </a:rPr>
              <a:t>!</a:t>
            </a:r>
            <a:endParaRPr lang="de-DE" sz="4400" b="1" dirty="0">
              <a:solidFill>
                <a:schemeClr val="tx1"/>
              </a:solidFill>
            </a:endParaRPr>
          </a:p>
        </p:txBody>
      </p:sp>
      <p:sp>
        <p:nvSpPr>
          <p:cNvPr id="62" name="Textfeld 61"/>
          <p:cNvSpPr txBox="1"/>
          <p:nvPr/>
        </p:nvSpPr>
        <p:spPr>
          <a:xfrm>
            <a:off x="5956144" y="3750823"/>
            <a:ext cx="2287806" cy="461665"/>
          </a:xfrm>
          <a:prstGeom prst="rect">
            <a:avLst/>
          </a:prstGeom>
          <a:noFill/>
        </p:spPr>
        <p:txBody>
          <a:bodyPr wrap="none" rtlCol="0">
            <a:spAutoFit/>
          </a:bodyPr>
          <a:lstStyle/>
          <a:p>
            <a:r>
              <a:rPr lang="en-GB" sz="2400" b="1" smtClean="0">
                <a:solidFill>
                  <a:srgbClr val="C00000"/>
                </a:solidFill>
              </a:rPr>
              <a:t>Balancing NC!</a:t>
            </a:r>
            <a:endParaRPr lang="en-GB" sz="2400" b="1">
              <a:solidFill>
                <a:srgbClr val="C00000"/>
              </a:solidFill>
            </a:endParaRPr>
          </a:p>
        </p:txBody>
      </p:sp>
    </p:spTree>
    <p:extLst>
      <p:ext uri="{BB962C8B-B14F-4D97-AF65-F5344CB8AC3E}">
        <p14:creationId xmlns="" xmlns:p14="http://schemas.microsoft.com/office/powerpoint/2010/main" val="4286789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fontScheme name="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TotalTime>
  <Words>2262</Words>
  <Application>Microsoft Office PowerPoint</Application>
  <PresentationFormat>On-screen Show (4:3)</PresentationFormat>
  <Paragraphs>445</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Benutzerdefiniertes Design</vt:lpstr>
      <vt:lpstr> Network Code LFC&amp;R   Reserve Provision – TSO-Perspective</vt:lpstr>
      <vt:lpstr>Article 16: Load-Frequency-Control Structure</vt:lpstr>
      <vt:lpstr>Article 18: Areas in LFC&amp;R NC</vt:lpstr>
      <vt:lpstr>Example</vt:lpstr>
      <vt:lpstr>Articles 19-21: FCP, FRP and RRP – Example 1</vt:lpstr>
      <vt:lpstr>Articles 19-21: FCP, FRP and RRP – Example 2</vt:lpstr>
      <vt:lpstr>Dimensioning</vt:lpstr>
      <vt:lpstr>Articles 22-24: Coordination of Control</vt:lpstr>
      <vt:lpstr>Interdependencies</vt:lpstr>
      <vt:lpstr>Network Code LFCR      Impact on  - Reserve Providers  - Reserve Providing Units  - Reserve Providing Groups  </vt:lpstr>
      <vt:lpstr>Terms Overview </vt:lpstr>
      <vt:lpstr>Prequalification for reserve provision</vt:lpstr>
      <vt:lpstr>FCR</vt:lpstr>
      <vt:lpstr>FCR</vt:lpstr>
      <vt:lpstr>FCR</vt:lpstr>
      <vt:lpstr>FCR</vt:lpstr>
      <vt:lpstr>FRR</vt:lpstr>
      <vt:lpstr>FRR</vt:lpstr>
      <vt:lpstr>RR</vt:lpstr>
      <vt:lpstr>Reserve Providing Units connected to DSO Grid</vt:lpstr>
      <vt:lpstr>Network Code LFC&amp;R   Exchange and sharing of reserves  </vt:lpstr>
      <vt:lpstr>Exchange and sharing of reserves</vt:lpstr>
      <vt:lpstr>Scope NC LFC&amp;R &amp; EB NC</vt:lpstr>
      <vt:lpstr>Exchange, sharing and cross-border activation</vt:lpstr>
      <vt:lpstr>Exchange of reserves</vt:lpstr>
      <vt:lpstr>Sharing of reserves </vt:lpstr>
      <vt:lpstr>XB activation of reserves for optimization</vt:lpstr>
      <vt:lpstr>Network Code LFCR   Frequency Quality</vt:lpstr>
      <vt:lpstr>Frequency Quality</vt:lpstr>
      <vt:lpstr>Frequency Quality Defining Parameters</vt:lpstr>
      <vt:lpstr>Frequency Restoration Control Error</vt:lpstr>
      <vt:lpstr>Data Collection and Delivery Process</vt:lpstr>
      <vt:lpstr>Article 12: Frequency Quality Evaluation Criteria</vt:lpstr>
      <vt:lpstr>Article 12: Frequency Quality Evaluation Criteria</vt:lpstr>
      <vt:lpstr>Article 12: Frequency Quality Evaluation Criteria</vt:lpstr>
      <vt:lpstr>Slide 36</vt:lpstr>
      <vt:lpstr>Synchronous Area and LFC Block Monitor</vt:lpstr>
      <vt:lpstr>Mitigation Procedures</vt:lpstr>
      <vt:lpstr>Comment Submission</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Allella Flavio (Terna)</dc:creator>
  <cp:lastModifiedBy>Administrator</cp:lastModifiedBy>
  <cp:revision>1077</cp:revision>
  <cp:lastPrinted>2012-10-31T15:36:03Z</cp:lastPrinted>
  <dcterms:created xsi:type="dcterms:W3CDTF">2010-04-17T15:09:07Z</dcterms:created>
  <dcterms:modified xsi:type="dcterms:W3CDTF">2013-03-28T16:21:56Z</dcterms:modified>
</cp:coreProperties>
</file>