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4.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5.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6.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7.xml" ContentType="application/vnd.openxmlformats-officedocument.theme+xml"/>
  <Override PartName="/ppt/slideLayouts/slideLayout251.xml" ContentType="application/vnd.openxmlformats-officedocument.presentationml.slideLayout+xml"/>
  <Override PartName="/ppt/theme/theme18.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9.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0.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1.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2.xml" ContentType="application/vnd.openxmlformats-officedocument.theme+xml"/>
  <Override PartName="/ppt/slideLayouts/slideLayout318.xml" ContentType="application/vnd.openxmlformats-officedocument.presentationml.slideLayout+xml"/>
  <Override PartName="/ppt/theme/theme23.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4.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745" r:id="rId5"/>
    <p:sldMasterId id="2147483864" r:id="rId6"/>
    <p:sldMasterId id="2147483896" r:id="rId7"/>
    <p:sldMasterId id="2147483900" r:id="rId8"/>
    <p:sldMasterId id="2147483905" r:id="rId9"/>
    <p:sldMasterId id="2147483921" r:id="rId10"/>
    <p:sldMasterId id="2147483953" r:id="rId11"/>
    <p:sldMasterId id="2147483983" r:id="rId12"/>
    <p:sldMasterId id="2147484071" r:id="rId13"/>
    <p:sldMasterId id="2147484114" r:id="rId14"/>
    <p:sldMasterId id="2147484164" r:id="rId15"/>
    <p:sldMasterId id="2147484183" r:id="rId16"/>
    <p:sldMasterId id="2147484202" r:id="rId17"/>
    <p:sldMasterId id="2147484241" r:id="rId18"/>
    <p:sldMasterId id="2147484262" r:id="rId19"/>
    <p:sldMasterId id="2147484567" r:id="rId20"/>
    <p:sldMasterId id="2147484750" r:id="rId21"/>
    <p:sldMasterId id="2147484752" r:id="rId22"/>
    <p:sldMasterId id="2147484774" r:id="rId23"/>
    <p:sldMasterId id="2147484828" r:id="rId24"/>
    <p:sldMasterId id="2147484840" r:id="rId25"/>
    <p:sldMasterId id="2147484853" r:id="rId26"/>
    <p:sldMasterId id="2147484896" r:id="rId27"/>
    <p:sldMasterId id="2147484906" r:id="rId28"/>
    <p:sldMasterId id="2147484917" r:id="rId29"/>
  </p:sldMasterIdLst>
  <p:notesMasterIdLst>
    <p:notesMasterId r:id="rId105"/>
  </p:notesMasterIdLst>
  <p:sldIdLst>
    <p:sldId id="380" r:id="rId30"/>
    <p:sldId id="258" r:id="rId31"/>
    <p:sldId id="696" r:id="rId32"/>
    <p:sldId id="1003" r:id="rId33"/>
    <p:sldId id="1004" r:id="rId34"/>
    <p:sldId id="1005" r:id="rId35"/>
    <p:sldId id="1006" r:id="rId36"/>
    <p:sldId id="1007" r:id="rId37"/>
    <p:sldId id="1008" r:id="rId38"/>
    <p:sldId id="1009" r:id="rId39"/>
    <p:sldId id="1010" r:id="rId40"/>
    <p:sldId id="1011" r:id="rId41"/>
    <p:sldId id="1012" r:id="rId42"/>
    <p:sldId id="1048" r:id="rId43"/>
    <p:sldId id="1054" r:id="rId44"/>
    <p:sldId id="1055" r:id="rId45"/>
    <p:sldId id="1056" r:id="rId46"/>
    <p:sldId id="1066" r:id="rId47"/>
    <p:sldId id="1067" r:id="rId48"/>
    <p:sldId id="1060" r:id="rId49"/>
    <p:sldId id="1069" r:id="rId50"/>
    <p:sldId id="1070" r:id="rId51"/>
    <p:sldId id="1071" r:id="rId52"/>
    <p:sldId id="1072" r:id="rId53"/>
    <p:sldId id="1068" r:id="rId54"/>
    <p:sldId id="1015" r:id="rId55"/>
    <p:sldId id="1016" r:id="rId56"/>
    <p:sldId id="1017" r:id="rId57"/>
    <p:sldId id="1018" r:id="rId58"/>
    <p:sldId id="1019" r:id="rId59"/>
    <p:sldId id="1020" r:id="rId60"/>
    <p:sldId id="1021" r:id="rId61"/>
    <p:sldId id="1022" r:id="rId62"/>
    <p:sldId id="1013" r:id="rId63"/>
    <p:sldId id="1085" r:id="rId64"/>
    <p:sldId id="1023" r:id="rId65"/>
    <p:sldId id="1081" r:id="rId66"/>
    <p:sldId id="1082" r:id="rId67"/>
    <p:sldId id="1083" r:id="rId68"/>
    <p:sldId id="1084" r:id="rId69"/>
    <p:sldId id="697" r:id="rId70"/>
    <p:sldId id="1094" r:id="rId71"/>
    <p:sldId id="1024" r:id="rId72"/>
    <p:sldId id="1025" r:id="rId73"/>
    <p:sldId id="1026" r:id="rId74"/>
    <p:sldId id="1027" r:id="rId75"/>
    <p:sldId id="1028" r:id="rId76"/>
    <p:sldId id="1029" r:id="rId77"/>
    <p:sldId id="1030" r:id="rId78"/>
    <p:sldId id="1031" r:id="rId79"/>
    <p:sldId id="1032" r:id="rId80"/>
    <p:sldId id="1033" r:id="rId81"/>
    <p:sldId id="1086" r:id="rId82"/>
    <p:sldId id="1087" r:id="rId83"/>
    <p:sldId id="1089" r:id="rId84"/>
    <p:sldId id="1090" r:id="rId85"/>
    <p:sldId id="1091" r:id="rId86"/>
    <p:sldId id="1096" r:id="rId87"/>
    <p:sldId id="1040" r:id="rId88"/>
    <p:sldId id="1041" r:id="rId89"/>
    <p:sldId id="1042" r:id="rId90"/>
    <p:sldId id="1043" r:id="rId91"/>
    <p:sldId id="1080" r:id="rId92"/>
    <p:sldId id="1078" r:id="rId93"/>
    <p:sldId id="1079" r:id="rId94"/>
    <p:sldId id="1076" r:id="rId95"/>
    <p:sldId id="1077" r:id="rId96"/>
    <p:sldId id="994" r:id="rId97"/>
    <p:sldId id="1051" r:id="rId98"/>
    <p:sldId id="1049" r:id="rId99"/>
    <p:sldId id="1046" r:id="rId100"/>
    <p:sldId id="1050" r:id="rId101"/>
    <p:sldId id="1047" r:id="rId102"/>
    <p:sldId id="1073" r:id="rId103"/>
    <p:sldId id="1053"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B474"/>
    <a:srgbClr val="157C85"/>
    <a:srgbClr val="7D1651"/>
    <a:srgbClr val="B4122D"/>
    <a:srgbClr val="EBC8C7"/>
    <a:srgbClr val="F6A902"/>
    <a:srgbClr val="CAF3F6"/>
    <a:srgbClr val="CDF4F7"/>
    <a:srgbClr val="7676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31" autoAdjust="0"/>
    <p:restoredTop sz="77738" autoAdjust="0"/>
  </p:normalViewPr>
  <p:slideViewPr>
    <p:cSldViewPr snapToGrid="0" snapToObjects="1">
      <p:cViewPr>
        <p:scale>
          <a:sx n="100" d="100"/>
          <a:sy n="100" d="100"/>
        </p:scale>
        <p:origin x="-1205" y="389"/>
      </p:cViewPr>
      <p:guideLst>
        <p:guide orient="horz" pos="2160"/>
        <p:guide pos="2880"/>
      </p:guideLst>
    </p:cSldViewPr>
  </p:slideViewPr>
  <p:outlineViewPr>
    <p:cViewPr>
      <p:scale>
        <a:sx n="33" d="100"/>
        <a:sy n="33" d="100"/>
      </p:scale>
      <p:origin x="0" y="11934"/>
    </p:cViewPr>
  </p:outlineViewPr>
  <p:notesTextViewPr>
    <p:cViewPr>
      <p:scale>
        <a:sx n="100" d="100"/>
        <a:sy n="100" d="100"/>
      </p:scale>
      <p:origin x="0" y="0"/>
    </p:cViewPr>
  </p:notesTextViewPr>
  <p:sorterViewPr>
    <p:cViewPr>
      <p:scale>
        <a:sx n="66" d="100"/>
        <a:sy n="66" d="100"/>
      </p:scale>
      <p:origin x="0" y="32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Master" Target="slideMasters/slideMaster26.xml"/><Relationship Id="rId107" Type="http://schemas.openxmlformats.org/officeDocument/2006/relationships/viewProps" Target="viewProps.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slide" Target="slides/slide24.xml"/><Relationship Id="rId58" Type="http://schemas.openxmlformats.org/officeDocument/2006/relationships/slide" Target="slides/slide29.xml"/><Relationship Id="rId66" Type="http://schemas.openxmlformats.org/officeDocument/2006/relationships/slide" Target="slides/slide37.xml"/><Relationship Id="rId74" Type="http://schemas.openxmlformats.org/officeDocument/2006/relationships/slide" Target="slides/slide45.xml"/><Relationship Id="rId79" Type="http://schemas.openxmlformats.org/officeDocument/2006/relationships/slide" Target="slides/slide50.xml"/><Relationship Id="rId87" Type="http://schemas.openxmlformats.org/officeDocument/2006/relationships/slide" Target="slides/slide58.xml"/><Relationship Id="rId102" Type="http://schemas.openxmlformats.org/officeDocument/2006/relationships/slide" Target="slides/slide73.xml"/><Relationship Id="rId5" Type="http://schemas.openxmlformats.org/officeDocument/2006/relationships/slideMaster" Target="slideMasters/slideMaster2.xml"/><Relationship Id="rId61" Type="http://schemas.openxmlformats.org/officeDocument/2006/relationships/slide" Target="slides/slide32.xml"/><Relationship Id="rId82" Type="http://schemas.openxmlformats.org/officeDocument/2006/relationships/slide" Target="slides/slide53.xml"/><Relationship Id="rId90" Type="http://schemas.openxmlformats.org/officeDocument/2006/relationships/slide" Target="slides/slide61.xml"/><Relationship Id="rId95" Type="http://schemas.openxmlformats.org/officeDocument/2006/relationships/slide" Target="slides/slide66.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slide" Target="slides/slide40.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slide" Target="slides/slide51.xml"/><Relationship Id="rId85" Type="http://schemas.openxmlformats.org/officeDocument/2006/relationships/slide" Target="slides/slide56.xml"/><Relationship Id="rId93" Type="http://schemas.openxmlformats.org/officeDocument/2006/relationships/slide" Target="slides/slide64.xml"/><Relationship Id="rId98" Type="http://schemas.openxmlformats.org/officeDocument/2006/relationships/slide" Target="slides/slide6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slide" Target="slides/slide74.xml"/><Relationship Id="rId108" Type="http://schemas.openxmlformats.org/officeDocument/2006/relationships/theme" Target="theme/theme1.xml"/><Relationship Id="rId20" Type="http://schemas.openxmlformats.org/officeDocument/2006/relationships/slideMaster" Target="slideMasters/slideMaster17.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0.xml"/><Relationship Id="rId109" Type="http://schemas.openxmlformats.org/officeDocument/2006/relationships/tableStyles" Target="tableStyles.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7" Type="http://schemas.openxmlformats.org/officeDocument/2006/relationships/slideMaster" Target="slideMasters/slideMaster4.xml"/><Relationship Id="rId71" Type="http://schemas.openxmlformats.org/officeDocument/2006/relationships/slide" Target="slides/slide42.xml"/><Relationship Id="rId92" Type="http://schemas.openxmlformats.org/officeDocument/2006/relationships/slide" Target="slides/slide63.xml"/></Relationships>
</file>

<file path=ppt/charts/_rels/chart1.xml.rels><?xml version="1.0" encoding="UTF-8" standalone="yes"?>
<Relationships xmlns="http://schemas.openxmlformats.org/package/2006/relationships"><Relationship Id="rId1" Type="http://schemas.openxmlformats.org/officeDocument/2006/relationships/oleObject" Target="file:///D:\_work\NonCompliantWind\Results_Peter\Results%20with%20longer%20delay%20in%20SSG%20tripping\Result_summary_RoCOFgreatth_05.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file:///C:\Users\Conor.IGS\Dropbox\Mullan%20Grid\Analysis\Min%20Gen%20Analysis\ROI%20Min%20Gen%20-%20Avg%20Setpoint%20During%20Curtailmen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Conor.IGS\Dropbox\Mullan%20Grid\Analysis\Min%20Gen%20Analysis\ROI%20Min%20Gen%20-%20Avg%20Setpoint%20During%20Curtailmen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Conor.IGS\Dropbox\Mullan%20Grid\Analysis\Min%20Gen%20Analysis\ROI%20Min%20Gen%20-%20Avg%20Setpoint%20During%20Curtailme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Synch. Gen</c:v>
          </c:tx>
          <c:invertIfNegative val="0"/>
          <c:cat>
            <c:numRef>
              <c:f>'[Result_summary_RoCOFgreatth_05.xlsx]EWIC_LSI '!$T$13:$T$19</c:f>
              <c:numCache>
                <c:formatCode>General</c:formatCode>
                <c:ptCount val="7"/>
                <c:pt idx="0">
                  <c:v>0.5</c:v>
                </c:pt>
                <c:pt idx="1">
                  <c:v>0.52500000000000002</c:v>
                </c:pt>
                <c:pt idx="2">
                  <c:v>0.55000000000000004</c:v>
                </c:pt>
                <c:pt idx="3">
                  <c:v>0.57499999999999996</c:v>
                </c:pt>
                <c:pt idx="4">
                  <c:v>0.6</c:v>
                </c:pt>
                <c:pt idx="5">
                  <c:v>0.625</c:v>
                </c:pt>
                <c:pt idx="6">
                  <c:v>0.65</c:v>
                </c:pt>
              </c:numCache>
            </c:numRef>
          </c:cat>
          <c:val>
            <c:numRef>
              <c:f>'[Result_summary_RoCOFgreatth_05.xlsx]EWIC_LSI '!$V$13:$V$19</c:f>
              <c:numCache>
                <c:formatCode>General</c:formatCode>
                <c:ptCount val="7"/>
                <c:pt idx="0">
                  <c:v>0</c:v>
                </c:pt>
                <c:pt idx="1">
                  <c:v>88.888888888888886</c:v>
                </c:pt>
                <c:pt idx="2">
                  <c:v>7.9365079365079367</c:v>
                </c:pt>
                <c:pt idx="3">
                  <c:v>3.1746031746031744</c:v>
                </c:pt>
                <c:pt idx="4">
                  <c:v>0</c:v>
                </c:pt>
                <c:pt idx="5">
                  <c:v>0</c:v>
                </c:pt>
                <c:pt idx="6">
                  <c:v>0</c:v>
                </c:pt>
              </c:numCache>
            </c:numRef>
          </c:val>
        </c:ser>
        <c:ser>
          <c:idx val="1"/>
          <c:order val="1"/>
          <c:tx>
            <c:v>HVDC</c:v>
          </c:tx>
          <c:spPr>
            <a:ln>
              <a:solidFill>
                <a:schemeClr val="accent4"/>
              </a:solidFill>
            </a:ln>
          </c:spPr>
          <c:invertIfNegative val="0"/>
          <c:cat>
            <c:numRef>
              <c:f>'[Result_summary_RoCOFgreatth_05.xlsx]EWIC_LSI '!$Q$13:$Q$19</c:f>
              <c:numCache>
                <c:formatCode>General</c:formatCode>
                <c:ptCount val="7"/>
                <c:pt idx="0">
                  <c:v>0.5</c:v>
                </c:pt>
                <c:pt idx="1">
                  <c:v>0.52500000000000002</c:v>
                </c:pt>
                <c:pt idx="2">
                  <c:v>0.55000000000000004</c:v>
                </c:pt>
                <c:pt idx="3">
                  <c:v>0.57499999999999996</c:v>
                </c:pt>
                <c:pt idx="4">
                  <c:v>0.6</c:v>
                </c:pt>
                <c:pt idx="5">
                  <c:v>0.625</c:v>
                </c:pt>
                <c:pt idx="6">
                  <c:v>0.65</c:v>
                </c:pt>
              </c:numCache>
            </c:numRef>
          </c:cat>
          <c:val>
            <c:numRef>
              <c:f>'[Result_summary_RoCOFgreatth_05.xlsx]EWIC_LSI '!$S$13:$S$19</c:f>
              <c:numCache>
                <c:formatCode>General</c:formatCode>
                <c:ptCount val="7"/>
                <c:pt idx="0">
                  <c:v>0</c:v>
                </c:pt>
                <c:pt idx="1">
                  <c:v>20.923379174852652</c:v>
                </c:pt>
                <c:pt idx="2">
                  <c:v>22.593320235756384</c:v>
                </c:pt>
                <c:pt idx="3">
                  <c:v>36.738703339882122</c:v>
                </c:pt>
                <c:pt idx="4">
                  <c:v>4.8133595284872301</c:v>
                </c:pt>
                <c:pt idx="5">
                  <c:v>14.931237721021612</c:v>
                </c:pt>
                <c:pt idx="6">
                  <c:v>0</c:v>
                </c:pt>
              </c:numCache>
            </c:numRef>
          </c:val>
        </c:ser>
        <c:dLbls>
          <c:showLegendKey val="0"/>
          <c:showVal val="0"/>
          <c:showCatName val="0"/>
          <c:showSerName val="0"/>
          <c:showPercent val="0"/>
          <c:showBubbleSize val="0"/>
        </c:dLbls>
        <c:gapWidth val="150"/>
        <c:axId val="145306752"/>
        <c:axId val="145308672"/>
      </c:barChart>
      <c:catAx>
        <c:axId val="145306752"/>
        <c:scaling>
          <c:orientation val="minMax"/>
        </c:scaling>
        <c:delete val="0"/>
        <c:axPos val="b"/>
        <c:title>
          <c:tx>
            <c:rich>
              <a:bodyPr/>
              <a:lstStyle/>
              <a:p>
                <a:pPr>
                  <a:defRPr sz="1400"/>
                </a:pPr>
                <a:r>
                  <a:rPr lang="en-IE" sz="1400"/>
                  <a:t>RoCoF (Hz/s)</a:t>
                </a:r>
              </a:p>
            </c:rich>
          </c:tx>
          <c:layout/>
          <c:overlay val="0"/>
        </c:title>
        <c:numFmt formatCode="General" sourceLinked="1"/>
        <c:majorTickMark val="out"/>
        <c:minorTickMark val="none"/>
        <c:tickLblPos val="nextTo"/>
        <c:txPr>
          <a:bodyPr/>
          <a:lstStyle/>
          <a:p>
            <a:pPr>
              <a:defRPr sz="1200"/>
            </a:pPr>
            <a:endParaRPr lang="en-US"/>
          </a:p>
        </c:txPr>
        <c:crossAx val="145308672"/>
        <c:crosses val="autoZero"/>
        <c:auto val="1"/>
        <c:lblAlgn val="ctr"/>
        <c:lblOffset val="100"/>
        <c:noMultiLvlLbl val="1"/>
      </c:catAx>
      <c:valAx>
        <c:axId val="145308672"/>
        <c:scaling>
          <c:orientation val="minMax"/>
          <c:max val="100"/>
          <c:min val="0"/>
        </c:scaling>
        <c:delete val="0"/>
        <c:axPos val="l"/>
        <c:title>
          <c:tx>
            <c:rich>
              <a:bodyPr rot="-5400000" vert="horz"/>
              <a:lstStyle/>
              <a:p>
                <a:pPr>
                  <a:defRPr sz="1400"/>
                </a:pPr>
                <a:r>
                  <a:rPr lang="en-IE" sz="1400"/>
                  <a:t>Hours</a:t>
                </a:r>
                <a:r>
                  <a:rPr lang="en-IE" sz="1400" baseline="0"/>
                  <a:t> wiht this RoCoF (%)</a:t>
                </a:r>
                <a:endParaRPr lang="en-IE" sz="1400"/>
              </a:p>
            </c:rich>
          </c:tx>
          <c:layout/>
          <c:overlay val="0"/>
        </c:title>
        <c:numFmt formatCode="General" sourceLinked="1"/>
        <c:majorTickMark val="out"/>
        <c:minorTickMark val="none"/>
        <c:tickLblPos val="nextTo"/>
        <c:txPr>
          <a:bodyPr/>
          <a:lstStyle/>
          <a:p>
            <a:pPr>
              <a:defRPr sz="1200"/>
            </a:pPr>
            <a:endParaRPr lang="en-US"/>
          </a:p>
        </c:txPr>
        <c:crossAx val="145306752"/>
        <c:crosses val="autoZero"/>
        <c:crossBetween val="between"/>
        <c:majorUnit val="20"/>
      </c:valAx>
    </c:plotArea>
    <c:legend>
      <c:legendPos val="r"/>
      <c:layout/>
      <c:overlay val="1"/>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I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Changes </a:t>
            </a:r>
            <a:r>
              <a:rPr lang="en-US" dirty="0" smtClean="0"/>
              <a:t>Complete (MW)</a:t>
            </a:r>
            <a:endParaRPr lang="en-US" dirty="0"/>
          </a:p>
        </c:rich>
      </c:tx>
      <c:layout>
        <c:manualLayout>
          <c:xMode val="edge"/>
          <c:yMode val="edge"/>
          <c:x val="0.17733074061878135"/>
          <c:y val="5.8374696709881338E-2"/>
        </c:manualLayout>
      </c:layout>
      <c:overlay val="0"/>
    </c:title>
    <c:autoTitleDeleted val="0"/>
    <c:plotArea>
      <c:layout/>
      <c:doughnutChart>
        <c:varyColors val="1"/>
        <c:ser>
          <c:idx val="0"/>
          <c:order val="0"/>
          <c:tx>
            <c:strRef>
              <c:f>Sheet1!$B$1</c:f>
              <c:strCache>
                <c:ptCount val="1"/>
                <c:pt idx="0">
                  <c:v>Completed</c:v>
                </c:pt>
              </c:strCache>
            </c:strRef>
          </c:tx>
          <c:cat>
            <c:strRef>
              <c:f>Sheet1!$A$2:$A$5</c:f>
              <c:strCache>
                <c:ptCount val="4"/>
                <c:pt idx="0">
                  <c:v>BioGas</c:v>
                </c:pt>
                <c:pt idx="1">
                  <c:v>Diesel</c:v>
                </c:pt>
                <c:pt idx="2">
                  <c:v>PV</c:v>
                </c:pt>
                <c:pt idx="3">
                  <c:v>Wind</c:v>
                </c:pt>
              </c:strCache>
            </c:strRef>
          </c:cat>
          <c:val>
            <c:numRef>
              <c:f>Sheet1!$B$2:$B$5</c:f>
              <c:numCache>
                <c:formatCode>General</c:formatCode>
                <c:ptCount val="4"/>
                <c:pt idx="0">
                  <c:v>33000</c:v>
                </c:pt>
                <c:pt idx="1">
                  <c:v>44700</c:v>
                </c:pt>
                <c:pt idx="2">
                  <c:v>17880</c:v>
                </c:pt>
                <c:pt idx="3">
                  <c:v>78000</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I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Not </a:t>
            </a:r>
            <a:r>
              <a:rPr lang="en-US" dirty="0" smtClean="0"/>
              <a:t>Complete (MW)</a:t>
            </a:r>
            <a:endParaRPr lang="en-US" dirty="0"/>
          </a:p>
        </c:rich>
      </c:tx>
      <c:layout>
        <c:manualLayout>
          <c:xMode val="edge"/>
          <c:yMode val="edge"/>
          <c:x val="0.34303703693130316"/>
          <c:y val="4.3568829506746898E-2"/>
        </c:manualLayout>
      </c:layout>
      <c:overlay val="0"/>
    </c:title>
    <c:autoTitleDeleted val="0"/>
    <c:plotArea>
      <c:layout>
        <c:manualLayout>
          <c:layoutTarget val="inner"/>
          <c:xMode val="edge"/>
          <c:yMode val="edge"/>
          <c:x val="0.32828592676545276"/>
          <c:y val="0.19154928833491044"/>
          <c:w val="0.56457404031854019"/>
          <c:h val="0.74615832152381301"/>
        </c:manualLayout>
      </c:layout>
      <c:doughnutChart>
        <c:varyColors val="1"/>
        <c:ser>
          <c:idx val="0"/>
          <c:order val="0"/>
          <c:tx>
            <c:strRef>
              <c:f>Sheet1!$D$1</c:f>
              <c:strCache>
                <c:ptCount val="1"/>
                <c:pt idx="0">
                  <c:v>Not Complete</c:v>
                </c:pt>
              </c:strCache>
            </c:strRef>
          </c:tx>
          <c:cat>
            <c:strRef>
              <c:f>Sheet1!$A$2:$A$5</c:f>
              <c:strCache>
                <c:ptCount val="4"/>
                <c:pt idx="0">
                  <c:v>BioGas</c:v>
                </c:pt>
                <c:pt idx="1">
                  <c:v>Diesel</c:v>
                </c:pt>
                <c:pt idx="2">
                  <c:v>PV</c:v>
                </c:pt>
                <c:pt idx="3">
                  <c:v>Wind</c:v>
                </c:pt>
              </c:strCache>
            </c:strRef>
          </c:cat>
          <c:val>
            <c:numRef>
              <c:f>Sheet1!$D$2:$D$5</c:f>
              <c:numCache>
                <c:formatCode>General</c:formatCode>
                <c:ptCount val="4"/>
                <c:pt idx="0">
                  <c:v>49400</c:v>
                </c:pt>
                <c:pt idx="1">
                  <c:v>82800</c:v>
                </c:pt>
                <c:pt idx="2">
                  <c:v>14000</c:v>
                </c:pt>
                <c:pt idx="3">
                  <c:v>79000</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
          <c:y val="0.35299788258695658"/>
          <c:w val="0.27556321914552556"/>
          <c:h val="0.48076142354146761"/>
        </c:manualLayout>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I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a:t>Event on 27/02/2019 - 28/02/2019</a:t>
            </a:r>
          </a:p>
        </c:rich>
      </c:tx>
      <c:layout/>
      <c:overlay val="0"/>
      <c:spPr>
        <a:noFill/>
        <a:ln>
          <a:noFill/>
        </a:ln>
        <a:effectLst/>
      </c:spPr>
    </c:title>
    <c:autoTitleDeleted val="0"/>
    <c:plotArea>
      <c:layout/>
      <c:areaChart>
        <c:grouping val="standard"/>
        <c:varyColors val="0"/>
        <c:ser>
          <c:idx val="2"/>
          <c:order val="2"/>
          <c:tx>
            <c:v>Curtailment Event</c:v>
          </c:tx>
          <c:spPr>
            <a:solidFill>
              <a:schemeClr val="accent4">
                <a:lumMod val="20000"/>
                <a:lumOff val="80000"/>
              </a:schemeClr>
            </a:solidFill>
            <a:ln>
              <a:noFill/>
            </a:ln>
            <a:effectLst/>
          </c:spPr>
          <c:val>
            <c:numRef>
              <c:f>'Example Graphs'!$AE$43:$AE$68</c:f>
              <c:numCache>
                <c:formatCode>General</c:formatCode>
                <c:ptCount val="26"/>
                <c:pt idx="5">
                  <c:v>3000</c:v>
                </c:pt>
                <c:pt idx="6">
                  <c:v>3000</c:v>
                </c:pt>
                <c:pt idx="7">
                  <c:v>3000</c:v>
                </c:pt>
                <c:pt idx="8">
                  <c:v>3000</c:v>
                </c:pt>
                <c:pt idx="9">
                  <c:v>3000</c:v>
                </c:pt>
                <c:pt idx="10">
                  <c:v>3000</c:v>
                </c:pt>
                <c:pt idx="11">
                  <c:v>3000</c:v>
                </c:pt>
                <c:pt idx="12">
                  <c:v>3000</c:v>
                </c:pt>
                <c:pt idx="13">
                  <c:v>3000</c:v>
                </c:pt>
                <c:pt idx="14">
                  <c:v>3000</c:v>
                </c:pt>
                <c:pt idx="15">
                  <c:v>3000</c:v>
                </c:pt>
                <c:pt idx="16">
                  <c:v>3000</c:v>
                </c:pt>
              </c:numCache>
            </c:numRef>
          </c:val>
          <c:extLst xmlns:c16r2="http://schemas.microsoft.com/office/drawing/2015/06/chart">
            <c:ext xmlns:c16="http://schemas.microsoft.com/office/drawing/2014/chart" uri="{C3380CC4-5D6E-409C-BE32-E72D297353CC}">
              <c16:uniqueId val="{00000000-EF90-47E5-B758-D2E50B717C24}"/>
            </c:ext>
          </c:extLst>
        </c:ser>
        <c:dLbls>
          <c:showLegendKey val="0"/>
          <c:showVal val="0"/>
          <c:showCatName val="0"/>
          <c:showSerName val="0"/>
          <c:showPercent val="0"/>
          <c:showBubbleSize val="0"/>
        </c:dLbls>
        <c:axId val="145273984"/>
        <c:axId val="145275520"/>
      </c:areaChart>
      <c:lineChart>
        <c:grouping val="standard"/>
        <c:varyColors val="0"/>
        <c:ser>
          <c:idx val="0"/>
          <c:order val="0"/>
          <c:tx>
            <c:v>Total Conventional Output</c:v>
          </c:tx>
          <c:spPr>
            <a:ln w="28575" cap="rnd">
              <a:solidFill>
                <a:schemeClr val="accent5">
                  <a:lumMod val="50000"/>
                </a:schemeClr>
              </a:solidFill>
              <a:round/>
            </a:ln>
            <a:effectLst/>
          </c:spPr>
          <c:marker>
            <c:symbol val="none"/>
          </c:marker>
          <c:cat>
            <c:numRef>
              <c:f>'Example Graphs'!$D$43:$D$68</c:f>
              <c:numCache>
                <c:formatCode>[h]:mm:ss</c:formatCode>
                <c:ptCount val="26"/>
                <c:pt idx="0">
                  <c:v>0.9375</c:v>
                </c:pt>
                <c:pt idx="1">
                  <c:v>0.95833333333333337</c:v>
                </c:pt>
                <c:pt idx="2">
                  <c:v>0.97916666666666663</c:v>
                </c:pt>
                <c:pt idx="3">
                  <c:v>1</c:v>
                </c:pt>
                <c:pt idx="4">
                  <c:v>2.0833333333333332E-2</c:v>
                </c:pt>
                <c:pt idx="5">
                  <c:v>4.1666666666666664E-2</c:v>
                </c:pt>
                <c:pt idx="6">
                  <c:v>6.25E-2</c:v>
                </c:pt>
                <c:pt idx="7">
                  <c:v>8.3333333333333329E-2</c:v>
                </c:pt>
                <c:pt idx="8">
                  <c:v>0.10416666666666667</c:v>
                </c:pt>
                <c:pt idx="9">
                  <c:v>0.125</c:v>
                </c:pt>
                <c:pt idx="10">
                  <c:v>0.14583333333333334</c:v>
                </c:pt>
                <c:pt idx="11">
                  <c:v>0.16666666666666666</c:v>
                </c:pt>
                <c:pt idx="12">
                  <c:v>0.1875</c:v>
                </c:pt>
                <c:pt idx="13">
                  <c:v>0.20833333333333334</c:v>
                </c:pt>
                <c:pt idx="14">
                  <c:v>0.22916666666666666</c:v>
                </c:pt>
                <c:pt idx="15">
                  <c:v>0.25</c:v>
                </c:pt>
                <c:pt idx="16">
                  <c:v>0.27083333333333331</c:v>
                </c:pt>
                <c:pt idx="17">
                  <c:v>0.29166666666666669</c:v>
                </c:pt>
                <c:pt idx="18">
                  <c:v>0.3125</c:v>
                </c:pt>
                <c:pt idx="19">
                  <c:v>0.33333333333333331</c:v>
                </c:pt>
                <c:pt idx="20">
                  <c:v>0.35416666666666669</c:v>
                </c:pt>
                <c:pt idx="21">
                  <c:v>0.375</c:v>
                </c:pt>
                <c:pt idx="22">
                  <c:v>0.39583333333333331</c:v>
                </c:pt>
                <c:pt idx="23">
                  <c:v>0.41666666666666669</c:v>
                </c:pt>
                <c:pt idx="24">
                  <c:v>0.4375</c:v>
                </c:pt>
                <c:pt idx="25">
                  <c:v>0.45833333333333331</c:v>
                </c:pt>
              </c:numCache>
            </c:numRef>
          </c:cat>
          <c:val>
            <c:numRef>
              <c:f>'Example Graphs'!$E$43:$E$68</c:f>
              <c:numCache>
                <c:formatCode>General</c:formatCode>
                <c:ptCount val="26"/>
                <c:pt idx="0">
                  <c:v>2313.4800000000005</c:v>
                </c:pt>
                <c:pt idx="1">
                  <c:v>2257.5600000000004</c:v>
                </c:pt>
                <c:pt idx="2">
                  <c:v>2055.1799999999998</c:v>
                </c:pt>
                <c:pt idx="3">
                  <c:v>1884.3200000000002</c:v>
                </c:pt>
                <c:pt idx="4">
                  <c:v>1848.5</c:v>
                </c:pt>
                <c:pt idx="5">
                  <c:v>1777.6599999999996</c:v>
                </c:pt>
                <c:pt idx="6">
                  <c:v>1710.54</c:v>
                </c:pt>
                <c:pt idx="7">
                  <c:v>1749.6200000000001</c:v>
                </c:pt>
                <c:pt idx="8">
                  <c:v>1725.5799999999997</c:v>
                </c:pt>
                <c:pt idx="9">
                  <c:v>1784.7799999999997</c:v>
                </c:pt>
                <c:pt idx="10">
                  <c:v>1815.1200000000001</c:v>
                </c:pt>
                <c:pt idx="11">
                  <c:v>1816.2800000000002</c:v>
                </c:pt>
                <c:pt idx="12">
                  <c:v>1847.02</c:v>
                </c:pt>
                <c:pt idx="13">
                  <c:v>1888.1399999999994</c:v>
                </c:pt>
                <c:pt idx="14">
                  <c:v>2050.7600000000002</c:v>
                </c:pt>
                <c:pt idx="15">
                  <c:v>2562.8399999999997</c:v>
                </c:pt>
                <c:pt idx="16">
                  <c:v>2736.1199999999994</c:v>
                </c:pt>
                <c:pt idx="17">
                  <c:v>2842.72</c:v>
                </c:pt>
                <c:pt idx="18">
                  <c:v>2962.74</c:v>
                </c:pt>
                <c:pt idx="19">
                  <c:v>2963.86</c:v>
                </c:pt>
                <c:pt idx="20">
                  <c:v>2927.0000000000005</c:v>
                </c:pt>
                <c:pt idx="21">
                  <c:v>2968.6999999999994</c:v>
                </c:pt>
                <c:pt idx="22">
                  <c:v>2925.4399999999996</c:v>
                </c:pt>
                <c:pt idx="23">
                  <c:v>2969.3599999999997</c:v>
                </c:pt>
                <c:pt idx="24">
                  <c:v>2944.3999999999996</c:v>
                </c:pt>
                <c:pt idx="25">
                  <c:v>2914.6199999999994</c:v>
                </c:pt>
              </c:numCache>
            </c:numRef>
          </c:val>
          <c:smooth val="0"/>
          <c:extLst xmlns:c16r2="http://schemas.microsoft.com/office/drawing/2015/06/chart">
            <c:ext xmlns:c16="http://schemas.microsoft.com/office/drawing/2014/chart" uri="{C3380CC4-5D6E-409C-BE32-E72D297353CC}">
              <c16:uniqueId val="{00000001-EF90-47E5-B758-D2E50B717C24}"/>
            </c:ext>
          </c:extLst>
        </c:ser>
        <c:ser>
          <c:idx val="1"/>
          <c:order val="1"/>
          <c:tx>
            <c:v>Total Conventional Min Gen</c:v>
          </c:tx>
          <c:spPr>
            <a:ln w="28575" cap="rnd">
              <a:solidFill>
                <a:srgbClr val="FF0000"/>
              </a:solidFill>
              <a:round/>
            </a:ln>
            <a:effectLst/>
          </c:spPr>
          <c:marker>
            <c:symbol val="none"/>
          </c:marker>
          <c:cat>
            <c:numRef>
              <c:f>'Example Graphs'!$D$43:$D$68</c:f>
              <c:numCache>
                <c:formatCode>[h]:mm:ss</c:formatCode>
                <c:ptCount val="26"/>
                <c:pt idx="0">
                  <c:v>0.9375</c:v>
                </c:pt>
                <c:pt idx="1">
                  <c:v>0.95833333333333337</c:v>
                </c:pt>
                <c:pt idx="2">
                  <c:v>0.97916666666666663</c:v>
                </c:pt>
                <c:pt idx="3">
                  <c:v>1</c:v>
                </c:pt>
                <c:pt idx="4">
                  <c:v>2.0833333333333332E-2</c:v>
                </c:pt>
                <c:pt idx="5">
                  <c:v>4.1666666666666664E-2</c:v>
                </c:pt>
                <c:pt idx="6">
                  <c:v>6.25E-2</c:v>
                </c:pt>
                <c:pt idx="7">
                  <c:v>8.3333333333333329E-2</c:v>
                </c:pt>
                <c:pt idx="8">
                  <c:v>0.10416666666666667</c:v>
                </c:pt>
                <c:pt idx="9">
                  <c:v>0.125</c:v>
                </c:pt>
                <c:pt idx="10">
                  <c:v>0.14583333333333334</c:v>
                </c:pt>
                <c:pt idx="11">
                  <c:v>0.16666666666666666</c:v>
                </c:pt>
                <c:pt idx="12">
                  <c:v>0.1875</c:v>
                </c:pt>
                <c:pt idx="13">
                  <c:v>0.20833333333333334</c:v>
                </c:pt>
                <c:pt idx="14">
                  <c:v>0.22916666666666666</c:v>
                </c:pt>
                <c:pt idx="15">
                  <c:v>0.25</c:v>
                </c:pt>
                <c:pt idx="16">
                  <c:v>0.27083333333333331</c:v>
                </c:pt>
                <c:pt idx="17">
                  <c:v>0.29166666666666669</c:v>
                </c:pt>
                <c:pt idx="18">
                  <c:v>0.3125</c:v>
                </c:pt>
                <c:pt idx="19">
                  <c:v>0.33333333333333331</c:v>
                </c:pt>
                <c:pt idx="20">
                  <c:v>0.35416666666666669</c:v>
                </c:pt>
                <c:pt idx="21">
                  <c:v>0.375</c:v>
                </c:pt>
                <c:pt idx="22">
                  <c:v>0.39583333333333331</c:v>
                </c:pt>
                <c:pt idx="23">
                  <c:v>0.41666666666666669</c:v>
                </c:pt>
                <c:pt idx="24">
                  <c:v>0.4375</c:v>
                </c:pt>
                <c:pt idx="25">
                  <c:v>0.45833333333333331</c:v>
                </c:pt>
              </c:numCache>
            </c:numRef>
          </c:cat>
          <c:val>
            <c:numRef>
              <c:f>'Example Graphs'!$F$43:$F$68</c:f>
              <c:numCache>
                <c:formatCode>General</c:formatCode>
                <c:ptCount val="26"/>
                <c:pt idx="0">
                  <c:v>1199</c:v>
                </c:pt>
                <c:pt idx="1">
                  <c:v>1199</c:v>
                </c:pt>
                <c:pt idx="2">
                  <c:v>1199</c:v>
                </c:pt>
                <c:pt idx="3">
                  <c:v>1199</c:v>
                </c:pt>
                <c:pt idx="4">
                  <c:v>1199</c:v>
                </c:pt>
                <c:pt idx="5">
                  <c:v>1199</c:v>
                </c:pt>
                <c:pt idx="6">
                  <c:v>1199</c:v>
                </c:pt>
                <c:pt idx="7">
                  <c:v>1199</c:v>
                </c:pt>
                <c:pt idx="8">
                  <c:v>1199</c:v>
                </c:pt>
                <c:pt idx="9">
                  <c:v>1199</c:v>
                </c:pt>
                <c:pt idx="10">
                  <c:v>1199</c:v>
                </c:pt>
                <c:pt idx="11">
                  <c:v>1199</c:v>
                </c:pt>
                <c:pt idx="12">
                  <c:v>1199</c:v>
                </c:pt>
                <c:pt idx="13">
                  <c:v>1199</c:v>
                </c:pt>
                <c:pt idx="14">
                  <c:v>1199</c:v>
                </c:pt>
                <c:pt idx="15">
                  <c:v>1199</c:v>
                </c:pt>
                <c:pt idx="16">
                  <c:v>1199</c:v>
                </c:pt>
                <c:pt idx="17">
                  <c:v>1199</c:v>
                </c:pt>
                <c:pt idx="18">
                  <c:v>1199</c:v>
                </c:pt>
                <c:pt idx="19">
                  <c:v>1199</c:v>
                </c:pt>
                <c:pt idx="20">
                  <c:v>1199</c:v>
                </c:pt>
                <c:pt idx="21">
                  <c:v>1199</c:v>
                </c:pt>
                <c:pt idx="22">
                  <c:v>1199</c:v>
                </c:pt>
                <c:pt idx="23">
                  <c:v>1199</c:v>
                </c:pt>
                <c:pt idx="24">
                  <c:v>1199</c:v>
                </c:pt>
                <c:pt idx="25">
                  <c:v>1199</c:v>
                </c:pt>
              </c:numCache>
            </c:numRef>
          </c:val>
          <c:smooth val="0"/>
          <c:extLst xmlns:c16r2="http://schemas.microsoft.com/office/drawing/2015/06/chart">
            <c:ext xmlns:c16="http://schemas.microsoft.com/office/drawing/2014/chart" uri="{C3380CC4-5D6E-409C-BE32-E72D297353CC}">
              <c16:uniqueId val="{00000002-EF90-47E5-B758-D2E50B717C24}"/>
            </c:ext>
          </c:extLst>
        </c:ser>
        <c:dLbls>
          <c:showLegendKey val="0"/>
          <c:showVal val="0"/>
          <c:showCatName val="0"/>
          <c:showSerName val="0"/>
          <c:showPercent val="0"/>
          <c:showBubbleSize val="0"/>
        </c:dLbls>
        <c:marker val="1"/>
        <c:smooth val="0"/>
        <c:axId val="145273984"/>
        <c:axId val="145275520"/>
      </c:lineChart>
      <c:catAx>
        <c:axId val="145273984"/>
        <c:scaling>
          <c:orientation val="minMax"/>
        </c:scaling>
        <c:delete val="0"/>
        <c:axPos val="b"/>
        <c:numFmt formatCode="[h]:mm:ss"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275520"/>
        <c:crosses val="autoZero"/>
        <c:auto val="1"/>
        <c:lblAlgn val="ctr"/>
        <c:lblOffset val="100"/>
        <c:noMultiLvlLbl val="0"/>
      </c:catAx>
      <c:valAx>
        <c:axId val="145275520"/>
        <c:scaling>
          <c:orientation val="minMax"/>
          <c:max val="3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MW</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27398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I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a:t>Event on 11/03/2019 - 12/03/2019</a:t>
            </a:r>
          </a:p>
        </c:rich>
      </c:tx>
      <c:layout/>
      <c:overlay val="0"/>
      <c:spPr>
        <a:noFill/>
        <a:ln>
          <a:noFill/>
        </a:ln>
        <a:effectLst/>
      </c:spPr>
    </c:title>
    <c:autoTitleDeleted val="0"/>
    <c:plotArea>
      <c:layout/>
      <c:areaChart>
        <c:grouping val="standard"/>
        <c:varyColors val="0"/>
        <c:ser>
          <c:idx val="2"/>
          <c:order val="2"/>
          <c:tx>
            <c:v>Curtailment Event</c:v>
          </c:tx>
          <c:spPr>
            <a:solidFill>
              <a:schemeClr val="accent4">
                <a:lumMod val="20000"/>
                <a:lumOff val="80000"/>
              </a:schemeClr>
            </a:solidFill>
            <a:ln>
              <a:noFill/>
            </a:ln>
            <a:effectLst/>
          </c:spPr>
          <c:val>
            <c:numRef>
              <c:f>'Example Graphs'!$AE$9:$AE$34</c:f>
              <c:numCache>
                <c:formatCode>General</c:formatCode>
                <c:ptCount val="26"/>
                <c:pt idx="5">
                  <c:v>3000</c:v>
                </c:pt>
                <c:pt idx="6">
                  <c:v>3000</c:v>
                </c:pt>
                <c:pt idx="7">
                  <c:v>3000</c:v>
                </c:pt>
                <c:pt idx="8">
                  <c:v>3000</c:v>
                </c:pt>
                <c:pt idx="9">
                  <c:v>3000</c:v>
                </c:pt>
                <c:pt idx="10">
                  <c:v>3000</c:v>
                </c:pt>
                <c:pt idx="11">
                  <c:v>3000</c:v>
                </c:pt>
                <c:pt idx="12">
                  <c:v>3000</c:v>
                </c:pt>
                <c:pt idx="13">
                  <c:v>3000</c:v>
                </c:pt>
                <c:pt idx="14">
                  <c:v>3000</c:v>
                </c:pt>
                <c:pt idx="15">
                  <c:v>3000</c:v>
                </c:pt>
                <c:pt idx="16">
                  <c:v>3000</c:v>
                </c:pt>
                <c:pt idx="17">
                  <c:v>3000</c:v>
                </c:pt>
                <c:pt idx="18">
                  <c:v>3000</c:v>
                </c:pt>
                <c:pt idx="19">
                  <c:v>3000</c:v>
                </c:pt>
                <c:pt idx="20">
                  <c:v>3000</c:v>
                </c:pt>
                <c:pt idx="21">
                  <c:v>3000</c:v>
                </c:pt>
              </c:numCache>
            </c:numRef>
          </c:val>
          <c:extLst xmlns:c16r2="http://schemas.microsoft.com/office/drawing/2015/06/chart">
            <c:ext xmlns:c16="http://schemas.microsoft.com/office/drawing/2014/chart" uri="{C3380CC4-5D6E-409C-BE32-E72D297353CC}">
              <c16:uniqueId val="{00000000-209F-448B-99E3-60040DEA4FBE}"/>
            </c:ext>
          </c:extLst>
        </c:ser>
        <c:dLbls>
          <c:showLegendKey val="0"/>
          <c:showVal val="0"/>
          <c:showCatName val="0"/>
          <c:showSerName val="0"/>
          <c:showPercent val="0"/>
          <c:showBubbleSize val="0"/>
        </c:dLbls>
        <c:axId val="145575936"/>
        <c:axId val="145577472"/>
      </c:areaChart>
      <c:lineChart>
        <c:grouping val="standard"/>
        <c:varyColors val="0"/>
        <c:ser>
          <c:idx val="0"/>
          <c:order val="0"/>
          <c:tx>
            <c:v>Total Conventional Output</c:v>
          </c:tx>
          <c:spPr>
            <a:ln w="28575" cap="rnd">
              <a:solidFill>
                <a:schemeClr val="tx2"/>
              </a:solidFill>
              <a:round/>
            </a:ln>
            <a:effectLst/>
          </c:spPr>
          <c:marker>
            <c:symbol val="none"/>
          </c:marker>
          <c:cat>
            <c:numRef>
              <c:f>'Example Graphs'!$D$9:$D$34</c:f>
              <c:numCache>
                <c:formatCode>[h]:mm:ss</c:formatCode>
                <c:ptCount val="26"/>
                <c:pt idx="0">
                  <c:v>0.8125</c:v>
                </c:pt>
                <c:pt idx="1">
                  <c:v>0.83333333333333337</c:v>
                </c:pt>
                <c:pt idx="2">
                  <c:v>0.85416666666666663</c:v>
                </c:pt>
                <c:pt idx="3">
                  <c:v>0.875</c:v>
                </c:pt>
                <c:pt idx="4">
                  <c:v>0.89583333333333337</c:v>
                </c:pt>
                <c:pt idx="5">
                  <c:v>0.91666666666666663</c:v>
                </c:pt>
                <c:pt idx="6">
                  <c:v>0.9375</c:v>
                </c:pt>
                <c:pt idx="7">
                  <c:v>0.95833333333333337</c:v>
                </c:pt>
                <c:pt idx="8">
                  <c:v>0.97916666666666663</c:v>
                </c:pt>
                <c:pt idx="9">
                  <c:v>1</c:v>
                </c:pt>
                <c:pt idx="10">
                  <c:v>2.0833333333333332E-2</c:v>
                </c:pt>
                <c:pt idx="11">
                  <c:v>4.1666666666666664E-2</c:v>
                </c:pt>
                <c:pt idx="12">
                  <c:v>6.25E-2</c:v>
                </c:pt>
                <c:pt idx="13">
                  <c:v>8.3333333333333329E-2</c:v>
                </c:pt>
                <c:pt idx="14">
                  <c:v>0.10416666666666667</c:v>
                </c:pt>
                <c:pt idx="15">
                  <c:v>0.125</c:v>
                </c:pt>
                <c:pt idx="16">
                  <c:v>0.14583333333333334</c:v>
                </c:pt>
                <c:pt idx="17">
                  <c:v>0.16666666666666666</c:v>
                </c:pt>
                <c:pt idx="18">
                  <c:v>0.1875</c:v>
                </c:pt>
                <c:pt idx="19">
                  <c:v>0.20833333333333334</c:v>
                </c:pt>
                <c:pt idx="20">
                  <c:v>0.22916666666666666</c:v>
                </c:pt>
                <c:pt idx="21">
                  <c:v>0.25</c:v>
                </c:pt>
                <c:pt idx="22">
                  <c:v>0.27083333333333331</c:v>
                </c:pt>
                <c:pt idx="23">
                  <c:v>0.29166666666666669</c:v>
                </c:pt>
                <c:pt idx="24">
                  <c:v>0.3125</c:v>
                </c:pt>
                <c:pt idx="25">
                  <c:v>0.33333333333333331</c:v>
                </c:pt>
              </c:numCache>
            </c:numRef>
          </c:cat>
          <c:val>
            <c:numRef>
              <c:f>'Example Graphs'!$E$9:$E$34</c:f>
              <c:numCache>
                <c:formatCode>General</c:formatCode>
                <c:ptCount val="26"/>
                <c:pt idx="0">
                  <c:v>1579.24</c:v>
                </c:pt>
                <c:pt idx="1">
                  <c:v>1480.76</c:v>
                </c:pt>
                <c:pt idx="2">
                  <c:v>1459.6200000000001</c:v>
                </c:pt>
                <c:pt idx="3">
                  <c:v>1404.3200000000002</c:v>
                </c:pt>
                <c:pt idx="4">
                  <c:v>1273.3400000000001</c:v>
                </c:pt>
                <c:pt idx="5">
                  <c:v>1185.06</c:v>
                </c:pt>
                <c:pt idx="6">
                  <c:v>1065.3799999999999</c:v>
                </c:pt>
                <c:pt idx="7">
                  <c:v>1038.1199999999999</c:v>
                </c:pt>
                <c:pt idx="8">
                  <c:v>1008.8</c:v>
                </c:pt>
                <c:pt idx="9">
                  <c:v>979.02</c:v>
                </c:pt>
                <c:pt idx="10">
                  <c:v>987.4</c:v>
                </c:pt>
                <c:pt idx="11">
                  <c:v>971.56000000000006</c:v>
                </c:pt>
                <c:pt idx="12">
                  <c:v>943.96000000000015</c:v>
                </c:pt>
                <c:pt idx="13">
                  <c:v>932.68</c:v>
                </c:pt>
                <c:pt idx="14">
                  <c:v>927.09999999999991</c:v>
                </c:pt>
                <c:pt idx="15">
                  <c:v>936.76</c:v>
                </c:pt>
                <c:pt idx="16">
                  <c:v>955.87999999999988</c:v>
                </c:pt>
                <c:pt idx="17">
                  <c:v>1026.5</c:v>
                </c:pt>
                <c:pt idx="18">
                  <c:v>1111.04</c:v>
                </c:pt>
                <c:pt idx="19">
                  <c:v>1272.3599999999999</c:v>
                </c:pt>
                <c:pt idx="20">
                  <c:v>1286.1600000000001</c:v>
                </c:pt>
                <c:pt idx="21">
                  <c:v>1319.3799999999999</c:v>
                </c:pt>
                <c:pt idx="22">
                  <c:v>1520.1000000000001</c:v>
                </c:pt>
                <c:pt idx="23">
                  <c:v>1860.3400000000001</c:v>
                </c:pt>
                <c:pt idx="24">
                  <c:v>1923.2199999999998</c:v>
                </c:pt>
                <c:pt idx="25">
                  <c:v>1817.0200000000004</c:v>
                </c:pt>
              </c:numCache>
            </c:numRef>
          </c:val>
          <c:smooth val="0"/>
          <c:extLst xmlns:c16r2="http://schemas.microsoft.com/office/drawing/2015/06/chart">
            <c:ext xmlns:c16="http://schemas.microsoft.com/office/drawing/2014/chart" uri="{C3380CC4-5D6E-409C-BE32-E72D297353CC}">
              <c16:uniqueId val="{00000001-209F-448B-99E3-60040DEA4FBE}"/>
            </c:ext>
          </c:extLst>
        </c:ser>
        <c:ser>
          <c:idx val="1"/>
          <c:order val="1"/>
          <c:tx>
            <c:v>Total Conventional Min Gen</c:v>
          </c:tx>
          <c:spPr>
            <a:ln w="28575" cap="rnd">
              <a:solidFill>
                <a:srgbClr val="FF0000"/>
              </a:solidFill>
              <a:round/>
            </a:ln>
            <a:effectLst/>
          </c:spPr>
          <c:marker>
            <c:symbol val="none"/>
          </c:marker>
          <c:val>
            <c:numRef>
              <c:f>'Example Graphs'!$F$9:$F$34</c:f>
              <c:numCache>
                <c:formatCode>General</c:formatCode>
                <c:ptCount val="26"/>
                <c:pt idx="0">
                  <c:v>845</c:v>
                </c:pt>
                <c:pt idx="1">
                  <c:v>845</c:v>
                </c:pt>
                <c:pt idx="2">
                  <c:v>845</c:v>
                </c:pt>
                <c:pt idx="3">
                  <c:v>845</c:v>
                </c:pt>
                <c:pt idx="4">
                  <c:v>845</c:v>
                </c:pt>
                <c:pt idx="5">
                  <c:v>845</c:v>
                </c:pt>
                <c:pt idx="6">
                  <c:v>845</c:v>
                </c:pt>
                <c:pt idx="7">
                  <c:v>845</c:v>
                </c:pt>
                <c:pt idx="8">
                  <c:v>845</c:v>
                </c:pt>
                <c:pt idx="9">
                  <c:v>845</c:v>
                </c:pt>
                <c:pt idx="10">
                  <c:v>845</c:v>
                </c:pt>
                <c:pt idx="11">
                  <c:v>845</c:v>
                </c:pt>
                <c:pt idx="12">
                  <c:v>845</c:v>
                </c:pt>
                <c:pt idx="13">
                  <c:v>845</c:v>
                </c:pt>
                <c:pt idx="14">
                  <c:v>845</c:v>
                </c:pt>
                <c:pt idx="15">
                  <c:v>845</c:v>
                </c:pt>
                <c:pt idx="16">
                  <c:v>845</c:v>
                </c:pt>
                <c:pt idx="17">
                  <c:v>845</c:v>
                </c:pt>
                <c:pt idx="18">
                  <c:v>845</c:v>
                </c:pt>
                <c:pt idx="19">
                  <c:v>845</c:v>
                </c:pt>
                <c:pt idx="20">
                  <c:v>845</c:v>
                </c:pt>
                <c:pt idx="21">
                  <c:v>845</c:v>
                </c:pt>
                <c:pt idx="22">
                  <c:v>845</c:v>
                </c:pt>
                <c:pt idx="23">
                  <c:v>845</c:v>
                </c:pt>
                <c:pt idx="24">
                  <c:v>845</c:v>
                </c:pt>
                <c:pt idx="25">
                  <c:v>845</c:v>
                </c:pt>
              </c:numCache>
            </c:numRef>
          </c:val>
          <c:smooth val="0"/>
          <c:extLst xmlns:c16r2="http://schemas.microsoft.com/office/drawing/2015/06/chart">
            <c:ext xmlns:c16="http://schemas.microsoft.com/office/drawing/2014/chart" uri="{C3380CC4-5D6E-409C-BE32-E72D297353CC}">
              <c16:uniqueId val="{00000002-209F-448B-99E3-60040DEA4FBE}"/>
            </c:ext>
          </c:extLst>
        </c:ser>
        <c:dLbls>
          <c:showLegendKey val="0"/>
          <c:showVal val="0"/>
          <c:showCatName val="0"/>
          <c:showSerName val="0"/>
          <c:showPercent val="0"/>
          <c:showBubbleSize val="0"/>
        </c:dLbls>
        <c:marker val="1"/>
        <c:smooth val="0"/>
        <c:axId val="145575936"/>
        <c:axId val="145577472"/>
      </c:lineChart>
      <c:catAx>
        <c:axId val="145575936"/>
        <c:scaling>
          <c:orientation val="minMax"/>
        </c:scaling>
        <c:delete val="0"/>
        <c:axPos val="b"/>
        <c:numFmt formatCode="[h]:mm:ss" sourceLinked="1"/>
        <c:majorTickMark val="cross"/>
        <c:minorTickMark val="none"/>
        <c:tickLblPos val="nextTo"/>
        <c:spPr>
          <a:noFill/>
          <a:ln w="9525" cap="flat" cmpd="sng" algn="ctr">
            <a:solidFill>
              <a:schemeClr val="tx1">
                <a:lumMod val="15000"/>
                <a:lumOff val="85000"/>
              </a:schemeClr>
            </a:solidFill>
            <a:round/>
          </a:ln>
          <a:effectLst/>
        </c:spPr>
        <c:txPr>
          <a:bodyPr rot="-2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577472"/>
        <c:crosses val="autoZero"/>
        <c:auto val="1"/>
        <c:lblAlgn val="ctr"/>
        <c:lblOffset val="100"/>
        <c:tickLblSkip val="1"/>
        <c:tickMarkSkip val="1"/>
        <c:noMultiLvlLbl val="0"/>
      </c:catAx>
      <c:valAx>
        <c:axId val="145577472"/>
        <c:scaling>
          <c:orientation val="minMax"/>
          <c:max val="3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E"/>
                  <a:t>MW</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57593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I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a:t>Event on 12/03/2019 - 13/03/2019</a:t>
            </a:r>
          </a:p>
        </c:rich>
      </c:tx>
      <c:layout>
        <c:manualLayout>
          <c:xMode val="edge"/>
          <c:yMode val="edge"/>
          <c:x val="0.35470605646403069"/>
          <c:y val="7.1332071198768219E-3"/>
        </c:manualLayout>
      </c:layout>
      <c:overlay val="0"/>
      <c:spPr>
        <a:noFill/>
        <a:ln>
          <a:noFill/>
        </a:ln>
        <a:effectLst/>
      </c:spPr>
    </c:title>
    <c:autoTitleDeleted val="0"/>
    <c:plotArea>
      <c:layout/>
      <c:areaChart>
        <c:grouping val="standard"/>
        <c:varyColors val="0"/>
        <c:ser>
          <c:idx val="2"/>
          <c:order val="2"/>
          <c:tx>
            <c:v>Curtailment Event</c:v>
          </c:tx>
          <c:spPr>
            <a:solidFill>
              <a:schemeClr val="accent4">
                <a:lumMod val="20000"/>
                <a:lumOff val="80000"/>
              </a:schemeClr>
            </a:solidFill>
            <a:ln w="25400">
              <a:noFill/>
            </a:ln>
            <a:effectLst/>
          </c:spPr>
          <c:cat>
            <c:numRef>
              <c:f>'Example Graphs'!$D$77:$D$102</c:f>
              <c:numCache>
                <c:formatCode>[h]:mm:ss</c:formatCode>
                <c:ptCount val="26"/>
                <c:pt idx="0">
                  <c:v>0.875</c:v>
                </c:pt>
                <c:pt idx="1">
                  <c:v>0.89583333333333337</c:v>
                </c:pt>
                <c:pt idx="2">
                  <c:v>0.91666666666666663</c:v>
                </c:pt>
                <c:pt idx="3">
                  <c:v>0.9375</c:v>
                </c:pt>
                <c:pt idx="4">
                  <c:v>0.95833333333333337</c:v>
                </c:pt>
                <c:pt idx="5">
                  <c:v>0.97916666666666663</c:v>
                </c:pt>
                <c:pt idx="6">
                  <c:v>1</c:v>
                </c:pt>
                <c:pt idx="7">
                  <c:v>2.0833333333333332E-2</c:v>
                </c:pt>
                <c:pt idx="8">
                  <c:v>4.1666666666666664E-2</c:v>
                </c:pt>
                <c:pt idx="9">
                  <c:v>6.25E-2</c:v>
                </c:pt>
                <c:pt idx="10">
                  <c:v>8.3333333333333329E-2</c:v>
                </c:pt>
                <c:pt idx="11">
                  <c:v>0.10416666666666667</c:v>
                </c:pt>
                <c:pt idx="12">
                  <c:v>0.125</c:v>
                </c:pt>
                <c:pt idx="13">
                  <c:v>0.14583333333333334</c:v>
                </c:pt>
                <c:pt idx="14">
                  <c:v>0.16666666666666666</c:v>
                </c:pt>
                <c:pt idx="15">
                  <c:v>0.1875</c:v>
                </c:pt>
                <c:pt idx="16">
                  <c:v>0.20833333333333334</c:v>
                </c:pt>
                <c:pt idx="17">
                  <c:v>0.22916666666666666</c:v>
                </c:pt>
                <c:pt idx="18">
                  <c:v>0.25</c:v>
                </c:pt>
                <c:pt idx="19">
                  <c:v>0.27083333333333331</c:v>
                </c:pt>
                <c:pt idx="20">
                  <c:v>0.29166666666666669</c:v>
                </c:pt>
                <c:pt idx="21">
                  <c:v>0.3125</c:v>
                </c:pt>
                <c:pt idx="22">
                  <c:v>0.33333333333333331</c:v>
                </c:pt>
                <c:pt idx="23">
                  <c:v>0.35416666666666669</c:v>
                </c:pt>
                <c:pt idx="24">
                  <c:v>0.375</c:v>
                </c:pt>
                <c:pt idx="25">
                  <c:v>0.39583333333333331</c:v>
                </c:pt>
              </c:numCache>
            </c:numRef>
          </c:cat>
          <c:val>
            <c:numRef>
              <c:f>'Example Graphs'!$AE$77:$AE$102</c:f>
              <c:numCache>
                <c:formatCode>General</c:formatCode>
                <c:ptCount val="26"/>
                <c:pt idx="4">
                  <c:v>3000</c:v>
                </c:pt>
                <c:pt idx="5">
                  <c:v>3000</c:v>
                </c:pt>
                <c:pt idx="6">
                  <c:v>3000</c:v>
                </c:pt>
                <c:pt idx="7">
                  <c:v>3000</c:v>
                </c:pt>
                <c:pt idx="8">
                  <c:v>3000</c:v>
                </c:pt>
                <c:pt idx="9">
                  <c:v>3000</c:v>
                </c:pt>
                <c:pt idx="10">
                  <c:v>3000</c:v>
                </c:pt>
                <c:pt idx="11">
                  <c:v>3000</c:v>
                </c:pt>
                <c:pt idx="12">
                  <c:v>3000</c:v>
                </c:pt>
                <c:pt idx="13">
                  <c:v>3000</c:v>
                </c:pt>
                <c:pt idx="14">
                  <c:v>3000</c:v>
                </c:pt>
                <c:pt idx="15">
                  <c:v>3000</c:v>
                </c:pt>
                <c:pt idx="16">
                  <c:v>3000</c:v>
                </c:pt>
                <c:pt idx="17">
                  <c:v>3000</c:v>
                </c:pt>
                <c:pt idx="18">
                  <c:v>3000</c:v>
                </c:pt>
                <c:pt idx="19">
                  <c:v>3000</c:v>
                </c:pt>
                <c:pt idx="20">
                  <c:v>3000</c:v>
                </c:pt>
                <c:pt idx="21">
                  <c:v>3000</c:v>
                </c:pt>
              </c:numCache>
            </c:numRef>
          </c:val>
          <c:extLst xmlns:c16r2="http://schemas.microsoft.com/office/drawing/2015/06/chart">
            <c:ext xmlns:c16="http://schemas.microsoft.com/office/drawing/2014/chart" uri="{C3380CC4-5D6E-409C-BE32-E72D297353CC}">
              <c16:uniqueId val="{00000000-1888-4CBF-822F-9D1738F35832}"/>
            </c:ext>
          </c:extLst>
        </c:ser>
        <c:dLbls>
          <c:showLegendKey val="0"/>
          <c:showVal val="0"/>
          <c:showCatName val="0"/>
          <c:showSerName val="0"/>
          <c:showPercent val="0"/>
          <c:showBubbleSize val="0"/>
        </c:dLbls>
        <c:axId val="151427712"/>
        <c:axId val="151441792"/>
      </c:areaChart>
      <c:lineChart>
        <c:grouping val="standard"/>
        <c:varyColors val="0"/>
        <c:ser>
          <c:idx val="0"/>
          <c:order val="0"/>
          <c:tx>
            <c:v>Total Conventional Output</c:v>
          </c:tx>
          <c:spPr>
            <a:ln w="28575" cap="rnd">
              <a:solidFill>
                <a:schemeClr val="accent5">
                  <a:lumMod val="50000"/>
                </a:schemeClr>
              </a:solidFill>
              <a:round/>
            </a:ln>
            <a:effectLst/>
          </c:spPr>
          <c:marker>
            <c:symbol val="none"/>
          </c:marker>
          <c:cat>
            <c:numRef>
              <c:f>'Example Graphs'!$D$77:$D$107</c:f>
              <c:numCache>
                <c:formatCode>[h]:mm:ss</c:formatCode>
                <c:ptCount val="31"/>
                <c:pt idx="0">
                  <c:v>0.875</c:v>
                </c:pt>
                <c:pt idx="1">
                  <c:v>0.89583333333333337</c:v>
                </c:pt>
                <c:pt idx="2">
                  <c:v>0.91666666666666663</c:v>
                </c:pt>
                <c:pt idx="3">
                  <c:v>0.9375</c:v>
                </c:pt>
                <c:pt idx="4">
                  <c:v>0.95833333333333337</c:v>
                </c:pt>
                <c:pt idx="5">
                  <c:v>0.97916666666666663</c:v>
                </c:pt>
                <c:pt idx="6">
                  <c:v>1</c:v>
                </c:pt>
                <c:pt idx="7">
                  <c:v>2.0833333333333332E-2</c:v>
                </c:pt>
                <c:pt idx="8">
                  <c:v>4.1666666666666664E-2</c:v>
                </c:pt>
                <c:pt idx="9">
                  <c:v>6.25E-2</c:v>
                </c:pt>
                <c:pt idx="10">
                  <c:v>8.3333333333333329E-2</c:v>
                </c:pt>
                <c:pt idx="11">
                  <c:v>0.10416666666666667</c:v>
                </c:pt>
                <c:pt idx="12">
                  <c:v>0.125</c:v>
                </c:pt>
                <c:pt idx="13">
                  <c:v>0.14583333333333334</c:v>
                </c:pt>
                <c:pt idx="14">
                  <c:v>0.16666666666666666</c:v>
                </c:pt>
                <c:pt idx="15">
                  <c:v>0.1875</c:v>
                </c:pt>
                <c:pt idx="16">
                  <c:v>0.20833333333333334</c:v>
                </c:pt>
                <c:pt idx="17">
                  <c:v>0.22916666666666666</c:v>
                </c:pt>
                <c:pt idx="18">
                  <c:v>0.25</c:v>
                </c:pt>
                <c:pt idx="19">
                  <c:v>0.27083333333333331</c:v>
                </c:pt>
                <c:pt idx="20">
                  <c:v>0.29166666666666669</c:v>
                </c:pt>
                <c:pt idx="21">
                  <c:v>0.3125</c:v>
                </c:pt>
                <c:pt idx="22">
                  <c:v>0.33333333333333331</c:v>
                </c:pt>
                <c:pt idx="23">
                  <c:v>0.35416666666666669</c:v>
                </c:pt>
                <c:pt idx="24">
                  <c:v>0.375</c:v>
                </c:pt>
                <c:pt idx="25">
                  <c:v>0.39583333333333331</c:v>
                </c:pt>
              </c:numCache>
            </c:numRef>
          </c:cat>
          <c:val>
            <c:numRef>
              <c:f>'Example Graphs'!$E$77:$E$102</c:f>
              <c:numCache>
                <c:formatCode>General</c:formatCode>
                <c:ptCount val="26"/>
                <c:pt idx="0">
                  <c:v>1842.6</c:v>
                </c:pt>
                <c:pt idx="1">
                  <c:v>1768.36</c:v>
                </c:pt>
                <c:pt idx="2">
                  <c:v>1342.52</c:v>
                </c:pt>
                <c:pt idx="3">
                  <c:v>1150.2399999999998</c:v>
                </c:pt>
                <c:pt idx="4">
                  <c:v>1205.1600000000001</c:v>
                </c:pt>
                <c:pt idx="5">
                  <c:v>1211.0999999999999</c:v>
                </c:pt>
                <c:pt idx="6">
                  <c:v>1132.98</c:v>
                </c:pt>
                <c:pt idx="7">
                  <c:v>1074.4000000000001</c:v>
                </c:pt>
                <c:pt idx="8">
                  <c:v>1088.96</c:v>
                </c:pt>
                <c:pt idx="9">
                  <c:v>1063.5600000000002</c:v>
                </c:pt>
                <c:pt idx="10">
                  <c:v>1093.58</c:v>
                </c:pt>
                <c:pt idx="11">
                  <c:v>1088.6399999999999</c:v>
                </c:pt>
                <c:pt idx="12">
                  <c:v>1076.44</c:v>
                </c:pt>
                <c:pt idx="13">
                  <c:v>1086.8800000000001</c:v>
                </c:pt>
                <c:pt idx="14">
                  <c:v>1086.2799999999997</c:v>
                </c:pt>
                <c:pt idx="15">
                  <c:v>1093.9999999999998</c:v>
                </c:pt>
                <c:pt idx="16">
                  <c:v>1087.18</c:v>
                </c:pt>
                <c:pt idx="17">
                  <c:v>1153.5999999999999</c:v>
                </c:pt>
                <c:pt idx="18">
                  <c:v>1215.9399999999998</c:v>
                </c:pt>
                <c:pt idx="19">
                  <c:v>1238.24</c:v>
                </c:pt>
                <c:pt idx="20">
                  <c:v>1456.5600000000002</c:v>
                </c:pt>
                <c:pt idx="21">
                  <c:v>1683.1</c:v>
                </c:pt>
                <c:pt idx="22">
                  <c:v>1629.1400000000003</c:v>
                </c:pt>
                <c:pt idx="23">
                  <c:v>1704.8</c:v>
                </c:pt>
                <c:pt idx="24">
                  <c:v>1675.46</c:v>
                </c:pt>
                <c:pt idx="25">
                  <c:v>1546.14</c:v>
                </c:pt>
              </c:numCache>
            </c:numRef>
          </c:val>
          <c:smooth val="0"/>
          <c:extLst xmlns:c16r2="http://schemas.microsoft.com/office/drawing/2015/06/chart">
            <c:ext xmlns:c16="http://schemas.microsoft.com/office/drawing/2014/chart" uri="{C3380CC4-5D6E-409C-BE32-E72D297353CC}">
              <c16:uniqueId val="{00000001-1888-4CBF-822F-9D1738F35832}"/>
            </c:ext>
          </c:extLst>
        </c:ser>
        <c:ser>
          <c:idx val="1"/>
          <c:order val="1"/>
          <c:tx>
            <c:v>Total Conventional Min Gen</c:v>
          </c:tx>
          <c:spPr>
            <a:ln w="28575" cap="rnd">
              <a:solidFill>
                <a:srgbClr val="FF0000"/>
              </a:solidFill>
              <a:round/>
            </a:ln>
            <a:effectLst/>
          </c:spPr>
          <c:marker>
            <c:symbol val="none"/>
          </c:marker>
          <c:cat>
            <c:numRef>
              <c:f>'Example Graphs'!$D$77:$D$107</c:f>
              <c:numCache>
                <c:formatCode>[h]:mm:ss</c:formatCode>
                <c:ptCount val="31"/>
                <c:pt idx="0">
                  <c:v>0.875</c:v>
                </c:pt>
                <c:pt idx="1">
                  <c:v>0.89583333333333337</c:v>
                </c:pt>
                <c:pt idx="2">
                  <c:v>0.91666666666666663</c:v>
                </c:pt>
                <c:pt idx="3">
                  <c:v>0.9375</c:v>
                </c:pt>
                <c:pt idx="4">
                  <c:v>0.95833333333333337</c:v>
                </c:pt>
                <c:pt idx="5">
                  <c:v>0.97916666666666663</c:v>
                </c:pt>
                <c:pt idx="6">
                  <c:v>1</c:v>
                </c:pt>
                <c:pt idx="7">
                  <c:v>2.0833333333333332E-2</c:v>
                </c:pt>
                <c:pt idx="8">
                  <c:v>4.1666666666666664E-2</c:v>
                </c:pt>
                <c:pt idx="9">
                  <c:v>6.25E-2</c:v>
                </c:pt>
                <c:pt idx="10">
                  <c:v>8.3333333333333329E-2</c:v>
                </c:pt>
                <c:pt idx="11">
                  <c:v>0.10416666666666667</c:v>
                </c:pt>
                <c:pt idx="12">
                  <c:v>0.125</c:v>
                </c:pt>
                <c:pt idx="13">
                  <c:v>0.14583333333333334</c:v>
                </c:pt>
                <c:pt idx="14">
                  <c:v>0.16666666666666666</c:v>
                </c:pt>
                <c:pt idx="15">
                  <c:v>0.1875</c:v>
                </c:pt>
                <c:pt idx="16">
                  <c:v>0.20833333333333334</c:v>
                </c:pt>
                <c:pt idx="17">
                  <c:v>0.22916666666666666</c:v>
                </c:pt>
                <c:pt idx="18">
                  <c:v>0.25</c:v>
                </c:pt>
                <c:pt idx="19">
                  <c:v>0.27083333333333331</c:v>
                </c:pt>
                <c:pt idx="20">
                  <c:v>0.29166666666666669</c:v>
                </c:pt>
                <c:pt idx="21">
                  <c:v>0.3125</c:v>
                </c:pt>
                <c:pt idx="22">
                  <c:v>0.33333333333333331</c:v>
                </c:pt>
                <c:pt idx="23">
                  <c:v>0.35416666666666669</c:v>
                </c:pt>
                <c:pt idx="24">
                  <c:v>0.375</c:v>
                </c:pt>
                <c:pt idx="25">
                  <c:v>0.39583333333333331</c:v>
                </c:pt>
              </c:numCache>
            </c:numRef>
          </c:cat>
          <c:val>
            <c:numRef>
              <c:f>'Example Graphs'!$F$77:$F$102</c:f>
              <c:numCache>
                <c:formatCode>General</c:formatCode>
                <c:ptCount val="26"/>
                <c:pt idx="0">
                  <c:v>840</c:v>
                </c:pt>
                <c:pt idx="1">
                  <c:v>840</c:v>
                </c:pt>
                <c:pt idx="2">
                  <c:v>840</c:v>
                </c:pt>
                <c:pt idx="3">
                  <c:v>840</c:v>
                </c:pt>
                <c:pt idx="4">
                  <c:v>840</c:v>
                </c:pt>
                <c:pt idx="5">
                  <c:v>840</c:v>
                </c:pt>
                <c:pt idx="6">
                  <c:v>840</c:v>
                </c:pt>
                <c:pt idx="7">
                  <c:v>840</c:v>
                </c:pt>
                <c:pt idx="8">
                  <c:v>840</c:v>
                </c:pt>
                <c:pt idx="9">
                  <c:v>840</c:v>
                </c:pt>
                <c:pt idx="10">
                  <c:v>840</c:v>
                </c:pt>
                <c:pt idx="11">
                  <c:v>840</c:v>
                </c:pt>
                <c:pt idx="12">
                  <c:v>840</c:v>
                </c:pt>
                <c:pt idx="13">
                  <c:v>840</c:v>
                </c:pt>
                <c:pt idx="14">
                  <c:v>840</c:v>
                </c:pt>
                <c:pt idx="15">
                  <c:v>840</c:v>
                </c:pt>
                <c:pt idx="16">
                  <c:v>840</c:v>
                </c:pt>
                <c:pt idx="17">
                  <c:v>840</c:v>
                </c:pt>
                <c:pt idx="18">
                  <c:v>840</c:v>
                </c:pt>
                <c:pt idx="19">
                  <c:v>840</c:v>
                </c:pt>
                <c:pt idx="20">
                  <c:v>840</c:v>
                </c:pt>
                <c:pt idx="21">
                  <c:v>840</c:v>
                </c:pt>
                <c:pt idx="22">
                  <c:v>840</c:v>
                </c:pt>
                <c:pt idx="23">
                  <c:v>840</c:v>
                </c:pt>
                <c:pt idx="24">
                  <c:v>840</c:v>
                </c:pt>
                <c:pt idx="25">
                  <c:v>840</c:v>
                </c:pt>
              </c:numCache>
            </c:numRef>
          </c:val>
          <c:smooth val="0"/>
          <c:extLst xmlns:c16r2="http://schemas.microsoft.com/office/drawing/2015/06/chart">
            <c:ext xmlns:c16="http://schemas.microsoft.com/office/drawing/2014/chart" uri="{C3380CC4-5D6E-409C-BE32-E72D297353CC}">
              <c16:uniqueId val="{00000002-1888-4CBF-822F-9D1738F35832}"/>
            </c:ext>
          </c:extLst>
        </c:ser>
        <c:dLbls>
          <c:showLegendKey val="0"/>
          <c:showVal val="0"/>
          <c:showCatName val="0"/>
          <c:showSerName val="0"/>
          <c:showPercent val="0"/>
          <c:showBubbleSize val="0"/>
        </c:dLbls>
        <c:marker val="1"/>
        <c:smooth val="0"/>
        <c:axId val="151427712"/>
        <c:axId val="151441792"/>
      </c:lineChart>
      <c:catAx>
        <c:axId val="151427712"/>
        <c:scaling>
          <c:orientation val="minMax"/>
        </c:scaling>
        <c:delete val="0"/>
        <c:axPos val="b"/>
        <c:numFmt formatCode="[h]:mm:ss"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441792"/>
        <c:crosses val="autoZero"/>
        <c:auto val="1"/>
        <c:lblAlgn val="ctr"/>
        <c:lblOffset val="100"/>
        <c:noMultiLvlLbl val="0"/>
      </c:catAx>
      <c:valAx>
        <c:axId val="151441792"/>
        <c:scaling>
          <c:orientation val="minMax"/>
          <c:max val="3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MW</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42771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38FA50-6144-4749-AB35-2EA2DEF74EE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E"/>
        </a:p>
      </dgm:t>
    </dgm:pt>
    <dgm:pt modelId="{AB0D9FBB-7716-45E4-87C6-D2303BDFE2C3}">
      <dgm:prSet phldrT="[Text]" custT="1"/>
      <dgm:spPr/>
      <dgm:t>
        <a:bodyPr/>
        <a:lstStyle/>
        <a:p>
          <a:r>
            <a:rPr lang="en-IE" sz="2800" dirty="0" smtClean="0"/>
            <a:t>Services in Scope</a:t>
          </a:r>
          <a:endParaRPr lang="en-IE" sz="2800" dirty="0"/>
        </a:p>
      </dgm:t>
    </dgm:pt>
    <dgm:pt modelId="{18769B0B-78D4-444C-A772-506794C4342B}" type="parTrans" cxnId="{8FB653B2-BD05-4798-A64B-D492022AD15E}">
      <dgm:prSet/>
      <dgm:spPr/>
      <dgm:t>
        <a:bodyPr/>
        <a:lstStyle/>
        <a:p>
          <a:endParaRPr lang="en-IE"/>
        </a:p>
      </dgm:t>
    </dgm:pt>
    <dgm:pt modelId="{B01A9837-A28E-4189-BE01-CB1327F3F489}" type="sibTrans" cxnId="{8FB653B2-BD05-4798-A64B-D492022AD15E}">
      <dgm:prSet/>
      <dgm:spPr/>
      <dgm:t>
        <a:bodyPr/>
        <a:lstStyle/>
        <a:p>
          <a:endParaRPr lang="en-IE"/>
        </a:p>
      </dgm:t>
    </dgm:pt>
    <dgm:pt modelId="{51064028-5F4C-44FB-BBD3-F476AAD0A32F}">
      <dgm:prSet phldrT="[Text]" custT="1"/>
      <dgm:spPr/>
      <dgm:t>
        <a:bodyPr/>
        <a:lstStyle/>
        <a:p>
          <a:r>
            <a:rPr lang="en-IE" sz="2000" dirty="0" smtClean="0"/>
            <a:t>12 services being procured</a:t>
          </a:r>
          <a:endParaRPr lang="en-IE" sz="2000" dirty="0"/>
        </a:p>
      </dgm:t>
    </dgm:pt>
    <dgm:pt modelId="{91714256-4832-48CF-B8A3-3D0F5149D9C2}" type="parTrans" cxnId="{A566D77C-702B-4E5A-AD29-41EA4E3E833A}">
      <dgm:prSet/>
      <dgm:spPr/>
      <dgm:t>
        <a:bodyPr/>
        <a:lstStyle/>
        <a:p>
          <a:endParaRPr lang="en-IE"/>
        </a:p>
      </dgm:t>
    </dgm:pt>
    <dgm:pt modelId="{44561D80-A390-49B4-82A2-46DC7F6FC5D6}" type="sibTrans" cxnId="{A566D77C-702B-4E5A-AD29-41EA4E3E833A}">
      <dgm:prSet/>
      <dgm:spPr/>
      <dgm:t>
        <a:bodyPr/>
        <a:lstStyle/>
        <a:p>
          <a:endParaRPr lang="en-IE"/>
        </a:p>
      </dgm:t>
    </dgm:pt>
    <dgm:pt modelId="{2D453BB8-2AA5-45D4-9E8E-E36394B9FC47}">
      <dgm:prSet phldrT="[Text]" custT="1"/>
      <dgm:spPr/>
      <dgm:t>
        <a:bodyPr/>
        <a:lstStyle/>
        <a:p>
          <a:r>
            <a:rPr lang="en-IE" sz="2000" dirty="0" smtClean="0"/>
            <a:t>All except DRR and FPFAPR</a:t>
          </a:r>
          <a:endParaRPr lang="en-IE" sz="2000" dirty="0"/>
        </a:p>
      </dgm:t>
    </dgm:pt>
    <dgm:pt modelId="{45499309-1F80-49A5-8708-A7538CA4C54C}" type="parTrans" cxnId="{7C5B736F-80A3-42ED-9468-FFBDE8204CD5}">
      <dgm:prSet/>
      <dgm:spPr/>
      <dgm:t>
        <a:bodyPr/>
        <a:lstStyle/>
        <a:p>
          <a:endParaRPr lang="en-IE"/>
        </a:p>
      </dgm:t>
    </dgm:pt>
    <dgm:pt modelId="{1041BCFB-B46A-4649-A6F7-6450E4A00664}" type="sibTrans" cxnId="{7C5B736F-80A3-42ED-9468-FFBDE8204CD5}">
      <dgm:prSet/>
      <dgm:spPr/>
      <dgm:t>
        <a:bodyPr/>
        <a:lstStyle/>
        <a:p>
          <a:endParaRPr lang="en-IE"/>
        </a:p>
      </dgm:t>
    </dgm:pt>
    <dgm:pt modelId="{436E334F-F909-413E-BEFA-E46AAA910FD1}">
      <dgm:prSet phldrT="[Text]" custT="1"/>
      <dgm:spPr/>
      <dgm:t>
        <a:bodyPr/>
        <a:lstStyle/>
        <a:p>
          <a:r>
            <a:rPr lang="en-IE" sz="2800" dirty="0" smtClean="0"/>
            <a:t>Existing Providers</a:t>
          </a:r>
          <a:endParaRPr lang="en-IE" sz="2800" dirty="0"/>
        </a:p>
      </dgm:t>
    </dgm:pt>
    <dgm:pt modelId="{D8D2B99B-6EF9-4A1B-A124-405DA37967CF}" type="parTrans" cxnId="{51B1BD6B-74C7-4C9E-846F-FB28684CB7C6}">
      <dgm:prSet/>
      <dgm:spPr/>
      <dgm:t>
        <a:bodyPr/>
        <a:lstStyle/>
        <a:p>
          <a:endParaRPr lang="en-IE"/>
        </a:p>
      </dgm:t>
    </dgm:pt>
    <dgm:pt modelId="{79290F10-5EA0-43F9-BB3D-E475C6389D45}" type="sibTrans" cxnId="{51B1BD6B-74C7-4C9E-846F-FB28684CB7C6}">
      <dgm:prSet/>
      <dgm:spPr/>
      <dgm:t>
        <a:bodyPr/>
        <a:lstStyle/>
        <a:p>
          <a:endParaRPr lang="en-IE"/>
        </a:p>
      </dgm:t>
    </dgm:pt>
    <dgm:pt modelId="{94230F76-3FDD-406D-BA09-A3891AF08956}">
      <dgm:prSet phldrT="[Text]" custT="1"/>
      <dgm:spPr/>
      <dgm:t>
        <a:bodyPr/>
        <a:lstStyle/>
        <a:p>
          <a:r>
            <a:rPr lang="en-IE" sz="2000" dirty="0" smtClean="0"/>
            <a:t>Can tender to amend existing capability</a:t>
          </a:r>
          <a:endParaRPr lang="en-IE" sz="2000" dirty="0"/>
        </a:p>
      </dgm:t>
    </dgm:pt>
    <dgm:pt modelId="{EAF86B72-1B82-4738-9F51-DF778B5A5282}" type="parTrans" cxnId="{524B0BE5-FB64-4A3F-B6A7-1E733171921F}">
      <dgm:prSet/>
      <dgm:spPr/>
      <dgm:t>
        <a:bodyPr/>
        <a:lstStyle/>
        <a:p>
          <a:endParaRPr lang="en-IE"/>
        </a:p>
      </dgm:t>
    </dgm:pt>
    <dgm:pt modelId="{C9B9D3D1-3CD9-44B0-A69C-F15D6B8688A8}" type="sibTrans" cxnId="{524B0BE5-FB64-4A3F-B6A7-1E733171921F}">
      <dgm:prSet/>
      <dgm:spPr/>
      <dgm:t>
        <a:bodyPr/>
        <a:lstStyle/>
        <a:p>
          <a:endParaRPr lang="en-IE"/>
        </a:p>
      </dgm:t>
    </dgm:pt>
    <dgm:pt modelId="{5E5E9F16-2BB3-410D-B92A-A1013938CC54}">
      <dgm:prSet phldrT="[Text]" custT="1"/>
      <dgm:spPr/>
      <dgm:t>
        <a:bodyPr/>
        <a:lstStyle/>
        <a:p>
          <a:r>
            <a:rPr lang="en-IE" sz="2000" dirty="0" smtClean="0"/>
            <a:t>Can tender for additional services</a:t>
          </a:r>
          <a:endParaRPr lang="en-IE" sz="2000" dirty="0"/>
        </a:p>
      </dgm:t>
    </dgm:pt>
    <dgm:pt modelId="{7119DE7C-413B-4022-AF72-6323275F4410}" type="parTrans" cxnId="{1D4BEDFD-2865-49A9-8A1F-19B331989391}">
      <dgm:prSet/>
      <dgm:spPr/>
      <dgm:t>
        <a:bodyPr/>
        <a:lstStyle/>
        <a:p>
          <a:endParaRPr lang="en-IE"/>
        </a:p>
      </dgm:t>
    </dgm:pt>
    <dgm:pt modelId="{A155C31E-5037-43D8-8573-B7D039419932}" type="sibTrans" cxnId="{1D4BEDFD-2865-49A9-8A1F-19B331989391}">
      <dgm:prSet/>
      <dgm:spPr/>
      <dgm:t>
        <a:bodyPr/>
        <a:lstStyle/>
        <a:p>
          <a:endParaRPr lang="en-IE"/>
        </a:p>
      </dgm:t>
    </dgm:pt>
    <dgm:pt modelId="{DD4B10D7-9391-4560-B487-3EC2B198D956}">
      <dgm:prSet phldrT="[Text]" custT="1"/>
      <dgm:spPr/>
      <dgm:t>
        <a:bodyPr/>
        <a:lstStyle/>
        <a:p>
          <a:r>
            <a:rPr lang="en-IE" sz="2800" dirty="0" smtClean="0"/>
            <a:t>New Providers</a:t>
          </a:r>
          <a:endParaRPr lang="en-IE" sz="2800" dirty="0"/>
        </a:p>
      </dgm:t>
    </dgm:pt>
    <dgm:pt modelId="{4556AFFE-1894-4DC6-86A6-431560FFB435}" type="parTrans" cxnId="{FE2FFCED-882A-4103-8E58-6D9EEAD508BD}">
      <dgm:prSet/>
      <dgm:spPr/>
      <dgm:t>
        <a:bodyPr/>
        <a:lstStyle/>
        <a:p>
          <a:endParaRPr lang="en-IE"/>
        </a:p>
      </dgm:t>
    </dgm:pt>
    <dgm:pt modelId="{0B99C707-0F96-4EFB-913C-D980144304A6}" type="sibTrans" cxnId="{FE2FFCED-882A-4103-8E58-6D9EEAD508BD}">
      <dgm:prSet/>
      <dgm:spPr/>
      <dgm:t>
        <a:bodyPr/>
        <a:lstStyle/>
        <a:p>
          <a:endParaRPr lang="en-IE"/>
        </a:p>
      </dgm:t>
    </dgm:pt>
    <dgm:pt modelId="{47291374-DB0B-4AC7-A4D8-6B98A33AC5F7}">
      <dgm:prSet phldrT="[Text]" custT="1"/>
      <dgm:spPr>
        <a:solidFill>
          <a:srgbClr val="D0D8E8">
            <a:alpha val="89804"/>
          </a:srgbClr>
        </a:solidFill>
      </dgm:spPr>
      <dgm:t>
        <a:bodyPr/>
        <a:lstStyle/>
        <a:p>
          <a:r>
            <a:rPr lang="en-IE" sz="2000" dirty="0" smtClean="0">
              <a:latin typeface="+mn-lt"/>
            </a:rPr>
            <a:t>Can tender for any service where 'proven'</a:t>
          </a:r>
          <a:endParaRPr lang="en-IE" sz="2000" dirty="0">
            <a:latin typeface="+mn-lt"/>
          </a:endParaRPr>
        </a:p>
      </dgm:t>
    </dgm:pt>
    <dgm:pt modelId="{994F57F3-ABD1-4D34-B044-0F43A738FC46}" type="parTrans" cxnId="{2A6BA8E2-E717-4BA1-8C7D-D042D1E7883F}">
      <dgm:prSet/>
      <dgm:spPr/>
      <dgm:t>
        <a:bodyPr/>
        <a:lstStyle/>
        <a:p>
          <a:endParaRPr lang="en-IE"/>
        </a:p>
      </dgm:t>
    </dgm:pt>
    <dgm:pt modelId="{0A94BE7E-3222-45BD-AE0A-5E7FDC7F945F}" type="sibTrans" cxnId="{2A6BA8E2-E717-4BA1-8C7D-D042D1E7883F}">
      <dgm:prSet/>
      <dgm:spPr/>
      <dgm:t>
        <a:bodyPr/>
        <a:lstStyle/>
        <a:p>
          <a:endParaRPr lang="en-IE"/>
        </a:p>
      </dgm:t>
    </dgm:pt>
    <dgm:pt modelId="{825B3CEA-41A4-4E9D-BD15-98F65B6298D0}" type="pres">
      <dgm:prSet presAssocID="{AB38FA50-6144-4749-AB35-2EA2DEF74EED}" presName="Name0" presStyleCnt="0">
        <dgm:presLayoutVars>
          <dgm:dir/>
          <dgm:animLvl val="lvl"/>
          <dgm:resizeHandles val="exact"/>
        </dgm:presLayoutVars>
      </dgm:prSet>
      <dgm:spPr/>
      <dgm:t>
        <a:bodyPr/>
        <a:lstStyle/>
        <a:p>
          <a:endParaRPr lang="en-IE"/>
        </a:p>
      </dgm:t>
    </dgm:pt>
    <dgm:pt modelId="{3AD206BE-8342-4D1E-939B-254CA7176A4B}" type="pres">
      <dgm:prSet presAssocID="{AB0D9FBB-7716-45E4-87C6-D2303BDFE2C3}" presName="linNode" presStyleCnt="0"/>
      <dgm:spPr/>
    </dgm:pt>
    <dgm:pt modelId="{DDBD38E2-478B-4BBB-B957-54FF28A1C4A8}" type="pres">
      <dgm:prSet presAssocID="{AB0D9FBB-7716-45E4-87C6-D2303BDFE2C3}" presName="parentText" presStyleLbl="node1" presStyleIdx="0" presStyleCnt="3">
        <dgm:presLayoutVars>
          <dgm:chMax val="1"/>
          <dgm:bulletEnabled val="1"/>
        </dgm:presLayoutVars>
      </dgm:prSet>
      <dgm:spPr/>
      <dgm:t>
        <a:bodyPr/>
        <a:lstStyle/>
        <a:p>
          <a:endParaRPr lang="en-IE"/>
        </a:p>
      </dgm:t>
    </dgm:pt>
    <dgm:pt modelId="{A95EC324-1D07-43A8-9797-F78E3A7D75A1}" type="pres">
      <dgm:prSet presAssocID="{AB0D9FBB-7716-45E4-87C6-D2303BDFE2C3}" presName="descendantText" presStyleLbl="alignAccFollowNode1" presStyleIdx="0" presStyleCnt="3">
        <dgm:presLayoutVars>
          <dgm:bulletEnabled val="1"/>
        </dgm:presLayoutVars>
      </dgm:prSet>
      <dgm:spPr/>
      <dgm:t>
        <a:bodyPr/>
        <a:lstStyle/>
        <a:p>
          <a:endParaRPr lang="en-IE"/>
        </a:p>
      </dgm:t>
    </dgm:pt>
    <dgm:pt modelId="{3ED19743-C776-4945-8066-1712F9C0663E}" type="pres">
      <dgm:prSet presAssocID="{B01A9837-A28E-4189-BE01-CB1327F3F489}" presName="sp" presStyleCnt="0"/>
      <dgm:spPr/>
    </dgm:pt>
    <dgm:pt modelId="{F319828B-61D8-4ED7-B1B1-27C6B37CD3F8}" type="pres">
      <dgm:prSet presAssocID="{436E334F-F909-413E-BEFA-E46AAA910FD1}" presName="linNode" presStyleCnt="0"/>
      <dgm:spPr/>
    </dgm:pt>
    <dgm:pt modelId="{B48DDE7F-0706-4972-AF73-8F01AB96AD1F}" type="pres">
      <dgm:prSet presAssocID="{436E334F-F909-413E-BEFA-E46AAA910FD1}" presName="parentText" presStyleLbl="node1" presStyleIdx="1" presStyleCnt="3">
        <dgm:presLayoutVars>
          <dgm:chMax val="1"/>
          <dgm:bulletEnabled val="1"/>
        </dgm:presLayoutVars>
      </dgm:prSet>
      <dgm:spPr/>
      <dgm:t>
        <a:bodyPr/>
        <a:lstStyle/>
        <a:p>
          <a:endParaRPr lang="en-IE"/>
        </a:p>
      </dgm:t>
    </dgm:pt>
    <dgm:pt modelId="{893BEBDF-9DD2-4F00-B615-E410171D9848}" type="pres">
      <dgm:prSet presAssocID="{436E334F-F909-413E-BEFA-E46AAA910FD1}" presName="descendantText" presStyleLbl="alignAccFollowNode1" presStyleIdx="1" presStyleCnt="3">
        <dgm:presLayoutVars>
          <dgm:bulletEnabled val="1"/>
        </dgm:presLayoutVars>
      </dgm:prSet>
      <dgm:spPr/>
      <dgm:t>
        <a:bodyPr/>
        <a:lstStyle/>
        <a:p>
          <a:endParaRPr lang="en-IE"/>
        </a:p>
      </dgm:t>
    </dgm:pt>
    <dgm:pt modelId="{CC5A7F83-BA3A-4802-BD95-F72D975CAF31}" type="pres">
      <dgm:prSet presAssocID="{79290F10-5EA0-43F9-BB3D-E475C6389D45}" presName="sp" presStyleCnt="0"/>
      <dgm:spPr/>
    </dgm:pt>
    <dgm:pt modelId="{E33731A6-680A-43AA-BC64-04A51A213A30}" type="pres">
      <dgm:prSet presAssocID="{DD4B10D7-9391-4560-B487-3EC2B198D956}" presName="linNode" presStyleCnt="0"/>
      <dgm:spPr/>
    </dgm:pt>
    <dgm:pt modelId="{0A3C472C-244B-4D20-ADE5-FCE85E5D30BC}" type="pres">
      <dgm:prSet presAssocID="{DD4B10D7-9391-4560-B487-3EC2B198D956}" presName="parentText" presStyleLbl="node1" presStyleIdx="2" presStyleCnt="3">
        <dgm:presLayoutVars>
          <dgm:chMax val="1"/>
          <dgm:bulletEnabled val="1"/>
        </dgm:presLayoutVars>
      </dgm:prSet>
      <dgm:spPr/>
      <dgm:t>
        <a:bodyPr/>
        <a:lstStyle/>
        <a:p>
          <a:endParaRPr lang="en-IE"/>
        </a:p>
      </dgm:t>
    </dgm:pt>
    <dgm:pt modelId="{0266E955-4B82-48C5-B0A8-A174610669DA}" type="pres">
      <dgm:prSet presAssocID="{DD4B10D7-9391-4560-B487-3EC2B198D956}" presName="descendantText" presStyleLbl="alignAccFollowNode1" presStyleIdx="2" presStyleCnt="3">
        <dgm:presLayoutVars>
          <dgm:bulletEnabled val="1"/>
        </dgm:presLayoutVars>
      </dgm:prSet>
      <dgm:spPr/>
      <dgm:t>
        <a:bodyPr/>
        <a:lstStyle/>
        <a:p>
          <a:endParaRPr lang="en-IE"/>
        </a:p>
      </dgm:t>
    </dgm:pt>
  </dgm:ptLst>
  <dgm:cxnLst>
    <dgm:cxn modelId="{E1C2E697-0B20-4222-82FA-0A4AD20A7D29}" type="presOf" srcId="{AB0D9FBB-7716-45E4-87C6-D2303BDFE2C3}" destId="{DDBD38E2-478B-4BBB-B957-54FF28A1C4A8}" srcOrd="0" destOrd="0" presId="urn:microsoft.com/office/officeart/2005/8/layout/vList5"/>
    <dgm:cxn modelId="{3CC2C96C-CCE6-4FE9-99B3-A7EA2A22D860}" type="presOf" srcId="{DD4B10D7-9391-4560-B487-3EC2B198D956}" destId="{0A3C472C-244B-4D20-ADE5-FCE85E5D30BC}" srcOrd="0" destOrd="0" presId="urn:microsoft.com/office/officeart/2005/8/layout/vList5"/>
    <dgm:cxn modelId="{51B1BD6B-74C7-4C9E-846F-FB28684CB7C6}" srcId="{AB38FA50-6144-4749-AB35-2EA2DEF74EED}" destId="{436E334F-F909-413E-BEFA-E46AAA910FD1}" srcOrd="1" destOrd="0" parTransId="{D8D2B99B-6EF9-4A1B-A124-405DA37967CF}" sibTransId="{79290F10-5EA0-43F9-BB3D-E475C6389D45}"/>
    <dgm:cxn modelId="{36C9F1F5-9560-404F-842B-DC35972DCBCA}" type="presOf" srcId="{AB38FA50-6144-4749-AB35-2EA2DEF74EED}" destId="{825B3CEA-41A4-4E9D-BD15-98F65B6298D0}" srcOrd="0" destOrd="0" presId="urn:microsoft.com/office/officeart/2005/8/layout/vList5"/>
    <dgm:cxn modelId="{5CB41AA2-C609-4602-B377-412DACDDDEB2}" type="presOf" srcId="{436E334F-F909-413E-BEFA-E46AAA910FD1}" destId="{B48DDE7F-0706-4972-AF73-8F01AB96AD1F}" srcOrd="0" destOrd="0" presId="urn:microsoft.com/office/officeart/2005/8/layout/vList5"/>
    <dgm:cxn modelId="{B857943C-4824-46F3-A55D-B36ED5F8714C}" type="presOf" srcId="{5E5E9F16-2BB3-410D-B92A-A1013938CC54}" destId="{893BEBDF-9DD2-4F00-B615-E410171D9848}" srcOrd="0" destOrd="1" presId="urn:microsoft.com/office/officeart/2005/8/layout/vList5"/>
    <dgm:cxn modelId="{B3819AD2-7AF9-4578-BED4-D4D11D1DDAC9}" type="presOf" srcId="{47291374-DB0B-4AC7-A4D8-6B98A33AC5F7}" destId="{0266E955-4B82-48C5-B0A8-A174610669DA}" srcOrd="0" destOrd="0" presId="urn:microsoft.com/office/officeart/2005/8/layout/vList5"/>
    <dgm:cxn modelId="{98C557BF-3587-4A2E-8F66-127133A7A389}" type="presOf" srcId="{51064028-5F4C-44FB-BBD3-F476AAD0A32F}" destId="{A95EC324-1D07-43A8-9797-F78E3A7D75A1}" srcOrd="0" destOrd="0" presId="urn:microsoft.com/office/officeart/2005/8/layout/vList5"/>
    <dgm:cxn modelId="{1D4BEDFD-2865-49A9-8A1F-19B331989391}" srcId="{436E334F-F909-413E-BEFA-E46AAA910FD1}" destId="{5E5E9F16-2BB3-410D-B92A-A1013938CC54}" srcOrd="1" destOrd="0" parTransId="{7119DE7C-413B-4022-AF72-6323275F4410}" sibTransId="{A155C31E-5037-43D8-8573-B7D039419932}"/>
    <dgm:cxn modelId="{524B0BE5-FB64-4A3F-B6A7-1E733171921F}" srcId="{436E334F-F909-413E-BEFA-E46AAA910FD1}" destId="{94230F76-3FDD-406D-BA09-A3891AF08956}" srcOrd="0" destOrd="0" parTransId="{EAF86B72-1B82-4738-9F51-DF778B5A5282}" sibTransId="{C9B9D3D1-3CD9-44B0-A69C-F15D6B8688A8}"/>
    <dgm:cxn modelId="{2A6BA8E2-E717-4BA1-8C7D-D042D1E7883F}" srcId="{DD4B10D7-9391-4560-B487-3EC2B198D956}" destId="{47291374-DB0B-4AC7-A4D8-6B98A33AC5F7}" srcOrd="0" destOrd="0" parTransId="{994F57F3-ABD1-4D34-B044-0F43A738FC46}" sibTransId="{0A94BE7E-3222-45BD-AE0A-5E7FDC7F945F}"/>
    <dgm:cxn modelId="{8FB653B2-BD05-4798-A64B-D492022AD15E}" srcId="{AB38FA50-6144-4749-AB35-2EA2DEF74EED}" destId="{AB0D9FBB-7716-45E4-87C6-D2303BDFE2C3}" srcOrd="0" destOrd="0" parTransId="{18769B0B-78D4-444C-A772-506794C4342B}" sibTransId="{B01A9837-A28E-4189-BE01-CB1327F3F489}"/>
    <dgm:cxn modelId="{7C5B736F-80A3-42ED-9468-FFBDE8204CD5}" srcId="{AB0D9FBB-7716-45E4-87C6-D2303BDFE2C3}" destId="{2D453BB8-2AA5-45D4-9E8E-E36394B9FC47}" srcOrd="1" destOrd="0" parTransId="{45499309-1F80-49A5-8708-A7538CA4C54C}" sibTransId="{1041BCFB-B46A-4649-A6F7-6450E4A00664}"/>
    <dgm:cxn modelId="{A566D77C-702B-4E5A-AD29-41EA4E3E833A}" srcId="{AB0D9FBB-7716-45E4-87C6-D2303BDFE2C3}" destId="{51064028-5F4C-44FB-BBD3-F476AAD0A32F}" srcOrd="0" destOrd="0" parTransId="{91714256-4832-48CF-B8A3-3D0F5149D9C2}" sibTransId="{44561D80-A390-49B4-82A2-46DC7F6FC5D6}"/>
    <dgm:cxn modelId="{9D9F5C6B-D3FE-4C6E-A9A3-5F24D8B93D81}" type="presOf" srcId="{94230F76-3FDD-406D-BA09-A3891AF08956}" destId="{893BEBDF-9DD2-4F00-B615-E410171D9848}" srcOrd="0" destOrd="0" presId="urn:microsoft.com/office/officeart/2005/8/layout/vList5"/>
    <dgm:cxn modelId="{E6190396-398E-4053-A98A-02CDFB142586}" type="presOf" srcId="{2D453BB8-2AA5-45D4-9E8E-E36394B9FC47}" destId="{A95EC324-1D07-43A8-9797-F78E3A7D75A1}" srcOrd="0" destOrd="1" presId="urn:microsoft.com/office/officeart/2005/8/layout/vList5"/>
    <dgm:cxn modelId="{FE2FFCED-882A-4103-8E58-6D9EEAD508BD}" srcId="{AB38FA50-6144-4749-AB35-2EA2DEF74EED}" destId="{DD4B10D7-9391-4560-B487-3EC2B198D956}" srcOrd="2" destOrd="0" parTransId="{4556AFFE-1894-4DC6-86A6-431560FFB435}" sibTransId="{0B99C707-0F96-4EFB-913C-D980144304A6}"/>
    <dgm:cxn modelId="{EFE003AD-8539-420E-BBDD-5C750AD0CB5D}" type="presParOf" srcId="{825B3CEA-41A4-4E9D-BD15-98F65B6298D0}" destId="{3AD206BE-8342-4D1E-939B-254CA7176A4B}" srcOrd="0" destOrd="0" presId="urn:microsoft.com/office/officeart/2005/8/layout/vList5"/>
    <dgm:cxn modelId="{501BB2CE-EF09-4D8A-9030-1E2B4C11C9D9}" type="presParOf" srcId="{3AD206BE-8342-4D1E-939B-254CA7176A4B}" destId="{DDBD38E2-478B-4BBB-B957-54FF28A1C4A8}" srcOrd="0" destOrd="0" presId="urn:microsoft.com/office/officeart/2005/8/layout/vList5"/>
    <dgm:cxn modelId="{C278D663-9300-4C73-B627-95BD8E1578A6}" type="presParOf" srcId="{3AD206BE-8342-4D1E-939B-254CA7176A4B}" destId="{A95EC324-1D07-43A8-9797-F78E3A7D75A1}" srcOrd="1" destOrd="0" presId="urn:microsoft.com/office/officeart/2005/8/layout/vList5"/>
    <dgm:cxn modelId="{BAE65535-F47F-4E6E-A3EC-A205094A49EC}" type="presParOf" srcId="{825B3CEA-41A4-4E9D-BD15-98F65B6298D0}" destId="{3ED19743-C776-4945-8066-1712F9C0663E}" srcOrd="1" destOrd="0" presId="urn:microsoft.com/office/officeart/2005/8/layout/vList5"/>
    <dgm:cxn modelId="{6C5B5BDF-B8DC-434C-9FB1-78B2FAE8C315}" type="presParOf" srcId="{825B3CEA-41A4-4E9D-BD15-98F65B6298D0}" destId="{F319828B-61D8-4ED7-B1B1-27C6B37CD3F8}" srcOrd="2" destOrd="0" presId="urn:microsoft.com/office/officeart/2005/8/layout/vList5"/>
    <dgm:cxn modelId="{6C017F1E-9E64-49A3-ACA5-95483A9AEC49}" type="presParOf" srcId="{F319828B-61D8-4ED7-B1B1-27C6B37CD3F8}" destId="{B48DDE7F-0706-4972-AF73-8F01AB96AD1F}" srcOrd="0" destOrd="0" presId="urn:microsoft.com/office/officeart/2005/8/layout/vList5"/>
    <dgm:cxn modelId="{839EAB4D-F3E2-4CA0-A500-81C042786B17}" type="presParOf" srcId="{F319828B-61D8-4ED7-B1B1-27C6B37CD3F8}" destId="{893BEBDF-9DD2-4F00-B615-E410171D9848}" srcOrd="1" destOrd="0" presId="urn:microsoft.com/office/officeart/2005/8/layout/vList5"/>
    <dgm:cxn modelId="{AFD00B98-A349-4159-A586-C00170B9C5CD}" type="presParOf" srcId="{825B3CEA-41A4-4E9D-BD15-98F65B6298D0}" destId="{CC5A7F83-BA3A-4802-BD95-F72D975CAF31}" srcOrd="3" destOrd="0" presId="urn:microsoft.com/office/officeart/2005/8/layout/vList5"/>
    <dgm:cxn modelId="{362F8204-0E45-4448-8A32-2B43EFCCF067}" type="presParOf" srcId="{825B3CEA-41A4-4E9D-BD15-98F65B6298D0}" destId="{E33731A6-680A-43AA-BC64-04A51A213A30}" srcOrd="4" destOrd="0" presId="urn:microsoft.com/office/officeart/2005/8/layout/vList5"/>
    <dgm:cxn modelId="{5C6DB71F-B6BA-4FBE-B5EE-22AECF394088}" type="presParOf" srcId="{E33731A6-680A-43AA-BC64-04A51A213A30}" destId="{0A3C472C-244B-4D20-ADE5-FCE85E5D30BC}" srcOrd="0" destOrd="0" presId="urn:microsoft.com/office/officeart/2005/8/layout/vList5"/>
    <dgm:cxn modelId="{2DD6DF9A-23A8-497E-B37B-06BEEDAE9964}" type="presParOf" srcId="{E33731A6-680A-43AA-BC64-04A51A213A30}" destId="{0266E955-4B82-48C5-B0A8-A174610669D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D82E47-6FBF-46D9-9852-6B230491E1BC}" type="doc">
      <dgm:prSet loTypeId="urn:microsoft.com/office/officeart/2005/8/layout/hProcess9" loCatId="process" qsTypeId="urn:microsoft.com/office/officeart/2005/8/quickstyle/simple1" qsCatId="simple" csTypeId="urn:microsoft.com/office/officeart/2005/8/colors/accent1_4" csCatId="accent1" phldr="1"/>
      <dgm:spPr/>
      <dgm:t>
        <a:bodyPr/>
        <a:lstStyle/>
        <a:p>
          <a:endParaRPr lang="en-US"/>
        </a:p>
      </dgm:t>
    </dgm:pt>
    <dgm:pt modelId="{3E786442-43E0-4F50-B216-EA282B3284BB}">
      <dgm:prSet phldrT="[Text]" custT="1"/>
      <dgm:spPr/>
      <dgm:t>
        <a:bodyPr/>
        <a:lstStyle/>
        <a:p>
          <a:r>
            <a:rPr lang="en-IE" sz="1400" dirty="0" smtClean="0"/>
            <a:t>Tender Submission Deadline – </a:t>
          </a:r>
        </a:p>
        <a:p>
          <a:r>
            <a:rPr lang="en-IE" sz="1400" b="1" dirty="0" smtClean="0"/>
            <a:t>24th May 2019</a:t>
          </a:r>
          <a:endParaRPr lang="en-US" sz="1400" b="1" dirty="0"/>
        </a:p>
      </dgm:t>
    </dgm:pt>
    <dgm:pt modelId="{44CF8A6C-7E85-4379-BA6D-A99A8FFC2AEC}" type="parTrans" cxnId="{9F1B8DC6-7B23-4A0C-9AB4-DC316D7D97F8}">
      <dgm:prSet/>
      <dgm:spPr/>
      <dgm:t>
        <a:bodyPr/>
        <a:lstStyle/>
        <a:p>
          <a:endParaRPr lang="en-US"/>
        </a:p>
      </dgm:t>
    </dgm:pt>
    <dgm:pt modelId="{F522823E-0DBF-4677-9D11-EB07555546D6}" type="sibTrans" cxnId="{9F1B8DC6-7B23-4A0C-9AB4-DC316D7D97F8}">
      <dgm:prSet/>
      <dgm:spPr/>
      <dgm:t>
        <a:bodyPr/>
        <a:lstStyle/>
        <a:p>
          <a:endParaRPr lang="en-US"/>
        </a:p>
      </dgm:t>
    </dgm:pt>
    <dgm:pt modelId="{0041041B-E398-49E3-8850-848AADB0CE9C}">
      <dgm:prSet phldrT="[Text]" custT="1"/>
      <dgm:spPr/>
      <dgm:t>
        <a:bodyPr/>
        <a:lstStyle/>
        <a:p>
          <a:r>
            <a:rPr lang="en-IE" sz="1400" dirty="0" smtClean="0"/>
            <a:t>Final Date for Testing – </a:t>
          </a:r>
        </a:p>
        <a:p>
          <a:r>
            <a:rPr lang="en-IE" sz="1400" b="1" dirty="0" smtClean="0"/>
            <a:t>21</a:t>
          </a:r>
          <a:r>
            <a:rPr lang="en-IE" sz="1400" b="1" baseline="30000" dirty="0" smtClean="0"/>
            <a:t>st</a:t>
          </a:r>
          <a:r>
            <a:rPr lang="en-IE" sz="1400" b="1" dirty="0" smtClean="0"/>
            <a:t> June 2019</a:t>
          </a:r>
        </a:p>
      </dgm:t>
    </dgm:pt>
    <dgm:pt modelId="{3CDD1467-1810-4699-8E9F-61F778AF80C4}" type="parTrans" cxnId="{AB779BE9-5B61-40F6-873C-85CD4FB79FF0}">
      <dgm:prSet/>
      <dgm:spPr/>
      <dgm:t>
        <a:bodyPr/>
        <a:lstStyle/>
        <a:p>
          <a:endParaRPr lang="en-US"/>
        </a:p>
      </dgm:t>
    </dgm:pt>
    <dgm:pt modelId="{7DBEDE9C-CBB5-4239-8C70-41BE4A74E259}" type="sibTrans" cxnId="{AB779BE9-5B61-40F6-873C-85CD4FB79FF0}">
      <dgm:prSet/>
      <dgm:spPr/>
      <dgm:t>
        <a:bodyPr/>
        <a:lstStyle/>
        <a:p>
          <a:endParaRPr lang="en-US"/>
        </a:p>
      </dgm:t>
    </dgm:pt>
    <dgm:pt modelId="{864A0A8C-672D-4AA2-8DB5-7915C7D70A69}">
      <dgm:prSet phldrT="[Text]" custT="1"/>
      <dgm:spPr/>
      <dgm:t>
        <a:bodyPr/>
        <a:lstStyle/>
        <a:p>
          <a:r>
            <a:rPr lang="en-IE" sz="1400" dirty="0" smtClean="0"/>
            <a:t>Test Report Approval Deadline – </a:t>
          </a:r>
        </a:p>
        <a:p>
          <a:r>
            <a:rPr lang="en-IE" sz="1400" b="1" dirty="0" smtClean="0"/>
            <a:t>19</a:t>
          </a:r>
          <a:r>
            <a:rPr lang="en-IE" sz="1400" b="1" baseline="30000" dirty="0" smtClean="0"/>
            <a:t>th</a:t>
          </a:r>
          <a:r>
            <a:rPr lang="en-IE" sz="1400" b="1" dirty="0" smtClean="0"/>
            <a:t> July 2019</a:t>
          </a:r>
          <a:endParaRPr lang="en-US" sz="1400" b="1" dirty="0"/>
        </a:p>
      </dgm:t>
    </dgm:pt>
    <dgm:pt modelId="{D1453B66-AA53-48B2-9D13-E401BB608832}" type="parTrans" cxnId="{5F184127-BC60-4045-882D-12028988EF20}">
      <dgm:prSet/>
      <dgm:spPr/>
      <dgm:t>
        <a:bodyPr/>
        <a:lstStyle/>
        <a:p>
          <a:endParaRPr lang="en-US"/>
        </a:p>
      </dgm:t>
    </dgm:pt>
    <dgm:pt modelId="{501AD81D-31DE-471E-852E-87292DE7CD1E}" type="sibTrans" cxnId="{5F184127-BC60-4045-882D-12028988EF20}">
      <dgm:prSet/>
      <dgm:spPr/>
      <dgm:t>
        <a:bodyPr/>
        <a:lstStyle/>
        <a:p>
          <a:endParaRPr lang="en-US"/>
        </a:p>
      </dgm:t>
    </dgm:pt>
    <dgm:pt modelId="{FF13CF3F-37AD-4889-8104-B3482188D962}">
      <dgm:prSet phldrT="[Text]" custT="1"/>
      <dgm:spPr/>
      <dgm:t>
        <a:bodyPr/>
        <a:lstStyle/>
        <a:p>
          <a:r>
            <a:rPr lang="en-IE" sz="1400" dirty="0" smtClean="0"/>
            <a:t>Contract Execution –  </a:t>
          </a:r>
        </a:p>
        <a:p>
          <a:r>
            <a:rPr lang="en-IE" sz="1400" b="1" dirty="0" smtClean="0"/>
            <a:t>1</a:t>
          </a:r>
          <a:r>
            <a:rPr lang="en-IE" sz="1400" b="1" baseline="30000" dirty="0" smtClean="0"/>
            <a:t>st</a:t>
          </a:r>
          <a:r>
            <a:rPr lang="en-IE" sz="1400" b="1" dirty="0" smtClean="0"/>
            <a:t> September 2019</a:t>
          </a:r>
          <a:endParaRPr lang="en-US" sz="1400" b="1" dirty="0"/>
        </a:p>
      </dgm:t>
    </dgm:pt>
    <dgm:pt modelId="{7BA47BFE-6D82-4535-8C85-7E7D0E49677B}" type="parTrans" cxnId="{E3FDA3CD-D12F-4A1F-A9BE-B8992D3C66A6}">
      <dgm:prSet/>
      <dgm:spPr/>
      <dgm:t>
        <a:bodyPr/>
        <a:lstStyle/>
        <a:p>
          <a:endParaRPr lang="en-US"/>
        </a:p>
      </dgm:t>
    </dgm:pt>
    <dgm:pt modelId="{59CBA2F4-1D28-43B4-955D-53E4313B9BC8}" type="sibTrans" cxnId="{E3FDA3CD-D12F-4A1F-A9BE-B8992D3C66A6}">
      <dgm:prSet/>
      <dgm:spPr/>
      <dgm:t>
        <a:bodyPr/>
        <a:lstStyle/>
        <a:p>
          <a:endParaRPr lang="en-US"/>
        </a:p>
      </dgm:t>
    </dgm:pt>
    <dgm:pt modelId="{DA3AB725-019C-4515-B11F-01D5949E9D48}">
      <dgm:prSet custT="1"/>
      <dgm:spPr/>
      <dgm:t>
        <a:bodyPr/>
        <a:lstStyle/>
        <a:p>
          <a:r>
            <a:rPr lang="en-IE" sz="1400" dirty="0" smtClean="0"/>
            <a:t>Agree Contractual Schedule 9  – </a:t>
          </a:r>
        </a:p>
        <a:p>
          <a:r>
            <a:rPr lang="en-IE" sz="1400" b="1" dirty="0" smtClean="0"/>
            <a:t>31</a:t>
          </a:r>
          <a:r>
            <a:rPr lang="en-IE" sz="1400" b="1" baseline="30000" dirty="0" smtClean="0"/>
            <a:t>st</a:t>
          </a:r>
          <a:r>
            <a:rPr lang="en-IE" sz="1400" b="1" dirty="0" smtClean="0"/>
            <a:t> July 2019 (approx.)</a:t>
          </a:r>
          <a:endParaRPr lang="en-IE" sz="1400" b="1" dirty="0"/>
        </a:p>
      </dgm:t>
    </dgm:pt>
    <dgm:pt modelId="{510B0218-B502-4CAB-9C13-E9EC0979BBB0}" type="parTrans" cxnId="{33A081EA-6AE2-4023-AAAE-EDBDE7E68737}">
      <dgm:prSet/>
      <dgm:spPr/>
      <dgm:t>
        <a:bodyPr/>
        <a:lstStyle/>
        <a:p>
          <a:endParaRPr lang="en-IE"/>
        </a:p>
      </dgm:t>
    </dgm:pt>
    <dgm:pt modelId="{FFDB9498-B2D4-4A1E-8A13-A3C387C6E7E2}" type="sibTrans" cxnId="{33A081EA-6AE2-4023-AAAE-EDBDE7E68737}">
      <dgm:prSet/>
      <dgm:spPr/>
      <dgm:t>
        <a:bodyPr/>
        <a:lstStyle/>
        <a:p>
          <a:endParaRPr lang="en-IE"/>
        </a:p>
      </dgm:t>
    </dgm:pt>
    <dgm:pt modelId="{B162BDFD-E6E1-4F9F-86B9-E96675B416BB}" type="pres">
      <dgm:prSet presAssocID="{04D82E47-6FBF-46D9-9852-6B230491E1BC}" presName="CompostProcess" presStyleCnt="0">
        <dgm:presLayoutVars>
          <dgm:dir/>
          <dgm:resizeHandles val="exact"/>
        </dgm:presLayoutVars>
      </dgm:prSet>
      <dgm:spPr/>
      <dgm:t>
        <a:bodyPr/>
        <a:lstStyle/>
        <a:p>
          <a:endParaRPr lang="en-IE"/>
        </a:p>
      </dgm:t>
    </dgm:pt>
    <dgm:pt modelId="{BFA25467-8641-4888-A530-1220A292FF84}" type="pres">
      <dgm:prSet presAssocID="{04D82E47-6FBF-46D9-9852-6B230491E1BC}" presName="arrow" presStyleLbl="bgShp" presStyleIdx="0" presStyleCnt="1" custLinFactNeighborX="128" custLinFactNeighborY="-14647"/>
      <dgm:spPr/>
      <dgm:t>
        <a:bodyPr/>
        <a:lstStyle/>
        <a:p>
          <a:endParaRPr lang="en-IE"/>
        </a:p>
      </dgm:t>
    </dgm:pt>
    <dgm:pt modelId="{72765F04-685A-43A3-BD09-F6BD483A68D0}" type="pres">
      <dgm:prSet presAssocID="{04D82E47-6FBF-46D9-9852-6B230491E1BC}" presName="linearProcess" presStyleCnt="0"/>
      <dgm:spPr/>
      <dgm:t>
        <a:bodyPr/>
        <a:lstStyle/>
        <a:p>
          <a:endParaRPr lang="en-IE"/>
        </a:p>
      </dgm:t>
    </dgm:pt>
    <dgm:pt modelId="{E2178862-23D3-4D45-BE16-10D1AB8457F5}" type="pres">
      <dgm:prSet presAssocID="{3E786442-43E0-4F50-B216-EA282B3284BB}" presName="textNode" presStyleLbl="node1" presStyleIdx="0" presStyleCnt="5">
        <dgm:presLayoutVars>
          <dgm:bulletEnabled val="1"/>
        </dgm:presLayoutVars>
      </dgm:prSet>
      <dgm:spPr/>
      <dgm:t>
        <a:bodyPr/>
        <a:lstStyle/>
        <a:p>
          <a:endParaRPr lang="en-IE"/>
        </a:p>
      </dgm:t>
    </dgm:pt>
    <dgm:pt modelId="{48AD2BAD-7367-4906-A61C-B0ECAAE79556}" type="pres">
      <dgm:prSet presAssocID="{F522823E-0DBF-4677-9D11-EB07555546D6}" presName="sibTrans" presStyleCnt="0"/>
      <dgm:spPr/>
      <dgm:t>
        <a:bodyPr/>
        <a:lstStyle/>
        <a:p>
          <a:endParaRPr lang="en-IE"/>
        </a:p>
      </dgm:t>
    </dgm:pt>
    <dgm:pt modelId="{605EF2AD-F5C6-4091-8AED-9E2D9BFBD39F}" type="pres">
      <dgm:prSet presAssocID="{0041041B-E398-49E3-8850-848AADB0CE9C}" presName="textNode" presStyleLbl="node1" presStyleIdx="1" presStyleCnt="5">
        <dgm:presLayoutVars>
          <dgm:bulletEnabled val="1"/>
        </dgm:presLayoutVars>
      </dgm:prSet>
      <dgm:spPr/>
      <dgm:t>
        <a:bodyPr/>
        <a:lstStyle/>
        <a:p>
          <a:endParaRPr lang="en-IE"/>
        </a:p>
      </dgm:t>
    </dgm:pt>
    <dgm:pt modelId="{0DD3C8EC-0F58-49AB-83D5-D85D19A579E0}" type="pres">
      <dgm:prSet presAssocID="{7DBEDE9C-CBB5-4239-8C70-41BE4A74E259}" presName="sibTrans" presStyleCnt="0"/>
      <dgm:spPr/>
      <dgm:t>
        <a:bodyPr/>
        <a:lstStyle/>
        <a:p>
          <a:endParaRPr lang="en-IE"/>
        </a:p>
      </dgm:t>
    </dgm:pt>
    <dgm:pt modelId="{CD53BE16-A050-415C-910D-FAF73CAAFB39}" type="pres">
      <dgm:prSet presAssocID="{864A0A8C-672D-4AA2-8DB5-7915C7D70A69}" presName="textNode" presStyleLbl="node1" presStyleIdx="2" presStyleCnt="5">
        <dgm:presLayoutVars>
          <dgm:bulletEnabled val="1"/>
        </dgm:presLayoutVars>
      </dgm:prSet>
      <dgm:spPr/>
      <dgm:t>
        <a:bodyPr/>
        <a:lstStyle/>
        <a:p>
          <a:endParaRPr lang="en-IE"/>
        </a:p>
      </dgm:t>
    </dgm:pt>
    <dgm:pt modelId="{0E959213-477D-4802-BC14-99306254E766}" type="pres">
      <dgm:prSet presAssocID="{501AD81D-31DE-471E-852E-87292DE7CD1E}" presName="sibTrans" presStyleCnt="0"/>
      <dgm:spPr/>
      <dgm:t>
        <a:bodyPr/>
        <a:lstStyle/>
        <a:p>
          <a:endParaRPr lang="en-IE"/>
        </a:p>
      </dgm:t>
    </dgm:pt>
    <dgm:pt modelId="{535BEEAB-CFE6-41B3-B34D-A446E86663A4}" type="pres">
      <dgm:prSet presAssocID="{DA3AB725-019C-4515-B11F-01D5949E9D48}" presName="textNode" presStyleLbl="node1" presStyleIdx="3" presStyleCnt="5">
        <dgm:presLayoutVars>
          <dgm:bulletEnabled val="1"/>
        </dgm:presLayoutVars>
      </dgm:prSet>
      <dgm:spPr/>
      <dgm:t>
        <a:bodyPr/>
        <a:lstStyle/>
        <a:p>
          <a:endParaRPr lang="en-IE"/>
        </a:p>
      </dgm:t>
    </dgm:pt>
    <dgm:pt modelId="{8A800932-9513-43B5-B96E-92188B73966D}" type="pres">
      <dgm:prSet presAssocID="{FFDB9498-B2D4-4A1E-8A13-A3C387C6E7E2}" presName="sibTrans" presStyleCnt="0"/>
      <dgm:spPr/>
      <dgm:t>
        <a:bodyPr/>
        <a:lstStyle/>
        <a:p>
          <a:endParaRPr lang="en-IE"/>
        </a:p>
      </dgm:t>
    </dgm:pt>
    <dgm:pt modelId="{5B538C1B-3DBA-4708-AD10-27CA2CE32D48}" type="pres">
      <dgm:prSet presAssocID="{FF13CF3F-37AD-4889-8104-B3482188D962}" presName="textNode" presStyleLbl="node1" presStyleIdx="4" presStyleCnt="5">
        <dgm:presLayoutVars>
          <dgm:bulletEnabled val="1"/>
        </dgm:presLayoutVars>
      </dgm:prSet>
      <dgm:spPr/>
      <dgm:t>
        <a:bodyPr/>
        <a:lstStyle/>
        <a:p>
          <a:endParaRPr lang="en-IE"/>
        </a:p>
      </dgm:t>
    </dgm:pt>
  </dgm:ptLst>
  <dgm:cxnLst>
    <dgm:cxn modelId="{8336DEA8-648E-49C3-BB33-18414D599F65}" type="presOf" srcId="{FF13CF3F-37AD-4889-8104-B3482188D962}" destId="{5B538C1B-3DBA-4708-AD10-27CA2CE32D48}" srcOrd="0" destOrd="0" presId="urn:microsoft.com/office/officeart/2005/8/layout/hProcess9"/>
    <dgm:cxn modelId="{5F184127-BC60-4045-882D-12028988EF20}" srcId="{04D82E47-6FBF-46D9-9852-6B230491E1BC}" destId="{864A0A8C-672D-4AA2-8DB5-7915C7D70A69}" srcOrd="2" destOrd="0" parTransId="{D1453B66-AA53-48B2-9D13-E401BB608832}" sibTransId="{501AD81D-31DE-471E-852E-87292DE7CD1E}"/>
    <dgm:cxn modelId="{3430DBFC-88A0-4495-9401-988388994B9B}" type="presOf" srcId="{3E786442-43E0-4F50-B216-EA282B3284BB}" destId="{E2178862-23D3-4D45-BE16-10D1AB8457F5}" srcOrd="0" destOrd="0" presId="urn:microsoft.com/office/officeart/2005/8/layout/hProcess9"/>
    <dgm:cxn modelId="{AB779BE9-5B61-40F6-873C-85CD4FB79FF0}" srcId="{04D82E47-6FBF-46D9-9852-6B230491E1BC}" destId="{0041041B-E398-49E3-8850-848AADB0CE9C}" srcOrd="1" destOrd="0" parTransId="{3CDD1467-1810-4699-8E9F-61F778AF80C4}" sibTransId="{7DBEDE9C-CBB5-4239-8C70-41BE4A74E259}"/>
    <dgm:cxn modelId="{B80485ED-F6A5-41C9-8DD3-C4E3FE39BC65}" type="presOf" srcId="{DA3AB725-019C-4515-B11F-01D5949E9D48}" destId="{535BEEAB-CFE6-41B3-B34D-A446E86663A4}" srcOrd="0" destOrd="0" presId="urn:microsoft.com/office/officeart/2005/8/layout/hProcess9"/>
    <dgm:cxn modelId="{E3FDA3CD-D12F-4A1F-A9BE-B8992D3C66A6}" srcId="{04D82E47-6FBF-46D9-9852-6B230491E1BC}" destId="{FF13CF3F-37AD-4889-8104-B3482188D962}" srcOrd="4" destOrd="0" parTransId="{7BA47BFE-6D82-4535-8C85-7E7D0E49677B}" sibTransId="{59CBA2F4-1D28-43B4-955D-53E4313B9BC8}"/>
    <dgm:cxn modelId="{43959DEA-EF87-4DB5-AA0A-F48244FAF449}" type="presOf" srcId="{04D82E47-6FBF-46D9-9852-6B230491E1BC}" destId="{B162BDFD-E6E1-4F9F-86B9-E96675B416BB}" srcOrd="0" destOrd="0" presId="urn:microsoft.com/office/officeart/2005/8/layout/hProcess9"/>
    <dgm:cxn modelId="{BD4BAD53-B972-4FE3-9FE2-80EE67C2BA34}" type="presOf" srcId="{0041041B-E398-49E3-8850-848AADB0CE9C}" destId="{605EF2AD-F5C6-4091-8AED-9E2D9BFBD39F}" srcOrd="0" destOrd="0" presId="urn:microsoft.com/office/officeart/2005/8/layout/hProcess9"/>
    <dgm:cxn modelId="{C3ED8A65-8B0B-44E0-A67D-0422591F254A}" type="presOf" srcId="{864A0A8C-672D-4AA2-8DB5-7915C7D70A69}" destId="{CD53BE16-A050-415C-910D-FAF73CAAFB39}" srcOrd="0" destOrd="0" presId="urn:microsoft.com/office/officeart/2005/8/layout/hProcess9"/>
    <dgm:cxn modelId="{33A081EA-6AE2-4023-AAAE-EDBDE7E68737}" srcId="{04D82E47-6FBF-46D9-9852-6B230491E1BC}" destId="{DA3AB725-019C-4515-B11F-01D5949E9D48}" srcOrd="3" destOrd="0" parTransId="{510B0218-B502-4CAB-9C13-E9EC0979BBB0}" sibTransId="{FFDB9498-B2D4-4A1E-8A13-A3C387C6E7E2}"/>
    <dgm:cxn modelId="{9F1B8DC6-7B23-4A0C-9AB4-DC316D7D97F8}" srcId="{04D82E47-6FBF-46D9-9852-6B230491E1BC}" destId="{3E786442-43E0-4F50-B216-EA282B3284BB}" srcOrd="0" destOrd="0" parTransId="{44CF8A6C-7E85-4379-BA6D-A99A8FFC2AEC}" sibTransId="{F522823E-0DBF-4677-9D11-EB07555546D6}"/>
    <dgm:cxn modelId="{3A254F61-FE33-4FDE-8879-7EB95B662BF0}" type="presParOf" srcId="{B162BDFD-E6E1-4F9F-86B9-E96675B416BB}" destId="{BFA25467-8641-4888-A530-1220A292FF84}" srcOrd="0" destOrd="0" presId="urn:microsoft.com/office/officeart/2005/8/layout/hProcess9"/>
    <dgm:cxn modelId="{7E7CEBB0-0EAD-4028-8E04-C23CE0E0D93F}" type="presParOf" srcId="{B162BDFD-E6E1-4F9F-86B9-E96675B416BB}" destId="{72765F04-685A-43A3-BD09-F6BD483A68D0}" srcOrd="1" destOrd="0" presId="urn:microsoft.com/office/officeart/2005/8/layout/hProcess9"/>
    <dgm:cxn modelId="{DA6ED260-3948-45C9-8D01-B7E5D1EC4C68}" type="presParOf" srcId="{72765F04-685A-43A3-BD09-F6BD483A68D0}" destId="{E2178862-23D3-4D45-BE16-10D1AB8457F5}" srcOrd="0" destOrd="0" presId="urn:microsoft.com/office/officeart/2005/8/layout/hProcess9"/>
    <dgm:cxn modelId="{30C2D26B-0E5B-4544-8013-61102EA8603E}" type="presParOf" srcId="{72765F04-685A-43A3-BD09-F6BD483A68D0}" destId="{48AD2BAD-7367-4906-A61C-B0ECAAE79556}" srcOrd="1" destOrd="0" presId="urn:microsoft.com/office/officeart/2005/8/layout/hProcess9"/>
    <dgm:cxn modelId="{9CA201FE-6726-4A50-8B3F-628C22D29D8E}" type="presParOf" srcId="{72765F04-685A-43A3-BD09-F6BD483A68D0}" destId="{605EF2AD-F5C6-4091-8AED-9E2D9BFBD39F}" srcOrd="2" destOrd="0" presId="urn:microsoft.com/office/officeart/2005/8/layout/hProcess9"/>
    <dgm:cxn modelId="{C7BCE17F-C40F-4FF6-97A7-B196AB3DE299}" type="presParOf" srcId="{72765F04-685A-43A3-BD09-F6BD483A68D0}" destId="{0DD3C8EC-0F58-49AB-83D5-D85D19A579E0}" srcOrd="3" destOrd="0" presId="urn:microsoft.com/office/officeart/2005/8/layout/hProcess9"/>
    <dgm:cxn modelId="{9E79D9E8-12B7-4E39-A6E6-68510A150944}" type="presParOf" srcId="{72765F04-685A-43A3-BD09-F6BD483A68D0}" destId="{CD53BE16-A050-415C-910D-FAF73CAAFB39}" srcOrd="4" destOrd="0" presId="urn:microsoft.com/office/officeart/2005/8/layout/hProcess9"/>
    <dgm:cxn modelId="{BC8C94ED-78EE-4CE0-90C8-977ED40C43C5}" type="presParOf" srcId="{72765F04-685A-43A3-BD09-F6BD483A68D0}" destId="{0E959213-477D-4802-BC14-99306254E766}" srcOrd="5" destOrd="0" presId="urn:microsoft.com/office/officeart/2005/8/layout/hProcess9"/>
    <dgm:cxn modelId="{78A58D03-2064-494D-BC93-22976B5F9024}" type="presParOf" srcId="{72765F04-685A-43A3-BD09-F6BD483A68D0}" destId="{535BEEAB-CFE6-41B3-B34D-A446E86663A4}" srcOrd="6" destOrd="0" presId="urn:microsoft.com/office/officeart/2005/8/layout/hProcess9"/>
    <dgm:cxn modelId="{9EDDB538-416D-4E9C-8923-378EA385E918}" type="presParOf" srcId="{72765F04-685A-43A3-BD09-F6BD483A68D0}" destId="{8A800932-9513-43B5-B96E-92188B73966D}" srcOrd="7" destOrd="0" presId="urn:microsoft.com/office/officeart/2005/8/layout/hProcess9"/>
    <dgm:cxn modelId="{3018E3A9-A561-40AE-A586-C12F450CC04D}" type="presParOf" srcId="{72765F04-685A-43A3-BD09-F6BD483A68D0}" destId="{5B538C1B-3DBA-4708-AD10-27CA2CE32D48}"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BB536A-6CF7-48FD-AAC7-139EE9536241}"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en-IE"/>
        </a:p>
      </dgm:t>
    </dgm:pt>
    <dgm:pt modelId="{720F2849-994F-4442-ABBD-E1D3F0F0CC17}">
      <dgm:prSet phldrT="[Text]" custT="1"/>
      <dgm:spPr/>
      <dgm:t>
        <a:bodyPr/>
        <a:lstStyle/>
        <a:p>
          <a:r>
            <a:rPr lang="en-IE" sz="3200" dirty="0" smtClean="0"/>
            <a:t>Activities to Date</a:t>
          </a:r>
          <a:endParaRPr lang="en-IE" sz="3200" dirty="0"/>
        </a:p>
      </dgm:t>
    </dgm:pt>
    <dgm:pt modelId="{1FE83F09-B1E7-4B60-AC22-FE68AB9B6CBC}" type="parTrans" cxnId="{EAA4FB03-A9CB-48B9-B74F-E05FEFD3A48E}">
      <dgm:prSet/>
      <dgm:spPr/>
      <dgm:t>
        <a:bodyPr/>
        <a:lstStyle/>
        <a:p>
          <a:endParaRPr lang="en-IE"/>
        </a:p>
      </dgm:t>
    </dgm:pt>
    <dgm:pt modelId="{3E7FF20E-3768-4E66-9DB7-D9CA3C8DD6F3}" type="sibTrans" cxnId="{EAA4FB03-A9CB-48B9-B74F-E05FEFD3A48E}">
      <dgm:prSet/>
      <dgm:spPr/>
      <dgm:t>
        <a:bodyPr/>
        <a:lstStyle/>
        <a:p>
          <a:endParaRPr lang="en-IE"/>
        </a:p>
      </dgm:t>
    </dgm:pt>
    <dgm:pt modelId="{F1A375C3-369E-4CEF-A519-320B100F9FF1}">
      <dgm:prSet phldrT="[Text]" custT="1"/>
      <dgm:spPr/>
      <dgm:t>
        <a:bodyPr/>
        <a:lstStyle/>
        <a:p>
          <a:pPr>
            <a:lnSpc>
              <a:spcPct val="100000"/>
            </a:lnSpc>
            <a:spcAft>
              <a:spcPts val="0"/>
            </a:spcAft>
          </a:pPr>
          <a:r>
            <a:rPr lang="en-US" sz="2000" dirty="0" smtClean="0"/>
            <a:t>OJEU Notice issued – 29th March 2019</a:t>
          </a:r>
          <a:endParaRPr lang="en-IE" sz="2000" dirty="0" smtClean="0"/>
        </a:p>
      </dgm:t>
    </dgm:pt>
    <dgm:pt modelId="{8FD0982C-83E2-4354-9EC0-93AD0E338815}" type="parTrans" cxnId="{E32C821C-1753-4AD4-A773-F7A29F0436A5}">
      <dgm:prSet/>
      <dgm:spPr/>
      <dgm:t>
        <a:bodyPr/>
        <a:lstStyle/>
        <a:p>
          <a:endParaRPr lang="en-IE"/>
        </a:p>
      </dgm:t>
    </dgm:pt>
    <dgm:pt modelId="{A4D6A4D4-7B1F-4796-A001-6AA1C4377172}" type="sibTrans" cxnId="{E32C821C-1753-4AD4-A773-F7A29F0436A5}">
      <dgm:prSet/>
      <dgm:spPr/>
      <dgm:t>
        <a:bodyPr/>
        <a:lstStyle/>
        <a:p>
          <a:endParaRPr lang="en-IE"/>
        </a:p>
      </dgm:t>
    </dgm:pt>
    <dgm:pt modelId="{292447F4-634E-42C2-971F-4413DF0E6E38}">
      <dgm:prSet phldrT="[Text]" custT="1"/>
      <dgm:spPr/>
      <dgm:t>
        <a:bodyPr/>
        <a:lstStyle/>
        <a:p>
          <a:pPr>
            <a:lnSpc>
              <a:spcPct val="100000"/>
            </a:lnSpc>
            <a:spcAft>
              <a:spcPts val="0"/>
            </a:spcAft>
          </a:pPr>
          <a:r>
            <a:rPr lang="en-US" sz="2000" dirty="0" smtClean="0"/>
            <a:t>40+ attendees at Bidders’ Conference – 11th April 2019</a:t>
          </a:r>
          <a:endParaRPr lang="en-IE" sz="2000" dirty="0" smtClean="0"/>
        </a:p>
      </dgm:t>
    </dgm:pt>
    <dgm:pt modelId="{C45A547E-0888-4890-942C-B39CB97AD1FF}" type="parTrans" cxnId="{F60C34BE-9AA0-404F-BE23-797AE5F7CF71}">
      <dgm:prSet/>
      <dgm:spPr/>
      <dgm:t>
        <a:bodyPr/>
        <a:lstStyle/>
        <a:p>
          <a:endParaRPr lang="en-IE"/>
        </a:p>
      </dgm:t>
    </dgm:pt>
    <dgm:pt modelId="{078CBB98-0AE3-470E-AB8A-AA485F8D1969}" type="sibTrans" cxnId="{F60C34BE-9AA0-404F-BE23-797AE5F7CF71}">
      <dgm:prSet/>
      <dgm:spPr/>
      <dgm:t>
        <a:bodyPr/>
        <a:lstStyle/>
        <a:p>
          <a:endParaRPr lang="en-IE"/>
        </a:p>
      </dgm:t>
    </dgm:pt>
    <dgm:pt modelId="{750997FA-BB76-4F2E-80CC-FADFAC29D832}">
      <dgm:prSet phldrT="[Text]" custT="1"/>
      <dgm:spPr/>
      <dgm:t>
        <a:bodyPr/>
        <a:lstStyle/>
        <a:p>
          <a:pPr>
            <a:lnSpc>
              <a:spcPct val="100000"/>
            </a:lnSpc>
            <a:spcAft>
              <a:spcPts val="0"/>
            </a:spcAft>
          </a:pPr>
          <a:r>
            <a:rPr lang="en-US" sz="2000" dirty="0" smtClean="0"/>
            <a:t>98 pre-tender clarifications issued on schedule – </a:t>
          </a:r>
        </a:p>
        <a:p>
          <a:pPr>
            <a:lnSpc>
              <a:spcPct val="100000"/>
            </a:lnSpc>
            <a:spcAft>
              <a:spcPts val="0"/>
            </a:spcAft>
          </a:pPr>
          <a:r>
            <a:rPr lang="en-US" sz="2000" dirty="0" smtClean="0"/>
            <a:t>10th May 2019</a:t>
          </a:r>
          <a:endParaRPr lang="en-IE" sz="2000" dirty="0" smtClean="0"/>
        </a:p>
        <a:p>
          <a:pPr>
            <a:lnSpc>
              <a:spcPct val="100000"/>
            </a:lnSpc>
            <a:spcAft>
              <a:spcPts val="0"/>
            </a:spcAft>
          </a:pPr>
          <a:endParaRPr lang="en-IE" sz="2000" dirty="0"/>
        </a:p>
      </dgm:t>
    </dgm:pt>
    <dgm:pt modelId="{FEFCAB65-20A4-4F4D-B95D-E544BA94B7A2}" type="parTrans" cxnId="{504F53FA-F213-4781-822F-A1637977BDB5}">
      <dgm:prSet/>
      <dgm:spPr/>
      <dgm:t>
        <a:bodyPr/>
        <a:lstStyle/>
        <a:p>
          <a:endParaRPr lang="en-IE"/>
        </a:p>
      </dgm:t>
    </dgm:pt>
    <dgm:pt modelId="{B508C347-A861-4BC3-9E96-4FD0D5E11EDF}" type="sibTrans" cxnId="{504F53FA-F213-4781-822F-A1637977BDB5}">
      <dgm:prSet/>
      <dgm:spPr/>
      <dgm:t>
        <a:bodyPr/>
        <a:lstStyle/>
        <a:p>
          <a:endParaRPr lang="en-IE"/>
        </a:p>
      </dgm:t>
    </dgm:pt>
    <dgm:pt modelId="{0A8834B1-D891-4F05-B2F3-09737C65F5F2}" type="pres">
      <dgm:prSet presAssocID="{6DBB536A-6CF7-48FD-AAC7-139EE9536241}" presName="composite" presStyleCnt="0">
        <dgm:presLayoutVars>
          <dgm:chMax val="1"/>
          <dgm:dir/>
          <dgm:resizeHandles val="exact"/>
        </dgm:presLayoutVars>
      </dgm:prSet>
      <dgm:spPr/>
      <dgm:t>
        <a:bodyPr/>
        <a:lstStyle/>
        <a:p>
          <a:endParaRPr lang="en-IE"/>
        </a:p>
      </dgm:t>
    </dgm:pt>
    <dgm:pt modelId="{D0492AC6-8284-474F-8C4E-5539B15A30D8}" type="pres">
      <dgm:prSet presAssocID="{720F2849-994F-4442-ABBD-E1D3F0F0CC17}" presName="roof" presStyleLbl="dkBgShp" presStyleIdx="0" presStyleCnt="2"/>
      <dgm:spPr>
        <a:prstGeom prst="roundRect">
          <a:avLst/>
        </a:prstGeom>
      </dgm:spPr>
      <dgm:t>
        <a:bodyPr/>
        <a:lstStyle/>
        <a:p>
          <a:endParaRPr lang="en-IE"/>
        </a:p>
      </dgm:t>
    </dgm:pt>
    <dgm:pt modelId="{5A9F7A39-FB16-44A4-ACA7-5C0FD8F149EB}" type="pres">
      <dgm:prSet presAssocID="{720F2849-994F-4442-ABBD-E1D3F0F0CC17}" presName="pillars" presStyleCnt="0"/>
      <dgm:spPr/>
    </dgm:pt>
    <dgm:pt modelId="{826FD810-9E1E-4BA2-BABB-75B799A3A8A2}" type="pres">
      <dgm:prSet presAssocID="{720F2849-994F-4442-ABBD-E1D3F0F0CC17}" presName="pillar1" presStyleLbl="node1" presStyleIdx="0" presStyleCnt="3">
        <dgm:presLayoutVars>
          <dgm:bulletEnabled val="1"/>
        </dgm:presLayoutVars>
      </dgm:prSet>
      <dgm:spPr>
        <a:prstGeom prst="roundRect">
          <a:avLst/>
        </a:prstGeom>
      </dgm:spPr>
      <dgm:t>
        <a:bodyPr/>
        <a:lstStyle/>
        <a:p>
          <a:endParaRPr lang="en-IE"/>
        </a:p>
      </dgm:t>
    </dgm:pt>
    <dgm:pt modelId="{176DD98F-787C-4359-88B3-46843AC3A384}" type="pres">
      <dgm:prSet presAssocID="{292447F4-634E-42C2-971F-4413DF0E6E38}" presName="pillarX" presStyleLbl="node1" presStyleIdx="1" presStyleCnt="3">
        <dgm:presLayoutVars>
          <dgm:bulletEnabled val="1"/>
        </dgm:presLayoutVars>
      </dgm:prSet>
      <dgm:spPr>
        <a:prstGeom prst="roundRect">
          <a:avLst/>
        </a:prstGeom>
      </dgm:spPr>
      <dgm:t>
        <a:bodyPr/>
        <a:lstStyle/>
        <a:p>
          <a:endParaRPr lang="en-IE"/>
        </a:p>
      </dgm:t>
    </dgm:pt>
    <dgm:pt modelId="{97C5342B-048A-473E-8FE4-20710276E58A}" type="pres">
      <dgm:prSet presAssocID="{750997FA-BB76-4F2E-80CC-FADFAC29D832}" presName="pillarX" presStyleLbl="node1" presStyleIdx="2" presStyleCnt="3">
        <dgm:presLayoutVars>
          <dgm:bulletEnabled val="1"/>
        </dgm:presLayoutVars>
      </dgm:prSet>
      <dgm:spPr>
        <a:prstGeom prst="roundRect">
          <a:avLst/>
        </a:prstGeom>
      </dgm:spPr>
      <dgm:t>
        <a:bodyPr/>
        <a:lstStyle/>
        <a:p>
          <a:endParaRPr lang="en-IE"/>
        </a:p>
      </dgm:t>
    </dgm:pt>
    <dgm:pt modelId="{58C54759-0618-40FE-B200-9DB86CD6BD0D}" type="pres">
      <dgm:prSet presAssocID="{720F2849-994F-4442-ABBD-E1D3F0F0CC17}" presName="base" presStyleLbl="dkBgShp" presStyleIdx="1" presStyleCnt="2"/>
      <dgm:spPr>
        <a:prstGeom prst="roundRect">
          <a:avLst/>
        </a:prstGeom>
      </dgm:spPr>
    </dgm:pt>
  </dgm:ptLst>
  <dgm:cxnLst>
    <dgm:cxn modelId="{E32C821C-1753-4AD4-A773-F7A29F0436A5}" srcId="{720F2849-994F-4442-ABBD-E1D3F0F0CC17}" destId="{F1A375C3-369E-4CEF-A519-320B100F9FF1}" srcOrd="0" destOrd="0" parTransId="{8FD0982C-83E2-4354-9EC0-93AD0E338815}" sibTransId="{A4D6A4D4-7B1F-4796-A001-6AA1C4377172}"/>
    <dgm:cxn modelId="{F69F2C39-AD8E-421C-B6AB-07DCF43FA59B}" type="presOf" srcId="{292447F4-634E-42C2-971F-4413DF0E6E38}" destId="{176DD98F-787C-4359-88B3-46843AC3A384}" srcOrd="0" destOrd="0" presId="urn:microsoft.com/office/officeart/2005/8/layout/hList3"/>
    <dgm:cxn modelId="{1158DC2D-439B-4B89-85A3-AB1154E771CF}" type="presOf" srcId="{F1A375C3-369E-4CEF-A519-320B100F9FF1}" destId="{826FD810-9E1E-4BA2-BABB-75B799A3A8A2}" srcOrd="0" destOrd="0" presId="urn:microsoft.com/office/officeart/2005/8/layout/hList3"/>
    <dgm:cxn modelId="{1A24B83D-F041-4197-93E5-512426B00BEF}" type="presOf" srcId="{6DBB536A-6CF7-48FD-AAC7-139EE9536241}" destId="{0A8834B1-D891-4F05-B2F3-09737C65F5F2}" srcOrd="0" destOrd="0" presId="urn:microsoft.com/office/officeart/2005/8/layout/hList3"/>
    <dgm:cxn modelId="{400E6480-922A-45D3-A0BF-5A35679DE667}" type="presOf" srcId="{750997FA-BB76-4F2E-80CC-FADFAC29D832}" destId="{97C5342B-048A-473E-8FE4-20710276E58A}" srcOrd="0" destOrd="0" presId="urn:microsoft.com/office/officeart/2005/8/layout/hList3"/>
    <dgm:cxn modelId="{504F53FA-F213-4781-822F-A1637977BDB5}" srcId="{720F2849-994F-4442-ABBD-E1D3F0F0CC17}" destId="{750997FA-BB76-4F2E-80CC-FADFAC29D832}" srcOrd="2" destOrd="0" parTransId="{FEFCAB65-20A4-4F4D-B95D-E544BA94B7A2}" sibTransId="{B508C347-A861-4BC3-9E96-4FD0D5E11EDF}"/>
    <dgm:cxn modelId="{F60C34BE-9AA0-404F-BE23-797AE5F7CF71}" srcId="{720F2849-994F-4442-ABBD-E1D3F0F0CC17}" destId="{292447F4-634E-42C2-971F-4413DF0E6E38}" srcOrd="1" destOrd="0" parTransId="{C45A547E-0888-4890-942C-B39CB97AD1FF}" sibTransId="{078CBB98-0AE3-470E-AB8A-AA485F8D1969}"/>
    <dgm:cxn modelId="{EAA4FB03-A9CB-48B9-B74F-E05FEFD3A48E}" srcId="{6DBB536A-6CF7-48FD-AAC7-139EE9536241}" destId="{720F2849-994F-4442-ABBD-E1D3F0F0CC17}" srcOrd="0" destOrd="0" parTransId="{1FE83F09-B1E7-4B60-AC22-FE68AB9B6CBC}" sibTransId="{3E7FF20E-3768-4E66-9DB7-D9CA3C8DD6F3}"/>
    <dgm:cxn modelId="{9C335728-4DB6-49B8-9405-C980064888E7}" type="presOf" srcId="{720F2849-994F-4442-ABBD-E1D3F0F0CC17}" destId="{D0492AC6-8284-474F-8C4E-5539B15A30D8}" srcOrd="0" destOrd="0" presId="urn:microsoft.com/office/officeart/2005/8/layout/hList3"/>
    <dgm:cxn modelId="{5B305DA9-93A1-4F45-9E75-05100662660E}" type="presParOf" srcId="{0A8834B1-D891-4F05-B2F3-09737C65F5F2}" destId="{D0492AC6-8284-474F-8C4E-5539B15A30D8}" srcOrd="0" destOrd="0" presId="urn:microsoft.com/office/officeart/2005/8/layout/hList3"/>
    <dgm:cxn modelId="{F3C4312E-AEF8-4BF8-81BA-80982E930B50}" type="presParOf" srcId="{0A8834B1-D891-4F05-B2F3-09737C65F5F2}" destId="{5A9F7A39-FB16-44A4-ACA7-5C0FD8F149EB}" srcOrd="1" destOrd="0" presId="urn:microsoft.com/office/officeart/2005/8/layout/hList3"/>
    <dgm:cxn modelId="{D901614C-3EDE-424A-998C-74826F14017B}" type="presParOf" srcId="{5A9F7A39-FB16-44A4-ACA7-5C0FD8F149EB}" destId="{826FD810-9E1E-4BA2-BABB-75B799A3A8A2}" srcOrd="0" destOrd="0" presId="urn:microsoft.com/office/officeart/2005/8/layout/hList3"/>
    <dgm:cxn modelId="{92E7CA27-9A19-4AC9-91C7-9C2CFE945C25}" type="presParOf" srcId="{5A9F7A39-FB16-44A4-ACA7-5C0FD8F149EB}" destId="{176DD98F-787C-4359-88B3-46843AC3A384}" srcOrd="1" destOrd="0" presId="urn:microsoft.com/office/officeart/2005/8/layout/hList3"/>
    <dgm:cxn modelId="{2905AF67-7165-412F-B031-DE54F0395FA8}" type="presParOf" srcId="{5A9F7A39-FB16-44A4-ACA7-5C0FD8F149EB}" destId="{97C5342B-048A-473E-8FE4-20710276E58A}" srcOrd="2" destOrd="0" presId="urn:microsoft.com/office/officeart/2005/8/layout/hList3"/>
    <dgm:cxn modelId="{0E8F2BC2-EB1A-4324-AB23-080BFA2C3AAF}" type="presParOf" srcId="{0A8834B1-D891-4F05-B2F3-09737C65F5F2}" destId="{58C54759-0618-40FE-B200-9DB86CD6BD0D}"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57A544-B3BA-4127-9E1A-64F0DAD6D04A}" type="doc">
      <dgm:prSet loTypeId="urn:microsoft.com/office/officeart/2005/8/layout/hList3" loCatId="list" qsTypeId="urn:microsoft.com/office/officeart/2005/8/quickstyle/simple1" qsCatId="simple" csTypeId="urn:microsoft.com/office/officeart/2005/8/colors/accent1_5" csCatId="accent1" phldr="1"/>
      <dgm:spPr/>
      <dgm:t>
        <a:bodyPr/>
        <a:lstStyle/>
        <a:p>
          <a:endParaRPr lang="en-IE"/>
        </a:p>
      </dgm:t>
    </dgm:pt>
    <dgm:pt modelId="{262457F5-0898-4925-A212-0E2859DA010A}">
      <dgm:prSet phldrT="[Text]" custT="1"/>
      <dgm:spPr/>
      <dgm:t>
        <a:bodyPr/>
        <a:lstStyle/>
        <a:p>
          <a:r>
            <a:rPr lang="en-IE" sz="3200" dirty="0" smtClean="0"/>
            <a:t>Next Steps</a:t>
          </a:r>
          <a:endParaRPr lang="en-IE" sz="3200" dirty="0"/>
        </a:p>
      </dgm:t>
    </dgm:pt>
    <dgm:pt modelId="{6D7D82B1-A097-48D2-88E8-2A5957CD874B}" type="parTrans" cxnId="{20032337-F25B-40D4-AABA-A2B5D04EDE50}">
      <dgm:prSet/>
      <dgm:spPr/>
      <dgm:t>
        <a:bodyPr/>
        <a:lstStyle/>
        <a:p>
          <a:endParaRPr lang="en-IE"/>
        </a:p>
      </dgm:t>
    </dgm:pt>
    <dgm:pt modelId="{2FE61455-FDFA-452C-BCA7-E683B3F7E3F6}" type="sibTrans" cxnId="{20032337-F25B-40D4-AABA-A2B5D04EDE50}">
      <dgm:prSet/>
      <dgm:spPr/>
      <dgm:t>
        <a:bodyPr/>
        <a:lstStyle/>
        <a:p>
          <a:endParaRPr lang="en-IE"/>
        </a:p>
      </dgm:t>
    </dgm:pt>
    <dgm:pt modelId="{69B08F8A-20C2-461B-8A05-113829D883C7}">
      <dgm:prSet phldrT="[Text]" custT="1"/>
      <dgm:spPr/>
      <dgm:t>
        <a:bodyPr/>
        <a:lstStyle/>
        <a:p>
          <a:pPr>
            <a:lnSpc>
              <a:spcPct val="100000"/>
            </a:lnSpc>
            <a:spcAft>
              <a:spcPts val="0"/>
            </a:spcAft>
          </a:pPr>
          <a:r>
            <a:rPr lang="en-IE" sz="2000" smtClean="0"/>
            <a:t>Initial Procurement assessment commences – 27</a:t>
          </a:r>
          <a:r>
            <a:rPr lang="en-IE" sz="2000" baseline="30000" smtClean="0"/>
            <a:t>th</a:t>
          </a:r>
          <a:r>
            <a:rPr lang="en-IE" sz="2000" smtClean="0"/>
            <a:t> May 2019</a:t>
          </a:r>
          <a:endParaRPr lang="en-IE" sz="2000" dirty="0"/>
        </a:p>
      </dgm:t>
    </dgm:pt>
    <dgm:pt modelId="{DB52EB0B-EE43-4EB0-800D-46D122F854DE}" type="parTrans" cxnId="{FEDA788A-B191-4C6D-A597-BDF01520A1D5}">
      <dgm:prSet/>
      <dgm:spPr/>
      <dgm:t>
        <a:bodyPr/>
        <a:lstStyle/>
        <a:p>
          <a:endParaRPr lang="en-IE"/>
        </a:p>
      </dgm:t>
    </dgm:pt>
    <dgm:pt modelId="{FEFCD556-41DA-45C0-854A-72FA55945D42}" type="sibTrans" cxnId="{FEDA788A-B191-4C6D-A597-BDF01520A1D5}">
      <dgm:prSet/>
      <dgm:spPr/>
      <dgm:t>
        <a:bodyPr/>
        <a:lstStyle/>
        <a:p>
          <a:endParaRPr lang="en-IE"/>
        </a:p>
      </dgm:t>
    </dgm:pt>
    <dgm:pt modelId="{21CA270E-E8F3-4B0C-BB65-6C77EB475195}">
      <dgm:prSet phldrT="[Text]" custT="1"/>
      <dgm:spPr/>
      <dgm:t>
        <a:bodyPr/>
        <a:lstStyle/>
        <a:p>
          <a:pPr>
            <a:lnSpc>
              <a:spcPct val="100000"/>
            </a:lnSpc>
            <a:spcAft>
              <a:spcPts val="0"/>
            </a:spcAft>
          </a:pPr>
          <a:r>
            <a:rPr lang="en-IE" sz="2000" smtClean="0"/>
            <a:t>Technical evaluation commences – </a:t>
          </a:r>
        </a:p>
        <a:p>
          <a:pPr>
            <a:lnSpc>
              <a:spcPct val="100000"/>
            </a:lnSpc>
            <a:spcAft>
              <a:spcPts val="0"/>
            </a:spcAft>
          </a:pPr>
          <a:r>
            <a:rPr lang="en-IE" sz="2000" smtClean="0"/>
            <a:t>4</a:t>
          </a:r>
          <a:r>
            <a:rPr lang="en-IE" sz="2000" baseline="30000" smtClean="0"/>
            <a:t>th</a:t>
          </a:r>
          <a:r>
            <a:rPr lang="en-IE" sz="2000" smtClean="0"/>
            <a:t> June 2019</a:t>
          </a:r>
          <a:endParaRPr lang="en-IE" sz="2000" dirty="0"/>
        </a:p>
      </dgm:t>
    </dgm:pt>
    <dgm:pt modelId="{80B962C8-67F3-425F-822B-24E64FBF3713}" type="parTrans" cxnId="{36616814-6659-49FA-8678-189FC109E6B2}">
      <dgm:prSet/>
      <dgm:spPr/>
      <dgm:t>
        <a:bodyPr/>
        <a:lstStyle/>
        <a:p>
          <a:endParaRPr lang="en-IE"/>
        </a:p>
      </dgm:t>
    </dgm:pt>
    <dgm:pt modelId="{5A032857-97D6-4AC4-B5F4-91D059963FFC}" type="sibTrans" cxnId="{36616814-6659-49FA-8678-189FC109E6B2}">
      <dgm:prSet/>
      <dgm:spPr/>
      <dgm:t>
        <a:bodyPr/>
        <a:lstStyle/>
        <a:p>
          <a:endParaRPr lang="en-IE"/>
        </a:p>
      </dgm:t>
    </dgm:pt>
    <dgm:pt modelId="{3E576B95-55CD-4DF1-B6BD-7825D20F5411}" type="pres">
      <dgm:prSet presAssocID="{5057A544-B3BA-4127-9E1A-64F0DAD6D04A}" presName="composite" presStyleCnt="0">
        <dgm:presLayoutVars>
          <dgm:chMax val="1"/>
          <dgm:dir/>
          <dgm:resizeHandles val="exact"/>
        </dgm:presLayoutVars>
      </dgm:prSet>
      <dgm:spPr/>
      <dgm:t>
        <a:bodyPr/>
        <a:lstStyle/>
        <a:p>
          <a:endParaRPr lang="en-IE"/>
        </a:p>
      </dgm:t>
    </dgm:pt>
    <dgm:pt modelId="{7D8D09B9-7490-4707-8469-71452BD7534F}" type="pres">
      <dgm:prSet presAssocID="{262457F5-0898-4925-A212-0E2859DA010A}" presName="roof" presStyleLbl="dkBgShp" presStyleIdx="0" presStyleCnt="2" custLinFactNeighborX="-436" custLinFactNeighborY="-2083"/>
      <dgm:spPr>
        <a:prstGeom prst="roundRect">
          <a:avLst/>
        </a:prstGeom>
      </dgm:spPr>
      <dgm:t>
        <a:bodyPr/>
        <a:lstStyle/>
        <a:p>
          <a:endParaRPr lang="en-IE"/>
        </a:p>
      </dgm:t>
    </dgm:pt>
    <dgm:pt modelId="{FA892E39-DDE9-4674-91DC-BE4664EA7F6C}" type="pres">
      <dgm:prSet presAssocID="{262457F5-0898-4925-A212-0E2859DA010A}" presName="pillars" presStyleCnt="0"/>
      <dgm:spPr/>
    </dgm:pt>
    <dgm:pt modelId="{8FA01518-E5F4-4B28-86FF-DADF0E9C9C3E}" type="pres">
      <dgm:prSet presAssocID="{262457F5-0898-4925-A212-0E2859DA010A}" presName="pillar1" presStyleLbl="node1" presStyleIdx="0" presStyleCnt="2">
        <dgm:presLayoutVars>
          <dgm:bulletEnabled val="1"/>
        </dgm:presLayoutVars>
      </dgm:prSet>
      <dgm:spPr>
        <a:prstGeom prst="roundRect">
          <a:avLst/>
        </a:prstGeom>
      </dgm:spPr>
      <dgm:t>
        <a:bodyPr/>
        <a:lstStyle/>
        <a:p>
          <a:endParaRPr lang="en-IE"/>
        </a:p>
      </dgm:t>
    </dgm:pt>
    <dgm:pt modelId="{5FFB4161-47AC-4573-81F3-F278D434010D}" type="pres">
      <dgm:prSet presAssocID="{21CA270E-E8F3-4B0C-BB65-6C77EB475195}" presName="pillarX" presStyleLbl="node1" presStyleIdx="1" presStyleCnt="2">
        <dgm:presLayoutVars>
          <dgm:bulletEnabled val="1"/>
        </dgm:presLayoutVars>
      </dgm:prSet>
      <dgm:spPr>
        <a:prstGeom prst="roundRect">
          <a:avLst/>
        </a:prstGeom>
      </dgm:spPr>
      <dgm:t>
        <a:bodyPr/>
        <a:lstStyle/>
        <a:p>
          <a:endParaRPr lang="en-IE"/>
        </a:p>
      </dgm:t>
    </dgm:pt>
    <dgm:pt modelId="{0BD8FDA7-5211-48E8-9FAD-B68E4F51E9F1}" type="pres">
      <dgm:prSet presAssocID="{262457F5-0898-4925-A212-0E2859DA010A}" presName="base" presStyleLbl="dkBgShp" presStyleIdx="1" presStyleCnt="2"/>
      <dgm:spPr>
        <a:prstGeom prst="roundRect">
          <a:avLst/>
        </a:prstGeom>
      </dgm:spPr>
    </dgm:pt>
  </dgm:ptLst>
  <dgm:cxnLst>
    <dgm:cxn modelId="{845F50E8-A1D9-4763-A201-BB989C189C6C}" type="presOf" srcId="{5057A544-B3BA-4127-9E1A-64F0DAD6D04A}" destId="{3E576B95-55CD-4DF1-B6BD-7825D20F5411}" srcOrd="0" destOrd="0" presId="urn:microsoft.com/office/officeart/2005/8/layout/hList3"/>
    <dgm:cxn modelId="{FEDA788A-B191-4C6D-A597-BDF01520A1D5}" srcId="{262457F5-0898-4925-A212-0E2859DA010A}" destId="{69B08F8A-20C2-461B-8A05-113829D883C7}" srcOrd="0" destOrd="0" parTransId="{DB52EB0B-EE43-4EB0-800D-46D122F854DE}" sibTransId="{FEFCD556-41DA-45C0-854A-72FA55945D42}"/>
    <dgm:cxn modelId="{529289F6-5D2A-439B-AA25-7E2F4DEC9C44}" type="presOf" srcId="{69B08F8A-20C2-461B-8A05-113829D883C7}" destId="{8FA01518-E5F4-4B28-86FF-DADF0E9C9C3E}" srcOrd="0" destOrd="0" presId="urn:microsoft.com/office/officeart/2005/8/layout/hList3"/>
    <dgm:cxn modelId="{20032337-F25B-40D4-AABA-A2B5D04EDE50}" srcId="{5057A544-B3BA-4127-9E1A-64F0DAD6D04A}" destId="{262457F5-0898-4925-A212-0E2859DA010A}" srcOrd="0" destOrd="0" parTransId="{6D7D82B1-A097-48D2-88E8-2A5957CD874B}" sibTransId="{2FE61455-FDFA-452C-BCA7-E683B3F7E3F6}"/>
    <dgm:cxn modelId="{ACEF6F92-C184-4C43-A965-6BEEC4DF9F8F}" type="presOf" srcId="{262457F5-0898-4925-A212-0E2859DA010A}" destId="{7D8D09B9-7490-4707-8469-71452BD7534F}" srcOrd="0" destOrd="0" presId="urn:microsoft.com/office/officeart/2005/8/layout/hList3"/>
    <dgm:cxn modelId="{36616814-6659-49FA-8678-189FC109E6B2}" srcId="{262457F5-0898-4925-A212-0E2859DA010A}" destId="{21CA270E-E8F3-4B0C-BB65-6C77EB475195}" srcOrd="1" destOrd="0" parTransId="{80B962C8-67F3-425F-822B-24E64FBF3713}" sibTransId="{5A032857-97D6-4AC4-B5F4-91D059963FFC}"/>
    <dgm:cxn modelId="{F8871196-D1C5-47B4-9BD3-73BB0625C452}" type="presOf" srcId="{21CA270E-E8F3-4B0C-BB65-6C77EB475195}" destId="{5FFB4161-47AC-4573-81F3-F278D434010D}" srcOrd="0" destOrd="0" presId="urn:microsoft.com/office/officeart/2005/8/layout/hList3"/>
    <dgm:cxn modelId="{77783A82-E2BA-482C-88F2-BAAA4D50C5D6}" type="presParOf" srcId="{3E576B95-55CD-4DF1-B6BD-7825D20F5411}" destId="{7D8D09B9-7490-4707-8469-71452BD7534F}" srcOrd="0" destOrd="0" presId="urn:microsoft.com/office/officeart/2005/8/layout/hList3"/>
    <dgm:cxn modelId="{45DBE2F6-E58A-4FE5-82F9-68E26CF3FF6C}" type="presParOf" srcId="{3E576B95-55CD-4DF1-B6BD-7825D20F5411}" destId="{FA892E39-DDE9-4674-91DC-BE4664EA7F6C}" srcOrd="1" destOrd="0" presId="urn:microsoft.com/office/officeart/2005/8/layout/hList3"/>
    <dgm:cxn modelId="{D9678FA7-479F-4195-A26B-EE7DEF862EA3}" type="presParOf" srcId="{FA892E39-DDE9-4674-91DC-BE4664EA7F6C}" destId="{8FA01518-E5F4-4B28-86FF-DADF0E9C9C3E}" srcOrd="0" destOrd="0" presId="urn:microsoft.com/office/officeart/2005/8/layout/hList3"/>
    <dgm:cxn modelId="{E2BB698A-2A87-4C87-A2FA-D6E92D6CBBD6}" type="presParOf" srcId="{FA892E39-DDE9-4674-91DC-BE4664EA7F6C}" destId="{5FFB4161-47AC-4573-81F3-F278D434010D}" srcOrd="1" destOrd="0" presId="urn:microsoft.com/office/officeart/2005/8/layout/hList3"/>
    <dgm:cxn modelId="{9D486C1C-C792-4E23-A1F7-84453BE763BF}" type="presParOf" srcId="{3E576B95-55CD-4DF1-B6BD-7825D20F5411}" destId="{0BD8FDA7-5211-48E8-9FAD-B68E4F51E9F1}"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A7AF47-69C0-4D5E-86F1-DD1798AB858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E"/>
        </a:p>
      </dgm:t>
    </dgm:pt>
    <dgm:pt modelId="{60BAFB3C-1DF4-4A2D-B95C-E64BAA73E319}">
      <dgm:prSet phldrT="[Text]"/>
      <dgm:spPr/>
      <dgm:t>
        <a:bodyPr/>
        <a:lstStyle/>
        <a:p>
          <a:r>
            <a:rPr lang="en-IE" smtClean="0"/>
            <a:t>Investable</a:t>
          </a:r>
          <a:endParaRPr lang="en-IE"/>
        </a:p>
      </dgm:t>
    </dgm:pt>
    <dgm:pt modelId="{20D6EB62-2FB4-4D8F-8594-F830B11F29DB}" type="parTrans" cxnId="{6F57AF72-1F39-4DCF-9566-37AB52968600}">
      <dgm:prSet/>
      <dgm:spPr/>
      <dgm:t>
        <a:bodyPr/>
        <a:lstStyle/>
        <a:p>
          <a:endParaRPr lang="en-IE"/>
        </a:p>
      </dgm:t>
    </dgm:pt>
    <dgm:pt modelId="{0EDFE8C2-B091-4234-868F-80F6335F65C4}" type="sibTrans" cxnId="{6F57AF72-1F39-4DCF-9566-37AB52968600}">
      <dgm:prSet/>
      <dgm:spPr/>
      <dgm:t>
        <a:bodyPr/>
        <a:lstStyle/>
        <a:p>
          <a:endParaRPr lang="en-IE"/>
        </a:p>
      </dgm:t>
    </dgm:pt>
    <dgm:pt modelId="{AA850691-FB16-4222-A867-732932326CE0}">
      <dgm:prSet phldrT="[Text]"/>
      <dgm:spPr/>
      <dgm:t>
        <a:bodyPr/>
        <a:lstStyle/>
        <a:p>
          <a:r>
            <a:rPr lang="en-IE" smtClean="0"/>
            <a:t>6 year contract (end date August 2027)</a:t>
          </a:r>
          <a:endParaRPr lang="en-IE"/>
        </a:p>
      </dgm:t>
    </dgm:pt>
    <dgm:pt modelId="{3A66DB0D-7CD8-4ECD-8EA3-FFEDCB342A9E}" type="parTrans" cxnId="{9883AC58-94BB-449C-8892-9E326E7968C4}">
      <dgm:prSet/>
      <dgm:spPr/>
      <dgm:t>
        <a:bodyPr/>
        <a:lstStyle/>
        <a:p>
          <a:endParaRPr lang="en-IE"/>
        </a:p>
      </dgm:t>
    </dgm:pt>
    <dgm:pt modelId="{8ED36288-E59C-4AFA-8309-F908927298AE}" type="sibTrans" cxnId="{9883AC58-94BB-449C-8892-9E326E7968C4}">
      <dgm:prSet/>
      <dgm:spPr/>
      <dgm:t>
        <a:bodyPr/>
        <a:lstStyle/>
        <a:p>
          <a:endParaRPr lang="en-IE"/>
        </a:p>
      </dgm:t>
    </dgm:pt>
    <dgm:pt modelId="{C37F9C4C-2CCF-42F2-A4F7-CCD064E16E19}">
      <dgm:prSet phldrT="[Text]"/>
      <dgm:spPr/>
      <dgm:t>
        <a:bodyPr/>
        <a:lstStyle/>
        <a:p>
          <a:r>
            <a:rPr lang="en-IE" smtClean="0"/>
            <a:t>Rates fixed for duration of contract</a:t>
          </a:r>
          <a:endParaRPr lang="en-IE"/>
        </a:p>
      </dgm:t>
    </dgm:pt>
    <dgm:pt modelId="{D77EB6EE-AB4F-4A44-B167-3B8516E109BC}" type="parTrans" cxnId="{88135588-ADED-441D-B636-8841978FDD06}">
      <dgm:prSet/>
      <dgm:spPr/>
      <dgm:t>
        <a:bodyPr/>
        <a:lstStyle/>
        <a:p>
          <a:endParaRPr lang="en-IE"/>
        </a:p>
      </dgm:t>
    </dgm:pt>
    <dgm:pt modelId="{1A7DF7EA-67FA-49ED-B85A-ED1E85030491}" type="sibTrans" cxnId="{88135588-ADED-441D-B636-8841978FDD06}">
      <dgm:prSet/>
      <dgm:spPr/>
      <dgm:t>
        <a:bodyPr/>
        <a:lstStyle/>
        <a:p>
          <a:endParaRPr lang="en-IE"/>
        </a:p>
      </dgm:t>
    </dgm:pt>
    <dgm:pt modelId="{13113E46-D94E-4BE0-85A0-2FB49A4E2F75}">
      <dgm:prSet phldrT="[Text]"/>
      <dgm:spPr/>
      <dgm:t>
        <a:bodyPr/>
        <a:lstStyle/>
        <a:p>
          <a:r>
            <a:rPr lang="en-IE" smtClean="0"/>
            <a:t>Flat predictable payment (unless performance is poor)</a:t>
          </a:r>
          <a:endParaRPr lang="en-IE"/>
        </a:p>
      </dgm:t>
    </dgm:pt>
    <dgm:pt modelId="{4805F4C8-FFC9-4173-B564-5C93382A5C3E}" type="parTrans" cxnId="{2797588A-4295-4601-8993-0BBC830D66E9}">
      <dgm:prSet/>
      <dgm:spPr/>
      <dgm:t>
        <a:bodyPr/>
        <a:lstStyle/>
        <a:p>
          <a:endParaRPr lang="en-IE"/>
        </a:p>
      </dgm:t>
    </dgm:pt>
    <dgm:pt modelId="{FD4BD73F-8C4E-47A4-A33C-314787B677B7}" type="sibTrans" cxnId="{2797588A-4295-4601-8993-0BBC830D66E9}">
      <dgm:prSet/>
      <dgm:spPr/>
      <dgm:t>
        <a:bodyPr/>
        <a:lstStyle/>
        <a:p>
          <a:endParaRPr lang="en-IE"/>
        </a:p>
      </dgm:t>
    </dgm:pt>
    <dgm:pt modelId="{F6634547-3AFA-4FD7-88D7-58AE88E68CB0}">
      <dgm:prSet phldrT="[Text]"/>
      <dgm:spPr/>
      <dgm:t>
        <a:bodyPr/>
        <a:lstStyle/>
        <a:p>
          <a:r>
            <a:rPr lang="en-IE" smtClean="0"/>
            <a:t>Requirements</a:t>
          </a:r>
          <a:endParaRPr lang="en-IE"/>
        </a:p>
      </dgm:t>
    </dgm:pt>
    <dgm:pt modelId="{8012F1F4-6A27-46F3-8BD2-57233209EE62}" type="parTrans" cxnId="{4E3F9234-5B10-4DC8-8EBC-505AF482A06B}">
      <dgm:prSet/>
      <dgm:spPr/>
      <dgm:t>
        <a:bodyPr/>
        <a:lstStyle/>
        <a:p>
          <a:endParaRPr lang="en-IE"/>
        </a:p>
      </dgm:t>
    </dgm:pt>
    <dgm:pt modelId="{6681F20C-F415-4350-A7F0-FF4034B2D935}" type="sibTrans" cxnId="{4E3F9234-5B10-4DC8-8EBC-505AF482A06B}">
      <dgm:prSet/>
      <dgm:spPr/>
      <dgm:t>
        <a:bodyPr/>
        <a:lstStyle/>
        <a:p>
          <a:endParaRPr lang="en-IE"/>
        </a:p>
      </dgm:t>
    </dgm:pt>
    <dgm:pt modelId="{4ACE4CC9-78C1-4BC4-9B02-0916C236907E}">
      <dgm:prSet phldrT="[Text]"/>
      <dgm:spPr/>
      <dgm:t>
        <a:bodyPr/>
        <a:lstStyle/>
        <a:p>
          <a:r>
            <a:rPr lang="en-IE" smtClean="0"/>
            <a:t>Should be almost always available to provide services</a:t>
          </a:r>
          <a:endParaRPr lang="en-IE"/>
        </a:p>
      </dgm:t>
    </dgm:pt>
    <dgm:pt modelId="{F1AFEC6F-8B11-4848-B8E3-B5E542EB2870}" type="parTrans" cxnId="{36859BB7-67DC-46EB-B95D-DDCED0497A57}">
      <dgm:prSet/>
      <dgm:spPr/>
      <dgm:t>
        <a:bodyPr/>
        <a:lstStyle/>
        <a:p>
          <a:endParaRPr lang="en-IE"/>
        </a:p>
      </dgm:t>
    </dgm:pt>
    <dgm:pt modelId="{102C2CCB-D365-4826-A80E-7EA849C81767}" type="sibTrans" cxnId="{36859BB7-67DC-46EB-B95D-DDCED0497A57}">
      <dgm:prSet/>
      <dgm:spPr/>
      <dgm:t>
        <a:bodyPr/>
        <a:lstStyle/>
        <a:p>
          <a:endParaRPr lang="en-IE"/>
        </a:p>
      </dgm:t>
    </dgm:pt>
    <dgm:pt modelId="{1ED11006-9F2F-4480-9687-3363E49CDA84}">
      <dgm:prSet phldrT="[Text]"/>
      <dgm:spPr/>
      <dgm:t>
        <a:bodyPr/>
        <a:lstStyle/>
        <a:p>
          <a:r>
            <a:rPr lang="en-IE" smtClean="0"/>
            <a:t>Provide under-frequency response from 300 ms up to 20 minutes</a:t>
          </a:r>
          <a:endParaRPr lang="en-IE"/>
        </a:p>
      </dgm:t>
    </dgm:pt>
    <dgm:pt modelId="{0B896E29-99E3-4167-8044-6EB8A5A55E7C}" type="parTrans" cxnId="{FAF6B3CE-1636-4B65-8198-ECDD54AC8E4E}">
      <dgm:prSet/>
      <dgm:spPr/>
      <dgm:t>
        <a:bodyPr/>
        <a:lstStyle/>
        <a:p>
          <a:endParaRPr lang="en-IE"/>
        </a:p>
      </dgm:t>
    </dgm:pt>
    <dgm:pt modelId="{C5807BB0-AE7C-448A-BD4C-2BC34ECD0D63}" type="sibTrans" cxnId="{FAF6B3CE-1636-4B65-8198-ECDD54AC8E4E}">
      <dgm:prSet/>
      <dgm:spPr/>
      <dgm:t>
        <a:bodyPr/>
        <a:lstStyle/>
        <a:p>
          <a:endParaRPr lang="en-IE"/>
        </a:p>
      </dgm:t>
    </dgm:pt>
    <dgm:pt modelId="{1178797F-C3FE-40E4-9DCC-25D581455300}">
      <dgm:prSet phldrT="[Text]"/>
      <dgm:spPr/>
      <dgm:t>
        <a:bodyPr/>
        <a:lstStyle/>
        <a:p>
          <a:r>
            <a:rPr lang="en-IE" smtClean="0"/>
            <a:t>Provide some over-frequency response from 300 ms up to 90 seconds</a:t>
          </a:r>
          <a:endParaRPr lang="en-IE"/>
        </a:p>
      </dgm:t>
    </dgm:pt>
    <dgm:pt modelId="{F162632B-4B26-4D4C-8CF3-7BEFB81E5E29}" type="parTrans" cxnId="{B8C8CA31-A1CC-4A3E-84D1-4412D2EF2213}">
      <dgm:prSet/>
      <dgm:spPr/>
      <dgm:t>
        <a:bodyPr/>
        <a:lstStyle/>
        <a:p>
          <a:endParaRPr lang="en-IE"/>
        </a:p>
      </dgm:t>
    </dgm:pt>
    <dgm:pt modelId="{340AE0EA-39F6-4A5F-8659-8DD56BF6F6A1}" type="sibTrans" cxnId="{B8C8CA31-A1CC-4A3E-84D1-4412D2EF2213}">
      <dgm:prSet/>
      <dgm:spPr/>
      <dgm:t>
        <a:bodyPr/>
        <a:lstStyle/>
        <a:p>
          <a:endParaRPr lang="en-IE"/>
        </a:p>
      </dgm:t>
    </dgm:pt>
    <dgm:pt modelId="{F172A22B-D820-476F-9228-ED14A7B3D38C}">
      <dgm:prSet phldrT="[Text]"/>
      <dgm:spPr/>
      <dgm:t>
        <a:bodyPr/>
        <a:lstStyle/>
        <a:p>
          <a:r>
            <a:rPr lang="en-IE" smtClean="0"/>
            <a:t>Auction</a:t>
          </a:r>
          <a:endParaRPr lang="en-IE"/>
        </a:p>
      </dgm:t>
    </dgm:pt>
    <dgm:pt modelId="{7CC6D6D4-8DF9-43D1-AD40-FC57FB4C68F3}" type="parTrans" cxnId="{64CF95D4-4248-4B9D-BD35-04E88D1F06B1}">
      <dgm:prSet/>
      <dgm:spPr/>
      <dgm:t>
        <a:bodyPr/>
        <a:lstStyle/>
        <a:p>
          <a:endParaRPr lang="en-IE"/>
        </a:p>
      </dgm:t>
    </dgm:pt>
    <dgm:pt modelId="{5F28BC6C-B74D-4D0F-B60A-EEE054536DB9}" type="sibTrans" cxnId="{64CF95D4-4248-4B9D-BD35-04E88D1F06B1}">
      <dgm:prSet/>
      <dgm:spPr/>
      <dgm:t>
        <a:bodyPr/>
        <a:lstStyle/>
        <a:p>
          <a:endParaRPr lang="en-IE"/>
        </a:p>
      </dgm:t>
    </dgm:pt>
    <dgm:pt modelId="{10E27C88-38F5-498D-AE80-AC75AE7CC813}">
      <dgm:prSet phldrT="[Text]"/>
      <dgm:spPr/>
      <dgm:t>
        <a:bodyPr/>
        <a:lstStyle/>
        <a:p>
          <a:r>
            <a:rPr lang="en-IE" smtClean="0"/>
            <a:t>Cheapest 100 MW is procured</a:t>
          </a:r>
          <a:endParaRPr lang="en-IE"/>
        </a:p>
      </dgm:t>
    </dgm:pt>
    <dgm:pt modelId="{E0A75CCE-21C3-4D74-8C01-6BE3E2F85C3D}" type="parTrans" cxnId="{EA5BB0A0-EF40-443E-9B43-F7E4D95DB29C}">
      <dgm:prSet/>
      <dgm:spPr/>
      <dgm:t>
        <a:bodyPr/>
        <a:lstStyle/>
        <a:p>
          <a:endParaRPr lang="en-IE"/>
        </a:p>
      </dgm:t>
    </dgm:pt>
    <dgm:pt modelId="{8D590F1A-EA09-47A4-B163-ABF76AA21DA1}" type="sibTrans" cxnId="{EA5BB0A0-EF40-443E-9B43-F7E4D95DB29C}">
      <dgm:prSet/>
      <dgm:spPr/>
      <dgm:t>
        <a:bodyPr/>
        <a:lstStyle/>
        <a:p>
          <a:endParaRPr lang="en-IE"/>
        </a:p>
      </dgm:t>
    </dgm:pt>
    <dgm:pt modelId="{906FDAA0-C986-4B63-B75C-907AACC2D13B}">
      <dgm:prSet phldrT="[Text]"/>
      <dgm:spPr/>
      <dgm:t>
        <a:bodyPr/>
        <a:lstStyle/>
        <a:p>
          <a:r>
            <a:rPr lang="en-IE" smtClean="0"/>
            <a:t>Pay as bid</a:t>
          </a:r>
          <a:endParaRPr lang="en-IE"/>
        </a:p>
      </dgm:t>
    </dgm:pt>
    <dgm:pt modelId="{703B4C92-05E1-46E2-BF68-1D10D6ADB041}" type="parTrans" cxnId="{1A41216C-3C92-4886-A8D8-64168A104632}">
      <dgm:prSet/>
      <dgm:spPr/>
      <dgm:t>
        <a:bodyPr/>
        <a:lstStyle/>
        <a:p>
          <a:endParaRPr lang="en-IE"/>
        </a:p>
      </dgm:t>
    </dgm:pt>
    <dgm:pt modelId="{32AAF4F9-0DB2-47EC-AC58-9450819F1845}" type="sibTrans" cxnId="{1A41216C-3C92-4886-A8D8-64168A104632}">
      <dgm:prSet/>
      <dgm:spPr/>
      <dgm:t>
        <a:bodyPr/>
        <a:lstStyle/>
        <a:p>
          <a:endParaRPr lang="en-IE"/>
        </a:p>
      </dgm:t>
    </dgm:pt>
    <dgm:pt modelId="{5FBDD5AF-0EAD-4BD9-A716-E5CECCF6A1DA}">
      <dgm:prSet phldrT="[Text]"/>
      <dgm:spPr/>
      <dgm:t>
        <a:bodyPr/>
        <a:lstStyle/>
        <a:p>
          <a:r>
            <a:rPr lang="en-IE" smtClean="0"/>
            <a:t>Regulated Tariff rates used to set bid cap</a:t>
          </a:r>
          <a:endParaRPr lang="en-IE"/>
        </a:p>
      </dgm:t>
    </dgm:pt>
    <dgm:pt modelId="{54A57C78-D1CB-4A74-9976-BEB45E2F1829}" type="parTrans" cxnId="{5A8573D3-0A3A-4B33-8F45-06856A09C8F5}">
      <dgm:prSet/>
      <dgm:spPr/>
      <dgm:t>
        <a:bodyPr/>
        <a:lstStyle/>
        <a:p>
          <a:endParaRPr lang="en-IE"/>
        </a:p>
      </dgm:t>
    </dgm:pt>
    <dgm:pt modelId="{B7DA5DFA-6FC5-471C-AB1B-67494D073BB9}" type="sibTrans" cxnId="{5A8573D3-0A3A-4B33-8F45-06856A09C8F5}">
      <dgm:prSet/>
      <dgm:spPr/>
      <dgm:t>
        <a:bodyPr/>
        <a:lstStyle/>
        <a:p>
          <a:endParaRPr lang="en-IE"/>
        </a:p>
      </dgm:t>
    </dgm:pt>
    <dgm:pt modelId="{7069CF88-0CF5-4A69-B192-558C7E80422E}" type="pres">
      <dgm:prSet presAssocID="{91A7AF47-69C0-4D5E-86F1-DD1798AB858E}" presName="linear" presStyleCnt="0">
        <dgm:presLayoutVars>
          <dgm:dir/>
          <dgm:animLvl val="lvl"/>
          <dgm:resizeHandles val="exact"/>
        </dgm:presLayoutVars>
      </dgm:prSet>
      <dgm:spPr/>
      <dgm:t>
        <a:bodyPr/>
        <a:lstStyle/>
        <a:p>
          <a:endParaRPr lang="en-IE"/>
        </a:p>
      </dgm:t>
    </dgm:pt>
    <dgm:pt modelId="{CA065FF2-4122-4987-BC8E-664F55F531FD}" type="pres">
      <dgm:prSet presAssocID="{60BAFB3C-1DF4-4A2D-B95C-E64BAA73E319}" presName="parentLin" presStyleCnt="0"/>
      <dgm:spPr/>
    </dgm:pt>
    <dgm:pt modelId="{1F885C66-8E82-45F2-A21B-59FFE885BD49}" type="pres">
      <dgm:prSet presAssocID="{60BAFB3C-1DF4-4A2D-B95C-E64BAA73E319}" presName="parentLeftMargin" presStyleLbl="node1" presStyleIdx="0" presStyleCnt="3"/>
      <dgm:spPr/>
      <dgm:t>
        <a:bodyPr/>
        <a:lstStyle/>
        <a:p>
          <a:endParaRPr lang="en-IE"/>
        </a:p>
      </dgm:t>
    </dgm:pt>
    <dgm:pt modelId="{2FAECC04-BD78-42EA-929F-6C9A70E859FD}" type="pres">
      <dgm:prSet presAssocID="{60BAFB3C-1DF4-4A2D-B95C-E64BAA73E319}" presName="parentText" presStyleLbl="node1" presStyleIdx="0" presStyleCnt="3">
        <dgm:presLayoutVars>
          <dgm:chMax val="0"/>
          <dgm:bulletEnabled val="1"/>
        </dgm:presLayoutVars>
      </dgm:prSet>
      <dgm:spPr/>
      <dgm:t>
        <a:bodyPr/>
        <a:lstStyle/>
        <a:p>
          <a:endParaRPr lang="en-IE"/>
        </a:p>
      </dgm:t>
    </dgm:pt>
    <dgm:pt modelId="{3EB4EE94-26D1-4146-80C0-67524AE964B7}" type="pres">
      <dgm:prSet presAssocID="{60BAFB3C-1DF4-4A2D-B95C-E64BAA73E319}" presName="negativeSpace" presStyleCnt="0"/>
      <dgm:spPr/>
    </dgm:pt>
    <dgm:pt modelId="{0E27E8C8-D16F-40A1-A384-FAB4F2DF5A5F}" type="pres">
      <dgm:prSet presAssocID="{60BAFB3C-1DF4-4A2D-B95C-E64BAA73E319}" presName="childText" presStyleLbl="conFgAcc1" presStyleIdx="0" presStyleCnt="3">
        <dgm:presLayoutVars>
          <dgm:bulletEnabled val="1"/>
        </dgm:presLayoutVars>
      </dgm:prSet>
      <dgm:spPr/>
      <dgm:t>
        <a:bodyPr/>
        <a:lstStyle/>
        <a:p>
          <a:endParaRPr lang="en-IE"/>
        </a:p>
      </dgm:t>
    </dgm:pt>
    <dgm:pt modelId="{61DB4370-EE91-4D14-8DFC-3D12F99118DE}" type="pres">
      <dgm:prSet presAssocID="{0EDFE8C2-B091-4234-868F-80F6335F65C4}" presName="spaceBetweenRectangles" presStyleCnt="0"/>
      <dgm:spPr/>
    </dgm:pt>
    <dgm:pt modelId="{7B5F8B5C-9A95-4E14-A544-1FF284B49690}" type="pres">
      <dgm:prSet presAssocID="{F172A22B-D820-476F-9228-ED14A7B3D38C}" presName="parentLin" presStyleCnt="0"/>
      <dgm:spPr/>
    </dgm:pt>
    <dgm:pt modelId="{02891F1A-6F21-4363-8580-2E86D37ADA7A}" type="pres">
      <dgm:prSet presAssocID="{F172A22B-D820-476F-9228-ED14A7B3D38C}" presName="parentLeftMargin" presStyleLbl="node1" presStyleIdx="0" presStyleCnt="3"/>
      <dgm:spPr/>
      <dgm:t>
        <a:bodyPr/>
        <a:lstStyle/>
        <a:p>
          <a:endParaRPr lang="en-IE"/>
        </a:p>
      </dgm:t>
    </dgm:pt>
    <dgm:pt modelId="{E987857B-5E75-43E6-B4D0-A169A9D67E08}" type="pres">
      <dgm:prSet presAssocID="{F172A22B-D820-476F-9228-ED14A7B3D38C}" presName="parentText" presStyleLbl="node1" presStyleIdx="1" presStyleCnt="3">
        <dgm:presLayoutVars>
          <dgm:chMax val="0"/>
          <dgm:bulletEnabled val="1"/>
        </dgm:presLayoutVars>
      </dgm:prSet>
      <dgm:spPr/>
      <dgm:t>
        <a:bodyPr/>
        <a:lstStyle/>
        <a:p>
          <a:endParaRPr lang="en-IE"/>
        </a:p>
      </dgm:t>
    </dgm:pt>
    <dgm:pt modelId="{EBDEC92D-25AB-43E7-828B-D83B7BA3A313}" type="pres">
      <dgm:prSet presAssocID="{F172A22B-D820-476F-9228-ED14A7B3D38C}" presName="negativeSpace" presStyleCnt="0"/>
      <dgm:spPr/>
    </dgm:pt>
    <dgm:pt modelId="{E3EB9E3C-EE9E-4CB9-94C5-FE81176D6B6C}" type="pres">
      <dgm:prSet presAssocID="{F172A22B-D820-476F-9228-ED14A7B3D38C}" presName="childText" presStyleLbl="conFgAcc1" presStyleIdx="1" presStyleCnt="3">
        <dgm:presLayoutVars>
          <dgm:bulletEnabled val="1"/>
        </dgm:presLayoutVars>
      </dgm:prSet>
      <dgm:spPr/>
      <dgm:t>
        <a:bodyPr/>
        <a:lstStyle/>
        <a:p>
          <a:endParaRPr lang="en-IE"/>
        </a:p>
      </dgm:t>
    </dgm:pt>
    <dgm:pt modelId="{5FD634AE-F019-4EA6-9816-0E329BED461D}" type="pres">
      <dgm:prSet presAssocID="{5F28BC6C-B74D-4D0F-B60A-EEE054536DB9}" presName="spaceBetweenRectangles" presStyleCnt="0"/>
      <dgm:spPr/>
    </dgm:pt>
    <dgm:pt modelId="{9247E195-2047-46A6-9674-BC3B7D3263F8}" type="pres">
      <dgm:prSet presAssocID="{F6634547-3AFA-4FD7-88D7-58AE88E68CB0}" presName="parentLin" presStyleCnt="0"/>
      <dgm:spPr/>
    </dgm:pt>
    <dgm:pt modelId="{ED3DB099-8E71-4C7C-9175-FD6DCDBC3ED0}" type="pres">
      <dgm:prSet presAssocID="{F6634547-3AFA-4FD7-88D7-58AE88E68CB0}" presName="parentLeftMargin" presStyleLbl="node1" presStyleIdx="1" presStyleCnt="3"/>
      <dgm:spPr/>
      <dgm:t>
        <a:bodyPr/>
        <a:lstStyle/>
        <a:p>
          <a:endParaRPr lang="en-IE"/>
        </a:p>
      </dgm:t>
    </dgm:pt>
    <dgm:pt modelId="{5528B60E-D6CE-4891-A6E5-E2E92FD6596C}" type="pres">
      <dgm:prSet presAssocID="{F6634547-3AFA-4FD7-88D7-58AE88E68CB0}" presName="parentText" presStyleLbl="node1" presStyleIdx="2" presStyleCnt="3">
        <dgm:presLayoutVars>
          <dgm:chMax val="0"/>
          <dgm:bulletEnabled val="1"/>
        </dgm:presLayoutVars>
      </dgm:prSet>
      <dgm:spPr/>
      <dgm:t>
        <a:bodyPr/>
        <a:lstStyle/>
        <a:p>
          <a:endParaRPr lang="en-IE"/>
        </a:p>
      </dgm:t>
    </dgm:pt>
    <dgm:pt modelId="{48579840-EB98-4DB2-9A86-CBCE324C4CC8}" type="pres">
      <dgm:prSet presAssocID="{F6634547-3AFA-4FD7-88D7-58AE88E68CB0}" presName="negativeSpace" presStyleCnt="0"/>
      <dgm:spPr/>
    </dgm:pt>
    <dgm:pt modelId="{65490C90-B1DB-4F8F-B353-091BBC43F9C1}" type="pres">
      <dgm:prSet presAssocID="{F6634547-3AFA-4FD7-88D7-58AE88E68CB0}" presName="childText" presStyleLbl="conFgAcc1" presStyleIdx="2" presStyleCnt="3">
        <dgm:presLayoutVars>
          <dgm:bulletEnabled val="1"/>
        </dgm:presLayoutVars>
      </dgm:prSet>
      <dgm:spPr/>
      <dgm:t>
        <a:bodyPr/>
        <a:lstStyle/>
        <a:p>
          <a:endParaRPr lang="en-IE"/>
        </a:p>
      </dgm:t>
    </dgm:pt>
  </dgm:ptLst>
  <dgm:cxnLst>
    <dgm:cxn modelId="{2797588A-4295-4601-8993-0BBC830D66E9}" srcId="{60BAFB3C-1DF4-4A2D-B95C-E64BAA73E319}" destId="{13113E46-D94E-4BE0-85A0-2FB49A4E2F75}" srcOrd="2" destOrd="0" parTransId="{4805F4C8-FFC9-4173-B564-5C93382A5C3E}" sibTransId="{FD4BD73F-8C4E-47A4-A33C-314787B677B7}"/>
    <dgm:cxn modelId="{8F8FEE87-4015-4B42-9742-3F3EF700031B}" type="presOf" srcId="{60BAFB3C-1DF4-4A2D-B95C-E64BAA73E319}" destId="{2FAECC04-BD78-42EA-929F-6C9A70E859FD}" srcOrd="1" destOrd="0" presId="urn:microsoft.com/office/officeart/2005/8/layout/list1"/>
    <dgm:cxn modelId="{6AAA644F-2439-4292-BD82-4B761B5B563B}" type="presOf" srcId="{4ACE4CC9-78C1-4BC4-9B02-0916C236907E}" destId="{65490C90-B1DB-4F8F-B353-091BBC43F9C1}" srcOrd="0" destOrd="2" presId="urn:microsoft.com/office/officeart/2005/8/layout/list1"/>
    <dgm:cxn modelId="{CFD1C431-24DE-4E45-80B4-9AB61A216629}" type="presOf" srcId="{F6634547-3AFA-4FD7-88D7-58AE88E68CB0}" destId="{5528B60E-D6CE-4891-A6E5-E2E92FD6596C}" srcOrd="1" destOrd="0" presId="urn:microsoft.com/office/officeart/2005/8/layout/list1"/>
    <dgm:cxn modelId="{5A8573D3-0A3A-4B33-8F45-06856A09C8F5}" srcId="{F172A22B-D820-476F-9228-ED14A7B3D38C}" destId="{5FBDD5AF-0EAD-4BD9-A716-E5CECCF6A1DA}" srcOrd="2" destOrd="0" parTransId="{54A57C78-D1CB-4A74-9976-BEB45E2F1829}" sibTransId="{B7DA5DFA-6FC5-471C-AB1B-67494D073BB9}"/>
    <dgm:cxn modelId="{9883AC58-94BB-449C-8892-9E326E7968C4}" srcId="{60BAFB3C-1DF4-4A2D-B95C-E64BAA73E319}" destId="{AA850691-FB16-4222-A867-732932326CE0}" srcOrd="0" destOrd="0" parTransId="{3A66DB0D-7CD8-4ECD-8EA3-FFEDCB342A9E}" sibTransId="{8ED36288-E59C-4AFA-8309-F908927298AE}"/>
    <dgm:cxn modelId="{5CC18DD0-E1DE-4799-B4E9-67621BF8B7A2}" type="presOf" srcId="{1178797F-C3FE-40E4-9DCC-25D581455300}" destId="{65490C90-B1DB-4F8F-B353-091BBC43F9C1}" srcOrd="0" destOrd="1" presId="urn:microsoft.com/office/officeart/2005/8/layout/list1"/>
    <dgm:cxn modelId="{587B6C9A-7520-4E9A-97C6-DE43E5D67851}" type="presOf" srcId="{906FDAA0-C986-4B63-B75C-907AACC2D13B}" destId="{E3EB9E3C-EE9E-4CB9-94C5-FE81176D6B6C}" srcOrd="0" destOrd="1" presId="urn:microsoft.com/office/officeart/2005/8/layout/list1"/>
    <dgm:cxn modelId="{700D5DC3-6B07-4E10-8CF0-14B1BDFDAF45}" type="presOf" srcId="{C37F9C4C-2CCF-42F2-A4F7-CCD064E16E19}" destId="{0E27E8C8-D16F-40A1-A384-FAB4F2DF5A5F}" srcOrd="0" destOrd="1" presId="urn:microsoft.com/office/officeart/2005/8/layout/list1"/>
    <dgm:cxn modelId="{6F57AF72-1F39-4DCF-9566-37AB52968600}" srcId="{91A7AF47-69C0-4D5E-86F1-DD1798AB858E}" destId="{60BAFB3C-1DF4-4A2D-B95C-E64BAA73E319}" srcOrd="0" destOrd="0" parTransId="{20D6EB62-2FB4-4D8F-8594-F830B11F29DB}" sibTransId="{0EDFE8C2-B091-4234-868F-80F6335F65C4}"/>
    <dgm:cxn modelId="{0C222CCF-9C19-41D1-B084-D2AD61D9B3F1}" type="presOf" srcId="{10E27C88-38F5-498D-AE80-AC75AE7CC813}" destId="{E3EB9E3C-EE9E-4CB9-94C5-FE81176D6B6C}" srcOrd="0" destOrd="0" presId="urn:microsoft.com/office/officeart/2005/8/layout/list1"/>
    <dgm:cxn modelId="{FAF6B3CE-1636-4B65-8198-ECDD54AC8E4E}" srcId="{F6634547-3AFA-4FD7-88D7-58AE88E68CB0}" destId="{1ED11006-9F2F-4480-9687-3363E49CDA84}" srcOrd="0" destOrd="0" parTransId="{0B896E29-99E3-4167-8044-6EB8A5A55E7C}" sibTransId="{C5807BB0-AE7C-448A-BD4C-2BC34ECD0D63}"/>
    <dgm:cxn modelId="{5EDD1386-BFCE-45AD-80D9-C7A435C40B81}" type="presOf" srcId="{F172A22B-D820-476F-9228-ED14A7B3D38C}" destId="{02891F1A-6F21-4363-8580-2E86D37ADA7A}" srcOrd="0" destOrd="0" presId="urn:microsoft.com/office/officeart/2005/8/layout/list1"/>
    <dgm:cxn modelId="{B09AF23D-EB61-488A-BC79-C4170C276A49}" type="presOf" srcId="{F6634547-3AFA-4FD7-88D7-58AE88E68CB0}" destId="{ED3DB099-8E71-4C7C-9175-FD6DCDBC3ED0}" srcOrd="0" destOrd="0" presId="urn:microsoft.com/office/officeart/2005/8/layout/list1"/>
    <dgm:cxn modelId="{B8C8CA31-A1CC-4A3E-84D1-4412D2EF2213}" srcId="{F6634547-3AFA-4FD7-88D7-58AE88E68CB0}" destId="{1178797F-C3FE-40E4-9DCC-25D581455300}" srcOrd="1" destOrd="0" parTransId="{F162632B-4B26-4D4C-8CF3-7BEFB81E5E29}" sibTransId="{340AE0EA-39F6-4A5F-8659-8DD56BF6F6A1}"/>
    <dgm:cxn modelId="{64CF95D4-4248-4B9D-BD35-04E88D1F06B1}" srcId="{91A7AF47-69C0-4D5E-86F1-DD1798AB858E}" destId="{F172A22B-D820-476F-9228-ED14A7B3D38C}" srcOrd="1" destOrd="0" parTransId="{7CC6D6D4-8DF9-43D1-AD40-FC57FB4C68F3}" sibTransId="{5F28BC6C-B74D-4D0F-B60A-EEE054536DB9}"/>
    <dgm:cxn modelId="{DD0596E9-C04E-4FC6-964B-F97CC496E9BD}" type="presOf" srcId="{91A7AF47-69C0-4D5E-86F1-DD1798AB858E}" destId="{7069CF88-0CF5-4A69-B192-558C7E80422E}" srcOrd="0" destOrd="0" presId="urn:microsoft.com/office/officeart/2005/8/layout/list1"/>
    <dgm:cxn modelId="{1A41216C-3C92-4886-A8D8-64168A104632}" srcId="{F172A22B-D820-476F-9228-ED14A7B3D38C}" destId="{906FDAA0-C986-4B63-B75C-907AACC2D13B}" srcOrd="1" destOrd="0" parTransId="{703B4C92-05E1-46E2-BF68-1D10D6ADB041}" sibTransId="{32AAF4F9-0DB2-47EC-AC58-9450819F1845}"/>
    <dgm:cxn modelId="{EA5BB0A0-EF40-443E-9B43-F7E4D95DB29C}" srcId="{F172A22B-D820-476F-9228-ED14A7B3D38C}" destId="{10E27C88-38F5-498D-AE80-AC75AE7CC813}" srcOrd="0" destOrd="0" parTransId="{E0A75CCE-21C3-4D74-8C01-6BE3E2F85C3D}" sibTransId="{8D590F1A-EA09-47A4-B163-ABF76AA21DA1}"/>
    <dgm:cxn modelId="{C7D06D1A-8861-4EE7-A222-84D32CE7490B}" type="presOf" srcId="{F172A22B-D820-476F-9228-ED14A7B3D38C}" destId="{E987857B-5E75-43E6-B4D0-A169A9D67E08}" srcOrd="1" destOrd="0" presId="urn:microsoft.com/office/officeart/2005/8/layout/list1"/>
    <dgm:cxn modelId="{36859BB7-67DC-46EB-B95D-DDCED0497A57}" srcId="{F6634547-3AFA-4FD7-88D7-58AE88E68CB0}" destId="{4ACE4CC9-78C1-4BC4-9B02-0916C236907E}" srcOrd="2" destOrd="0" parTransId="{F1AFEC6F-8B11-4848-B8E3-B5E542EB2870}" sibTransId="{102C2CCB-D365-4826-A80E-7EA849C81767}"/>
    <dgm:cxn modelId="{DBD7452C-71DB-4E40-9F0C-15A6B35BBF26}" type="presOf" srcId="{1ED11006-9F2F-4480-9687-3363E49CDA84}" destId="{65490C90-B1DB-4F8F-B353-091BBC43F9C1}" srcOrd="0" destOrd="0" presId="urn:microsoft.com/office/officeart/2005/8/layout/list1"/>
    <dgm:cxn modelId="{8E6D539A-B08C-4EA7-870D-9C3AEFDDBB5C}" type="presOf" srcId="{AA850691-FB16-4222-A867-732932326CE0}" destId="{0E27E8C8-D16F-40A1-A384-FAB4F2DF5A5F}" srcOrd="0" destOrd="0" presId="urn:microsoft.com/office/officeart/2005/8/layout/list1"/>
    <dgm:cxn modelId="{4E3F9234-5B10-4DC8-8EBC-505AF482A06B}" srcId="{91A7AF47-69C0-4D5E-86F1-DD1798AB858E}" destId="{F6634547-3AFA-4FD7-88D7-58AE88E68CB0}" srcOrd="2" destOrd="0" parTransId="{8012F1F4-6A27-46F3-8BD2-57233209EE62}" sibTransId="{6681F20C-F415-4350-A7F0-FF4034B2D935}"/>
    <dgm:cxn modelId="{2303632B-FCFD-4344-AB6F-378FB318F6CC}" type="presOf" srcId="{13113E46-D94E-4BE0-85A0-2FB49A4E2F75}" destId="{0E27E8C8-D16F-40A1-A384-FAB4F2DF5A5F}" srcOrd="0" destOrd="2" presId="urn:microsoft.com/office/officeart/2005/8/layout/list1"/>
    <dgm:cxn modelId="{88135588-ADED-441D-B636-8841978FDD06}" srcId="{60BAFB3C-1DF4-4A2D-B95C-E64BAA73E319}" destId="{C37F9C4C-2CCF-42F2-A4F7-CCD064E16E19}" srcOrd="1" destOrd="0" parTransId="{D77EB6EE-AB4F-4A44-B167-3B8516E109BC}" sibTransId="{1A7DF7EA-67FA-49ED-B85A-ED1E85030491}"/>
    <dgm:cxn modelId="{37B89375-9297-4121-8529-FF8A11E7F013}" type="presOf" srcId="{60BAFB3C-1DF4-4A2D-B95C-E64BAA73E319}" destId="{1F885C66-8E82-45F2-A21B-59FFE885BD49}" srcOrd="0" destOrd="0" presId="urn:microsoft.com/office/officeart/2005/8/layout/list1"/>
    <dgm:cxn modelId="{AF80698E-A6E8-44FD-AF1C-6AB44BB7F056}" type="presOf" srcId="{5FBDD5AF-0EAD-4BD9-A716-E5CECCF6A1DA}" destId="{E3EB9E3C-EE9E-4CB9-94C5-FE81176D6B6C}" srcOrd="0" destOrd="2" presId="urn:microsoft.com/office/officeart/2005/8/layout/list1"/>
    <dgm:cxn modelId="{00FF0CDE-D899-4CA0-B70A-DD00AB393513}" type="presParOf" srcId="{7069CF88-0CF5-4A69-B192-558C7E80422E}" destId="{CA065FF2-4122-4987-BC8E-664F55F531FD}" srcOrd="0" destOrd="0" presId="urn:microsoft.com/office/officeart/2005/8/layout/list1"/>
    <dgm:cxn modelId="{1F4185A5-9E4C-4CD6-B2CD-575BDFCB1D05}" type="presParOf" srcId="{CA065FF2-4122-4987-BC8E-664F55F531FD}" destId="{1F885C66-8E82-45F2-A21B-59FFE885BD49}" srcOrd="0" destOrd="0" presId="urn:microsoft.com/office/officeart/2005/8/layout/list1"/>
    <dgm:cxn modelId="{91FDCDCF-D271-4070-A83E-6050243ACDDB}" type="presParOf" srcId="{CA065FF2-4122-4987-BC8E-664F55F531FD}" destId="{2FAECC04-BD78-42EA-929F-6C9A70E859FD}" srcOrd="1" destOrd="0" presId="urn:microsoft.com/office/officeart/2005/8/layout/list1"/>
    <dgm:cxn modelId="{9D494BA5-A17A-427D-963F-18327522B4BE}" type="presParOf" srcId="{7069CF88-0CF5-4A69-B192-558C7E80422E}" destId="{3EB4EE94-26D1-4146-80C0-67524AE964B7}" srcOrd="1" destOrd="0" presId="urn:microsoft.com/office/officeart/2005/8/layout/list1"/>
    <dgm:cxn modelId="{1B7230D8-B1A4-4935-9DC9-96C095D416BF}" type="presParOf" srcId="{7069CF88-0CF5-4A69-B192-558C7E80422E}" destId="{0E27E8C8-D16F-40A1-A384-FAB4F2DF5A5F}" srcOrd="2" destOrd="0" presId="urn:microsoft.com/office/officeart/2005/8/layout/list1"/>
    <dgm:cxn modelId="{985DEB43-C24A-4E1A-BC4D-D0DEEC9615AE}" type="presParOf" srcId="{7069CF88-0CF5-4A69-B192-558C7E80422E}" destId="{61DB4370-EE91-4D14-8DFC-3D12F99118DE}" srcOrd="3" destOrd="0" presId="urn:microsoft.com/office/officeart/2005/8/layout/list1"/>
    <dgm:cxn modelId="{A3106243-A710-4353-946A-B3E1A73F1C06}" type="presParOf" srcId="{7069CF88-0CF5-4A69-B192-558C7E80422E}" destId="{7B5F8B5C-9A95-4E14-A544-1FF284B49690}" srcOrd="4" destOrd="0" presId="urn:microsoft.com/office/officeart/2005/8/layout/list1"/>
    <dgm:cxn modelId="{11422FC7-4224-46E4-8829-79BDA0958CDD}" type="presParOf" srcId="{7B5F8B5C-9A95-4E14-A544-1FF284B49690}" destId="{02891F1A-6F21-4363-8580-2E86D37ADA7A}" srcOrd="0" destOrd="0" presId="urn:microsoft.com/office/officeart/2005/8/layout/list1"/>
    <dgm:cxn modelId="{49D7DC19-31E8-4608-8453-4F10F8E8502B}" type="presParOf" srcId="{7B5F8B5C-9A95-4E14-A544-1FF284B49690}" destId="{E987857B-5E75-43E6-B4D0-A169A9D67E08}" srcOrd="1" destOrd="0" presId="urn:microsoft.com/office/officeart/2005/8/layout/list1"/>
    <dgm:cxn modelId="{92BB8272-84A3-4538-8040-F1A7A0EC756F}" type="presParOf" srcId="{7069CF88-0CF5-4A69-B192-558C7E80422E}" destId="{EBDEC92D-25AB-43E7-828B-D83B7BA3A313}" srcOrd="5" destOrd="0" presId="urn:microsoft.com/office/officeart/2005/8/layout/list1"/>
    <dgm:cxn modelId="{902AAEE9-4600-403A-A36F-0B6EADD86EA1}" type="presParOf" srcId="{7069CF88-0CF5-4A69-B192-558C7E80422E}" destId="{E3EB9E3C-EE9E-4CB9-94C5-FE81176D6B6C}" srcOrd="6" destOrd="0" presId="urn:microsoft.com/office/officeart/2005/8/layout/list1"/>
    <dgm:cxn modelId="{3FE0D317-5662-457E-A737-4B065320FFAD}" type="presParOf" srcId="{7069CF88-0CF5-4A69-B192-558C7E80422E}" destId="{5FD634AE-F019-4EA6-9816-0E329BED461D}" srcOrd="7" destOrd="0" presId="urn:microsoft.com/office/officeart/2005/8/layout/list1"/>
    <dgm:cxn modelId="{E41741D4-0DB6-4A39-80E8-98CEAE4679DB}" type="presParOf" srcId="{7069CF88-0CF5-4A69-B192-558C7E80422E}" destId="{9247E195-2047-46A6-9674-BC3B7D3263F8}" srcOrd="8" destOrd="0" presId="urn:microsoft.com/office/officeart/2005/8/layout/list1"/>
    <dgm:cxn modelId="{CAF73F38-CE40-4CE1-BC10-239DFD02A7F4}" type="presParOf" srcId="{9247E195-2047-46A6-9674-BC3B7D3263F8}" destId="{ED3DB099-8E71-4C7C-9175-FD6DCDBC3ED0}" srcOrd="0" destOrd="0" presId="urn:microsoft.com/office/officeart/2005/8/layout/list1"/>
    <dgm:cxn modelId="{7D9708E4-A860-418F-8E65-C5EDE7A65ADB}" type="presParOf" srcId="{9247E195-2047-46A6-9674-BC3B7D3263F8}" destId="{5528B60E-D6CE-4891-A6E5-E2E92FD6596C}" srcOrd="1" destOrd="0" presId="urn:microsoft.com/office/officeart/2005/8/layout/list1"/>
    <dgm:cxn modelId="{B86C5F6F-A7AF-4F62-BC05-7B9064BD481E}" type="presParOf" srcId="{7069CF88-0CF5-4A69-B192-558C7E80422E}" destId="{48579840-EB98-4DB2-9A86-CBCE324C4CC8}" srcOrd="9" destOrd="0" presId="urn:microsoft.com/office/officeart/2005/8/layout/list1"/>
    <dgm:cxn modelId="{3A9C54C6-55D2-46C0-8B24-7000CD8EE9F4}" type="presParOf" srcId="{7069CF88-0CF5-4A69-B192-558C7E80422E}" destId="{65490C90-B1DB-4F8F-B353-091BBC43F9C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D7FC66-4C96-40CF-8B2A-65D4F971A3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E"/>
        </a:p>
      </dgm:t>
    </dgm:pt>
    <dgm:pt modelId="{A9E96651-52E8-47E5-AFCB-CBFD8A551C8E}" type="pres">
      <dgm:prSet presAssocID="{D2D7FC66-4C96-40CF-8B2A-65D4F971A31B}" presName="linear" presStyleCnt="0">
        <dgm:presLayoutVars>
          <dgm:animLvl val="lvl"/>
          <dgm:resizeHandles val="exact"/>
        </dgm:presLayoutVars>
      </dgm:prSet>
      <dgm:spPr/>
      <dgm:t>
        <a:bodyPr/>
        <a:lstStyle/>
        <a:p>
          <a:endParaRPr lang="en-IE"/>
        </a:p>
      </dgm:t>
    </dgm:pt>
  </dgm:ptLst>
  <dgm:cxnLst>
    <dgm:cxn modelId="{FB6778C0-694F-45B4-995E-E1320A084656}" type="presOf" srcId="{D2D7FC66-4C96-40CF-8B2A-65D4F971A31B}" destId="{A9E96651-52E8-47E5-AFCB-CBFD8A551C8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EF0EA4-FC14-4B70-97DD-AEE799A74F7B}" type="doc">
      <dgm:prSet loTypeId="urn:microsoft.com/office/officeart/2005/8/layout/hProcess9" loCatId="process" qsTypeId="urn:microsoft.com/office/officeart/2005/8/quickstyle/simple1" qsCatId="simple" csTypeId="urn:microsoft.com/office/officeart/2005/8/colors/accent1_1" csCatId="accent1" phldr="1"/>
      <dgm:spPr/>
      <dgm:t>
        <a:bodyPr/>
        <a:lstStyle/>
        <a:p>
          <a:endParaRPr lang="en-IE"/>
        </a:p>
      </dgm:t>
    </dgm:pt>
    <dgm:pt modelId="{B9EA0E93-178C-412A-9189-FACC0D50FBEA}">
      <dgm:prSet custT="1"/>
      <dgm:spPr/>
      <dgm:t>
        <a:bodyPr/>
        <a:lstStyle/>
        <a:p>
          <a:r>
            <a:rPr lang="en-IE" sz="1050" smtClean="0">
              <a:latin typeface="Arial" panose="020B0604020202020204" pitchFamily="34" charset="0"/>
              <a:cs typeface="Arial" panose="020B0604020202020204" pitchFamily="34" charset="0"/>
            </a:rPr>
            <a:t>Develop </a:t>
          </a:r>
          <a:r>
            <a:rPr lang="en-IE" sz="1050" dirty="0" smtClean="0">
              <a:latin typeface="Arial" panose="020B0604020202020204" pitchFamily="34" charset="0"/>
              <a:cs typeface="Arial" panose="020B0604020202020204" pitchFamily="34" charset="0"/>
            </a:rPr>
            <a:t>PQQ </a:t>
          </a:r>
          <a:r>
            <a:rPr lang="en-IE" sz="1050" smtClean="0">
              <a:latin typeface="Arial" panose="020B0604020202020204" pitchFamily="34" charset="0"/>
              <a:cs typeface="Arial" panose="020B0604020202020204" pitchFamily="34" charset="0"/>
            </a:rPr>
            <a:t>and Publish OJEU/PQQ </a:t>
          </a:r>
          <a:endParaRPr lang="en-IE" sz="1050" dirty="0" smtClean="0">
            <a:latin typeface="Arial" panose="020B0604020202020204" pitchFamily="34" charset="0"/>
            <a:cs typeface="Arial" panose="020B0604020202020204" pitchFamily="34" charset="0"/>
          </a:endParaRPr>
        </a:p>
        <a:p>
          <a:r>
            <a:rPr lang="en-IE" sz="1050" dirty="0" smtClean="0">
              <a:latin typeface="Arial" panose="020B0604020202020204" pitchFamily="34" charset="0"/>
              <a:cs typeface="Arial" panose="020B0604020202020204" pitchFamily="34" charset="0"/>
            </a:rPr>
            <a:t>15 </a:t>
          </a:r>
          <a:r>
            <a:rPr lang="en-IE" sz="1050" smtClean="0">
              <a:latin typeface="Arial" panose="020B0604020202020204" pitchFamily="34" charset="0"/>
              <a:cs typeface="Arial" panose="020B0604020202020204" pitchFamily="34" charset="0"/>
            </a:rPr>
            <a:t>Feb - 28 </a:t>
          </a:r>
          <a:r>
            <a:rPr lang="en-IE" sz="1050" dirty="0" smtClean="0">
              <a:latin typeface="Arial" panose="020B0604020202020204" pitchFamily="34" charset="0"/>
              <a:cs typeface="Arial" panose="020B0604020202020204" pitchFamily="34" charset="0"/>
            </a:rPr>
            <a:t>Feb 2019</a:t>
          </a:r>
        </a:p>
      </dgm:t>
    </dgm:pt>
    <dgm:pt modelId="{B37A2AC2-37B0-4B8F-AB9F-D8AF0F2BDBD7}" type="parTrans" cxnId="{2B1A1F51-A477-434C-AF7F-5210E269BF6E}">
      <dgm:prSet/>
      <dgm:spPr/>
      <dgm:t>
        <a:bodyPr/>
        <a:lstStyle/>
        <a:p>
          <a:endParaRPr lang="en-IE" sz="1100"/>
        </a:p>
      </dgm:t>
    </dgm:pt>
    <dgm:pt modelId="{9694ED29-E1B0-4A13-8BD2-47A849943E82}" type="sibTrans" cxnId="{2B1A1F51-A477-434C-AF7F-5210E269BF6E}">
      <dgm:prSet/>
      <dgm:spPr/>
      <dgm:t>
        <a:bodyPr/>
        <a:lstStyle/>
        <a:p>
          <a:endParaRPr lang="en-IE" sz="1100"/>
        </a:p>
      </dgm:t>
    </dgm:pt>
    <dgm:pt modelId="{511E8592-A2F7-4504-96C1-80AE00680E30}">
      <dgm:prSet custT="1"/>
      <dgm:spPr/>
      <dgm:t>
        <a:bodyPr/>
        <a:lstStyle/>
        <a:p>
          <a:r>
            <a:rPr lang="en-IE" sz="1050" smtClean="0">
              <a:latin typeface="Arial" panose="020B0604020202020204" pitchFamily="34" charset="0"/>
              <a:cs typeface="Arial" panose="020B0604020202020204" pitchFamily="34" charset="0"/>
            </a:rPr>
            <a:t>PQQ info and </a:t>
          </a:r>
          <a:r>
            <a:rPr lang="en-IE" sz="1050" dirty="0" smtClean="0">
              <a:latin typeface="Arial" panose="020B0604020202020204" pitchFamily="34" charset="0"/>
              <a:cs typeface="Arial" panose="020B0604020202020204" pitchFamily="34" charset="0"/>
            </a:rPr>
            <a:t>PQQ Submission</a:t>
          </a:r>
        </a:p>
        <a:p>
          <a:r>
            <a:rPr lang="en-IE" sz="1050" dirty="0" smtClean="0">
              <a:latin typeface="Arial" panose="020B0604020202020204" pitchFamily="34" charset="0"/>
              <a:cs typeface="Arial" panose="020B0604020202020204" pitchFamily="34" charset="0"/>
            </a:rPr>
            <a:t>28 </a:t>
          </a:r>
          <a:r>
            <a:rPr lang="en-IE" sz="1050" smtClean="0">
              <a:latin typeface="Arial" panose="020B0604020202020204" pitchFamily="34" charset="0"/>
              <a:cs typeface="Arial" panose="020B0604020202020204" pitchFamily="34" charset="0"/>
            </a:rPr>
            <a:t>Feb - 12 </a:t>
          </a:r>
          <a:r>
            <a:rPr lang="en-IE" sz="1050" dirty="0" smtClean="0">
              <a:latin typeface="Arial" panose="020B0604020202020204" pitchFamily="34" charset="0"/>
              <a:cs typeface="Arial" panose="020B0604020202020204" pitchFamily="34" charset="0"/>
            </a:rPr>
            <a:t>April 2019 </a:t>
          </a:r>
        </a:p>
      </dgm:t>
    </dgm:pt>
    <dgm:pt modelId="{3E11FDCA-A2DC-4C99-97D7-ACF827A25B1F}" type="parTrans" cxnId="{8A9B657D-039F-4F4C-AFBD-89ACBBB98067}">
      <dgm:prSet/>
      <dgm:spPr/>
      <dgm:t>
        <a:bodyPr/>
        <a:lstStyle/>
        <a:p>
          <a:endParaRPr lang="en-IE" sz="1100"/>
        </a:p>
      </dgm:t>
    </dgm:pt>
    <dgm:pt modelId="{E7C86F78-CC88-4D13-A392-33CFDDBC2E13}" type="sibTrans" cxnId="{8A9B657D-039F-4F4C-AFBD-89ACBBB98067}">
      <dgm:prSet/>
      <dgm:spPr/>
      <dgm:t>
        <a:bodyPr/>
        <a:lstStyle/>
        <a:p>
          <a:endParaRPr lang="en-IE" sz="1100"/>
        </a:p>
      </dgm:t>
    </dgm:pt>
    <dgm:pt modelId="{1C390154-E225-43E7-855F-D712E06358E9}">
      <dgm:prSet custT="1"/>
      <dgm:spPr/>
      <dgm:t>
        <a:bodyPr/>
        <a:lstStyle/>
        <a:p>
          <a:r>
            <a:rPr lang="en-IE" sz="1050" dirty="0" smtClean="0">
              <a:latin typeface="Arial" panose="020B0604020202020204" pitchFamily="34" charset="0"/>
              <a:cs typeface="Arial" panose="020B0604020202020204" pitchFamily="34" charset="0"/>
            </a:rPr>
            <a:t>PQQ evaluation </a:t>
          </a:r>
        </a:p>
        <a:p>
          <a:r>
            <a:rPr lang="en-IE" sz="1050" smtClean="0">
              <a:latin typeface="Arial" panose="020B0604020202020204" pitchFamily="34" charset="0"/>
              <a:cs typeface="Arial" panose="020B0604020202020204" pitchFamily="34" charset="0"/>
            </a:rPr>
            <a:t>15 </a:t>
          </a:r>
          <a:r>
            <a:rPr lang="en-IE" sz="1050" dirty="0" smtClean="0">
              <a:latin typeface="Arial" panose="020B0604020202020204" pitchFamily="34" charset="0"/>
              <a:cs typeface="Arial" panose="020B0604020202020204" pitchFamily="34" charset="0"/>
            </a:rPr>
            <a:t>April </a:t>
          </a:r>
          <a:r>
            <a:rPr lang="en-IE" sz="1050" smtClean="0">
              <a:latin typeface="Arial" panose="020B0604020202020204" pitchFamily="34" charset="0"/>
              <a:cs typeface="Arial" panose="020B0604020202020204" pitchFamily="34" charset="0"/>
            </a:rPr>
            <a:t>– 17 May 2019</a:t>
          </a:r>
          <a:endParaRPr lang="en-IE" sz="1050" dirty="0" smtClean="0">
            <a:latin typeface="Arial" panose="020B0604020202020204" pitchFamily="34" charset="0"/>
            <a:cs typeface="Arial" panose="020B0604020202020204" pitchFamily="34" charset="0"/>
          </a:endParaRPr>
        </a:p>
      </dgm:t>
    </dgm:pt>
    <dgm:pt modelId="{3A89A899-77C3-4031-9484-51426F7F772B}" type="parTrans" cxnId="{AC9B5754-7CD2-458E-8D6D-58929EE02E8E}">
      <dgm:prSet/>
      <dgm:spPr/>
      <dgm:t>
        <a:bodyPr/>
        <a:lstStyle/>
        <a:p>
          <a:endParaRPr lang="en-IE" sz="1100"/>
        </a:p>
      </dgm:t>
    </dgm:pt>
    <dgm:pt modelId="{76EEB457-F611-4B0A-A6E0-6504D5C43FA6}" type="sibTrans" cxnId="{AC9B5754-7CD2-458E-8D6D-58929EE02E8E}">
      <dgm:prSet/>
      <dgm:spPr/>
      <dgm:t>
        <a:bodyPr/>
        <a:lstStyle/>
        <a:p>
          <a:endParaRPr lang="en-IE" sz="1100"/>
        </a:p>
      </dgm:t>
    </dgm:pt>
    <dgm:pt modelId="{1C467926-52EE-403E-BD9E-66F21292CCA1}">
      <dgm:prSet custT="1"/>
      <dgm:spPr/>
      <dgm:t>
        <a:bodyPr/>
        <a:lstStyle/>
        <a:p>
          <a:r>
            <a:rPr lang="en-IE" sz="1050" smtClean="0">
              <a:latin typeface="Arial" panose="020B0604020202020204" pitchFamily="34" charset="0"/>
              <a:cs typeface="Arial" panose="020B0604020202020204" pitchFamily="34" charset="0"/>
            </a:rPr>
            <a:t>Evaluate Tenders   9 July - 9 Aug 2019</a:t>
          </a:r>
        </a:p>
      </dgm:t>
    </dgm:pt>
    <dgm:pt modelId="{C0FDBBAA-437F-4559-B44B-1A45CAD3804D}" type="parTrans" cxnId="{3B4A7CC4-815E-49AE-B794-152A9D7A37C0}">
      <dgm:prSet/>
      <dgm:spPr/>
      <dgm:t>
        <a:bodyPr/>
        <a:lstStyle/>
        <a:p>
          <a:endParaRPr lang="en-IE" sz="1100"/>
        </a:p>
      </dgm:t>
    </dgm:pt>
    <dgm:pt modelId="{5FB0F655-ADDB-46DE-B1B1-215EEF700097}" type="sibTrans" cxnId="{3B4A7CC4-815E-49AE-B794-152A9D7A37C0}">
      <dgm:prSet/>
      <dgm:spPr/>
      <dgm:t>
        <a:bodyPr/>
        <a:lstStyle/>
        <a:p>
          <a:endParaRPr lang="en-IE" sz="1100"/>
        </a:p>
      </dgm:t>
    </dgm:pt>
    <dgm:pt modelId="{8366C759-C105-4DC7-9571-702DC2747AA7}">
      <dgm:prSet custT="1"/>
      <dgm:spPr/>
      <dgm:t>
        <a:bodyPr/>
        <a:lstStyle/>
        <a:p>
          <a:r>
            <a:rPr lang="en-IE" sz="1050" smtClean="0">
              <a:latin typeface="Arial" panose="020B0604020202020204" pitchFamily="34" charset="0"/>
              <a:cs typeface="Arial" panose="020B0604020202020204" pitchFamily="34" charset="0"/>
            </a:rPr>
            <a:t>Open Tender and provide info</a:t>
          </a:r>
          <a:endParaRPr lang="en-IE" sz="1050" dirty="0" smtClean="0">
            <a:latin typeface="Arial" panose="020B0604020202020204" pitchFamily="34" charset="0"/>
            <a:cs typeface="Arial" panose="020B0604020202020204" pitchFamily="34" charset="0"/>
          </a:endParaRPr>
        </a:p>
        <a:p>
          <a:r>
            <a:rPr lang="en-IE" sz="1050" dirty="0" smtClean="0">
              <a:latin typeface="Arial" panose="020B0604020202020204" pitchFamily="34" charset="0"/>
              <a:cs typeface="Arial" panose="020B0604020202020204" pitchFamily="34" charset="0"/>
            </a:rPr>
            <a:t>31 </a:t>
          </a:r>
          <a:r>
            <a:rPr lang="en-IE" sz="1050" smtClean="0">
              <a:latin typeface="Arial" panose="020B0604020202020204" pitchFamily="34" charset="0"/>
              <a:cs typeface="Arial" panose="020B0604020202020204" pitchFamily="34" charset="0"/>
            </a:rPr>
            <a:t>May - </a:t>
          </a:r>
          <a:r>
            <a:rPr lang="en-IE" sz="1050" dirty="0" smtClean="0">
              <a:latin typeface="Arial" panose="020B0604020202020204" pitchFamily="34" charset="0"/>
              <a:cs typeface="Arial" panose="020B0604020202020204" pitchFamily="34" charset="0"/>
            </a:rPr>
            <a:t>05 July 2019</a:t>
          </a:r>
        </a:p>
      </dgm:t>
    </dgm:pt>
    <dgm:pt modelId="{DAAB2A29-1F50-4101-94D5-D994684451D8}" type="parTrans" cxnId="{2108C9EF-470E-4DC7-B795-6B80D75426FD}">
      <dgm:prSet/>
      <dgm:spPr/>
      <dgm:t>
        <a:bodyPr/>
        <a:lstStyle/>
        <a:p>
          <a:endParaRPr lang="en-IE" sz="1100"/>
        </a:p>
      </dgm:t>
    </dgm:pt>
    <dgm:pt modelId="{19563F66-BEC7-4690-9DAB-6E9DE28804D5}" type="sibTrans" cxnId="{2108C9EF-470E-4DC7-B795-6B80D75426FD}">
      <dgm:prSet/>
      <dgm:spPr/>
      <dgm:t>
        <a:bodyPr/>
        <a:lstStyle/>
        <a:p>
          <a:endParaRPr lang="en-IE" sz="1100"/>
        </a:p>
      </dgm:t>
    </dgm:pt>
    <dgm:pt modelId="{064365E8-1009-4940-86E4-339E5B67744B}">
      <dgm:prSet custT="1"/>
      <dgm:spPr/>
      <dgm:t>
        <a:bodyPr/>
        <a:lstStyle/>
        <a:p>
          <a:r>
            <a:rPr lang="en-IE" sz="1050" smtClean="0">
              <a:latin typeface="Arial" panose="020B0604020202020204" pitchFamily="34" charset="0"/>
              <a:cs typeface="Arial" panose="020B0604020202020204" pitchFamily="34" charset="0"/>
            </a:rPr>
            <a:t>Submit bonds and sign contracts</a:t>
          </a:r>
          <a:endParaRPr lang="en-IE" sz="1050" dirty="0" smtClean="0">
            <a:latin typeface="Arial" panose="020B0604020202020204" pitchFamily="34" charset="0"/>
            <a:cs typeface="Arial" panose="020B0604020202020204" pitchFamily="34" charset="0"/>
          </a:endParaRPr>
        </a:p>
        <a:p>
          <a:r>
            <a:rPr lang="en-IE" sz="1050" dirty="0" smtClean="0">
              <a:latin typeface="Arial" panose="020B0604020202020204" pitchFamily="34" charset="0"/>
              <a:cs typeface="Arial" panose="020B0604020202020204" pitchFamily="34" charset="0"/>
            </a:rPr>
            <a:t>16 Aug 2019 - 30 Aug 2019</a:t>
          </a:r>
        </a:p>
      </dgm:t>
    </dgm:pt>
    <dgm:pt modelId="{3E0A75C8-E540-4DB9-B9C9-9E979805B09D}" type="parTrans" cxnId="{AC71FA69-0E6D-4A92-B539-A923D2F80D32}">
      <dgm:prSet/>
      <dgm:spPr/>
      <dgm:t>
        <a:bodyPr/>
        <a:lstStyle/>
        <a:p>
          <a:endParaRPr lang="en-IE" sz="2000"/>
        </a:p>
      </dgm:t>
    </dgm:pt>
    <dgm:pt modelId="{EE20DE13-1887-45DC-BB0C-B8BD8C84F08F}" type="sibTrans" cxnId="{AC71FA69-0E6D-4A92-B539-A923D2F80D32}">
      <dgm:prSet/>
      <dgm:spPr/>
      <dgm:t>
        <a:bodyPr/>
        <a:lstStyle/>
        <a:p>
          <a:endParaRPr lang="en-IE" sz="2000"/>
        </a:p>
      </dgm:t>
    </dgm:pt>
    <dgm:pt modelId="{D97A314D-7B17-49C5-9F8D-B284192CC790}" type="pres">
      <dgm:prSet presAssocID="{DAEF0EA4-FC14-4B70-97DD-AEE799A74F7B}" presName="CompostProcess" presStyleCnt="0">
        <dgm:presLayoutVars>
          <dgm:dir/>
          <dgm:resizeHandles val="exact"/>
        </dgm:presLayoutVars>
      </dgm:prSet>
      <dgm:spPr/>
      <dgm:t>
        <a:bodyPr/>
        <a:lstStyle/>
        <a:p>
          <a:endParaRPr lang="en-IE"/>
        </a:p>
      </dgm:t>
    </dgm:pt>
    <dgm:pt modelId="{D06C7CFA-2676-43AD-B59B-3002C51DA2FD}" type="pres">
      <dgm:prSet presAssocID="{DAEF0EA4-FC14-4B70-97DD-AEE799A74F7B}" presName="arrow" presStyleLbl="bgShp" presStyleIdx="0" presStyleCnt="1" custLinFactNeighborX="2404" custLinFactNeighborY="-293"/>
      <dgm:spPr/>
      <dgm:t>
        <a:bodyPr/>
        <a:lstStyle/>
        <a:p>
          <a:endParaRPr lang="en-IE"/>
        </a:p>
      </dgm:t>
    </dgm:pt>
    <dgm:pt modelId="{00D7A800-09F9-4CA8-BA11-6F2DA22B3D82}" type="pres">
      <dgm:prSet presAssocID="{DAEF0EA4-FC14-4B70-97DD-AEE799A74F7B}" presName="linearProcess" presStyleCnt="0"/>
      <dgm:spPr/>
      <dgm:t>
        <a:bodyPr/>
        <a:lstStyle/>
        <a:p>
          <a:endParaRPr lang="en-IE"/>
        </a:p>
      </dgm:t>
    </dgm:pt>
    <dgm:pt modelId="{7447C3E9-7288-41CB-BB9D-35737AB6D15E}" type="pres">
      <dgm:prSet presAssocID="{B9EA0E93-178C-412A-9189-FACC0D50FBEA}" presName="textNode" presStyleLbl="node1" presStyleIdx="0" presStyleCnt="6" custScaleX="81387" custLinFactNeighborX="-43189" custLinFactNeighborY="-491">
        <dgm:presLayoutVars>
          <dgm:bulletEnabled val="1"/>
        </dgm:presLayoutVars>
      </dgm:prSet>
      <dgm:spPr/>
      <dgm:t>
        <a:bodyPr/>
        <a:lstStyle/>
        <a:p>
          <a:endParaRPr lang="en-IE"/>
        </a:p>
      </dgm:t>
    </dgm:pt>
    <dgm:pt modelId="{D44F8A07-EEB4-4D40-BEF5-C9032590C492}" type="pres">
      <dgm:prSet presAssocID="{9694ED29-E1B0-4A13-8BD2-47A849943E82}" presName="sibTrans" presStyleCnt="0"/>
      <dgm:spPr/>
      <dgm:t>
        <a:bodyPr/>
        <a:lstStyle/>
        <a:p>
          <a:endParaRPr lang="en-IE"/>
        </a:p>
      </dgm:t>
    </dgm:pt>
    <dgm:pt modelId="{C2BA01AF-15F2-423D-AFBB-07998A2E55FD}" type="pres">
      <dgm:prSet presAssocID="{511E8592-A2F7-4504-96C1-80AE00680E30}" presName="textNode" presStyleLbl="node1" presStyleIdx="1" presStyleCnt="6" custScaleX="81835" custLinFactNeighborX="-61984" custLinFactNeighborY="-368">
        <dgm:presLayoutVars>
          <dgm:bulletEnabled val="1"/>
        </dgm:presLayoutVars>
      </dgm:prSet>
      <dgm:spPr/>
      <dgm:t>
        <a:bodyPr/>
        <a:lstStyle/>
        <a:p>
          <a:endParaRPr lang="en-IE"/>
        </a:p>
      </dgm:t>
    </dgm:pt>
    <dgm:pt modelId="{18A87201-EE2A-4785-89E1-1B4D55760A34}" type="pres">
      <dgm:prSet presAssocID="{E7C86F78-CC88-4D13-A392-33CFDDBC2E13}" presName="sibTrans" presStyleCnt="0"/>
      <dgm:spPr/>
      <dgm:t>
        <a:bodyPr/>
        <a:lstStyle/>
        <a:p>
          <a:endParaRPr lang="en-IE"/>
        </a:p>
      </dgm:t>
    </dgm:pt>
    <dgm:pt modelId="{92E7F4F3-1F19-4625-9DB9-EE532D94224A}" type="pres">
      <dgm:prSet presAssocID="{1C390154-E225-43E7-855F-D712E06358E9}" presName="textNode" presStyleLbl="node1" presStyleIdx="2" presStyleCnt="6" custScaleX="84832" custLinFactNeighborX="-84505" custLinFactNeighborY="-369">
        <dgm:presLayoutVars>
          <dgm:bulletEnabled val="1"/>
        </dgm:presLayoutVars>
      </dgm:prSet>
      <dgm:spPr/>
      <dgm:t>
        <a:bodyPr/>
        <a:lstStyle/>
        <a:p>
          <a:endParaRPr lang="en-IE"/>
        </a:p>
      </dgm:t>
    </dgm:pt>
    <dgm:pt modelId="{771EE72E-2F02-44AF-AC54-89A273E459BD}" type="pres">
      <dgm:prSet presAssocID="{76EEB457-F611-4B0A-A6E0-6504D5C43FA6}" presName="sibTrans" presStyleCnt="0"/>
      <dgm:spPr/>
      <dgm:t>
        <a:bodyPr/>
        <a:lstStyle/>
        <a:p>
          <a:endParaRPr lang="en-IE"/>
        </a:p>
      </dgm:t>
    </dgm:pt>
    <dgm:pt modelId="{21FBC40D-A2F8-413A-937C-B746D3FE2FF8}" type="pres">
      <dgm:prSet presAssocID="{8366C759-C105-4DC7-9571-702DC2747AA7}" presName="textNode" presStyleLbl="node1" presStyleIdx="3" presStyleCnt="6" custScaleX="76810" custScaleY="100872" custLinFactX="-232" custLinFactNeighborX="-100000" custLinFactNeighborY="-368">
        <dgm:presLayoutVars>
          <dgm:bulletEnabled val="1"/>
        </dgm:presLayoutVars>
      </dgm:prSet>
      <dgm:spPr/>
      <dgm:t>
        <a:bodyPr/>
        <a:lstStyle/>
        <a:p>
          <a:endParaRPr lang="en-IE"/>
        </a:p>
      </dgm:t>
    </dgm:pt>
    <dgm:pt modelId="{F8BFC23A-0112-429B-849A-423615D282BC}" type="pres">
      <dgm:prSet presAssocID="{19563F66-BEC7-4690-9DAB-6E9DE28804D5}" presName="sibTrans" presStyleCnt="0"/>
      <dgm:spPr/>
      <dgm:t>
        <a:bodyPr/>
        <a:lstStyle/>
        <a:p>
          <a:endParaRPr lang="en-IE"/>
        </a:p>
      </dgm:t>
    </dgm:pt>
    <dgm:pt modelId="{FFB5E631-39FE-47ED-9B3F-9F2445E65FDE}" type="pres">
      <dgm:prSet presAssocID="{1C467926-52EE-403E-BD9E-66F21292CCA1}" presName="textNode" presStyleLbl="node1" presStyleIdx="4" presStyleCnt="6" custScaleX="73279" custLinFactX="-849" custLinFactNeighborX="-100000" custLinFactNeighborY="-735">
        <dgm:presLayoutVars>
          <dgm:bulletEnabled val="1"/>
        </dgm:presLayoutVars>
      </dgm:prSet>
      <dgm:spPr/>
      <dgm:t>
        <a:bodyPr/>
        <a:lstStyle/>
        <a:p>
          <a:endParaRPr lang="en-IE"/>
        </a:p>
      </dgm:t>
    </dgm:pt>
    <dgm:pt modelId="{96FA0E0E-8DF3-49FA-B760-20EABCD42B87}" type="pres">
      <dgm:prSet presAssocID="{5FB0F655-ADDB-46DE-B1B1-215EEF700097}" presName="sibTrans" presStyleCnt="0"/>
      <dgm:spPr/>
      <dgm:t>
        <a:bodyPr/>
        <a:lstStyle/>
        <a:p>
          <a:endParaRPr lang="en-IE"/>
        </a:p>
      </dgm:t>
    </dgm:pt>
    <dgm:pt modelId="{D6C6BCE7-BED5-4639-B5ED-BEE002C2D422}" type="pres">
      <dgm:prSet presAssocID="{064365E8-1009-4940-86E4-339E5B67744B}" presName="textNode" presStyleLbl="node1" presStyleIdx="5" presStyleCnt="6" custScaleX="73279" custLinFactX="-2808" custLinFactNeighborX="-100000" custLinFactNeighborY="-1">
        <dgm:presLayoutVars>
          <dgm:bulletEnabled val="1"/>
        </dgm:presLayoutVars>
      </dgm:prSet>
      <dgm:spPr/>
      <dgm:t>
        <a:bodyPr/>
        <a:lstStyle/>
        <a:p>
          <a:endParaRPr lang="en-IE"/>
        </a:p>
      </dgm:t>
    </dgm:pt>
  </dgm:ptLst>
  <dgm:cxnLst>
    <dgm:cxn modelId="{D862349E-F798-49F2-AC00-A32BCB55A38A}" type="presOf" srcId="{B9EA0E93-178C-412A-9189-FACC0D50FBEA}" destId="{7447C3E9-7288-41CB-BB9D-35737AB6D15E}" srcOrd="0" destOrd="0" presId="urn:microsoft.com/office/officeart/2005/8/layout/hProcess9"/>
    <dgm:cxn modelId="{86ABEADF-0502-4F64-893A-24FA2627CF69}" type="presOf" srcId="{511E8592-A2F7-4504-96C1-80AE00680E30}" destId="{C2BA01AF-15F2-423D-AFBB-07998A2E55FD}" srcOrd="0" destOrd="0" presId="urn:microsoft.com/office/officeart/2005/8/layout/hProcess9"/>
    <dgm:cxn modelId="{AC9B5754-7CD2-458E-8D6D-58929EE02E8E}" srcId="{DAEF0EA4-FC14-4B70-97DD-AEE799A74F7B}" destId="{1C390154-E225-43E7-855F-D712E06358E9}" srcOrd="2" destOrd="0" parTransId="{3A89A899-77C3-4031-9484-51426F7F772B}" sibTransId="{76EEB457-F611-4B0A-A6E0-6504D5C43FA6}"/>
    <dgm:cxn modelId="{AC71FA69-0E6D-4A92-B539-A923D2F80D32}" srcId="{DAEF0EA4-FC14-4B70-97DD-AEE799A74F7B}" destId="{064365E8-1009-4940-86E4-339E5B67744B}" srcOrd="5" destOrd="0" parTransId="{3E0A75C8-E540-4DB9-B9C9-9E979805B09D}" sibTransId="{EE20DE13-1887-45DC-BB0C-B8BD8C84F08F}"/>
    <dgm:cxn modelId="{860559AB-D714-455E-B221-0190AF2FB41E}" type="presOf" srcId="{064365E8-1009-4940-86E4-339E5B67744B}" destId="{D6C6BCE7-BED5-4639-B5ED-BEE002C2D422}" srcOrd="0" destOrd="0" presId="urn:microsoft.com/office/officeart/2005/8/layout/hProcess9"/>
    <dgm:cxn modelId="{CE3A38A9-F5CC-4BFF-AA36-E3FE3A232A38}" type="presOf" srcId="{1C390154-E225-43E7-855F-D712E06358E9}" destId="{92E7F4F3-1F19-4625-9DB9-EE532D94224A}" srcOrd="0" destOrd="0" presId="urn:microsoft.com/office/officeart/2005/8/layout/hProcess9"/>
    <dgm:cxn modelId="{3F41FCFD-1D1B-4A73-90F9-42F8A52BA03B}" type="presOf" srcId="{1C467926-52EE-403E-BD9E-66F21292CCA1}" destId="{FFB5E631-39FE-47ED-9B3F-9F2445E65FDE}" srcOrd="0" destOrd="0" presId="urn:microsoft.com/office/officeart/2005/8/layout/hProcess9"/>
    <dgm:cxn modelId="{3B4A7CC4-815E-49AE-B794-152A9D7A37C0}" srcId="{DAEF0EA4-FC14-4B70-97DD-AEE799A74F7B}" destId="{1C467926-52EE-403E-BD9E-66F21292CCA1}" srcOrd="4" destOrd="0" parTransId="{C0FDBBAA-437F-4559-B44B-1A45CAD3804D}" sibTransId="{5FB0F655-ADDB-46DE-B1B1-215EEF700097}"/>
    <dgm:cxn modelId="{2108C9EF-470E-4DC7-B795-6B80D75426FD}" srcId="{DAEF0EA4-FC14-4B70-97DD-AEE799A74F7B}" destId="{8366C759-C105-4DC7-9571-702DC2747AA7}" srcOrd="3" destOrd="0" parTransId="{DAAB2A29-1F50-4101-94D5-D994684451D8}" sibTransId="{19563F66-BEC7-4690-9DAB-6E9DE28804D5}"/>
    <dgm:cxn modelId="{05B222F8-0B07-4609-A86C-B04B7D203196}" type="presOf" srcId="{8366C759-C105-4DC7-9571-702DC2747AA7}" destId="{21FBC40D-A2F8-413A-937C-B746D3FE2FF8}" srcOrd="0" destOrd="0" presId="urn:microsoft.com/office/officeart/2005/8/layout/hProcess9"/>
    <dgm:cxn modelId="{2E9727B3-03B3-4E8F-AAE6-CA66B36C44E7}" type="presOf" srcId="{DAEF0EA4-FC14-4B70-97DD-AEE799A74F7B}" destId="{D97A314D-7B17-49C5-9F8D-B284192CC790}" srcOrd="0" destOrd="0" presId="urn:microsoft.com/office/officeart/2005/8/layout/hProcess9"/>
    <dgm:cxn modelId="{2B1A1F51-A477-434C-AF7F-5210E269BF6E}" srcId="{DAEF0EA4-FC14-4B70-97DD-AEE799A74F7B}" destId="{B9EA0E93-178C-412A-9189-FACC0D50FBEA}" srcOrd="0" destOrd="0" parTransId="{B37A2AC2-37B0-4B8F-AB9F-D8AF0F2BDBD7}" sibTransId="{9694ED29-E1B0-4A13-8BD2-47A849943E82}"/>
    <dgm:cxn modelId="{8A9B657D-039F-4F4C-AFBD-89ACBBB98067}" srcId="{DAEF0EA4-FC14-4B70-97DD-AEE799A74F7B}" destId="{511E8592-A2F7-4504-96C1-80AE00680E30}" srcOrd="1" destOrd="0" parTransId="{3E11FDCA-A2DC-4C99-97D7-ACF827A25B1F}" sibTransId="{E7C86F78-CC88-4D13-A392-33CFDDBC2E13}"/>
    <dgm:cxn modelId="{3D119D21-B016-438E-9ECA-08754D28042D}" type="presParOf" srcId="{D97A314D-7B17-49C5-9F8D-B284192CC790}" destId="{D06C7CFA-2676-43AD-B59B-3002C51DA2FD}" srcOrd="0" destOrd="0" presId="urn:microsoft.com/office/officeart/2005/8/layout/hProcess9"/>
    <dgm:cxn modelId="{1336FAC5-C998-47D7-B07F-3BEDD27F166F}" type="presParOf" srcId="{D97A314D-7B17-49C5-9F8D-B284192CC790}" destId="{00D7A800-09F9-4CA8-BA11-6F2DA22B3D82}" srcOrd="1" destOrd="0" presId="urn:microsoft.com/office/officeart/2005/8/layout/hProcess9"/>
    <dgm:cxn modelId="{3893ABA6-E457-4A82-BA56-C42F9D8DA8B4}" type="presParOf" srcId="{00D7A800-09F9-4CA8-BA11-6F2DA22B3D82}" destId="{7447C3E9-7288-41CB-BB9D-35737AB6D15E}" srcOrd="0" destOrd="0" presId="urn:microsoft.com/office/officeart/2005/8/layout/hProcess9"/>
    <dgm:cxn modelId="{041C8103-62EA-437F-A44B-0178F8683883}" type="presParOf" srcId="{00D7A800-09F9-4CA8-BA11-6F2DA22B3D82}" destId="{D44F8A07-EEB4-4D40-BEF5-C9032590C492}" srcOrd="1" destOrd="0" presId="urn:microsoft.com/office/officeart/2005/8/layout/hProcess9"/>
    <dgm:cxn modelId="{53C778A7-7C2D-47F0-B0BE-42D9A35B5FC4}" type="presParOf" srcId="{00D7A800-09F9-4CA8-BA11-6F2DA22B3D82}" destId="{C2BA01AF-15F2-423D-AFBB-07998A2E55FD}" srcOrd="2" destOrd="0" presId="urn:microsoft.com/office/officeart/2005/8/layout/hProcess9"/>
    <dgm:cxn modelId="{D39F1157-3E6F-41F7-A2C5-E4A1E32A78B2}" type="presParOf" srcId="{00D7A800-09F9-4CA8-BA11-6F2DA22B3D82}" destId="{18A87201-EE2A-4785-89E1-1B4D55760A34}" srcOrd="3" destOrd="0" presId="urn:microsoft.com/office/officeart/2005/8/layout/hProcess9"/>
    <dgm:cxn modelId="{BDFAC4CA-215A-4109-BF2C-91FBC8095D26}" type="presParOf" srcId="{00D7A800-09F9-4CA8-BA11-6F2DA22B3D82}" destId="{92E7F4F3-1F19-4625-9DB9-EE532D94224A}" srcOrd="4" destOrd="0" presId="urn:microsoft.com/office/officeart/2005/8/layout/hProcess9"/>
    <dgm:cxn modelId="{276EA21F-87CA-45F8-9825-C2A16DA45816}" type="presParOf" srcId="{00D7A800-09F9-4CA8-BA11-6F2DA22B3D82}" destId="{771EE72E-2F02-44AF-AC54-89A273E459BD}" srcOrd="5" destOrd="0" presId="urn:microsoft.com/office/officeart/2005/8/layout/hProcess9"/>
    <dgm:cxn modelId="{4E5532A0-EB04-4D2F-9D26-A6789FD67A80}" type="presParOf" srcId="{00D7A800-09F9-4CA8-BA11-6F2DA22B3D82}" destId="{21FBC40D-A2F8-413A-937C-B746D3FE2FF8}" srcOrd="6" destOrd="0" presId="urn:microsoft.com/office/officeart/2005/8/layout/hProcess9"/>
    <dgm:cxn modelId="{FA8810B5-99AF-420C-9CA8-465CC6C8E980}" type="presParOf" srcId="{00D7A800-09F9-4CA8-BA11-6F2DA22B3D82}" destId="{F8BFC23A-0112-429B-849A-423615D282BC}" srcOrd="7" destOrd="0" presId="urn:microsoft.com/office/officeart/2005/8/layout/hProcess9"/>
    <dgm:cxn modelId="{FF0B4FB1-DC7B-4D7E-98B9-059D7D0A87AD}" type="presParOf" srcId="{00D7A800-09F9-4CA8-BA11-6F2DA22B3D82}" destId="{FFB5E631-39FE-47ED-9B3F-9F2445E65FDE}" srcOrd="8" destOrd="0" presId="urn:microsoft.com/office/officeart/2005/8/layout/hProcess9"/>
    <dgm:cxn modelId="{D2CB48A5-2940-4BB2-BFE1-D62116F26168}" type="presParOf" srcId="{00D7A800-09F9-4CA8-BA11-6F2DA22B3D82}" destId="{96FA0E0E-8DF3-49FA-B760-20EABCD42B87}" srcOrd="9" destOrd="0" presId="urn:microsoft.com/office/officeart/2005/8/layout/hProcess9"/>
    <dgm:cxn modelId="{2CA2061D-C3AF-4AC9-AB1E-A87A456B679C}" type="presParOf" srcId="{00D7A800-09F9-4CA8-BA11-6F2DA22B3D82}" destId="{D6C6BCE7-BED5-4639-B5ED-BEE002C2D422}" srcOrd="10"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BB536A-6CF7-48FD-AAC7-139EE9536241}"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en-IE"/>
        </a:p>
      </dgm:t>
    </dgm:pt>
    <dgm:pt modelId="{720F2849-994F-4442-ABBD-E1D3F0F0CC17}">
      <dgm:prSet phldrT="[Text]" custT="1"/>
      <dgm:spPr/>
      <dgm:t>
        <a:bodyPr/>
        <a:lstStyle/>
        <a:p>
          <a:r>
            <a:rPr lang="en-IE" sz="3200" dirty="0" smtClean="0"/>
            <a:t>Activities to Date</a:t>
          </a:r>
          <a:endParaRPr lang="en-IE" sz="3200" dirty="0"/>
        </a:p>
      </dgm:t>
    </dgm:pt>
    <dgm:pt modelId="{1FE83F09-B1E7-4B60-AC22-FE68AB9B6CBC}" type="parTrans" cxnId="{EAA4FB03-A9CB-48B9-B74F-E05FEFD3A48E}">
      <dgm:prSet/>
      <dgm:spPr/>
      <dgm:t>
        <a:bodyPr/>
        <a:lstStyle/>
        <a:p>
          <a:endParaRPr lang="en-IE"/>
        </a:p>
      </dgm:t>
    </dgm:pt>
    <dgm:pt modelId="{3E7FF20E-3768-4E66-9DB7-D9CA3C8DD6F3}" type="sibTrans" cxnId="{EAA4FB03-A9CB-48B9-B74F-E05FEFD3A48E}">
      <dgm:prSet/>
      <dgm:spPr/>
      <dgm:t>
        <a:bodyPr/>
        <a:lstStyle/>
        <a:p>
          <a:endParaRPr lang="en-IE"/>
        </a:p>
      </dgm:t>
    </dgm:pt>
    <dgm:pt modelId="{F1A375C3-369E-4CEF-A519-320B100F9FF1}">
      <dgm:prSet phldrT="[Text]" custT="1"/>
      <dgm:spPr/>
      <dgm:t>
        <a:bodyPr/>
        <a:lstStyle/>
        <a:p>
          <a:pPr>
            <a:lnSpc>
              <a:spcPct val="100000"/>
            </a:lnSpc>
            <a:spcAft>
              <a:spcPts val="0"/>
            </a:spcAft>
          </a:pPr>
          <a:r>
            <a:rPr lang="en-US" sz="2000" dirty="0" smtClean="0"/>
            <a:t>OJEU Notice issued </a:t>
          </a:r>
          <a:r>
            <a:rPr lang="en-US" sz="2000" smtClean="0"/>
            <a:t>– 7</a:t>
          </a:r>
          <a:r>
            <a:rPr lang="en-US" sz="2000" baseline="30000" smtClean="0"/>
            <a:t>th</a:t>
          </a:r>
          <a:r>
            <a:rPr lang="en-US" sz="2000" smtClean="0"/>
            <a:t> March </a:t>
          </a:r>
          <a:r>
            <a:rPr lang="en-US" sz="2000" dirty="0" smtClean="0"/>
            <a:t>2019</a:t>
          </a:r>
          <a:endParaRPr lang="en-IE" sz="2000" dirty="0" smtClean="0"/>
        </a:p>
      </dgm:t>
    </dgm:pt>
    <dgm:pt modelId="{8FD0982C-83E2-4354-9EC0-93AD0E338815}" type="parTrans" cxnId="{E32C821C-1753-4AD4-A773-F7A29F0436A5}">
      <dgm:prSet/>
      <dgm:spPr/>
      <dgm:t>
        <a:bodyPr/>
        <a:lstStyle/>
        <a:p>
          <a:endParaRPr lang="en-IE"/>
        </a:p>
      </dgm:t>
    </dgm:pt>
    <dgm:pt modelId="{A4D6A4D4-7B1F-4796-A001-6AA1C4377172}" type="sibTrans" cxnId="{E32C821C-1753-4AD4-A773-F7A29F0436A5}">
      <dgm:prSet/>
      <dgm:spPr/>
      <dgm:t>
        <a:bodyPr/>
        <a:lstStyle/>
        <a:p>
          <a:endParaRPr lang="en-IE"/>
        </a:p>
      </dgm:t>
    </dgm:pt>
    <dgm:pt modelId="{292447F4-634E-42C2-971F-4413DF0E6E38}">
      <dgm:prSet phldrT="[Text]" custT="1"/>
      <dgm:spPr/>
      <dgm:t>
        <a:bodyPr/>
        <a:lstStyle/>
        <a:p>
          <a:pPr>
            <a:lnSpc>
              <a:spcPct val="100000"/>
            </a:lnSpc>
            <a:spcAft>
              <a:spcPts val="0"/>
            </a:spcAft>
          </a:pPr>
          <a:r>
            <a:rPr lang="en-US" sz="2000" smtClean="0"/>
            <a:t>Bidders</a:t>
          </a:r>
          <a:r>
            <a:rPr lang="en-US" sz="2000" dirty="0" smtClean="0"/>
            <a:t>’ Conference </a:t>
          </a:r>
          <a:r>
            <a:rPr lang="en-US" sz="2000" smtClean="0"/>
            <a:t>– 14th March 2019</a:t>
          </a:r>
          <a:endParaRPr lang="en-IE" sz="2000" dirty="0" smtClean="0"/>
        </a:p>
      </dgm:t>
    </dgm:pt>
    <dgm:pt modelId="{C45A547E-0888-4890-942C-B39CB97AD1FF}" type="parTrans" cxnId="{F60C34BE-9AA0-404F-BE23-797AE5F7CF71}">
      <dgm:prSet/>
      <dgm:spPr/>
      <dgm:t>
        <a:bodyPr/>
        <a:lstStyle/>
        <a:p>
          <a:endParaRPr lang="en-IE"/>
        </a:p>
      </dgm:t>
    </dgm:pt>
    <dgm:pt modelId="{078CBB98-0AE3-470E-AB8A-AA485F8D1969}" type="sibTrans" cxnId="{F60C34BE-9AA0-404F-BE23-797AE5F7CF71}">
      <dgm:prSet/>
      <dgm:spPr/>
      <dgm:t>
        <a:bodyPr/>
        <a:lstStyle/>
        <a:p>
          <a:endParaRPr lang="en-IE"/>
        </a:p>
      </dgm:t>
    </dgm:pt>
    <dgm:pt modelId="{750997FA-BB76-4F2E-80CC-FADFAC29D832}">
      <dgm:prSet phldrT="[Text]" custT="1"/>
      <dgm:spPr/>
      <dgm:t>
        <a:bodyPr/>
        <a:lstStyle/>
        <a:p>
          <a:pPr>
            <a:lnSpc>
              <a:spcPct val="100000"/>
            </a:lnSpc>
            <a:spcAft>
              <a:spcPts val="0"/>
            </a:spcAft>
          </a:pPr>
          <a:r>
            <a:rPr lang="en-US" sz="2000" smtClean="0"/>
            <a:t>134 </a:t>
          </a:r>
          <a:r>
            <a:rPr lang="en-US" sz="2000" dirty="0" smtClean="0"/>
            <a:t>pre-tender </a:t>
          </a:r>
          <a:r>
            <a:rPr lang="en-US" sz="2000" smtClean="0"/>
            <a:t>clarifications issued – </a:t>
          </a:r>
          <a:endParaRPr lang="en-US" sz="2000" dirty="0" smtClean="0"/>
        </a:p>
        <a:p>
          <a:pPr>
            <a:lnSpc>
              <a:spcPct val="100000"/>
            </a:lnSpc>
            <a:spcAft>
              <a:spcPts val="0"/>
            </a:spcAft>
          </a:pPr>
          <a:r>
            <a:rPr lang="en-US" sz="2000" smtClean="0"/>
            <a:t>5th April 2019</a:t>
          </a:r>
          <a:endParaRPr lang="en-IE" sz="2000" dirty="0"/>
        </a:p>
      </dgm:t>
    </dgm:pt>
    <dgm:pt modelId="{FEFCAB65-20A4-4F4D-B95D-E544BA94B7A2}" type="parTrans" cxnId="{504F53FA-F213-4781-822F-A1637977BDB5}">
      <dgm:prSet/>
      <dgm:spPr/>
      <dgm:t>
        <a:bodyPr/>
        <a:lstStyle/>
        <a:p>
          <a:endParaRPr lang="en-IE"/>
        </a:p>
      </dgm:t>
    </dgm:pt>
    <dgm:pt modelId="{B508C347-A861-4BC3-9E96-4FD0D5E11EDF}" type="sibTrans" cxnId="{504F53FA-F213-4781-822F-A1637977BDB5}">
      <dgm:prSet/>
      <dgm:spPr/>
      <dgm:t>
        <a:bodyPr/>
        <a:lstStyle/>
        <a:p>
          <a:endParaRPr lang="en-IE"/>
        </a:p>
      </dgm:t>
    </dgm:pt>
    <dgm:pt modelId="{A6F3B7A4-EFC7-44DC-949D-A60F71CCFACB}">
      <dgm:prSet phldrT="[Text]" custT="1"/>
      <dgm:spPr/>
      <dgm:t>
        <a:bodyPr/>
        <a:lstStyle/>
        <a:p>
          <a:pPr>
            <a:lnSpc>
              <a:spcPct val="100000"/>
            </a:lnSpc>
            <a:spcAft>
              <a:spcPts val="0"/>
            </a:spcAft>
          </a:pPr>
          <a:r>
            <a:rPr lang="en-IE" sz="2000" smtClean="0"/>
            <a:t>Protocol, Contract, and TSS details available for review</a:t>
          </a:r>
          <a:endParaRPr lang="en-IE" sz="2000" dirty="0"/>
        </a:p>
      </dgm:t>
    </dgm:pt>
    <dgm:pt modelId="{9F4147E1-5FCC-4B23-BACC-5B5C02EC2058}" type="parTrans" cxnId="{954D6DC4-2FFC-45AE-884E-E8135B894926}">
      <dgm:prSet/>
      <dgm:spPr/>
      <dgm:t>
        <a:bodyPr/>
        <a:lstStyle/>
        <a:p>
          <a:endParaRPr lang="en-IE"/>
        </a:p>
      </dgm:t>
    </dgm:pt>
    <dgm:pt modelId="{51095F3B-080A-4745-B7CE-BD3F84E2EE08}" type="sibTrans" cxnId="{954D6DC4-2FFC-45AE-884E-E8135B894926}">
      <dgm:prSet/>
      <dgm:spPr/>
      <dgm:t>
        <a:bodyPr/>
        <a:lstStyle/>
        <a:p>
          <a:endParaRPr lang="en-IE"/>
        </a:p>
      </dgm:t>
    </dgm:pt>
    <dgm:pt modelId="{0A8834B1-D891-4F05-B2F3-09737C65F5F2}" type="pres">
      <dgm:prSet presAssocID="{6DBB536A-6CF7-48FD-AAC7-139EE9536241}" presName="composite" presStyleCnt="0">
        <dgm:presLayoutVars>
          <dgm:chMax val="1"/>
          <dgm:dir/>
          <dgm:resizeHandles val="exact"/>
        </dgm:presLayoutVars>
      </dgm:prSet>
      <dgm:spPr/>
      <dgm:t>
        <a:bodyPr/>
        <a:lstStyle/>
        <a:p>
          <a:endParaRPr lang="en-IE"/>
        </a:p>
      </dgm:t>
    </dgm:pt>
    <dgm:pt modelId="{D0492AC6-8284-474F-8C4E-5539B15A30D8}" type="pres">
      <dgm:prSet presAssocID="{720F2849-994F-4442-ABBD-E1D3F0F0CC17}" presName="roof" presStyleLbl="dkBgShp" presStyleIdx="0" presStyleCnt="2"/>
      <dgm:spPr>
        <a:prstGeom prst="roundRect">
          <a:avLst/>
        </a:prstGeom>
      </dgm:spPr>
      <dgm:t>
        <a:bodyPr/>
        <a:lstStyle/>
        <a:p>
          <a:endParaRPr lang="en-IE"/>
        </a:p>
      </dgm:t>
    </dgm:pt>
    <dgm:pt modelId="{5A9F7A39-FB16-44A4-ACA7-5C0FD8F149EB}" type="pres">
      <dgm:prSet presAssocID="{720F2849-994F-4442-ABBD-E1D3F0F0CC17}" presName="pillars" presStyleCnt="0"/>
      <dgm:spPr/>
    </dgm:pt>
    <dgm:pt modelId="{826FD810-9E1E-4BA2-BABB-75B799A3A8A2}" type="pres">
      <dgm:prSet presAssocID="{720F2849-994F-4442-ABBD-E1D3F0F0CC17}" presName="pillar1" presStyleLbl="node1" presStyleIdx="0" presStyleCnt="4">
        <dgm:presLayoutVars>
          <dgm:bulletEnabled val="1"/>
        </dgm:presLayoutVars>
      </dgm:prSet>
      <dgm:spPr>
        <a:prstGeom prst="roundRect">
          <a:avLst/>
        </a:prstGeom>
      </dgm:spPr>
      <dgm:t>
        <a:bodyPr/>
        <a:lstStyle/>
        <a:p>
          <a:endParaRPr lang="en-IE"/>
        </a:p>
      </dgm:t>
    </dgm:pt>
    <dgm:pt modelId="{176DD98F-787C-4359-88B3-46843AC3A384}" type="pres">
      <dgm:prSet presAssocID="{292447F4-634E-42C2-971F-4413DF0E6E38}" presName="pillarX" presStyleLbl="node1" presStyleIdx="1" presStyleCnt="4">
        <dgm:presLayoutVars>
          <dgm:bulletEnabled val="1"/>
        </dgm:presLayoutVars>
      </dgm:prSet>
      <dgm:spPr>
        <a:prstGeom prst="roundRect">
          <a:avLst/>
        </a:prstGeom>
      </dgm:spPr>
      <dgm:t>
        <a:bodyPr/>
        <a:lstStyle/>
        <a:p>
          <a:endParaRPr lang="en-IE"/>
        </a:p>
      </dgm:t>
    </dgm:pt>
    <dgm:pt modelId="{97C5342B-048A-473E-8FE4-20710276E58A}" type="pres">
      <dgm:prSet presAssocID="{750997FA-BB76-4F2E-80CC-FADFAC29D832}" presName="pillarX" presStyleLbl="node1" presStyleIdx="2" presStyleCnt="4">
        <dgm:presLayoutVars>
          <dgm:bulletEnabled val="1"/>
        </dgm:presLayoutVars>
      </dgm:prSet>
      <dgm:spPr>
        <a:prstGeom prst="roundRect">
          <a:avLst/>
        </a:prstGeom>
      </dgm:spPr>
      <dgm:t>
        <a:bodyPr/>
        <a:lstStyle/>
        <a:p>
          <a:endParaRPr lang="en-IE"/>
        </a:p>
      </dgm:t>
    </dgm:pt>
    <dgm:pt modelId="{B773BB0B-0D78-4801-B515-CFEBF4369A92}" type="pres">
      <dgm:prSet presAssocID="{A6F3B7A4-EFC7-44DC-949D-A60F71CCFACB}" presName="pillarX" presStyleLbl="node1" presStyleIdx="3" presStyleCnt="4">
        <dgm:presLayoutVars>
          <dgm:bulletEnabled val="1"/>
        </dgm:presLayoutVars>
      </dgm:prSet>
      <dgm:spPr/>
      <dgm:t>
        <a:bodyPr/>
        <a:lstStyle/>
        <a:p>
          <a:endParaRPr lang="en-IE"/>
        </a:p>
      </dgm:t>
    </dgm:pt>
    <dgm:pt modelId="{58C54759-0618-40FE-B200-9DB86CD6BD0D}" type="pres">
      <dgm:prSet presAssocID="{720F2849-994F-4442-ABBD-E1D3F0F0CC17}" presName="base" presStyleLbl="dkBgShp" presStyleIdx="1" presStyleCnt="2"/>
      <dgm:spPr>
        <a:prstGeom prst="roundRect">
          <a:avLst/>
        </a:prstGeom>
      </dgm:spPr>
    </dgm:pt>
  </dgm:ptLst>
  <dgm:cxnLst>
    <dgm:cxn modelId="{EAA4FB03-A9CB-48B9-B74F-E05FEFD3A48E}" srcId="{6DBB536A-6CF7-48FD-AAC7-139EE9536241}" destId="{720F2849-994F-4442-ABBD-E1D3F0F0CC17}" srcOrd="0" destOrd="0" parTransId="{1FE83F09-B1E7-4B60-AC22-FE68AB9B6CBC}" sibTransId="{3E7FF20E-3768-4E66-9DB7-D9CA3C8DD6F3}"/>
    <dgm:cxn modelId="{7BC947FB-01F9-4E8B-B7CC-16D4AB5ED869}" type="presOf" srcId="{F1A375C3-369E-4CEF-A519-320B100F9FF1}" destId="{826FD810-9E1E-4BA2-BABB-75B799A3A8A2}" srcOrd="0" destOrd="0" presId="urn:microsoft.com/office/officeart/2005/8/layout/hList3"/>
    <dgm:cxn modelId="{F60C34BE-9AA0-404F-BE23-797AE5F7CF71}" srcId="{720F2849-994F-4442-ABBD-E1D3F0F0CC17}" destId="{292447F4-634E-42C2-971F-4413DF0E6E38}" srcOrd="1" destOrd="0" parTransId="{C45A547E-0888-4890-942C-B39CB97AD1FF}" sibTransId="{078CBB98-0AE3-470E-AB8A-AA485F8D1969}"/>
    <dgm:cxn modelId="{504F53FA-F213-4781-822F-A1637977BDB5}" srcId="{720F2849-994F-4442-ABBD-E1D3F0F0CC17}" destId="{750997FA-BB76-4F2E-80CC-FADFAC29D832}" srcOrd="2" destOrd="0" parTransId="{FEFCAB65-20A4-4F4D-B95D-E544BA94B7A2}" sibTransId="{B508C347-A861-4BC3-9E96-4FD0D5E11EDF}"/>
    <dgm:cxn modelId="{11A41FCE-2AA6-413D-8460-C0F1A670CDC7}" type="presOf" srcId="{A6F3B7A4-EFC7-44DC-949D-A60F71CCFACB}" destId="{B773BB0B-0D78-4801-B515-CFEBF4369A92}" srcOrd="0" destOrd="0" presId="urn:microsoft.com/office/officeart/2005/8/layout/hList3"/>
    <dgm:cxn modelId="{E32C821C-1753-4AD4-A773-F7A29F0436A5}" srcId="{720F2849-994F-4442-ABBD-E1D3F0F0CC17}" destId="{F1A375C3-369E-4CEF-A519-320B100F9FF1}" srcOrd="0" destOrd="0" parTransId="{8FD0982C-83E2-4354-9EC0-93AD0E338815}" sibTransId="{A4D6A4D4-7B1F-4796-A001-6AA1C4377172}"/>
    <dgm:cxn modelId="{AAACE77B-939C-44CC-BEC7-C9373BF754B0}" type="presOf" srcId="{750997FA-BB76-4F2E-80CC-FADFAC29D832}" destId="{97C5342B-048A-473E-8FE4-20710276E58A}" srcOrd="0" destOrd="0" presId="urn:microsoft.com/office/officeart/2005/8/layout/hList3"/>
    <dgm:cxn modelId="{003C6777-E31B-4004-B5F5-57C3AFDA4A29}" type="presOf" srcId="{720F2849-994F-4442-ABBD-E1D3F0F0CC17}" destId="{D0492AC6-8284-474F-8C4E-5539B15A30D8}" srcOrd="0" destOrd="0" presId="urn:microsoft.com/office/officeart/2005/8/layout/hList3"/>
    <dgm:cxn modelId="{458CE736-7AD4-4018-AD44-C21664B54A6A}" type="presOf" srcId="{6DBB536A-6CF7-48FD-AAC7-139EE9536241}" destId="{0A8834B1-D891-4F05-B2F3-09737C65F5F2}" srcOrd="0" destOrd="0" presId="urn:microsoft.com/office/officeart/2005/8/layout/hList3"/>
    <dgm:cxn modelId="{95471AD9-B8A3-43DA-AAAA-1E5EBED3530F}" type="presOf" srcId="{292447F4-634E-42C2-971F-4413DF0E6E38}" destId="{176DD98F-787C-4359-88B3-46843AC3A384}" srcOrd="0" destOrd="0" presId="urn:microsoft.com/office/officeart/2005/8/layout/hList3"/>
    <dgm:cxn modelId="{954D6DC4-2FFC-45AE-884E-E8135B894926}" srcId="{720F2849-994F-4442-ABBD-E1D3F0F0CC17}" destId="{A6F3B7A4-EFC7-44DC-949D-A60F71CCFACB}" srcOrd="3" destOrd="0" parTransId="{9F4147E1-5FCC-4B23-BACC-5B5C02EC2058}" sibTransId="{51095F3B-080A-4745-B7CE-BD3F84E2EE08}"/>
    <dgm:cxn modelId="{79C9B1DE-A6C3-4DEB-802D-76C6C17E0E08}" type="presParOf" srcId="{0A8834B1-D891-4F05-B2F3-09737C65F5F2}" destId="{D0492AC6-8284-474F-8C4E-5539B15A30D8}" srcOrd="0" destOrd="0" presId="urn:microsoft.com/office/officeart/2005/8/layout/hList3"/>
    <dgm:cxn modelId="{EFD815F1-0313-4882-BA01-FD5DA3179721}" type="presParOf" srcId="{0A8834B1-D891-4F05-B2F3-09737C65F5F2}" destId="{5A9F7A39-FB16-44A4-ACA7-5C0FD8F149EB}" srcOrd="1" destOrd="0" presId="urn:microsoft.com/office/officeart/2005/8/layout/hList3"/>
    <dgm:cxn modelId="{EE193E43-4B52-47BD-86CB-33916F316B36}" type="presParOf" srcId="{5A9F7A39-FB16-44A4-ACA7-5C0FD8F149EB}" destId="{826FD810-9E1E-4BA2-BABB-75B799A3A8A2}" srcOrd="0" destOrd="0" presId="urn:microsoft.com/office/officeart/2005/8/layout/hList3"/>
    <dgm:cxn modelId="{FA900CAE-5A52-4589-A1E7-409BB377B65C}" type="presParOf" srcId="{5A9F7A39-FB16-44A4-ACA7-5C0FD8F149EB}" destId="{176DD98F-787C-4359-88B3-46843AC3A384}" srcOrd="1" destOrd="0" presId="urn:microsoft.com/office/officeart/2005/8/layout/hList3"/>
    <dgm:cxn modelId="{652AFC21-8FE9-4E23-800F-5BF91876523F}" type="presParOf" srcId="{5A9F7A39-FB16-44A4-ACA7-5C0FD8F149EB}" destId="{97C5342B-048A-473E-8FE4-20710276E58A}" srcOrd="2" destOrd="0" presId="urn:microsoft.com/office/officeart/2005/8/layout/hList3"/>
    <dgm:cxn modelId="{EB331D05-0D97-4F67-BB33-FBE3DC670D41}" type="presParOf" srcId="{5A9F7A39-FB16-44A4-ACA7-5C0FD8F149EB}" destId="{B773BB0B-0D78-4801-B515-CFEBF4369A92}" srcOrd="3" destOrd="0" presId="urn:microsoft.com/office/officeart/2005/8/layout/hList3"/>
    <dgm:cxn modelId="{046EBCE5-DCA6-465D-8FBF-8ACFE2143F32}" type="presParOf" srcId="{0A8834B1-D891-4F05-B2F3-09737C65F5F2}" destId="{58C54759-0618-40FE-B200-9DB86CD6BD0D}"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057A544-B3BA-4127-9E1A-64F0DAD6D04A}" type="doc">
      <dgm:prSet loTypeId="urn:microsoft.com/office/officeart/2005/8/layout/hList3" loCatId="list" qsTypeId="urn:microsoft.com/office/officeart/2005/8/quickstyle/simple1" qsCatId="simple" csTypeId="urn:microsoft.com/office/officeart/2005/8/colors/accent1_5" csCatId="accent1" phldr="1"/>
      <dgm:spPr/>
      <dgm:t>
        <a:bodyPr/>
        <a:lstStyle/>
        <a:p>
          <a:endParaRPr lang="en-IE"/>
        </a:p>
      </dgm:t>
    </dgm:pt>
    <dgm:pt modelId="{262457F5-0898-4925-A212-0E2859DA010A}">
      <dgm:prSet phldrT="[Text]" custT="1"/>
      <dgm:spPr/>
      <dgm:t>
        <a:bodyPr/>
        <a:lstStyle/>
        <a:p>
          <a:r>
            <a:rPr lang="en-IE" sz="3200" smtClean="0"/>
            <a:t>Next Steps</a:t>
          </a:r>
          <a:endParaRPr lang="en-IE" sz="3200" dirty="0"/>
        </a:p>
      </dgm:t>
    </dgm:pt>
    <dgm:pt modelId="{6D7D82B1-A097-48D2-88E8-2A5957CD874B}" type="parTrans" cxnId="{20032337-F25B-40D4-AABA-A2B5D04EDE50}">
      <dgm:prSet/>
      <dgm:spPr/>
      <dgm:t>
        <a:bodyPr/>
        <a:lstStyle/>
        <a:p>
          <a:endParaRPr lang="en-IE"/>
        </a:p>
      </dgm:t>
    </dgm:pt>
    <dgm:pt modelId="{2FE61455-FDFA-452C-BCA7-E683B3F7E3F6}" type="sibTrans" cxnId="{20032337-F25B-40D4-AABA-A2B5D04EDE50}">
      <dgm:prSet/>
      <dgm:spPr/>
      <dgm:t>
        <a:bodyPr/>
        <a:lstStyle/>
        <a:p>
          <a:endParaRPr lang="en-IE"/>
        </a:p>
      </dgm:t>
    </dgm:pt>
    <dgm:pt modelId="{D662E8A3-1FB8-43E1-999B-F854BFC3B143}">
      <dgm:prSet/>
      <dgm:spPr/>
      <dgm:t>
        <a:bodyPr/>
        <a:lstStyle/>
        <a:p>
          <a:r>
            <a:rPr lang="en-IE" smtClean="0"/>
            <a:t>Notification of PQQ outcomes</a:t>
          </a:r>
          <a:endParaRPr lang="en-IE"/>
        </a:p>
      </dgm:t>
    </dgm:pt>
    <dgm:pt modelId="{684C1A2D-8A6A-446B-B63A-A83884CBA0BB}" type="parTrans" cxnId="{73CC5EE5-F534-4812-8455-242DFE31E4C3}">
      <dgm:prSet/>
      <dgm:spPr/>
      <dgm:t>
        <a:bodyPr/>
        <a:lstStyle/>
        <a:p>
          <a:endParaRPr lang="en-IE"/>
        </a:p>
      </dgm:t>
    </dgm:pt>
    <dgm:pt modelId="{EBD648EE-59C7-4430-936E-F15151D11D57}" type="sibTrans" cxnId="{73CC5EE5-F534-4812-8455-242DFE31E4C3}">
      <dgm:prSet/>
      <dgm:spPr/>
      <dgm:t>
        <a:bodyPr/>
        <a:lstStyle/>
        <a:p>
          <a:endParaRPr lang="en-IE"/>
        </a:p>
      </dgm:t>
    </dgm:pt>
    <dgm:pt modelId="{DEF1E498-F1C8-42BF-9BBA-3160C737F523}">
      <dgm:prSet/>
      <dgm:spPr/>
      <dgm:t>
        <a:bodyPr/>
        <a:lstStyle/>
        <a:p>
          <a:r>
            <a:rPr lang="en-IE" smtClean="0"/>
            <a:t>Info on Bid pricing mechanism and payments</a:t>
          </a:r>
          <a:endParaRPr lang="en-IE"/>
        </a:p>
      </dgm:t>
    </dgm:pt>
    <dgm:pt modelId="{E3328016-D81E-41BD-94DE-92FF902F8D3E}" type="parTrans" cxnId="{11EB0928-BACB-4C6C-AE1A-F897D8BE6431}">
      <dgm:prSet/>
      <dgm:spPr/>
      <dgm:t>
        <a:bodyPr/>
        <a:lstStyle/>
        <a:p>
          <a:endParaRPr lang="en-IE"/>
        </a:p>
      </dgm:t>
    </dgm:pt>
    <dgm:pt modelId="{AFF7D9B0-B10F-473D-BB1F-F5715AD35EE6}" type="sibTrans" cxnId="{11EB0928-BACB-4C6C-AE1A-F897D8BE6431}">
      <dgm:prSet/>
      <dgm:spPr/>
      <dgm:t>
        <a:bodyPr/>
        <a:lstStyle/>
        <a:p>
          <a:endParaRPr lang="en-IE"/>
        </a:p>
      </dgm:t>
    </dgm:pt>
    <dgm:pt modelId="{0CF1EEFF-B424-408C-9B55-437CCFF8209C}">
      <dgm:prSet/>
      <dgm:spPr/>
      <dgm:t>
        <a:bodyPr/>
        <a:lstStyle/>
        <a:p>
          <a:r>
            <a:rPr lang="en-IE" smtClean="0"/>
            <a:t>Info on I-SEM interactions</a:t>
          </a:r>
          <a:endParaRPr lang="en-IE"/>
        </a:p>
      </dgm:t>
    </dgm:pt>
    <dgm:pt modelId="{AAB4CE5C-C8E8-4BA3-B2D4-6E6BAB7CDD10}" type="parTrans" cxnId="{ECA3496D-DA06-45F8-97D8-23FD3794A957}">
      <dgm:prSet/>
      <dgm:spPr/>
      <dgm:t>
        <a:bodyPr/>
        <a:lstStyle/>
        <a:p>
          <a:endParaRPr lang="en-IE"/>
        </a:p>
      </dgm:t>
    </dgm:pt>
    <dgm:pt modelId="{A982085A-CA05-472C-81DB-F439F2B78FE4}" type="sibTrans" cxnId="{ECA3496D-DA06-45F8-97D8-23FD3794A957}">
      <dgm:prSet/>
      <dgm:spPr/>
      <dgm:t>
        <a:bodyPr/>
        <a:lstStyle/>
        <a:p>
          <a:endParaRPr lang="en-IE"/>
        </a:p>
      </dgm:t>
    </dgm:pt>
    <dgm:pt modelId="{877AA58D-813B-4C5A-B87A-8C9E9B8C90B5}">
      <dgm:prSet/>
      <dgm:spPr/>
      <dgm:t>
        <a:bodyPr/>
        <a:lstStyle/>
        <a:p>
          <a:r>
            <a:rPr lang="en-IE" smtClean="0"/>
            <a:t>Launch of Tender stage</a:t>
          </a:r>
          <a:endParaRPr lang="en-IE"/>
        </a:p>
      </dgm:t>
    </dgm:pt>
    <dgm:pt modelId="{73DE8FD3-ED3A-4598-9CD6-728D906A0916}" type="parTrans" cxnId="{851133E1-186C-41EE-8766-EBEFC5D7E141}">
      <dgm:prSet/>
      <dgm:spPr/>
      <dgm:t>
        <a:bodyPr/>
        <a:lstStyle/>
        <a:p>
          <a:endParaRPr lang="en-IE"/>
        </a:p>
      </dgm:t>
    </dgm:pt>
    <dgm:pt modelId="{A915EA04-844C-4486-BD97-80B2E3B61457}" type="sibTrans" cxnId="{851133E1-186C-41EE-8766-EBEFC5D7E141}">
      <dgm:prSet/>
      <dgm:spPr/>
      <dgm:t>
        <a:bodyPr/>
        <a:lstStyle/>
        <a:p>
          <a:endParaRPr lang="en-IE"/>
        </a:p>
      </dgm:t>
    </dgm:pt>
    <dgm:pt modelId="{68099064-E1F9-45BD-BFDE-3F6F52FE15C2}">
      <dgm:prSet/>
      <dgm:spPr/>
      <dgm:t>
        <a:bodyPr/>
        <a:lstStyle/>
        <a:p>
          <a:r>
            <a:rPr lang="en-IE" smtClean="0"/>
            <a:t>Bidders Conference</a:t>
          </a:r>
          <a:endParaRPr lang="en-IE"/>
        </a:p>
      </dgm:t>
    </dgm:pt>
    <dgm:pt modelId="{88CE1E00-424C-4C82-B604-AE346BF15F45}" type="parTrans" cxnId="{98B2125F-7919-4D13-AA7C-D7042203C49F}">
      <dgm:prSet/>
      <dgm:spPr/>
      <dgm:t>
        <a:bodyPr/>
        <a:lstStyle/>
        <a:p>
          <a:endParaRPr lang="en-IE"/>
        </a:p>
      </dgm:t>
    </dgm:pt>
    <dgm:pt modelId="{0003B05B-541F-4C77-AABF-CD1B874ACAE9}" type="sibTrans" cxnId="{98B2125F-7919-4D13-AA7C-D7042203C49F}">
      <dgm:prSet/>
      <dgm:spPr/>
      <dgm:t>
        <a:bodyPr/>
        <a:lstStyle/>
        <a:p>
          <a:endParaRPr lang="en-IE"/>
        </a:p>
      </dgm:t>
    </dgm:pt>
    <dgm:pt modelId="{3E576B95-55CD-4DF1-B6BD-7825D20F5411}" type="pres">
      <dgm:prSet presAssocID="{5057A544-B3BA-4127-9E1A-64F0DAD6D04A}" presName="composite" presStyleCnt="0">
        <dgm:presLayoutVars>
          <dgm:chMax val="1"/>
          <dgm:dir/>
          <dgm:resizeHandles val="exact"/>
        </dgm:presLayoutVars>
      </dgm:prSet>
      <dgm:spPr/>
      <dgm:t>
        <a:bodyPr/>
        <a:lstStyle/>
        <a:p>
          <a:endParaRPr lang="en-IE"/>
        </a:p>
      </dgm:t>
    </dgm:pt>
    <dgm:pt modelId="{7D8D09B9-7490-4707-8469-71452BD7534F}" type="pres">
      <dgm:prSet presAssocID="{262457F5-0898-4925-A212-0E2859DA010A}" presName="roof" presStyleLbl="dkBgShp" presStyleIdx="0" presStyleCnt="2" custLinFactNeighborX="-436" custLinFactNeighborY="-2083"/>
      <dgm:spPr>
        <a:prstGeom prst="roundRect">
          <a:avLst/>
        </a:prstGeom>
      </dgm:spPr>
      <dgm:t>
        <a:bodyPr/>
        <a:lstStyle/>
        <a:p>
          <a:endParaRPr lang="en-IE"/>
        </a:p>
      </dgm:t>
    </dgm:pt>
    <dgm:pt modelId="{FA892E39-DDE9-4674-91DC-BE4664EA7F6C}" type="pres">
      <dgm:prSet presAssocID="{262457F5-0898-4925-A212-0E2859DA010A}" presName="pillars" presStyleCnt="0"/>
      <dgm:spPr/>
    </dgm:pt>
    <dgm:pt modelId="{8FA01518-E5F4-4B28-86FF-DADF0E9C9C3E}" type="pres">
      <dgm:prSet presAssocID="{262457F5-0898-4925-A212-0E2859DA010A}" presName="pillar1" presStyleLbl="node1" presStyleIdx="0" presStyleCnt="5">
        <dgm:presLayoutVars>
          <dgm:bulletEnabled val="1"/>
        </dgm:presLayoutVars>
      </dgm:prSet>
      <dgm:spPr>
        <a:prstGeom prst="rect">
          <a:avLst/>
        </a:prstGeom>
      </dgm:spPr>
      <dgm:t>
        <a:bodyPr/>
        <a:lstStyle/>
        <a:p>
          <a:endParaRPr lang="en-IE"/>
        </a:p>
      </dgm:t>
    </dgm:pt>
    <dgm:pt modelId="{59A1172E-05C2-48A1-83AD-A847074B418D}" type="pres">
      <dgm:prSet presAssocID="{DEF1E498-F1C8-42BF-9BBA-3160C737F523}" presName="pillarX" presStyleLbl="node1" presStyleIdx="1" presStyleCnt="5">
        <dgm:presLayoutVars>
          <dgm:bulletEnabled val="1"/>
        </dgm:presLayoutVars>
      </dgm:prSet>
      <dgm:spPr/>
      <dgm:t>
        <a:bodyPr/>
        <a:lstStyle/>
        <a:p>
          <a:endParaRPr lang="en-IE"/>
        </a:p>
      </dgm:t>
    </dgm:pt>
    <dgm:pt modelId="{FF82A7A4-E2BE-4F86-88FB-A9CD18EC98B5}" type="pres">
      <dgm:prSet presAssocID="{0CF1EEFF-B424-408C-9B55-437CCFF8209C}" presName="pillarX" presStyleLbl="node1" presStyleIdx="2" presStyleCnt="5">
        <dgm:presLayoutVars>
          <dgm:bulletEnabled val="1"/>
        </dgm:presLayoutVars>
      </dgm:prSet>
      <dgm:spPr/>
      <dgm:t>
        <a:bodyPr/>
        <a:lstStyle/>
        <a:p>
          <a:endParaRPr lang="en-IE"/>
        </a:p>
      </dgm:t>
    </dgm:pt>
    <dgm:pt modelId="{57CF1F89-F366-4FE4-B339-1BE089FC004B}" type="pres">
      <dgm:prSet presAssocID="{877AA58D-813B-4C5A-B87A-8C9E9B8C90B5}" presName="pillarX" presStyleLbl="node1" presStyleIdx="3" presStyleCnt="5">
        <dgm:presLayoutVars>
          <dgm:bulletEnabled val="1"/>
        </dgm:presLayoutVars>
      </dgm:prSet>
      <dgm:spPr/>
      <dgm:t>
        <a:bodyPr/>
        <a:lstStyle/>
        <a:p>
          <a:endParaRPr lang="en-IE"/>
        </a:p>
      </dgm:t>
    </dgm:pt>
    <dgm:pt modelId="{38C04694-2D17-43F0-B792-16A7F930A6D7}" type="pres">
      <dgm:prSet presAssocID="{68099064-E1F9-45BD-BFDE-3F6F52FE15C2}" presName="pillarX" presStyleLbl="node1" presStyleIdx="4" presStyleCnt="5">
        <dgm:presLayoutVars>
          <dgm:bulletEnabled val="1"/>
        </dgm:presLayoutVars>
      </dgm:prSet>
      <dgm:spPr/>
      <dgm:t>
        <a:bodyPr/>
        <a:lstStyle/>
        <a:p>
          <a:endParaRPr lang="en-IE"/>
        </a:p>
      </dgm:t>
    </dgm:pt>
    <dgm:pt modelId="{0BD8FDA7-5211-48E8-9FAD-B68E4F51E9F1}" type="pres">
      <dgm:prSet presAssocID="{262457F5-0898-4925-A212-0E2859DA010A}" presName="base" presStyleLbl="dkBgShp" presStyleIdx="1" presStyleCnt="2"/>
      <dgm:spPr>
        <a:prstGeom prst="roundRect">
          <a:avLst/>
        </a:prstGeom>
      </dgm:spPr>
    </dgm:pt>
  </dgm:ptLst>
  <dgm:cxnLst>
    <dgm:cxn modelId="{171647F6-7486-43FA-945E-EDCC6F2FB602}" type="presOf" srcId="{0CF1EEFF-B424-408C-9B55-437CCFF8209C}" destId="{FF82A7A4-E2BE-4F86-88FB-A9CD18EC98B5}" srcOrd="0" destOrd="0" presId="urn:microsoft.com/office/officeart/2005/8/layout/hList3"/>
    <dgm:cxn modelId="{91771FA9-7CDF-4E7B-83C7-D917C4D607BD}" type="presOf" srcId="{262457F5-0898-4925-A212-0E2859DA010A}" destId="{7D8D09B9-7490-4707-8469-71452BD7534F}" srcOrd="0" destOrd="0" presId="urn:microsoft.com/office/officeart/2005/8/layout/hList3"/>
    <dgm:cxn modelId="{11EB0928-BACB-4C6C-AE1A-F897D8BE6431}" srcId="{262457F5-0898-4925-A212-0E2859DA010A}" destId="{DEF1E498-F1C8-42BF-9BBA-3160C737F523}" srcOrd="1" destOrd="0" parTransId="{E3328016-D81E-41BD-94DE-92FF902F8D3E}" sibTransId="{AFF7D9B0-B10F-473D-BB1F-F5715AD35EE6}"/>
    <dgm:cxn modelId="{851133E1-186C-41EE-8766-EBEFC5D7E141}" srcId="{262457F5-0898-4925-A212-0E2859DA010A}" destId="{877AA58D-813B-4C5A-B87A-8C9E9B8C90B5}" srcOrd="3" destOrd="0" parTransId="{73DE8FD3-ED3A-4598-9CD6-728D906A0916}" sibTransId="{A915EA04-844C-4486-BD97-80B2E3B61457}"/>
    <dgm:cxn modelId="{0EE8D068-8711-4499-B324-9F14840E094A}" type="presOf" srcId="{D662E8A3-1FB8-43E1-999B-F854BFC3B143}" destId="{8FA01518-E5F4-4B28-86FF-DADF0E9C9C3E}" srcOrd="0" destOrd="0" presId="urn:microsoft.com/office/officeart/2005/8/layout/hList3"/>
    <dgm:cxn modelId="{98B2125F-7919-4D13-AA7C-D7042203C49F}" srcId="{262457F5-0898-4925-A212-0E2859DA010A}" destId="{68099064-E1F9-45BD-BFDE-3F6F52FE15C2}" srcOrd="4" destOrd="0" parTransId="{88CE1E00-424C-4C82-B604-AE346BF15F45}" sibTransId="{0003B05B-541F-4C77-AABF-CD1B874ACAE9}"/>
    <dgm:cxn modelId="{ECA3496D-DA06-45F8-97D8-23FD3794A957}" srcId="{262457F5-0898-4925-A212-0E2859DA010A}" destId="{0CF1EEFF-B424-408C-9B55-437CCFF8209C}" srcOrd="2" destOrd="0" parTransId="{AAB4CE5C-C8E8-4BA3-B2D4-6E6BAB7CDD10}" sibTransId="{A982085A-CA05-472C-81DB-F439F2B78FE4}"/>
    <dgm:cxn modelId="{20032337-F25B-40D4-AABA-A2B5D04EDE50}" srcId="{5057A544-B3BA-4127-9E1A-64F0DAD6D04A}" destId="{262457F5-0898-4925-A212-0E2859DA010A}" srcOrd="0" destOrd="0" parTransId="{6D7D82B1-A097-48D2-88E8-2A5957CD874B}" sibTransId="{2FE61455-FDFA-452C-BCA7-E683B3F7E3F6}"/>
    <dgm:cxn modelId="{6DC65D8B-9F09-45D6-9D30-A0FDAD6264C0}" type="presOf" srcId="{68099064-E1F9-45BD-BFDE-3F6F52FE15C2}" destId="{38C04694-2D17-43F0-B792-16A7F930A6D7}" srcOrd="0" destOrd="0" presId="urn:microsoft.com/office/officeart/2005/8/layout/hList3"/>
    <dgm:cxn modelId="{0C16C1C2-AD38-4758-95C0-07C38BB2BBC2}" type="presOf" srcId="{DEF1E498-F1C8-42BF-9BBA-3160C737F523}" destId="{59A1172E-05C2-48A1-83AD-A847074B418D}" srcOrd="0" destOrd="0" presId="urn:microsoft.com/office/officeart/2005/8/layout/hList3"/>
    <dgm:cxn modelId="{73CC5EE5-F534-4812-8455-242DFE31E4C3}" srcId="{262457F5-0898-4925-A212-0E2859DA010A}" destId="{D662E8A3-1FB8-43E1-999B-F854BFC3B143}" srcOrd="0" destOrd="0" parTransId="{684C1A2D-8A6A-446B-B63A-A83884CBA0BB}" sibTransId="{EBD648EE-59C7-4430-936E-F15151D11D57}"/>
    <dgm:cxn modelId="{2120368F-E4B0-4930-98E3-19F431BE961B}" type="presOf" srcId="{877AA58D-813B-4C5A-B87A-8C9E9B8C90B5}" destId="{57CF1F89-F366-4FE4-B339-1BE089FC004B}" srcOrd="0" destOrd="0" presId="urn:microsoft.com/office/officeart/2005/8/layout/hList3"/>
    <dgm:cxn modelId="{CCC3DC5A-55DB-42B6-B061-C43AD759A430}" type="presOf" srcId="{5057A544-B3BA-4127-9E1A-64F0DAD6D04A}" destId="{3E576B95-55CD-4DF1-B6BD-7825D20F5411}" srcOrd="0" destOrd="0" presId="urn:microsoft.com/office/officeart/2005/8/layout/hList3"/>
    <dgm:cxn modelId="{54CEA0BB-A358-4079-962A-4229E0939F48}" type="presParOf" srcId="{3E576B95-55CD-4DF1-B6BD-7825D20F5411}" destId="{7D8D09B9-7490-4707-8469-71452BD7534F}" srcOrd="0" destOrd="0" presId="urn:microsoft.com/office/officeart/2005/8/layout/hList3"/>
    <dgm:cxn modelId="{567F285B-F51A-429F-8186-9FA93E1F6F84}" type="presParOf" srcId="{3E576B95-55CD-4DF1-B6BD-7825D20F5411}" destId="{FA892E39-DDE9-4674-91DC-BE4664EA7F6C}" srcOrd="1" destOrd="0" presId="urn:microsoft.com/office/officeart/2005/8/layout/hList3"/>
    <dgm:cxn modelId="{747B61D8-2A29-4311-9078-CDA87BFB6526}" type="presParOf" srcId="{FA892E39-DDE9-4674-91DC-BE4664EA7F6C}" destId="{8FA01518-E5F4-4B28-86FF-DADF0E9C9C3E}" srcOrd="0" destOrd="0" presId="urn:microsoft.com/office/officeart/2005/8/layout/hList3"/>
    <dgm:cxn modelId="{26C451F0-2576-4C9F-BAB1-068575B59EC3}" type="presParOf" srcId="{FA892E39-DDE9-4674-91DC-BE4664EA7F6C}" destId="{59A1172E-05C2-48A1-83AD-A847074B418D}" srcOrd="1" destOrd="0" presId="urn:microsoft.com/office/officeart/2005/8/layout/hList3"/>
    <dgm:cxn modelId="{93EE8875-4086-4A0C-B5C3-6F78BB1207CA}" type="presParOf" srcId="{FA892E39-DDE9-4674-91DC-BE4664EA7F6C}" destId="{FF82A7A4-E2BE-4F86-88FB-A9CD18EC98B5}" srcOrd="2" destOrd="0" presId="urn:microsoft.com/office/officeart/2005/8/layout/hList3"/>
    <dgm:cxn modelId="{7E33D32E-45AB-4C00-BE61-5914CB9402FD}" type="presParOf" srcId="{FA892E39-DDE9-4674-91DC-BE4664EA7F6C}" destId="{57CF1F89-F366-4FE4-B339-1BE089FC004B}" srcOrd="3" destOrd="0" presId="urn:microsoft.com/office/officeart/2005/8/layout/hList3"/>
    <dgm:cxn modelId="{A0B8E1EA-7BD8-4213-9A98-F73DA3527BD0}" type="presParOf" srcId="{FA892E39-DDE9-4674-91DC-BE4664EA7F6C}" destId="{38C04694-2D17-43F0-B792-16A7F930A6D7}" srcOrd="4" destOrd="0" presId="urn:microsoft.com/office/officeart/2005/8/layout/hList3"/>
    <dgm:cxn modelId="{D8734002-2B8C-4EFC-84FB-3FADB5300AD5}" type="presParOf" srcId="{3E576B95-55CD-4DF1-B6BD-7825D20F5411}" destId="{0BD8FDA7-5211-48E8-9FAD-B68E4F51E9F1}"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EC324-1D07-43A8-9797-F78E3A7D75A1}">
      <dsp:nvSpPr>
        <dsp:cNvPr id="0" name=""/>
        <dsp:cNvSpPr/>
      </dsp:nvSpPr>
      <dsp:spPr>
        <a:xfrm rot="5400000">
          <a:off x="4916804" y="-1903491"/>
          <a:ext cx="1047750" cy="512064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IE" sz="2000" kern="1200" dirty="0" smtClean="0"/>
            <a:t>12 services being procured</a:t>
          </a:r>
          <a:endParaRPr lang="en-IE" sz="2000" kern="1200" dirty="0"/>
        </a:p>
        <a:p>
          <a:pPr marL="228600" lvl="1" indent="-228600" algn="l" defTabSz="889000">
            <a:lnSpc>
              <a:spcPct val="90000"/>
            </a:lnSpc>
            <a:spcBef>
              <a:spcPct val="0"/>
            </a:spcBef>
            <a:spcAft>
              <a:spcPct val="15000"/>
            </a:spcAft>
            <a:buChar char="••"/>
          </a:pPr>
          <a:r>
            <a:rPr lang="en-IE" sz="2000" kern="1200" dirty="0" smtClean="0"/>
            <a:t>All except DRR and FPFAPR</a:t>
          </a:r>
          <a:endParaRPr lang="en-IE" sz="2000" kern="1200" dirty="0"/>
        </a:p>
      </dsp:txBody>
      <dsp:txXfrm rot="-5400000">
        <a:off x="2880360" y="184100"/>
        <a:ext cx="5069493" cy="945456"/>
      </dsp:txXfrm>
    </dsp:sp>
    <dsp:sp modelId="{DDBD38E2-478B-4BBB-B957-54FF28A1C4A8}">
      <dsp:nvSpPr>
        <dsp:cNvPr id="0" name=""/>
        <dsp:cNvSpPr/>
      </dsp:nvSpPr>
      <dsp:spPr>
        <a:xfrm>
          <a:off x="0" y="1984"/>
          <a:ext cx="2880360" cy="13096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IE" sz="2800" kern="1200" dirty="0" smtClean="0"/>
            <a:t>Services in Scope</a:t>
          </a:r>
          <a:endParaRPr lang="en-IE" sz="2800" kern="1200" dirty="0"/>
        </a:p>
      </dsp:txBody>
      <dsp:txXfrm>
        <a:off x="63934" y="65918"/>
        <a:ext cx="2752492" cy="1181819"/>
      </dsp:txXfrm>
    </dsp:sp>
    <dsp:sp modelId="{893BEBDF-9DD2-4F00-B615-E410171D9848}">
      <dsp:nvSpPr>
        <dsp:cNvPr id="0" name=""/>
        <dsp:cNvSpPr/>
      </dsp:nvSpPr>
      <dsp:spPr>
        <a:xfrm rot="5400000">
          <a:off x="4916805" y="-528320"/>
          <a:ext cx="1047750" cy="512064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IE" sz="2000" kern="1200" dirty="0" smtClean="0"/>
            <a:t>Can tender to amend existing capability</a:t>
          </a:r>
          <a:endParaRPr lang="en-IE" sz="2000" kern="1200" dirty="0"/>
        </a:p>
        <a:p>
          <a:pPr marL="228600" lvl="1" indent="-228600" algn="l" defTabSz="889000">
            <a:lnSpc>
              <a:spcPct val="90000"/>
            </a:lnSpc>
            <a:spcBef>
              <a:spcPct val="0"/>
            </a:spcBef>
            <a:spcAft>
              <a:spcPct val="15000"/>
            </a:spcAft>
            <a:buChar char="••"/>
          </a:pPr>
          <a:r>
            <a:rPr lang="en-IE" sz="2000" kern="1200" dirty="0" smtClean="0"/>
            <a:t>Can tender for additional services</a:t>
          </a:r>
          <a:endParaRPr lang="en-IE" sz="2000" kern="1200" dirty="0"/>
        </a:p>
      </dsp:txBody>
      <dsp:txXfrm rot="-5400000">
        <a:off x="2880361" y="1559271"/>
        <a:ext cx="5069493" cy="945456"/>
      </dsp:txXfrm>
    </dsp:sp>
    <dsp:sp modelId="{B48DDE7F-0706-4972-AF73-8F01AB96AD1F}">
      <dsp:nvSpPr>
        <dsp:cNvPr id="0" name=""/>
        <dsp:cNvSpPr/>
      </dsp:nvSpPr>
      <dsp:spPr>
        <a:xfrm>
          <a:off x="0" y="1377156"/>
          <a:ext cx="2880360" cy="13096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IE" sz="2800" kern="1200" dirty="0" smtClean="0"/>
            <a:t>Existing Providers</a:t>
          </a:r>
          <a:endParaRPr lang="en-IE" sz="2800" kern="1200" dirty="0"/>
        </a:p>
      </dsp:txBody>
      <dsp:txXfrm>
        <a:off x="63934" y="1441090"/>
        <a:ext cx="2752492" cy="1181819"/>
      </dsp:txXfrm>
    </dsp:sp>
    <dsp:sp modelId="{0266E955-4B82-48C5-B0A8-A174610669DA}">
      <dsp:nvSpPr>
        <dsp:cNvPr id="0" name=""/>
        <dsp:cNvSpPr/>
      </dsp:nvSpPr>
      <dsp:spPr>
        <a:xfrm rot="5400000">
          <a:off x="4916805" y="846851"/>
          <a:ext cx="1047750" cy="5120640"/>
        </a:xfrm>
        <a:prstGeom prst="round2SameRect">
          <a:avLst/>
        </a:prstGeom>
        <a:solidFill>
          <a:srgbClr val="D0D8E8">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IE" sz="2000" kern="1200" dirty="0" smtClean="0">
              <a:latin typeface="+mn-lt"/>
            </a:rPr>
            <a:t>Can tender for any service where 'proven'</a:t>
          </a:r>
          <a:endParaRPr lang="en-IE" sz="2000" kern="1200" dirty="0">
            <a:latin typeface="+mn-lt"/>
          </a:endParaRPr>
        </a:p>
      </dsp:txBody>
      <dsp:txXfrm rot="-5400000">
        <a:off x="2880361" y="2934443"/>
        <a:ext cx="5069493" cy="945456"/>
      </dsp:txXfrm>
    </dsp:sp>
    <dsp:sp modelId="{0A3C472C-244B-4D20-ADE5-FCE85E5D30BC}">
      <dsp:nvSpPr>
        <dsp:cNvPr id="0" name=""/>
        <dsp:cNvSpPr/>
      </dsp:nvSpPr>
      <dsp:spPr>
        <a:xfrm>
          <a:off x="0" y="2752328"/>
          <a:ext cx="2880360" cy="13096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IE" sz="2800" kern="1200" dirty="0" smtClean="0"/>
            <a:t>New Providers</a:t>
          </a:r>
          <a:endParaRPr lang="en-IE" sz="2800" kern="1200" dirty="0"/>
        </a:p>
      </dsp:txBody>
      <dsp:txXfrm>
        <a:off x="63934" y="2816262"/>
        <a:ext cx="2752492" cy="1181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25467-8641-4888-A530-1220A292FF84}">
      <dsp:nvSpPr>
        <dsp:cNvPr id="0" name=""/>
        <dsp:cNvSpPr/>
      </dsp:nvSpPr>
      <dsp:spPr>
        <a:xfrm>
          <a:off x="553097" y="0"/>
          <a:ext cx="6178808" cy="4114799"/>
        </a:xfrm>
        <a:prstGeom prst="rightArrow">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178862-23D3-4D45-BE16-10D1AB8457F5}">
      <dsp:nvSpPr>
        <dsp:cNvPr id="0" name=""/>
        <dsp:cNvSpPr/>
      </dsp:nvSpPr>
      <dsp:spPr>
        <a:xfrm>
          <a:off x="2129" y="1234439"/>
          <a:ext cx="1282046" cy="1645919"/>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kern="1200" dirty="0" smtClean="0"/>
            <a:t>Tender Submission Deadline – </a:t>
          </a:r>
        </a:p>
        <a:p>
          <a:pPr lvl="0" algn="ctr" defTabSz="622300">
            <a:lnSpc>
              <a:spcPct val="90000"/>
            </a:lnSpc>
            <a:spcBef>
              <a:spcPct val="0"/>
            </a:spcBef>
            <a:spcAft>
              <a:spcPct val="35000"/>
            </a:spcAft>
          </a:pPr>
          <a:r>
            <a:rPr lang="en-IE" sz="1400" b="1" kern="1200" dirty="0" smtClean="0"/>
            <a:t>24th May 2019</a:t>
          </a:r>
          <a:endParaRPr lang="en-US" sz="1400" b="1" kern="1200" dirty="0"/>
        </a:p>
      </dsp:txBody>
      <dsp:txXfrm>
        <a:off x="64713" y="1297023"/>
        <a:ext cx="1156878" cy="1520751"/>
      </dsp:txXfrm>
    </dsp:sp>
    <dsp:sp modelId="{605EF2AD-F5C6-4091-8AED-9E2D9BFBD39F}">
      <dsp:nvSpPr>
        <dsp:cNvPr id="0" name=""/>
        <dsp:cNvSpPr/>
      </dsp:nvSpPr>
      <dsp:spPr>
        <a:xfrm>
          <a:off x="1497850" y="1234439"/>
          <a:ext cx="1282046" cy="1645919"/>
        </a:xfrm>
        <a:prstGeom prst="roundRect">
          <a:avLst/>
        </a:prstGeom>
        <a:solidFill>
          <a:schemeClr val="accent1">
            <a:shade val="50000"/>
            <a:hueOff val="144575"/>
            <a:satOff val="-3024"/>
            <a:lumOff val="168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kern="1200" dirty="0" smtClean="0"/>
            <a:t>Final Date for Testing – </a:t>
          </a:r>
        </a:p>
        <a:p>
          <a:pPr lvl="0" algn="ctr" defTabSz="622300">
            <a:lnSpc>
              <a:spcPct val="90000"/>
            </a:lnSpc>
            <a:spcBef>
              <a:spcPct val="0"/>
            </a:spcBef>
            <a:spcAft>
              <a:spcPct val="35000"/>
            </a:spcAft>
          </a:pPr>
          <a:r>
            <a:rPr lang="en-IE" sz="1400" b="1" kern="1200" dirty="0" smtClean="0"/>
            <a:t>21</a:t>
          </a:r>
          <a:r>
            <a:rPr lang="en-IE" sz="1400" b="1" kern="1200" baseline="30000" dirty="0" smtClean="0"/>
            <a:t>st</a:t>
          </a:r>
          <a:r>
            <a:rPr lang="en-IE" sz="1400" b="1" kern="1200" dirty="0" smtClean="0"/>
            <a:t> June 2019</a:t>
          </a:r>
        </a:p>
      </dsp:txBody>
      <dsp:txXfrm>
        <a:off x="1560434" y="1297023"/>
        <a:ext cx="1156878" cy="1520751"/>
      </dsp:txXfrm>
    </dsp:sp>
    <dsp:sp modelId="{CD53BE16-A050-415C-910D-FAF73CAAFB39}">
      <dsp:nvSpPr>
        <dsp:cNvPr id="0" name=""/>
        <dsp:cNvSpPr/>
      </dsp:nvSpPr>
      <dsp:spPr>
        <a:xfrm>
          <a:off x="2993570" y="1234439"/>
          <a:ext cx="1282046" cy="1645919"/>
        </a:xfrm>
        <a:prstGeom prst="roundRect">
          <a:avLst/>
        </a:prstGeom>
        <a:solidFill>
          <a:schemeClr val="accent1">
            <a:shade val="50000"/>
            <a:hueOff val="289150"/>
            <a:satOff val="-6048"/>
            <a:lumOff val="336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kern="1200" dirty="0" smtClean="0"/>
            <a:t>Test Report Approval Deadline – </a:t>
          </a:r>
        </a:p>
        <a:p>
          <a:pPr lvl="0" algn="ctr" defTabSz="622300">
            <a:lnSpc>
              <a:spcPct val="90000"/>
            </a:lnSpc>
            <a:spcBef>
              <a:spcPct val="0"/>
            </a:spcBef>
            <a:spcAft>
              <a:spcPct val="35000"/>
            </a:spcAft>
          </a:pPr>
          <a:r>
            <a:rPr lang="en-IE" sz="1400" b="1" kern="1200" dirty="0" smtClean="0"/>
            <a:t>19</a:t>
          </a:r>
          <a:r>
            <a:rPr lang="en-IE" sz="1400" b="1" kern="1200" baseline="30000" dirty="0" smtClean="0"/>
            <a:t>th</a:t>
          </a:r>
          <a:r>
            <a:rPr lang="en-IE" sz="1400" b="1" kern="1200" dirty="0" smtClean="0"/>
            <a:t> July 2019</a:t>
          </a:r>
          <a:endParaRPr lang="en-US" sz="1400" b="1" kern="1200" dirty="0"/>
        </a:p>
      </dsp:txBody>
      <dsp:txXfrm>
        <a:off x="3056154" y="1297023"/>
        <a:ext cx="1156878" cy="1520751"/>
      </dsp:txXfrm>
    </dsp:sp>
    <dsp:sp modelId="{535BEEAB-CFE6-41B3-B34D-A446E86663A4}">
      <dsp:nvSpPr>
        <dsp:cNvPr id="0" name=""/>
        <dsp:cNvSpPr/>
      </dsp:nvSpPr>
      <dsp:spPr>
        <a:xfrm>
          <a:off x="4489290" y="1234439"/>
          <a:ext cx="1282046" cy="1645919"/>
        </a:xfrm>
        <a:prstGeom prst="roundRect">
          <a:avLst/>
        </a:prstGeom>
        <a:solidFill>
          <a:schemeClr val="accent1">
            <a:shade val="50000"/>
            <a:hueOff val="289150"/>
            <a:satOff val="-6048"/>
            <a:lumOff val="336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kern="1200" dirty="0" smtClean="0"/>
            <a:t>Agree Contractual Schedule 9  – </a:t>
          </a:r>
        </a:p>
        <a:p>
          <a:pPr lvl="0" algn="ctr" defTabSz="622300">
            <a:lnSpc>
              <a:spcPct val="90000"/>
            </a:lnSpc>
            <a:spcBef>
              <a:spcPct val="0"/>
            </a:spcBef>
            <a:spcAft>
              <a:spcPct val="35000"/>
            </a:spcAft>
          </a:pPr>
          <a:r>
            <a:rPr lang="en-IE" sz="1400" b="1" kern="1200" dirty="0" smtClean="0"/>
            <a:t>31</a:t>
          </a:r>
          <a:r>
            <a:rPr lang="en-IE" sz="1400" b="1" kern="1200" baseline="30000" dirty="0" smtClean="0"/>
            <a:t>st</a:t>
          </a:r>
          <a:r>
            <a:rPr lang="en-IE" sz="1400" b="1" kern="1200" dirty="0" smtClean="0"/>
            <a:t> July 2019 (approx.)</a:t>
          </a:r>
          <a:endParaRPr lang="en-IE" sz="1400" b="1" kern="1200" dirty="0"/>
        </a:p>
      </dsp:txBody>
      <dsp:txXfrm>
        <a:off x="4551874" y="1297023"/>
        <a:ext cx="1156878" cy="1520751"/>
      </dsp:txXfrm>
    </dsp:sp>
    <dsp:sp modelId="{5B538C1B-3DBA-4708-AD10-27CA2CE32D48}">
      <dsp:nvSpPr>
        <dsp:cNvPr id="0" name=""/>
        <dsp:cNvSpPr/>
      </dsp:nvSpPr>
      <dsp:spPr>
        <a:xfrm>
          <a:off x="5985011" y="1234439"/>
          <a:ext cx="1282046" cy="1645919"/>
        </a:xfrm>
        <a:prstGeom prst="roundRect">
          <a:avLst/>
        </a:prstGeom>
        <a:solidFill>
          <a:schemeClr val="accent1">
            <a:shade val="50000"/>
            <a:hueOff val="144575"/>
            <a:satOff val="-3024"/>
            <a:lumOff val="168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E" sz="1400" kern="1200" dirty="0" smtClean="0"/>
            <a:t>Contract Execution –  </a:t>
          </a:r>
        </a:p>
        <a:p>
          <a:pPr lvl="0" algn="ctr" defTabSz="622300">
            <a:lnSpc>
              <a:spcPct val="90000"/>
            </a:lnSpc>
            <a:spcBef>
              <a:spcPct val="0"/>
            </a:spcBef>
            <a:spcAft>
              <a:spcPct val="35000"/>
            </a:spcAft>
          </a:pPr>
          <a:r>
            <a:rPr lang="en-IE" sz="1400" b="1" kern="1200" dirty="0" smtClean="0"/>
            <a:t>1</a:t>
          </a:r>
          <a:r>
            <a:rPr lang="en-IE" sz="1400" b="1" kern="1200" baseline="30000" dirty="0" smtClean="0"/>
            <a:t>st</a:t>
          </a:r>
          <a:r>
            <a:rPr lang="en-IE" sz="1400" b="1" kern="1200" dirty="0" smtClean="0"/>
            <a:t> September 2019</a:t>
          </a:r>
          <a:endParaRPr lang="en-US" sz="1400" b="1" kern="1200" dirty="0"/>
        </a:p>
      </dsp:txBody>
      <dsp:txXfrm>
        <a:off x="6047595" y="1297023"/>
        <a:ext cx="1156878" cy="15207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92AC6-8284-474F-8C4E-5539B15A30D8}">
      <dsp:nvSpPr>
        <dsp:cNvPr id="0" name=""/>
        <dsp:cNvSpPr/>
      </dsp:nvSpPr>
      <dsp:spPr>
        <a:xfrm>
          <a:off x="0" y="0"/>
          <a:ext cx="7543800" cy="1135380"/>
        </a:xfrm>
        <a:prstGeom prst="round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IE" sz="3200" kern="1200" dirty="0" smtClean="0"/>
            <a:t>Activities to Date</a:t>
          </a:r>
          <a:endParaRPr lang="en-IE" sz="3200" kern="1200" dirty="0"/>
        </a:p>
      </dsp:txBody>
      <dsp:txXfrm>
        <a:off x="55425" y="55425"/>
        <a:ext cx="7432950" cy="1024530"/>
      </dsp:txXfrm>
    </dsp:sp>
    <dsp:sp modelId="{826FD810-9E1E-4BA2-BABB-75B799A3A8A2}">
      <dsp:nvSpPr>
        <dsp:cNvPr id="0" name=""/>
        <dsp:cNvSpPr/>
      </dsp:nvSpPr>
      <dsp:spPr>
        <a:xfrm>
          <a:off x="3683" y="1135380"/>
          <a:ext cx="2512144" cy="238429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en-US" sz="2000" kern="1200" dirty="0" smtClean="0"/>
            <a:t>OJEU Notice issued – 29th March 2019</a:t>
          </a:r>
          <a:endParaRPr lang="en-IE" sz="2000" kern="1200" dirty="0" smtClean="0"/>
        </a:p>
      </dsp:txBody>
      <dsp:txXfrm>
        <a:off x="120075" y="1251772"/>
        <a:ext cx="2279360" cy="2151514"/>
      </dsp:txXfrm>
    </dsp:sp>
    <dsp:sp modelId="{176DD98F-787C-4359-88B3-46843AC3A384}">
      <dsp:nvSpPr>
        <dsp:cNvPr id="0" name=""/>
        <dsp:cNvSpPr/>
      </dsp:nvSpPr>
      <dsp:spPr>
        <a:xfrm>
          <a:off x="2515827" y="1135380"/>
          <a:ext cx="2512144" cy="238429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en-US" sz="2000" kern="1200" dirty="0" smtClean="0"/>
            <a:t>40+ attendees at Bidders’ Conference – 11th April 2019</a:t>
          </a:r>
          <a:endParaRPr lang="en-IE" sz="2000" kern="1200" dirty="0" smtClean="0"/>
        </a:p>
      </dsp:txBody>
      <dsp:txXfrm>
        <a:off x="2632219" y="1251772"/>
        <a:ext cx="2279360" cy="2151514"/>
      </dsp:txXfrm>
    </dsp:sp>
    <dsp:sp modelId="{97C5342B-048A-473E-8FE4-20710276E58A}">
      <dsp:nvSpPr>
        <dsp:cNvPr id="0" name=""/>
        <dsp:cNvSpPr/>
      </dsp:nvSpPr>
      <dsp:spPr>
        <a:xfrm>
          <a:off x="5027972" y="1135380"/>
          <a:ext cx="2512144" cy="238429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en-US" sz="2000" kern="1200" dirty="0" smtClean="0"/>
            <a:t>98 pre-tender clarifications issued on schedule – </a:t>
          </a:r>
        </a:p>
        <a:p>
          <a:pPr lvl="0" algn="ctr" defTabSz="889000">
            <a:lnSpc>
              <a:spcPct val="100000"/>
            </a:lnSpc>
            <a:spcBef>
              <a:spcPct val="0"/>
            </a:spcBef>
            <a:spcAft>
              <a:spcPts val="0"/>
            </a:spcAft>
          </a:pPr>
          <a:r>
            <a:rPr lang="en-US" sz="2000" kern="1200" dirty="0" smtClean="0"/>
            <a:t>10th May 2019</a:t>
          </a:r>
          <a:endParaRPr lang="en-IE" sz="2000" kern="1200" dirty="0" smtClean="0"/>
        </a:p>
        <a:p>
          <a:pPr lvl="0" algn="ctr" defTabSz="889000">
            <a:lnSpc>
              <a:spcPct val="100000"/>
            </a:lnSpc>
            <a:spcBef>
              <a:spcPct val="0"/>
            </a:spcBef>
            <a:spcAft>
              <a:spcPts val="0"/>
            </a:spcAft>
          </a:pPr>
          <a:endParaRPr lang="en-IE" sz="2000" kern="1200" dirty="0"/>
        </a:p>
      </dsp:txBody>
      <dsp:txXfrm>
        <a:off x="5144364" y="1251772"/>
        <a:ext cx="2279360" cy="2151514"/>
      </dsp:txXfrm>
    </dsp:sp>
    <dsp:sp modelId="{58C54759-0618-40FE-B200-9DB86CD6BD0D}">
      <dsp:nvSpPr>
        <dsp:cNvPr id="0" name=""/>
        <dsp:cNvSpPr/>
      </dsp:nvSpPr>
      <dsp:spPr>
        <a:xfrm>
          <a:off x="0" y="3519678"/>
          <a:ext cx="7543800" cy="264922"/>
        </a:xfrm>
        <a:prstGeom prst="round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09B9-7490-4707-8469-71452BD7534F}">
      <dsp:nvSpPr>
        <dsp:cNvPr id="0" name=""/>
        <dsp:cNvSpPr/>
      </dsp:nvSpPr>
      <dsp:spPr>
        <a:xfrm>
          <a:off x="0" y="0"/>
          <a:ext cx="6781799" cy="1043940"/>
        </a:xfrm>
        <a:prstGeom prst="roundRect">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IE" sz="3200" kern="1200" dirty="0" smtClean="0"/>
            <a:t>Next Steps</a:t>
          </a:r>
          <a:endParaRPr lang="en-IE" sz="3200" kern="1200" dirty="0"/>
        </a:p>
      </dsp:txBody>
      <dsp:txXfrm>
        <a:off x="50961" y="50961"/>
        <a:ext cx="6679877" cy="942018"/>
      </dsp:txXfrm>
    </dsp:sp>
    <dsp:sp modelId="{8FA01518-E5F4-4B28-86FF-DADF0E9C9C3E}">
      <dsp:nvSpPr>
        <dsp:cNvPr id="0" name=""/>
        <dsp:cNvSpPr/>
      </dsp:nvSpPr>
      <dsp:spPr>
        <a:xfrm>
          <a:off x="0" y="1043940"/>
          <a:ext cx="3390899" cy="2192274"/>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en-IE" sz="2000" kern="1200" smtClean="0"/>
            <a:t>Initial Procurement assessment commences – 27</a:t>
          </a:r>
          <a:r>
            <a:rPr lang="en-IE" sz="2000" kern="1200" baseline="30000" smtClean="0"/>
            <a:t>th</a:t>
          </a:r>
          <a:r>
            <a:rPr lang="en-IE" sz="2000" kern="1200" smtClean="0"/>
            <a:t> May 2019</a:t>
          </a:r>
          <a:endParaRPr lang="en-IE" sz="2000" kern="1200" dirty="0"/>
        </a:p>
      </dsp:txBody>
      <dsp:txXfrm>
        <a:off x="107018" y="1150958"/>
        <a:ext cx="3176863" cy="1978238"/>
      </dsp:txXfrm>
    </dsp:sp>
    <dsp:sp modelId="{5FFB4161-47AC-4573-81F3-F278D434010D}">
      <dsp:nvSpPr>
        <dsp:cNvPr id="0" name=""/>
        <dsp:cNvSpPr/>
      </dsp:nvSpPr>
      <dsp:spPr>
        <a:xfrm>
          <a:off x="3390899" y="1043940"/>
          <a:ext cx="3390899" cy="2192274"/>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en-IE" sz="2000" kern="1200" smtClean="0"/>
            <a:t>Technical evaluation commences – </a:t>
          </a:r>
        </a:p>
        <a:p>
          <a:pPr lvl="0" algn="ctr" defTabSz="889000">
            <a:lnSpc>
              <a:spcPct val="100000"/>
            </a:lnSpc>
            <a:spcBef>
              <a:spcPct val="0"/>
            </a:spcBef>
            <a:spcAft>
              <a:spcPts val="0"/>
            </a:spcAft>
          </a:pPr>
          <a:r>
            <a:rPr lang="en-IE" sz="2000" kern="1200" smtClean="0"/>
            <a:t>4</a:t>
          </a:r>
          <a:r>
            <a:rPr lang="en-IE" sz="2000" kern="1200" baseline="30000" smtClean="0"/>
            <a:t>th</a:t>
          </a:r>
          <a:r>
            <a:rPr lang="en-IE" sz="2000" kern="1200" smtClean="0"/>
            <a:t> June 2019</a:t>
          </a:r>
          <a:endParaRPr lang="en-IE" sz="2000" kern="1200" dirty="0"/>
        </a:p>
      </dsp:txBody>
      <dsp:txXfrm>
        <a:off x="3497917" y="1150958"/>
        <a:ext cx="3176863" cy="1978238"/>
      </dsp:txXfrm>
    </dsp:sp>
    <dsp:sp modelId="{0BD8FDA7-5211-48E8-9FAD-B68E4F51E9F1}">
      <dsp:nvSpPr>
        <dsp:cNvPr id="0" name=""/>
        <dsp:cNvSpPr/>
      </dsp:nvSpPr>
      <dsp:spPr>
        <a:xfrm>
          <a:off x="0" y="3236214"/>
          <a:ext cx="6781799" cy="243586"/>
        </a:xfrm>
        <a:prstGeom prst="roundRect">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7E8C8-D16F-40A1-A384-FAB4F2DF5A5F}">
      <dsp:nvSpPr>
        <dsp:cNvPr id="0" name=""/>
        <dsp:cNvSpPr/>
      </dsp:nvSpPr>
      <dsp:spPr>
        <a:xfrm>
          <a:off x="0" y="425099"/>
          <a:ext cx="6143625" cy="113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814" tIns="312420" rIns="476814" bIns="106680" numCol="1" spcCol="1270" anchor="t" anchorCtr="0">
          <a:noAutofit/>
        </a:bodyPr>
        <a:lstStyle/>
        <a:p>
          <a:pPr marL="114300" lvl="1" indent="-114300" algn="l" defTabSz="666750">
            <a:lnSpc>
              <a:spcPct val="90000"/>
            </a:lnSpc>
            <a:spcBef>
              <a:spcPct val="0"/>
            </a:spcBef>
            <a:spcAft>
              <a:spcPct val="15000"/>
            </a:spcAft>
            <a:buChar char="••"/>
          </a:pPr>
          <a:r>
            <a:rPr lang="en-IE" sz="1500" kern="1200" smtClean="0"/>
            <a:t>6 year contract (end date August 2027)</a:t>
          </a:r>
          <a:endParaRPr lang="en-IE" sz="1500" kern="1200"/>
        </a:p>
        <a:p>
          <a:pPr marL="114300" lvl="1" indent="-114300" algn="l" defTabSz="666750">
            <a:lnSpc>
              <a:spcPct val="90000"/>
            </a:lnSpc>
            <a:spcBef>
              <a:spcPct val="0"/>
            </a:spcBef>
            <a:spcAft>
              <a:spcPct val="15000"/>
            </a:spcAft>
            <a:buChar char="••"/>
          </a:pPr>
          <a:r>
            <a:rPr lang="en-IE" sz="1500" kern="1200" smtClean="0"/>
            <a:t>Rates fixed for duration of contract</a:t>
          </a:r>
          <a:endParaRPr lang="en-IE" sz="1500" kern="1200"/>
        </a:p>
        <a:p>
          <a:pPr marL="114300" lvl="1" indent="-114300" algn="l" defTabSz="666750">
            <a:lnSpc>
              <a:spcPct val="90000"/>
            </a:lnSpc>
            <a:spcBef>
              <a:spcPct val="0"/>
            </a:spcBef>
            <a:spcAft>
              <a:spcPct val="15000"/>
            </a:spcAft>
            <a:buChar char="••"/>
          </a:pPr>
          <a:r>
            <a:rPr lang="en-IE" sz="1500" kern="1200" smtClean="0"/>
            <a:t>Flat predictable payment (unless performance is poor)</a:t>
          </a:r>
          <a:endParaRPr lang="en-IE" sz="1500" kern="1200"/>
        </a:p>
      </dsp:txBody>
      <dsp:txXfrm>
        <a:off x="0" y="425099"/>
        <a:ext cx="6143625" cy="1134000"/>
      </dsp:txXfrm>
    </dsp:sp>
    <dsp:sp modelId="{2FAECC04-BD78-42EA-929F-6C9A70E859FD}">
      <dsp:nvSpPr>
        <dsp:cNvPr id="0" name=""/>
        <dsp:cNvSpPr/>
      </dsp:nvSpPr>
      <dsp:spPr>
        <a:xfrm>
          <a:off x="307181" y="203699"/>
          <a:ext cx="4300537"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2550" tIns="0" rIns="162550" bIns="0" numCol="1" spcCol="1270" anchor="ctr" anchorCtr="0">
          <a:noAutofit/>
        </a:bodyPr>
        <a:lstStyle/>
        <a:p>
          <a:pPr lvl="0" algn="l" defTabSz="666750">
            <a:lnSpc>
              <a:spcPct val="90000"/>
            </a:lnSpc>
            <a:spcBef>
              <a:spcPct val="0"/>
            </a:spcBef>
            <a:spcAft>
              <a:spcPct val="35000"/>
            </a:spcAft>
          </a:pPr>
          <a:r>
            <a:rPr lang="en-IE" sz="1500" kern="1200" smtClean="0"/>
            <a:t>Investable</a:t>
          </a:r>
          <a:endParaRPr lang="en-IE" sz="1500" kern="1200"/>
        </a:p>
      </dsp:txBody>
      <dsp:txXfrm>
        <a:off x="328797" y="225315"/>
        <a:ext cx="4257305" cy="399568"/>
      </dsp:txXfrm>
    </dsp:sp>
    <dsp:sp modelId="{E3EB9E3C-EE9E-4CB9-94C5-FE81176D6B6C}">
      <dsp:nvSpPr>
        <dsp:cNvPr id="0" name=""/>
        <dsp:cNvSpPr/>
      </dsp:nvSpPr>
      <dsp:spPr>
        <a:xfrm>
          <a:off x="0" y="1861499"/>
          <a:ext cx="6143625" cy="113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814" tIns="312420" rIns="476814" bIns="106680" numCol="1" spcCol="1270" anchor="t" anchorCtr="0">
          <a:noAutofit/>
        </a:bodyPr>
        <a:lstStyle/>
        <a:p>
          <a:pPr marL="114300" lvl="1" indent="-114300" algn="l" defTabSz="666750">
            <a:lnSpc>
              <a:spcPct val="90000"/>
            </a:lnSpc>
            <a:spcBef>
              <a:spcPct val="0"/>
            </a:spcBef>
            <a:spcAft>
              <a:spcPct val="15000"/>
            </a:spcAft>
            <a:buChar char="••"/>
          </a:pPr>
          <a:r>
            <a:rPr lang="en-IE" sz="1500" kern="1200" smtClean="0"/>
            <a:t>Cheapest 100 MW is procured</a:t>
          </a:r>
          <a:endParaRPr lang="en-IE" sz="1500" kern="1200"/>
        </a:p>
        <a:p>
          <a:pPr marL="114300" lvl="1" indent="-114300" algn="l" defTabSz="666750">
            <a:lnSpc>
              <a:spcPct val="90000"/>
            </a:lnSpc>
            <a:spcBef>
              <a:spcPct val="0"/>
            </a:spcBef>
            <a:spcAft>
              <a:spcPct val="15000"/>
            </a:spcAft>
            <a:buChar char="••"/>
          </a:pPr>
          <a:r>
            <a:rPr lang="en-IE" sz="1500" kern="1200" smtClean="0"/>
            <a:t>Pay as bid</a:t>
          </a:r>
          <a:endParaRPr lang="en-IE" sz="1500" kern="1200"/>
        </a:p>
        <a:p>
          <a:pPr marL="114300" lvl="1" indent="-114300" algn="l" defTabSz="666750">
            <a:lnSpc>
              <a:spcPct val="90000"/>
            </a:lnSpc>
            <a:spcBef>
              <a:spcPct val="0"/>
            </a:spcBef>
            <a:spcAft>
              <a:spcPct val="15000"/>
            </a:spcAft>
            <a:buChar char="••"/>
          </a:pPr>
          <a:r>
            <a:rPr lang="en-IE" sz="1500" kern="1200" smtClean="0"/>
            <a:t>Regulated Tariff rates used to set bid cap</a:t>
          </a:r>
          <a:endParaRPr lang="en-IE" sz="1500" kern="1200"/>
        </a:p>
      </dsp:txBody>
      <dsp:txXfrm>
        <a:off x="0" y="1861499"/>
        <a:ext cx="6143625" cy="1134000"/>
      </dsp:txXfrm>
    </dsp:sp>
    <dsp:sp modelId="{E987857B-5E75-43E6-B4D0-A169A9D67E08}">
      <dsp:nvSpPr>
        <dsp:cNvPr id="0" name=""/>
        <dsp:cNvSpPr/>
      </dsp:nvSpPr>
      <dsp:spPr>
        <a:xfrm>
          <a:off x="307181" y="1640099"/>
          <a:ext cx="4300537"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2550" tIns="0" rIns="162550" bIns="0" numCol="1" spcCol="1270" anchor="ctr" anchorCtr="0">
          <a:noAutofit/>
        </a:bodyPr>
        <a:lstStyle/>
        <a:p>
          <a:pPr lvl="0" algn="l" defTabSz="666750">
            <a:lnSpc>
              <a:spcPct val="90000"/>
            </a:lnSpc>
            <a:spcBef>
              <a:spcPct val="0"/>
            </a:spcBef>
            <a:spcAft>
              <a:spcPct val="35000"/>
            </a:spcAft>
          </a:pPr>
          <a:r>
            <a:rPr lang="en-IE" sz="1500" kern="1200" smtClean="0"/>
            <a:t>Auction</a:t>
          </a:r>
          <a:endParaRPr lang="en-IE" sz="1500" kern="1200"/>
        </a:p>
      </dsp:txBody>
      <dsp:txXfrm>
        <a:off x="328797" y="1661715"/>
        <a:ext cx="4257305" cy="399568"/>
      </dsp:txXfrm>
    </dsp:sp>
    <dsp:sp modelId="{65490C90-B1DB-4F8F-B353-091BBC43F9C1}">
      <dsp:nvSpPr>
        <dsp:cNvPr id="0" name=""/>
        <dsp:cNvSpPr/>
      </dsp:nvSpPr>
      <dsp:spPr>
        <a:xfrm>
          <a:off x="0" y="3297899"/>
          <a:ext cx="6143625" cy="13466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814" tIns="312420" rIns="476814" bIns="106680" numCol="1" spcCol="1270" anchor="t" anchorCtr="0">
          <a:noAutofit/>
        </a:bodyPr>
        <a:lstStyle/>
        <a:p>
          <a:pPr marL="114300" lvl="1" indent="-114300" algn="l" defTabSz="666750">
            <a:lnSpc>
              <a:spcPct val="90000"/>
            </a:lnSpc>
            <a:spcBef>
              <a:spcPct val="0"/>
            </a:spcBef>
            <a:spcAft>
              <a:spcPct val="15000"/>
            </a:spcAft>
            <a:buChar char="••"/>
          </a:pPr>
          <a:r>
            <a:rPr lang="en-IE" sz="1500" kern="1200" smtClean="0"/>
            <a:t>Provide under-frequency response from 300 ms up to 20 minutes</a:t>
          </a:r>
          <a:endParaRPr lang="en-IE" sz="1500" kern="1200"/>
        </a:p>
        <a:p>
          <a:pPr marL="114300" lvl="1" indent="-114300" algn="l" defTabSz="666750">
            <a:lnSpc>
              <a:spcPct val="90000"/>
            </a:lnSpc>
            <a:spcBef>
              <a:spcPct val="0"/>
            </a:spcBef>
            <a:spcAft>
              <a:spcPct val="15000"/>
            </a:spcAft>
            <a:buChar char="••"/>
          </a:pPr>
          <a:r>
            <a:rPr lang="en-IE" sz="1500" kern="1200" smtClean="0"/>
            <a:t>Provide some over-frequency response from 300 ms up to 90 seconds</a:t>
          </a:r>
          <a:endParaRPr lang="en-IE" sz="1500" kern="1200"/>
        </a:p>
        <a:p>
          <a:pPr marL="114300" lvl="1" indent="-114300" algn="l" defTabSz="666750">
            <a:lnSpc>
              <a:spcPct val="90000"/>
            </a:lnSpc>
            <a:spcBef>
              <a:spcPct val="0"/>
            </a:spcBef>
            <a:spcAft>
              <a:spcPct val="15000"/>
            </a:spcAft>
            <a:buChar char="••"/>
          </a:pPr>
          <a:r>
            <a:rPr lang="en-IE" sz="1500" kern="1200" smtClean="0"/>
            <a:t>Should be almost always available to provide services</a:t>
          </a:r>
          <a:endParaRPr lang="en-IE" sz="1500" kern="1200"/>
        </a:p>
      </dsp:txBody>
      <dsp:txXfrm>
        <a:off x="0" y="3297899"/>
        <a:ext cx="6143625" cy="1346625"/>
      </dsp:txXfrm>
    </dsp:sp>
    <dsp:sp modelId="{5528B60E-D6CE-4891-A6E5-E2E92FD6596C}">
      <dsp:nvSpPr>
        <dsp:cNvPr id="0" name=""/>
        <dsp:cNvSpPr/>
      </dsp:nvSpPr>
      <dsp:spPr>
        <a:xfrm>
          <a:off x="307181" y="3076499"/>
          <a:ext cx="4300537"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2550" tIns="0" rIns="162550" bIns="0" numCol="1" spcCol="1270" anchor="ctr" anchorCtr="0">
          <a:noAutofit/>
        </a:bodyPr>
        <a:lstStyle/>
        <a:p>
          <a:pPr lvl="0" algn="l" defTabSz="666750">
            <a:lnSpc>
              <a:spcPct val="90000"/>
            </a:lnSpc>
            <a:spcBef>
              <a:spcPct val="0"/>
            </a:spcBef>
            <a:spcAft>
              <a:spcPct val="35000"/>
            </a:spcAft>
          </a:pPr>
          <a:r>
            <a:rPr lang="en-IE" sz="1500" kern="1200" smtClean="0"/>
            <a:t>Requirements</a:t>
          </a:r>
          <a:endParaRPr lang="en-IE" sz="1500" kern="1200"/>
        </a:p>
      </dsp:txBody>
      <dsp:txXfrm>
        <a:off x="328797" y="3098115"/>
        <a:ext cx="4257305" cy="3995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C7CFA-2676-43AD-B59B-3002C51DA2FD}">
      <dsp:nvSpPr>
        <dsp:cNvPr id="0" name=""/>
        <dsp:cNvSpPr/>
      </dsp:nvSpPr>
      <dsp:spPr>
        <a:xfrm>
          <a:off x="755427" y="0"/>
          <a:ext cx="6728345" cy="418986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47C3E9-7288-41CB-BB9D-35737AB6D15E}">
      <dsp:nvSpPr>
        <dsp:cNvPr id="0" name=""/>
        <dsp:cNvSpPr/>
      </dsp:nvSpPr>
      <dsp:spPr>
        <a:xfrm>
          <a:off x="40225" y="1248729"/>
          <a:ext cx="1157409" cy="167594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IE" sz="1050" kern="1200" smtClean="0">
              <a:latin typeface="Arial" panose="020B0604020202020204" pitchFamily="34" charset="0"/>
              <a:cs typeface="Arial" panose="020B0604020202020204" pitchFamily="34" charset="0"/>
            </a:rPr>
            <a:t>Develop </a:t>
          </a:r>
          <a:r>
            <a:rPr lang="en-IE" sz="1050" kern="1200" dirty="0" smtClean="0">
              <a:latin typeface="Arial" panose="020B0604020202020204" pitchFamily="34" charset="0"/>
              <a:cs typeface="Arial" panose="020B0604020202020204" pitchFamily="34" charset="0"/>
            </a:rPr>
            <a:t>PQQ </a:t>
          </a:r>
          <a:r>
            <a:rPr lang="en-IE" sz="1050" kern="1200" smtClean="0">
              <a:latin typeface="Arial" panose="020B0604020202020204" pitchFamily="34" charset="0"/>
              <a:cs typeface="Arial" panose="020B0604020202020204" pitchFamily="34" charset="0"/>
            </a:rPr>
            <a:t>and Publish OJEU/PQQ </a:t>
          </a:r>
          <a:endParaRPr lang="en-IE" sz="1050" kern="1200" dirty="0" smtClean="0">
            <a:latin typeface="Arial" panose="020B0604020202020204" pitchFamily="34" charset="0"/>
            <a:cs typeface="Arial" panose="020B0604020202020204" pitchFamily="34" charset="0"/>
          </a:endParaRPr>
        </a:p>
        <a:p>
          <a:pPr lvl="0" algn="ctr" defTabSz="466725">
            <a:lnSpc>
              <a:spcPct val="90000"/>
            </a:lnSpc>
            <a:spcBef>
              <a:spcPct val="0"/>
            </a:spcBef>
            <a:spcAft>
              <a:spcPct val="35000"/>
            </a:spcAft>
          </a:pPr>
          <a:r>
            <a:rPr lang="en-IE" sz="1050" kern="1200" dirty="0" smtClean="0">
              <a:latin typeface="Arial" panose="020B0604020202020204" pitchFamily="34" charset="0"/>
              <a:cs typeface="Arial" panose="020B0604020202020204" pitchFamily="34" charset="0"/>
            </a:rPr>
            <a:t>15 </a:t>
          </a:r>
          <a:r>
            <a:rPr lang="en-IE" sz="1050" kern="1200" smtClean="0">
              <a:latin typeface="Arial" panose="020B0604020202020204" pitchFamily="34" charset="0"/>
              <a:cs typeface="Arial" panose="020B0604020202020204" pitchFamily="34" charset="0"/>
            </a:rPr>
            <a:t>Feb - 28 </a:t>
          </a:r>
          <a:r>
            <a:rPr lang="en-IE" sz="1050" kern="1200" dirty="0" smtClean="0">
              <a:latin typeface="Arial" panose="020B0604020202020204" pitchFamily="34" charset="0"/>
              <a:cs typeface="Arial" panose="020B0604020202020204" pitchFamily="34" charset="0"/>
            </a:rPr>
            <a:t>Feb 2019</a:t>
          </a:r>
        </a:p>
      </dsp:txBody>
      <dsp:txXfrm>
        <a:off x="96725" y="1305229"/>
        <a:ext cx="1044409" cy="1562944"/>
      </dsp:txXfrm>
    </dsp:sp>
    <dsp:sp modelId="{C2BA01AF-15F2-423D-AFBB-07998A2E55FD}">
      <dsp:nvSpPr>
        <dsp:cNvPr id="0" name=""/>
        <dsp:cNvSpPr/>
      </dsp:nvSpPr>
      <dsp:spPr>
        <a:xfrm>
          <a:off x="1354280" y="1250791"/>
          <a:ext cx="1163780" cy="167594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IE" sz="1050" kern="1200" smtClean="0">
              <a:latin typeface="Arial" panose="020B0604020202020204" pitchFamily="34" charset="0"/>
              <a:cs typeface="Arial" panose="020B0604020202020204" pitchFamily="34" charset="0"/>
            </a:rPr>
            <a:t>PQQ info and </a:t>
          </a:r>
          <a:r>
            <a:rPr lang="en-IE" sz="1050" kern="1200" dirty="0" smtClean="0">
              <a:latin typeface="Arial" panose="020B0604020202020204" pitchFamily="34" charset="0"/>
              <a:cs typeface="Arial" panose="020B0604020202020204" pitchFamily="34" charset="0"/>
            </a:rPr>
            <a:t>PQQ Submission</a:t>
          </a:r>
        </a:p>
        <a:p>
          <a:pPr lvl="0" algn="ctr" defTabSz="466725">
            <a:lnSpc>
              <a:spcPct val="90000"/>
            </a:lnSpc>
            <a:spcBef>
              <a:spcPct val="0"/>
            </a:spcBef>
            <a:spcAft>
              <a:spcPct val="35000"/>
            </a:spcAft>
          </a:pPr>
          <a:r>
            <a:rPr lang="en-IE" sz="1050" kern="1200" dirty="0" smtClean="0">
              <a:latin typeface="Arial" panose="020B0604020202020204" pitchFamily="34" charset="0"/>
              <a:cs typeface="Arial" panose="020B0604020202020204" pitchFamily="34" charset="0"/>
            </a:rPr>
            <a:t>28 </a:t>
          </a:r>
          <a:r>
            <a:rPr lang="en-IE" sz="1050" kern="1200" smtClean="0">
              <a:latin typeface="Arial" panose="020B0604020202020204" pitchFamily="34" charset="0"/>
              <a:cs typeface="Arial" panose="020B0604020202020204" pitchFamily="34" charset="0"/>
            </a:rPr>
            <a:t>Feb - 12 </a:t>
          </a:r>
          <a:r>
            <a:rPr lang="en-IE" sz="1050" kern="1200" dirty="0" smtClean="0">
              <a:latin typeface="Arial" panose="020B0604020202020204" pitchFamily="34" charset="0"/>
              <a:cs typeface="Arial" panose="020B0604020202020204" pitchFamily="34" charset="0"/>
            </a:rPr>
            <a:t>April 2019 </a:t>
          </a:r>
        </a:p>
      </dsp:txBody>
      <dsp:txXfrm>
        <a:off x="1411091" y="1307602"/>
        <a:ext cx="1050158" cy="1562322"/>
      </dsp:txXfrm>
    </dsp:sp>
    <dsp:sp modelId="{92E7F4F3-1F19-4625-9DB9-EE532D94224A}">
      <dsp:nvSpPr>
        <dsp:cNvPr id="0" name=""/>
        <dsp:cNvSpPr/>
      </dsp:nvSpPr>
      <dsp:spPr>
        <a:xfrm>
          <a:off x="2667518" y="1250774"/>
          <a:ext cx="1206400" cy="167594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IE" sz="1050" kern="1200" dirty="0" smtClean="0">
              <a:latin typeface="Arial" panose="020B0604020202020204" pitchFamily="34" charset="0"/>
              <a:cs typeface="Arial" panose="020B0604020202020204" pitchFamily="34" charset="0"/>
            </a:rPr>
            <a:t>PQQ evaluation </a:t>
          </a:r>
        </a:p>
        <a:p>
          <a:pPr lvl="0" algn="ctr" defTabSz="466725">
            <a:lnSpc>
              <a:spcPct val="90000"/>
            </a:lnSpc>
            <a:spcBef>
              <a:spcPct val="0"/>
            </a:spcBef>
            <a:spcAft>
              <a:spcPct val="35000"/>
            </a:spcAft>
          </a:pPr>
          <a:r>
            <a:rPr lang="en-IE" sz="1050" kern="1200" smtClean="0">
              <a:latin typeface="Arial" panose="020B0604020202020204" pitchFamily="34" charset="0"/>
              <a:cs typeface="Arial" panose="020B0604020202020204" pitchFamily="34" charset="0"/>
            </a:rPr>
            <a:t>15 </a:t>
          </a:r>
          <a:r>
            <a:rPr lang="en-IE" sz="1050" kern="1200" dirty="0" smtClean="0">
              <a:latin typeface="Arial" panose="020B0604020202020204" pitchFamily="34" charset="0"/>
              <a:cs typeface="Arial" panose="020B0604020202020204" pitchFamily="34" charset="0"/>
            </a:rPr>
            <a:t>April </a:t>
          </a:r>
          <a:r>
            <a:rPr lang="en-IE" sz="1050" kern="1200" smtClean="0">
              <a:latin typeface="Arial" panose="020B0604020202020204" pitchFamily="34" charset="0"/>
              <a:cs typeface="Arial" panose="020B0604020202020204" pitchFamily="34" charset="0"/>
            </a:rPr>
            <a:t>– 17 May 2019</a:t>
          </a:r>
          <a:endParaRPr lang="en-IE" sz="1050" kern="1200" dirty="0" smtClean="0">
            <a:latin typeface="Arial" panose="020B0604020202020204" pitchFamily="34" charset="0"/>
            <a:cs typeface="Arial" panose="020B0604020202020204" pitchFamily="34" charset="0"/>
          </a:endParaRPr>
        </a:p>
      </dsp:txBody>
      <dsp:txXfrm>
        <a:off x="2726410" y="1309666"/>
        <a:ext cx="1088616" cy="1558160"/>
      </dsp:txXfrm>
    </dsp:sp>
    <dsp:sp modelId="{21FBC40D-A2F8-413A-937C-B746D3FE2FF8}">
      <dsp:nvSpPr>
        <dsp:cNvPr id="0" name=""/>
        <dsp:cNvSpPr/>
      </dsp:nvSpPr>
      <dsp:spPr>
        <a:xfrm>
          <a:off x="4033630" y="1243484"/>
          <a:ext cx="1092319" cy="169055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IE" sz="1050" kern="1200" smtClean="0">
              <a:latin typeface="Arial" panose="020B0604020202020204" pitchFamily="34" charset="0"/>
              <a:cs typeface="Arial" panose="020B0604020202020204" pitchFamily="34" charset="0"/>
            </a:rPr>
            <a:t>Open Tender and provide info</a:t>
          </a:r>
          <a:endParaRPr lang="en-IE" sz="1050" kern="1200" dirty="0" smtClean="0">
            <a:latin typeface="Arial" panose="020B0604020202020204" pitchFamily="34" charset="0"/>
            <a:cs typeface="Arial" panose="020B0604020202020204" pitchFamily="34" charset="0"/>
          </a:endParaRPr>
        </a:p>
        <a:p>
          <a:pPr lvl="0" algn="ctr" defTabSz="466725">
            <a:lnSpc>
              <a:spcPct val="90000"/>
            </a:lnSpc>
            <a:spcBef>
              <a:spcPct val="0"/>
            </a:spcBef>
            <a:spcAft>
              <a:spcPct val="35000"/>
            </a:spcAft>
          </a:pPr>
          <a:r>
            <a:rPr lang="en-IE" sz="1050" kern="1200" dirty="0" smtClean="0">
              <a:latin typeface="Arial" panose="020B0604020202020204" pitchFamily="34" charset="0"/>
              <a:cs typeface="Arial" panose="020B0604020202020204" pitchFamily="34" charset="0"/>
            </a:rPr>
            <a:t>31 </a:t>
          </a:r>
          <a:r>
            <a:rPr lang="en-IE" sz="1050" kern="1200" smtClean="0">
              <a:latin typeface="Arial" panose="020B0604020202020204" pitchFamily="34" charset="0"/>
              <a:cs typeface="Arial" panose="020B0604020202020204" pitchFamily="34" charset="0"/>
            </a:rPr>
            <a:t>May - </a:t>
          </a:r>
          <a:r>
            <a:rPr lang="en-IE" sz="1050" kern="1200" dirty="0" smtClean="0">
              <a:latin typeface="Arial" panose="020B0604020202020204" pitchFamily="34" charset="0"/>
              <a:cs typeface="Arial" panose="020B0604020202020204" pitchFamily="34" charset="0"/>
            </a:rPr>
            <a:t>05 July 2019</a:t>
          </a:r>
        </a:p>
      </dsp:txBody>
      <dsp:txXfrm>
        <a:off x="4086953" y="1296807"/>
        <a:ext cx="985673" cy="1583913"/>
      </dsp:txXfrm>
    </dsp:sp>
    <dsp:sp modelId="{FFB5E631-39FE-47ED-9B3F-9F2445E65FDE}">
      <dsp:nvSpPr>
        <dsp:cNvPr id="0" name=""/>
        <dsp:cNvSpPr/>
      </dsp:nvSpPr>
      <dsp:spPr>
        <a:xfrm>
          <a:off x="5310077" y="1244640"/>
          <a:ext cx="1042104" cy="167594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IE" sz="1050" kern="1200" smtClean="0">
              <a:latin typeface="Arial" panose="020B0604020202020204" pitchFamily="34" charset="0"/>
              <a:cs typeface="Arial" panose="020B0604020202020204" pitchFamily="34" charset="0"/>
            </a:rPr>
            <a:t>Evaluate Tenders   9 July - 9 Aug 2019</a:t>
          </a:r>
        </a:p>
      </dsp:txBody>
      <dsp:txXfrm>
        <a:off x="5360948" y="1295511"/>
        <a:ext cx="940362" cy="1574202"/>
      </dsp:txXfrm>
    </dsp:sp>
    <dsp:sp modelId="{D6C6BCE7-BED5-4639-B5ED-BEE002C2D422}">
      <dsp:nvSpPr>
        <dsp:cNvPr id="0" name=""/>
        <dsp:cNvSpPr/>
      </dsp:nvSpPr>
      <dsp:spPr>
        <a:xfrm>
          <a:off x="6517224" y="1256941"/>
          <a:ext cx="1042104" cy="167594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IE" sz="1050" kern="1200" smtClean="0">
              <a:latin typeface="Arial" panose="020B0604020202020204" pitchFamily="34" charset="0"/>
              <a:cs typeface="Arial" panose="020B0604020202020204" pitchFamily="34" charset="0"/>
            </a:rPr>
            <a:t>Submit bonds and sign contracts</a:t>
          </a:r>
          <a:endParaRPr lang="en-IE" sz="1050" kern="1200" dirty="0" smtClean="0">
            <a:latin typeface="Arial" panose="020B0604020202020204" pitchFamily="34" charset="0"/>
            <a:cs typeface="Arial" panose="020B0604020202020204" pitchFamily="34" charset="0"/>
          </a:endParaRPr>
        </a:p>
        <a:p>
          <a:pPr lvl="0" algn="ctr" defTabSz="466725">
            <a:lnSpc>
              <a:spcPct val="90000"/>
            </a:lnSpc>
            <a:spcBef>
              <a:spcPct val="0"/>
            </a:spcBef>
            <a:spcAft>
              <a:spcPct val="35000"/>
            </a:spcAft>
          </a:pPr>
          <a:r>
            <a:rPr lang="en-IE" sz="1050" kern="1200" dirty="0" smtClean="0">
              <a:latin typeface="Arial" panose="020B0604020202020204" pitchFamily="34" charset="0"/>
              <a:cs typeface="Arial" panose="020B0604020202020204" pitchFamily="34" charset="0"/>
            </a:rPr>
            <a:t>16 Aug 2019 - 30 Aug 2019</a:t>
          </a:r>
        </a:p>
      </dsp:txBody>
      <dsp:txXfrm>
        <a:off x="6568095" y="1307812"/>
        <a:ext cx="940362" cy="15742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92AC6-8284-474F-8C4E-5539B15A30D8}">
      <dsp:nvSpPr>
        <dsp:cNvPr id="0" name=""/>
        <dsp:cNvSpPr/>
      </dsp:nvSpPr>
      <dsp:spPr>
        <a:xfrm>
          <a:off x="0" y="0"/>
          <a:ext cx="7543800" cy="1135380"/>
        </a:xfrm>
        <a:prstGeom prst="round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IE" sz="3200" kern="1200" dirty="0" smtClean="0"/>
            <a:t>Activities to Date</a:t>
          </a:r>
          <a:endParaRPr lang="en-IE" sz="3200" kern="1200" dirty="0"/>
        </a:p>
      </dsp:txBody>
      <dsp:txXfrm>
        <a:off x="55425" y="55425"/>
        <a:ext cx="7432950" cy="1024530"/>
      </dsp:txXfrm>
    </dsp:sp>
    <dsp:sp modelId="{826FD810-9E1E-4BA2-BABB-75B799A3A8A2}">
      <dsp:nvSpPr>
        <dsp:cNvPr id="0" name=""/>
        <dsp:cNvSpPr/>
      </dsp:nvSpPr>
      <dsp:spPr>
        <a:xfrm>
          <a:off x="0" y="1135380"/>
          <a:ext cx="1885950" cy="238429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en-US" sz="2000" kern="1200" dirty="0" smtClean="0"/>
            <a:t>OJEU Notice issued </a:t>
          </a:r>
          <a:r>
            <a:rPr lang="en-US" sz="2000" kern="1200" smtClean="0"/>
            <a:t>– 7</a:t>
          </a:r>
          <a:r>
            <a:rPr lang="en-US" sz="2000" kern="1200" baseline="30000" smtClean="0"/>
            <a:t>th</a:t>
          </a:r>
          <a:r>
            <a:rPr lang="en-US" sz="2000" kern="1200" smtClean="0"/>
            <a:t> March </a:t>
          </a:r>
          <a:r>
            <a:rPr lang="en-US" sz="2000" kern="1200" dirty="0" smtClean="0"/>
            <a:t>2019</a:t>
          </a:r>
          <a:endParaRPr lang="en-IE" sz="2000" kern="1200" dirty="0" smtClean="0"/>
        </a:p>
      </dsp:txBody>
      <dsp:txXfrm>
        <a:off x="92064" y="1227444"/>
        <a:ext cx="1701822" cy="2200170"/>
      </dsp:txXfrm>
    </dsp:sp>
    <dsp:sp modelId="{176DD98F-787C-4359-88B3-46843AC3A384}">
      <dsp:nvSpPr>
        <dsp:cNvPr id="0" name=""/>
        <dsp:cNvSpPr/>
      </dsp:nvSpPr>
      <dsp:spPr>
        <a:xfrm>
          <a:off x="1885949" y="1135380"/>
          <a:ext cx="1885950" cy="238429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en-US" sz="2000" kern="1200" smtClean="0"/>
            <a:t>Bidders</a:t>
          </a:r>
          <a:r>
            <a:rPr lang="en-US" sz="2000" kern="1200" dirty="0" smtClean="0"/>
            <a:t>’ Conference </a:t>
          </a:r>
          <a:r>
            <a:rPr lang="en-US" sz="2000" kern="1200" smtClean="0"/>
            <a:t>– 14th March 2019</a:t>
          </a:r>
          <a:endParaRPr lang="en-IE" sz="2000" kern="1200" dirty="0" smtClean="0"/>
        </a:p>
      </dsp:txBody>
      <dsp:txXfrm>
        <a:off x="1978013" y="1227444"/>
        <a:ext cx="1701822" cy="2200170"/>
      </dsp:txXfrm>
    </dsp:sp>
    <dsp:sp modelId="{97C5342B-048A-473E-8FE4-20710276E58A}">
      <dsp:nvSpPr>
        <dsp:cNvPr id="0" name=""/>
        <dsp:cNvSpPr/>
      </dsp:nvSpPr>
      <dsp:spPr>
        <a:xfrm>
          <a:off x="3771899" y="1135380"/>
          <a:ext cx="1885950" cy="238429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en-US" sz="2000" kern="1200" smtClean="0"/>
            <a:t>134 </a:t>
          </a:r>
          <a:r>
            <a:rPr lang="en-US" sz="2000" kern="1200" dirty="0" smtClean="0"/>
            <a:t>pre-tender </a:t>
          </a:r>
          <a:r>
            <a:rPr lang="en-US" sz="2000" kern="1200" smtClean="0"/>
            <a:t>clarifications issued – </a:t>
          </a:r>
          <a:endParaRPr lang="en-US" sz="2000" kern="1200" dirty="0" smtClean="0"/>
        </a:p>
        <a:p>
          <a:pPr lvl="0" algn="ctr" defTabSz="889000">
            <a:lnSpc>
              <a:spcPct val="100000"/>
            </a:lnSpc>
            <a:spcBef>
              <a:spcPct val="0"/>
            </a:spcBef>
            <a:spcAft>
              <a:spcPts val="0"/>
            </a:spcAft>
          </a:pPr>
          <a:r>
            <a:rPr lang="en-US" sz="2000" kern="1200" smtClean="0"/>
            <a:t>5th April 2019</a:t>
          </a:r>
          <a:endParaRPr lang="en-IE" sz="2000" kern="1200" dirty="0"/>
        </a:p>
      </dsp:txBody>
      <dsp:txXfrm>
        <a:off x="3863963" y="1227444"/>
        <a:ext cx="1701822" cy="2200170"/>
      </dsp:txXfrm>
    </dsp:sp>
    <dsp:sp modelId="{B773BB0B-0D78-4801-B515-CFEBF4369A92}">
      <dsp:nvSpPr>
        <dsp:cNvPr id="0" name=""/>
        <dsp:cNvSpPr/>
      </dsp:nvSpPr>
      <dsp:spPr>
        <a:xfrm>
          <a:off x="5657850" y="1135380"/>
          <a:ext cx="1885950" cy="238429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en-IE" sz="2000" kern="1200" smtClean="0"/>
            <a:t>Protocol, Contract, and TSS details available for review</a:t>
          </a:r>
          <a:endParaRPr lang="en-IE" sz="2000" kern="1200" dirty="0"/>
        </a:p>
      </dsp:txBody>
      <dsp:txXfrm>
        <a:off x="5657850" y="1135380"/>
        <a:ext cx="1885950" cy="2384298"/>
      </dsp:txXfrm>
    </dsp:sp>
    <dsp:sp modelId="{58C54759-0618-40FE-B200-9DB86CD6BD0D}">
      <dsp:nvSpPr>
        <dsp:cNvPr id="0" name=""/>
        <dsp:cNvSpPr/>
      </dsp:nvSpPr>
      <dsp:spPr>
        <a:xfrm>
          <a:off x="0" y="3519678"/>
          <a:ext cx="7543800" cy="264922"/>
        </a:xfrm>
        <a:prstGeom prst="round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09B9-7490-4707-8469-71452BD7534F}">
      <dsp:nvSpPr>
        <dsp:cNvPr id="0" name=""/>
        <dsp:cNvSpPr/>
      </dsp:nvSpPr>
      <dsp:spPr>
        <a:xfrm>
          <a:off x="0" y="0"/>
          <a:ext cx="6781799" cy="1043940"/>
        </a:xfrm>
        <a:prstGeom prst="roundRect">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IE" sz="3200" kern="1200" smtClean="0"/>
            <a:t>Next Steps</a:t>
          </a:r>
          <a:endParaRPr lang="en-IE" sz="3200" kern="1200" dirty="0"/>
        </a:p>
      </dsp:txBody>
      <dsp:txXfrm>
        <a:off x="50961" y="50961"/>
        <a:ext cx="6679877" cy="942018"/>
      </dsp:txXfrm>
    </dsp:sp>
    <dsp:sp modelId="{8FA01518-E5F4-4B28-86FF-DADF0E9C9C3E}">
      <dsp:nvSpPr>
        <dsp:cNvPr id="0" name=""/>
        <dsp:cNvSpPr/>
      </dsp:nvSpPr>
      <dsp:spPr>
        <a:xfrm>
          <a:off x="827" y="1043940"/>
          <a:ext cx="1356028" cy="2192274"/>
        </a:xfrm>
        <a:prstGeom prst="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E" sz="1900" kern="1200" smtClean="0"/>
            <a:t>Notification of PQQ outcomes</a:t>
          </a:r>
          <a:endParaRPr lang="en-IE" sz="1900" kern="1200"/>
        </a:p>
      </dsp:txBody>
      <dsp:txXfrm>
        <a:off x="827" y="1043940"/>
        <a:ext cx="1356028" cy="2192274"/>
      </dsp:txXfrm>
    </dsp:sp>
    <dsp:sp modelId="{59A1172E-05C2-48A1-83AD-A847074B418D}">
      <dsp:nvSpPr>
        <dsp:cNvPr id="0" name=""/>
        <dsp:cNvSpPr/>
      </dsp:nvSpPr>
      <dsp:spPr>
        <a:xfrm>
          <a:off x="1356856" y="1043940"/>
          <a:ext cx="1356028" cy="2192274"/>
        </a:xfrm>
        <a:prstGeom prst="rect">
          <a:avLst/>
        </a:prstGeom>
        <a:solidFill>
          <a:schemeClr val="accent1">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E" sz="1900" kern="1200" smtClean="0"/>
            <a:t>Info on Bid pricing mechanism and payments</a:t>
          </a:r>
          <a:endParaRPr lang="en-IE" sz="1900" kern="1200"/>
        </a:p>
      </dsp:txBody>
      <dsp:txXfrm>
        <a:off x="1356856" y="1043940"/>
        <a:ext cx="1356028" cy="2192274"/>
      </dsp:txXfrm>
    </dsp:sp>
    <dsp:sp modelId="{FF82A7A4-E2BE-4F86-88FB-A9CD18EC98B5}">
      <dsp:nvSpPr>
        <dsp:cNvPr id="0" name=""/>
        <dsp:cNvSpPr/>
      </dsp:nvSpPr>
      <dsp:spPr>
        <a:xfrm>
          <a:off x="2712885" y="1043940"/>
          <a:ext cx="1356028" cy="2192274"/>
        </a:xfrm>
        <a:prstGeom prst="rect">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E" sz="1900" kern="1200" smtClean="0"/>
            <a:t>Info on I-SEM interactions</a:t>
          </a:r>
          <a:endParaRPr lang="en-IE" sz="1900" kern="1200"/>
        </a:p>
      </dsp:txBody>
      <dsp:txXfrm>
        <a:off x="2712885" y="1043940"/>
        <a:ext cx="1356028" cy="2192274"/>
      </dsp:txXfrm>
    </dsp:sp>
    <dsp:sp modelId="{57CF1F89-F366-4FE4-B339-1BE089FC004B}">
      <dsp:nvSpPr>
        <dsp:cNvPr id="0" name=""/>
        <dsp:cNvSpPr/>
      </dsp:nvSpPr>
      <dsp:spPr>
        <a:xfrm>
          <a:off x="4068914" y="1043940"/>
          <a:ext cx="1356028" cy="2192274"/>
        </a:xfrm>
        <a:prstGeom prst="rect">
          <a:avLst/>
        </a:prstGeom>
        <a:solidFill>
          <a:schemeClr val="accent1">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E" sz="1900" kern="1200" smtClean="0"/>
            <a:t>Launch of Tender stage</a:t>
          </a:r>
          <a:endParaRPr lang="en-IE" sz="1900" kern="1200"/>
        </a:p>
      </dsp:txBody>
      <dsp:txXfrm>
        <a:off x="4068914" y="1043940"/>
        <a:ext cx="1356028" cy="2192274"/>
      </dsp:txXfrm>
    </dsp:sp>
    <dsp:sp modelId="{38C04694-2D17-43F0-B792-16A7F930A6D7}">
      <dsp:nvSpPr>
        <dsp:cNvPr id="0" name=""/>
        <dsp:cNvSpPr/>
      </dsp:nvSpPr>
      <dsp:spPr>
        <a:xfrm>
          <a:off x="5424943" y="1043940"/>
          <a:ext cx="1356028" cy="2192274"/>
        </a:xfrm>
        <a:prstGeom prst="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E" sz="1900" kern="1200" smtClean="0"/>
            <a:t>Bidders Conference</a:t>
          </a:r>
          <a:endParaRPr lang="en-IE" sz="1900" kern="1200"/>
        </a:p>
      </dsp:txBody>
      <dsp:txXfrm>
        <a:off x="5424943" y="1043940"/>
        <a:ext cx="1356028" cy="2192274"/>
      </dsp:txXfrm>
    </dsp:sp>
    <dsp:sp modelId="{0BD8FDA7-5211-48E8-9FAD-B68E4F51E9F1}">
      <dsp:nvSpPr>
        <dsp:cNvPr id="0" name=""/>
        <dsp:cNvSpPr/>
      </dsp:nvSpPr>
      <dsp:spPr>
        <a:xfrm>
          <a:off x="0" y="3236214"/>
          <a:ext cx="6781799" cy="243586"/>
        </a:xfrm>
        <a:prstGeom prst="roundRect">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4586E8-F336-4600-9260-9AC123A10107}" type="datetimeFigureOut">
              <a:rPr lang="en-IE" smtClean="0"/>
              <a:t>04/06/2019</a:t>
            </a:fld>
            <a:endParaRPr lang="en-I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BFF67-5706-4D7A-A46D-9D883C27FE00}" type="slidenum">
              <a:rPr lang="en-IE" smtClean="0"/>
              <a:t>‹#›</a:t>
            </a:fld>
            <a:endParaRPr lang="en-IE" dirty="0"/>
          </a:p>
        </p:txBody>
      </p:sp>
    </p:spTree>
    <p:extLst>
      <p:ext uri="{BB962C8B-B14F-4D97-AF65-F5344CB8AC3E}">
        <p14:creationId xmlns:p14="http://schemas.microsoft.com/office/powerpoint/2010/main" val="363577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a:defRPr/>
            </a:pPr>
            <a:fld id="{5336F82E-CED3-48F8-AE5F-A0E0796CCA8B}"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842106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27E2D8B8-B351-4C78-A4FB-063B91F29CEF}" type="slidenum">
              <a:rPr lang="en-US" smtClean="0">
                <a:solidFill>
                  <a:prstClr val="black"/>
                </a:solidFill>
              </a:rPr>
              <a:pPr/>
              <a:t>43</a:t>
            </a:fld>
            <a:endParaRPr lang="en-US">
              <a:solidFill>
                <a:prstClr val="black"/>
              </a:solidFill>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61C3F13A-0339-4F7B-B32E-0EEA0091DE45}" type="slidenum">
              <a:rPr lang="en-IE" smtClean="0">
                <a:solidFill>
                  <a:prstClr val="black"/>
                </a:solidFill>
              </a:rPr>
              <a:pPr/>
              <a:t>44</a:t>
            </a:fld>
            <a:endParaRPr lang="en-IE">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61C3F13A-0339-4F7B-B32E-0EEA0091DE45}" type="slidenum">
              <a:rPr lang="en-IE" smtClean="0">
                <a:solidFill>
                  <a:prstClr val="black"/>
                </a:solidFill>
              </a:rPr>
              <a:pPr/>
              <a:t>45</a:t>
            </a:fld>
            <a:endParaRPr lang="en-IE">
              <a:solidFill>
                <a:prstClr val="black"/>
              </a:solidFill>
            </a:endParaRPr>
          </a:p>
        </p:txBody>
      </p:sp>
    </p:spTree>
    <p:extLst>
      <p:ext uri="{BB962C8B-B14F-4D97-AF65-F5344CB8AC3E}">
        <p14:creationId xmlns:p14="http://schemas.microsoft.com/office/powerpoint/2010/main" val="3326522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61C3F13A-0339-4F7B-B32E-0EEA0091DE45}" type="slidenum">
              <a:rPr lang="en-IE" smtClean="0">
                <a:solidFill>
                  <a:prstClr val="black"/>
                </a:solidFill>
              </a:rPr>
              <a:pPr/>
              <a:t>46</a:t>
            </a:fld>
            <a:endParaRPr lang="en-IE">
              <a:solidFill>
                <a:prstClr val="black"/>
              </a:solidFill>
            </a:endParaRPr>
          </a:p>
        </p:txBody>
      </p:sp>
    </p:spTree>
    <p:extLst>
      <p:ext uri="{BB962C8B-B14F-4D97-AF65-F5344CB8AC3E}">
        <p14:creationId xmlns:p14="http://schemas.microsoft.com/office/powerpoint/2010/main" val="2264633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61C3F13A-0339-4F7B-B32E-0EEA0091DE45}" type="slidenum">
              <a:rPr lang="en-IE" smtClean="0">
                <a:solidFill>
                  <a:prstClr val="black"/>
                </a:solidFill>
              </a:rPr>
              <a:pPr/>
              <a:t>47</a:t>
            </a:fld>
            <a:endParaRPr lang="en-IE">
              <a:solidFill>
                <a:prstClr val="black"/>
              </a:solidFill>
            </a:endParaRPr>
          </a:p>
        </p:txBody>
      </p:sp>
    </p:spTree>
    <p:extLst>
      <p:ext uri="{BB962C8B-B14F-4D97-AF65-F5344CB8AC3E}">
        <p14:creationId xmlns:p14="http://schemas.microsoft.com/office/powerpoint/2010/main" val="1989789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61C3F13A-0339-4F7B-B32E-0EEA0091DE45}" type="slidenum">
              <a:rPr lang="en-IE" smtClean="0">
                <a:solidFill>
                  <a:prstClr val="black"/>
                </a:solidFill>
              </a:rPr>
              <a:pPr/>
              <a:t>51</a:t>
            </a:fld>
            <a:endParaRPr lang="en-IE">
              <a:solidFill>
                <a:prstClr val="black"/>
              </a:solidFill>
            </a:endParaRPr>
          </a:p>
        </p:txBody>
      </p:sp>
    </p:spTree>
    <p:extLst>
      <p:ext uri="{BB962C8B-B14F-4D97-AF65-F5344CB8AC3E}">
        <p14:creationId xmlns:p14="http://schemas.microsoft.com/office/powerpoint/2010/main" val="3326522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74BBFF67-5706-4D7A-A46D-9D883C27FE00}" type="slidenum">
              <a:rPr lang="en-IE" smtClean="0"/>
              <a:t>63</a:t>
            </a:fld>
            <a:endParaRPr lang="en-IE" dirty="0"/>
          </a:p>
        </p:txBody>
      </p:sp>
    </p:spTree>
    <p:extLst>
      <p:ext uri="{BB962C8B-B14F-4D97-AF65-F5344CB8AC3E}">
        <p14:creationId xmlns:p14="http://schemas.microsoft.com/office/powerpoint/2010/main" val="3177934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C4006522-1B1F-42C1-8B60-18E80D63A327}" type="slidenum">
              <a:rPr lang="en-IE" smtClean="0">
                <a:solidFill>
                  <a:prstClr val="black"/>
                </a:solidFill>
              </a:rPr>
              <a:pPr/>
              <a:t>64</a:t>
            </a:fld>
            <a:endParaRPr lang="en-IE">
              <a:solidFill>
                <a:prstClr val="black"/>
              </a:solidFill>
            </a:endParaRPr>
          </a:p>
        </p:txBody>
      </p:sp>
    </p:spTree>
    <p:extLst>
      <p:ext uri="{BB962C8B-B14F-4D97-AF65-F5344CB8AC3E}">
        <p14:creationId xmlns:p14="http://schemas.microsoft.com/office/powerpoint/2010/main" val="2800181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C4006522-1B1F-42C1-8B60-18E80D63A327}" type="slidenum">
              <a:rPr lang="en-IE" smtClean="0">
                <a:solidFill>
                  <a:prstClr val="black"/>
                </a:solidFill>
              </a:rPr>
              <a:pPr/>
              <a:t>65</a:t>
            </a:fld>
            <a:endParaRPr lang="en-IE">
              <a:solidFill>
                <a:prstClr val="black"/>
              </a:solidFill>
            </a:endParaRPr>
          </a:p>
        </p:txBody>
      </p:sp>
    </p:spTree>
    <p:extLst>
      <p:ext uri="{BB962C8B-B14F-4D97-AF65-F5344CB8AC3E}">
        <p14:creationId xmlns:p14="http://schemas.microsoft.com/office/powerpoint/2010/main" val="2800181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C4006522-1B1F-42C1-8B60-18E80D63A327}" type="slidenum">
              <a:rPr lang="en-IE" smtClean="0"/>
              <a:t>14</a:t>
            </a:fld>
            <a:endParaRPr lang="en-IE" dirty="0"/>
          </a:p>
        </p:txBody>
      </p:sp>
    </p:spTree>
    <p:extLst>
      <p:ext uri="{BB962C8B-B14F-4D97-AF65-F5344CB8AC3E}">
        <p14:creationId xmlns:p14="http://schemas.microsoft.com/office/powerpoint/2010/main" val="2714590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74BBFF67-5706-4D7A-A46D-9D883C27FE00}" type="slidenum">
              <a:rPr lang="en-IE" smtClean="0"/>
              <a:t>66</a:t>
            </a:fld>
            <a:endParaRPr lang="en-IE" dirty="0"/>
          </a:p>
        </p:txBody>
      </p:sp>
    </p:spTree>
    <p:extLst>
      <p:ext uri="{BB962C8B-B14F-4D97-AF65-F5344CB8AC3E}">
        <p14:creationId xmlns:p14="http://schemas.microsoft.com/office/powerpoint/2010/main" val="2464961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74BBFF67-5706-4D7A-A46D-9D883C27FE00}" type="slidenum">
              <a:rPr lang="en-IE" smtClean="0"/>
              <a:t>67</a:t>
            </a:fld>
            <a:endParaRPr lang="en-IE" dirty="0"/>
          </a:p>
        </p:txBody>
      </p:sp>
    </p:spTree>
    <p:extLst>
      <p:ext uri="{BB962C8B-B14F-4D97-AF65-F5344CB8AC3E}">
        <p14:creationId xmlns:p14="http://schemas.microsoft.com/office/powerpoint/2010/main" val="3177934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As renewable generation displaces conventional generation on the system, we need System Services to come from sources other than conventional generation, with greater reliance on variable sources of electricity.</a:t>
            </a:r>
          </a:p>
          <a:p>
            <a:endParaRPr lang="en-IE" dirty="0"/>
          </a:p>
        </p:txBody>
      </p:sp>
      <p:sp>
        <p:nvSpPr>
          <p:cNvPr id="4" name="Slide Number Placeholder 3"/>
          <p:cNvSpPr>
            <a:spLocks noGrp="1"/>
          </p:cNvSpPr>
          <p:nvPr>
            <p:ph type="sldNum" sz="quarter" idx="10"/>
          </p:nvPr>
        </p:nvSpPr>
        <p:spPr/>
        <p:txBody>
          <a:bodyPr/>
          <a:lstStyle/>
          <a:p>
            <a:fld id="{74BBFF67-5706-4D7A-A46D-9D883C27FE00}" type="slidenum">
              <a:rPr lang="en-IE" smtClean="0"/>
              <a:t>70</a:t>
            </a:fld>
            <a:endParaRPr lang="en-IE" dirty="0"/>
          </a:p>
        </p:txBody>
      </p:sp>
    </p:spTree>
    <p:extLst>
      <p:ext uri="{BB962C8B-B14F-4D97-AF65-F5344CB8AC3E}">
        <p14:creationId xmlns:p14="http://schemas.microsoft.com/office/powerpoint/2010/main" val="2630423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As renewable generation displaces conventional generation on the system, we need System Services to come from sources other than conventional generation, with greater reliance on variable sources of electricity.</a:t>
            </a:r>
          </a:p>
          <a:p>
            <a:endParaRPr lang="en-IE" dirty="0"/>
          </a:p>
        </p:txBody>
      </p:sp>
      <p:sp>
        <p:nvSpPr>
          <p:cNvPr id="4" name="Slide Number Placeholder 3"/>
          <p:cNvSpPr>
            <a:spLocks noGrp="1"/>
          </p:cNvSpPr>
          <p:nvPr>
            <p:ph type="sldNum" sz="quarter" idx="10"/>
          </p:nvPr>
        </p:nvSpPr>
        <p:spPr/>
        <p:txBody>
          <a:bodyPr/>
          <a:lstStyle/>
          <a:p>
            <a:fld id="{74BBFF67-5706-4D7A-A46D-9D883C27FE00}" type="slidenum">
              <a:rPr lang="en-IE" smtClean="0"/>
              <a:t>72</a:t>
            </a:fld>
            <a:endParaRPr lang="en-IE" dirty="0"/>
          </a:p>
        </p:txBody>
      </p:sp>
    </p:spTree>
    <p:extLst>
      <p:ext uri="{BB962C8B-B14F-4D97-AF65-F5344CB8AC3E}">
        <p14:creationId xmlns:p14="http://schemas.microsoft.com/office/powerpoint/2010/main" val="263042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C4006522-1B1F-42C1-8B60-18E80D63A327}" type="slidenum">
              <a:rPr lang="en-IE" smtClean="0">
                <a:solidFill>
                  <a:prstClr val="black"/>
                </a:solidFill>
              </a:rPr>
              <a:pPr/>
              <a:t>15</a:t>
            </a:fld>
            <a:endParaRPr lang="en-IE">
              <a:solidFill>
                <a:prstClr val="black"/>
              </a:solidFill>
            </a:endParaRPr>
          </a:p>
        </p:txBody>
      </p:sp>
    </p:spTree>
    <p:extLst>
      <p:ext uri="{BB962C8B-B14F-4D97-AF65-F5344CB8AC3E}">
        <p14:creationId xmlns:p14="http://schemas.microsoft.com/office/powerpoint/2010/main" val="3518456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C4006522-1B1F-42C1-8B60-18E80D63A327}" type="slidenum">
              <a:rPr lang="en-IE" smtClean="0">
                <a:solidFill>
                  <a:prstClr val="black"/>
                </a:solidFill>
              </a:rPr>
              <a:pPr/>
              <a:t>16</a:t>
            </a:fld>
            <a:endParaRPr lang="en-IE">
              <a:solidFill>
                <a:prstClr val="black"/>
              </a:solidFill>
            </a:endParaRPr>
          </a:p>
        </p:txBody>
      </p:sp>
    </p:spTree>
    <p:extLst>
      <p:ext uri="{BB962C8B-B14F-4D97-AF65-F5344CB8AC3E}">
        <p14:creationId xmlns:p14="http://schemas.microsoft.com/office/powerpoint/2010/main" val="741458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C4006522-1B1F-42C1-8B60-18E80D63A327}" type="slidenum">
              <a:rPr lang="en-IE" smtClean="0">
                <a:solidFill>
                  <a:prstClr val="black"/>
                </a:solidFill>
              </a:rPr>
              <a:pPr/>
              <a:t>17</a:t>
            </a:fld>
            <a:endParaRPr lang="en-IE">
              <a:solidFill>
                <a:prstClr val="black"/>
              </a:solidFill>
            </a:endParaRPr>
          </a:p>
        </p:txBody>
      </p:sp>
    </p:spTree>
    <p:extLst>
      <p:ext uri="{BB962C8B-B14F-4D97-AF65-F5344CB8AC3E}">
        <p14:creationId xmlns:p14="http://schemas.microsoft.com/office/powerpoint/2010/main" val="3762882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C4006522-1B1F-42C1-8B60-18E80D63A327}" type="slidenum">
              <a:rPr lang="en-IE" smtClean="0"/>
              <a:t>18</a:t>
            </a:fld>
            <a:endParaRPr lang="en-IE" dirty="0"/>
          </a:p>
        </p:txBody>
      </p:sp>
    </p:spTree>
    <p:extLst>
      <p:ext uri="{BB962C8B-B14F-4D97-AF65-F5344CB8AC3E}">
        <p14:creationId xmlns:p14="http://schemas.microsoft.com/office/powerpoint/2010/main" val="191493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C4006522-1B1F-42C1-8B60-18E80D63A327}" type="slidenum">
              <a:rPr lang="en-IE" smtClean="0"/>
              <a:t>19</a:t>
            </a:fld>
            <a:endParaRPr lang="en-IE" dirty="0"/>
          </a:p>
        </p:txBody>
      </p:sp>
    </p:spTree>
    <p:extLst>
      <p:ext uri="{BB962C8B-B14F-4D97-AF65-F5344CB8AC3E}">
        <p14:creationId xmlns:p14="http://schemas.microsoft.com/office/powerpoint/2010/main" val="191493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C4006522-1B1F-42C1-8B60-18E80D63A327}" type="slidenum">
              <a:rPr lang="en-IE" smtClean="0">
                <a:solidFill>
                  <a:prstClr val="black"/>
                </a:solidFill>
              </a:rPr>
              <a:pPr/>
              <a:t>20</a:t>
            </a:fld>
            <a:endParaRPr lang="en-IE">
              <a:solidFill>
                <a:prstClr val="black"/>
              </a:solidFill>
            </a:endParaRPr>
          </a:p>
        </p:txBody>
      </p:sp>
    </p:spTree>
    <p:extLst>
      <p:ext uri="{BB962C8B-B14F-4D97-AF65-F5344CB8AC3E}">
        <p14:creationId xmlns:p14="http://schemas.microsoft.com/office/powerpoint/2010/main" val="1330370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C4006522-1B1F-42C1-8B60-18E80D63A327}" type="slidenum">
              <a:rPr lang="en-IE" smtClean="0"/>
              <a:t>25</a:t>
            </a:fld>
            <a:endParaRPr lang="en-IE" dirty="0"/>
          </a:p>
        </p:txBody>
      </p:sp>
    </p:spTree>
    <p:extLst>
      <p:ext uri="{BB962C8B-B14F-4D97-AF65-F5344CB8AC3E}">
        <p14:creationId xmlns:p14="http://schemas.microsoft.com/office/powerpoint/2010/main" val="2714590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jpeg"/><Relationship Id="rId1" Type="http://schemas.openxmlformats.org/officeDocument/2006/relationships/slideMaster" Target="../slideMasters/slideMaster12.xml"/><Relationship Id="rId4" Type="http://schemas.openxmlformats.org/officeDocument/2006/relationships/image" Target="../media/image10.jpe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g"/><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g"/><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g"/><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g"/><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g"/><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g"/><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g"/><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8.jpg"/><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g"/><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g"/><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eg"/><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eg"/><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6.jpg"/><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eg"/><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20.xml"/><Relationship Id="rId4" Type="http://schemas.openxmlformats.org/officeDocument/2006/relationships/image" Target="../media/image10.jpeg"/></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g"/><Relationship Id="rId1" Type="http://schemas.openxmlformats.org/officeDocument/2006/relationships/slideMaster" Target="../slideMasters/slideMaster22.xml"/><Relationship Id="rId4" Type="http://schemas.openxmlformats.org/officeDocument/2006/relationships/image" Target="../media/image10.jpe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22.xml"/><Relationship Id="rId4" Type="http://schemas.openxmlformats.org/officeDocument/2006/relationships/image" Target="../media/image10.jpe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22.xml"/><Relationship Id="rId4" Type="http://schemas.openxmlformats.org/officeDocument/2006/relationships/image" Target="../media/image10.jpe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Master" Target="../slideMasters/slideMaster22.xml"/><Relationship Id="rId4" Type="http://schemas.openxmlformats.org/officeDocument/2006/relationships/image" Target="../media/image10.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jpeg"/><Relationship Id="rId1" Type="http://schemas.openxmlformats.org/officeDocument/2006/relationships/slideMaster" Target="../slideMasters/slideMaster22.xml"/><Relationship Id="rId4" Type="http://schemas.openxmlformats.org/officeDocument/2006/relationships/image" Target="../media/image10.jpe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eg"/><Relationship Id="rId1" Type="http://schemas.openxmlformats.org/officeDocument/2006/relationships/slideMaster" Target="../slideMasters/slideMaster22.xml"/><Relationship Id="rId4" Type="http://schemas.openxmlformats.org/officeDocument/2006/relationships/image" Target="../media/image10.jpe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g"/><Relationship Id="rId1" Type="http://schemas.openxmlformats.org/officeDocument/2006/relationships/slideMaster" Target="../slideMasters/slideMaster24.xml"/><Relationship Id="rId5" Type="http://schemas.openxmlformats.org/officeDocument/2006/relationships/image" Target="../media/image2.jpeg"/><Relationship Id="rId4" Type="http://schemas.openxmlformats.org/officeDocument/2006/relationships/image" Target="../media/image1.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0.jpg"/><Relationship Id="rId1" Type="http://schemas.openxmlformats.org/officeDocument/2006/relationships/slideMaster" Target="../slideMasters/slideMaster24.xml"/><Relationship Id="rId5" Type="http://schemas.openxmlformats.org/officeDocument/2006/relationships/image" Target="../media/image2.jpeg"/><Relationship Id="rId4" Type="http://schemas.openxmlformats.org/officeDocument/2006/relationships/image" Target="../media/image1.jpe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1.jpg"/><Relationship Id="rId1" Type="http://schemas.openxmlformats.org/officeDocument/2006/relationships/slideMaster" Target="../slideMasters/slideMaster24.xml"/><Relationship Id="rId5" Type="http://schemas.openxmlformats.org/officeDocument/2006/relationships/image" Target="../media/image2.jpeg"/><Relationship Id="rId4" Type="http://schemas.openxmlformats.org/officeDocument/2006/relationships/image" Target="../media/image1.jpe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2.jpg"/><Relationship Id="rId1" Type="http://schemas.openxmlformats.org/officeDocument/2006/relationships/slideMaster" Target="../slideMasters/slideMaster24.xml"/><Relationship Id="rId5" Type="http://schemas.openxmlformats.org/officeDocument/2006/relationships/image" Target="../media/image2.jpeg"/><Relationship Id="rId4" Type="http://schemas.openxmlformats.org/officeDocument/2006/relationships/image" Target="../media/image1.jpe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g"/><Relationship Id="rId1" Type="http://schemas.openxmlformats.org/officeDocument/2006/relationships/slideMaster" Target="../slideMasters/slideMaster25.xml"/><Relationship Id="rId5" Type="http://schemas.openxmlformats.org/officeDocument/2006/relationships/image" Target="../media/image2.jpeg"/><Relationship Id="rId4" Type="http://schemas.openxmlformats.org/officeDocument/2006/relationships/image" Target="../media/image1.jpe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0.jpg"/><Relationship Id="rId1" Type="http://schemas.openxmlformats.org/officeDocument/2006/relationships/slideMaster" Target="../slideMasters/slideMaster25.xml"/><Relationship Id="rId5" Type="http://schemas.openxmlformats.org/officeDocument/2006/relationships/image" Target="../media/image2.jpeg"/><Relationship Id="rId4" Type="http://schemas.openxmlformats.org/officeDocument/2006/relationships/image" Target="../media/image1.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1.jpg"/><Relationship Id="rId1" Type="http://schemas.openxmlformats.org/officeDocument/2006/relationships/slideMaster" Target="../slideMasters/slideMaster25.xml"/><Relationship Id="rId5" Type="http://schemas.openxmlformats.org/officeDocument/2006/relationships/image" Target="../media/image2.jpeg"/><Relationship Id="rId4" Type="http://schemas.openxmlformats.org/officeDocument/2006/relationships/image" Target="../media/image1.jpe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2.jpg"/><Relationship Id="rId1" Type="http://schemas.openxmlformats.org/officeDocument/2006/relationships/slideMaster" Target="../slideMasters/slideMaster25.xml"/><Relationship Id="rId5" Type="http://schemas.openxmlformats.org/officeDocument/2006/relationships/image" Target="../media/image2.jpeg"/><Relationship Id="rId4" Type="http://schemas.openxmlformats.org/officeDocument/2006/relationships/image" Target="../media/image1.jpe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25.xml"/><Relationship Id="rId4" Type="http://schemas.openxmlformats.org/officeDocument/2006/relationships/image" Target="../media/image10.jpeg"/></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2.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g"/><Relationship Id="rId1" Type="http://schemas.openxmlformats.org/officeDocument/2006/relationships/slideMaster" Target="../slideMasters/slideMaster6.xml"/><Relationship Id="rId4" Type="http://schemas.openxmlformats.org/officeDocument/2006/relationships/image" Target="../media/image10.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10.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10.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10.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0.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8AA46BB3-3D07-4744-813D-FEF8B2081F77}"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0634F2-7C8A-A843-B2D8-85ABE5DF5039}" type="slidenum">
              <a:rPr lang="en-US" smtClean="0"/>
              <a:t>‹#›</a:t>
            </a:fld>
            <a:endParaRPr lang="en-US" dirty="0"/>
          </a:p>
        </p:txBody>
      </p:sp>
    </p:spTree>
    <p:extLst>
      <p:ext uri="{BB962C8B-B14F-4D97-AF65-F5344CB8AC3E}">
        <p14:creationId xmlns:p14="http://schemas.microsoft.com/office/powerpoint/2010/main" val="10188913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4"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96894"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3542038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4BCB1D-93AB-4A8B-85B8-5C16A7EF6D43}" type="datetimeFigureOut">
              <a:rPr lang="en-IE" altLang="en-US" smtClean="0"/>
              <a:pPr/>
              <a:t>04/06/2019</a:t>
            </a:fld>
            <a:endParaRPr lang="en-IE" alt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BB99EE8-1094-484A-BBE0-829B042AC30B}" type="slidenum">
              <a:rPr lang="en-IE" altLang="en-US" smtClean="0"/>
              <a:pPr/>
              <a:t>‹#›</a:t>
            </a:fld>
            <a:endParaRPr lang="en-IE" altLang="en-US" dirty="0"/>
          </a:p>
        </p:txBody>
      </p:sp>
    </p:spTree>
    <p:extLst>
      <p:ext uri="{BB962C8B-B14F-4D97-AF65-F5344CB8AC3E}">
        <p14:creationId xmlns:p14="http://schemas.microsoft.com/office/powerpoint/2010/main" val="3626159264"/>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p:cNvSpPr txBox="1">
            <a:spLocks/>
          </p:cNvSpPr>
          <p:nvPr/>
        </p:nvSpPr>
        <p:spPr>
          <a:xfrm>
            <a:off x="722313" y="2730504"/>
            <a:ext cx="7772400" cy="1362076"/>
          </a:xfrm>
          <a:prstGeom prst="rect">
            <a:avLst/>
          </a:prstGeom>
        </p:spPr>
        <p:txBody>
          <a:bodyPr anchor="b"/>
          <a:lstStyle>
            <a:lvl1pPr algn="l" defTabSz="457200" rtl="0" eaLnBrk="1" latinLnBrk="0" hangingPunct="1">
              <a:spcBef>
                <a:spcPct val="0"/>
              </a:spcBef>
              <a:buNone/>
              <a:defRPr sz="3400" b="1" kern="1200" cap="none">
                <a:solidFill>
                  <a:schemeClr val="bg1"/>
                </a:solidFill>
                <a:latin typeface="Arial"/>
                <a:ea typeface="+mj-ea"/>
                <a:cs typeface="Arial"/>
              </a:defRPr>
            </a:lvl1pPr>
          </a:lstStyle>
          <a:p>
            <a:pPr>
              <a:defRPr/>
            </a:pPr>
            <a:r>
              <a:rPr lang="ga-IE" dirty="0" smtClean="0">
                <a:solidFill>
                  <a:srgbClr val="767676"/>
                </a:solidFill>
              </a:rPr>
              <a:t>Click To Edit Master Title Style</a:t>
            </a:r>
            <a:endParaRPr lang="en-US" dirty="0">
              <a:solidFill>
                <a:srgbClr val="767676"/>
              </a:solidFill>
            </a:endParaRPr>
          </a:p>
        </p:txBody>
      </p:sp>
      <p:sp>
        <p:nvSpPr>
          <p:cNvPr id="11" name="Text Placeholder 2"/>
          <p:cNvSpPr>
            <a:spLocks noGrp="1"/>
          </p:cNvSpPr>
          <p:nvPr>
            <p:ph type="body" idx="13"/>
          </p:nvPr>
        </p:nvSpPr>
        <p:spPr>
          <a:xfrm>
            <a:off x="722313" y="4092278"/>
            <a:ext cx="7772400" cy="1196867"/>
          </a:xfrm>
        </p:spPr>
        <p:txBody>
          <a:bodyPr/>
          <a:lstStyle>
            <a:lvl1pPr marL="0" indent="0">
              <a:buNone/>
              <a:defRPr sz="2000" b="0"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4"/>
          </p:nvPr>
        </p:nvSpPr>
        <p:spPr/>
        <p:txBody>
          <a:bodyPr/>
          <a:lstStyle>
            <a:lvl1pPr>
              <a:defRPr/>
            </a:lvl1pPr>
          </a:lstStyle>
          <a:p>
            <a:fld id="{C6AB095E-E372-4476-98F4-378F7567B308}" type="datetimeFigureOut">
              <a:rPr lang="en-IE" altLang="en-US"/>
              <a:pPr/>
              <a:t>04/06/2019</a:t>
            </a:fld>
            <a:endParaRPr lang="en-IE" altLang="en-US" dirty="0"/>
          </a:p>
        </p:txBody>
      </p:sp>
      <p:sp>
        <p:nvSpPr>
          <p:cNvPr id="5" name="Footer Placeholder 4"/>
          <p:cNvSpPr>
            <a:spLocks noGrp="1"/>
          </p:cNvSpPr>
          <p:nvPr>
            <p:ph type="ftr" sz="quarter" idx="15"/>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6"/>
          </p:nvPr>
        </p:nvSpPr>
        <p:spPr/>
        <p:txBody>
          <a:bodyPr/>
          <a:lstStyle>
            <a:lvl1pPr>
              <a:defRPr/>
            </a:lvl1pPr>
          </a:lstStyle>
          <a:p>
            <a:fld id="{B1D3E295-9DCB-45B8-9FCC-A01A26A6CE31}" type="slidenum">
              <a:rPr lang="en-IE" altLang="en-US"/>
              <a:pPr/>
              <a:t>‹#›</a:t>
            </a:fld>
            <a:endParaRPr lang="en-IE" altLang="en-US" dirty="0"/>
          </a:p>
        </p:txBody>
      </p:sp>
    </p:spTree>
    <p:extLst>
      <p:ext uri="{BB962C8B-B14F-4D97-AF65-F5344CB8AC3E}">
        <p14:creationId xmlns:p14="http://schemas.microsoft.com/office/powerpoint/2010/main" val="19545910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2678" y="1535117"/>
            <a:ext cx="429471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02678" y="2174875"/>
            <a:ext cx="4294713" cy="310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33" y="1535117"/>
            <a:ext cx="431318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313187" cy="310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E78106FB-3C83-448A-ACDD-E12E387C234D}" type="datetimeFigureOut">
              <a:rPr lang="en-IE" altLang="en-US"/>
              <a:pPr/>
              <a:t>04/06/2019</a:t>
            </a:fld>
            <a:endParaRPr lang="en-IE"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A0DDE89-F5D7-4585-98B3-F6FFEF565C33}" type="slidenum">
              <a:rPr lang="en-IE" altLang="en-US"/>
              <a:pPr/>
              <a:t>‹#›</a:t>
            </a:fld>
            <a:endParaRPr lang="en-IE" altLang="en-US" dirty="0"/>
          </a:p>
        </p:txBody>
      </p:sp>
    </p:spTree>
    <p:extLst>
      <p:ext uri="{BB962C8B-B14F-4D97-AF65-F5344CB8AC3E}">
        <p14:creationId xmlns:p14="http://schemas.microsoft.com/office/powerpoint/2010/main" val="27418962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CD5A4B-F8A8-4D80-8E49-5992D6BF6B29}" type="datetimeFigureOut">
              <a:rPr lang="en-IE" altLang="en-US"/>
              <a:pPr/>
              <a:t>04/06/2019</a:t>
            </a:fld>
            <a:endParaRPr lang="en-IE"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1B6ED995-15B8-415B-BCF4-3F10F946ECFE}" type="slidenum">
              <a:rPr lang="en-IE" altLang="en-US"/>
              <a:pPr/>
              <a:t>‹#›</a:t>
            </a:fld>
            <a:endParaRPr lang="en-IE" altLang="en-US" dirty="0"/>
          </a:p>
        </p:txBody>
      </p:sp>
    </p:spTree>
    <p:extLst>
      <p:ext uri="{BB962C8B-B14F-4D97-AF65-F5344CB8AC3E}">
        <p14:creationId xmlns:p14="http://schemas.microsoft.com/office/powerpoint/2010/main" val="22885656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14DBC40-3C02-40E0-96C6-0E02C29A5321}" type="datetimeFigureOut">
              <a:rPr lang="en-IE" altLang="en-US"/>
              <a:pPr/>
              <a:t>04/06/2019</a:t>
            </a:fld>
            <a:endParaRPr lang="en-IE"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5FB7565F-6F61-4E91-B175-0B34AD3480FE}" type="slidenum">
              <a:rPr lang="en-IE" altLang="en-US"/>
              <a:pPr/>
              <a:t>‹#›</a:t>
            </a:fld>
            <a:endParaRPr lang="en-IE" altLang="en-US" dirty="0"/>
          </a:p>
        </p:txBody>
      </p:sp>
    </p:spTree>
    <p:extLst>
      <p:ext uri="{BB962C8B-B14F-4D97-AF65-F5344CB8AC3E}">
        <p14:creationId xmlns:p14="http://schemas.microsoft.com/office/powerpoint/2010/main" val="55029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595DD62F-A05D-4DAF-9CD7-39EC810BFC48}" type="datetimeFigureOut">
              <a:rPr lang="en-IE" smtClean="0"/>
              <a:t>04/06/2019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58CC6E5-0076-41C0-9CE4-43B14D5ECBDE}" type="slidenum">
              <a:rPr lang="en-IE" smtClean="0"/>
              <a:t>‹#›</a:t>
            </a:fld>
            <a:endParaRPr lang="en-IE"/>
          </a:p>
        </p:txBody>
      </p:sp>
    </p:spTree>
    <p:extLst>
      <p:ext uri="{BB962C8B-B14F-4D97-AF65-F5344CB8AC3E}">
        <p14:creationId xmlns:p14="http://schemas.microsoft.com/office/powerpoint/2010/main" val="10036788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SB_Powerpoint_design_background1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15" descr="ESB_Networks_brandma#D1CA65"/>
          <p:cNvPicPr>
            <a:picLocks noChangeAspect="1" noChangeArrowheads="1"/>
          </p:cNvPicPr>
          <p:nvPr/>
        </p:nvPicPr>
        <p:blipFill>
          <a:blip r:embed="rId3"/>
          <a:srcRect/>
          <a:stretch>
            <a:fillRect/>
          </a:stretch>
        </p:blipFill>
        <p:spPr bwMode="auto">
          <a:xfrm>
            <a:off x="539751" y="549277"/>
            <a:ext cx="2592388" cy="733426"/>
          </a:xfrm>
          <a:prstGeom prst="rect">
            <a:avLst/>
          </a:prstGeom>
          <a:noFill/>
          <a:ln w="9525">
            <a:noFill/>
            <a:miter lim="800000"/>
            <a:headEnd/>
            <a:tailEnd/>
          </a:ln>
        </p:spPr>
      </p:pic>
      <p:sp>
        <p:nvSpPr>
          <p:cNvPr id="3075" name="Rectangle 10"/>
          <p:cNvSpPr>
            <a:spLocks noGrp="1" noChangeArrowheads="1"/>
          </p:cNvSpPr>
          <p:nvPr>
            <p:ph type="ctrTitle"/>
          </p:nvPr>
        </p:nvSpPr>
        <p:spPr>
          <a:xfrm>
            <a:off x="1874838" y="2503490"/>
            <a:ext cx="6604000" cy="619126"/>
          </a:xfrm>
        </p:spPr>
        <p:txBody>
          <a:bodyPr anchor="b"/>
          <a:lstStyle>
            <a:lvl1pPr>
              <a:defRPr sz="3200"/>
            </a:lvl1pPr>
          </a:lstStyle>
          <a:p>
            <a:pPr lvl="0"/>
            <a:r>
              <a:rPr lang="en-US" noProof="0" smtClean="0"/>
              <a:t>Click to edit Master title style</a:t>
            </a:r>
          </a:p>
        </p:txBody>
      </p:sp>
      <p:sp>
        <p:nvSpPr>
          <p:cNvPr id="3077" name="Rectangle 9"/>
          <p:cNvSpPr>
            <a:spLocks noGrp="1" noChangeArrowheads="1"/>
          </p:cNvSpPr>
          <p:nvPr>
            <p:ph type="subTitle" idx="1"/>
          </p:nvPr>
        </p:nvSpPr>
        <p:spPr>
          <a:xfrm>
            <a:off x="1874838" y="3133727"/>
            <a:ext cx="6604000" cy="619126"/>
          </a:xfrm>
        </p:spPr>
        <p:txBody>
          <a:bodyPr/>
          <a:lstStyle>
            <a:lvl1pPr>
              <a:defRPr>
                <a:solidFill>
                  <a:schemeClr val="tx1"/>
                </a:solidFill>
              </a:defRPr>
            </a:lvl1pPr>
          </a:lstStyle>
          <a:p>
            <a:pPr lvl="0"/>
            <a:r>
              <a:rPr lang="en-US" noProof="0" smtClean="0"/>
              <a:t>Click to edit Master subtitle style</a:t>
            </a:r>
            <a:endParaRPr lang="en-US" noProof="0" dirty="0" smtClean="0"/>
          </a:p>
        </p:txBody>
      </p:sp>
      <p:sp>
        <p:nvSpPr>
          <p:cNvPr id="6" name="Date Placeholder 5"/>
          <p:cNvSpPr>
            <a:spLocks noGrp="1" noChangeArrowheads="1"/>
          </p:cNvSpPr>
          <p:nvPr>
            <p:ph type="dt" sz="quarter" idx="10"/>
          </p:nvPr>
        </p:nvSpPr>
        <p:spPr bwMode="auto">
          <a:xfrm>
            <a:off x="1874839" y="4978401"/>
            <a:ext cx="2894012" cy="198438"/>
          </a:xfrm>
          <a:prstGeom prst="rect">
            <a:avLst/>
          </a:prstGeom>
          <a:extLst/>
        </p:spPr>
        <p:txBody>
          <a:bodyPr vert="horz" wrap="square" lIns="0" tIns="45720" rIns="91440" bIns="45720" numCol="1" anchor="ctr" anchorCtr="0" compatLnSpc="1">
            <a:prstTxWarp prst="textNoShape">
              <a:avLst/>
            </a:prstTxWarp>
          </a:bodyPr>
          <a:lstStyle>
            <a:lvl1pPr eaLnBrk="1" hangingPunct="1">
              <a:defRPr sz="1300">
                <a:latin typeface="Arial" panose="020B0604020202020204" pitchFamily="34" charset="0"/>
                <a:cs typeface="Arial" panose="020B0604020202020204" pitchFamily="34" charset="0"/>
              </a:defRPr>
            </a:lvl1pPr>
          </a:lstStyle>
          <a:p>
            <a:pPr defTabSz="914400"/>
            <a:fld id="{EA72F41E-9CE4-46BB-8AC1-196E4B201F23}" type="datetimeFigureOut">
              <a:rPr lang="en-IE" smtClean="0">
                <a:solidFill>
                  <a:srgbClr val="336699"/>
                </a:solidFill>
              </a:rPr>
              <a:pPr defTabSz="914400"/>
              <a:t>04/06/2019</a:t>
            </a:fld>
            <a:endParaRPr lang="en-IE" dirty="0">
              <a:solidFill>
                <a:srgbClr val="336699"/>
              </a:solidFill>
            </a:endParaRPr>
          </a:p>
        </p:txBody>
      </p:sp>
    </p:spTree>
    <p:extLst>
      <p:ext uri="{BB962C8B-B14F-4D97-AF65-F5344CB8AC3E}">
        <p14:creationId xmlns:p14="http://schemas.microsoft.com/office/powerpoint/2010/main" val="42797285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350092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4" name="Picture 8" descr="ESB_Powerpoint_design_background2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2" descr="ESB_Networks_brandma#D1CA65"/>
          <p:cNvPicPr>
            <a:picLocks noChangeAspect="1" noChangeArrowheads="1"/>
          </p:cNvPicPr>
          <p:nvPr/>
        </p:nvPicPr>
        <p:blipFill>
          <a:blip r:embed="rId3"/>
          <a:srcRect/>
          <a:stretch>
            <a:fillRect/>
          </a:stretch>
        </p:blipFill>
        <p:spPr bwMode="auto">
          <a:xfrm>
            <a:off x="7164388" y="476251"/>
            <a:ext cx="1439862" cy="406400"/>
          </a:xfrm>
          <a:prstGeom prst="rect">
            <a:avLst/>
          </a:prstGeom>
          <a:noFill/>
          <a:ln w="9525">
            <a:noFill/>
            <a:miter lim="800000"/>
            <a:headEnd/>
            <a:tailEnd/>
          </a:ln>
        </p:spPr>
      </p:pic>
      <p:sp>
        <p:nvSpPr>
          <p:cNvPr id="9" name="Rectangle 17"/>
          <p:cNvSpPr>
            <a:spLocks noGrp="1" noChangeArrowheads="1"/>
          </p:cNvSpPr>
          <p:nvPr>
            <p:ph type="title"/>
          </p:nvPr>
        </p:nvSpPr>
        <p:spPr bwMode="auto">
          <a:xfrm>
            <a:off x="1875600" y="2503490"/>
            <a:ext cx="6604000" cy="619126"/>
          </a:xfrm>
          <a:prstGeom prst="rect">
            <a:avLst/>
          </a:prstGeom>
          <a:noFill/>
          <a:ln>
            <a:noFill/>
          </a:ln>
          <a:effectLst/>
          <a:extLst/>
        </p:spPr>
        <p:txBody>
          <a:bodyPr anchor="b"/>
          <a:lstStyle>
            <a:lvl1pPr>
              <a:defRPr sz="3200"/>
            </a:lvl1pPr>
          </a:lstStyle>
          <a:p>
            <a:pPr lvl="0"/>
            <a:r>
              <a:rPr lang="en-US" smtClean="0"/>
              <a:t>Click to edit Master title style</a:t>
            </a:r>
            <a:endParaRPr lang="en-US" dirty="0" smtClean="0"/>
          </a:p>
        </p:txBody>
      </p:sp>
      <p:sp>
        <p:nvSpPr>
          <p:cNvPr id="10" name="Rectangle 18"/>
          <p:cNvSpPr>
            <a:spLocks noGrp="1" noChangeArrowheads="1"/>
          </p:cNvSpPr>
          <p:nvPr>
            <p:ph idx="1"/>
          </p:nvPr>
        </p:nvSpPr>
        <p:spPr bwMode="auto">
          <a:xfrm>
            <a:off x="1875600" y="3133727"/>
            <a:ext cx="6604000" cy="619126"/>
          </a:xfrm>
          <a:prstGeom prst="rect">
            <a:avLst/>
          </a:prstGeom>
          <a:noFill/>
          <a:ln>
            <a:noFill/>
          </a:ln>
          <a:effectLst/>
          <a:extLst/>
        </p:spPr>
        <p:txBody>
          <a:bodyPr/>
          <a:lstStyle>
            <a:lvl1pPr>
              <a:defRPr>
                <a:solidFill>
                  <a:schemeClr val="tx1"/>
                </a:solidFill>
              </a:defRPr>
            </a:lvl1pPr>
          </a:lstStyle>
          <a:p>
            <a:pPr lvl="0"/>
            <a:r>
              <a:rPr lang="en-US" noProof="0" smtClean="0"/>
              <a:t>Click to edit Master text styles</a:t>
            </a:r>
          </a:p>
        </p:txBody>
      </p:sp>
    </p:spTree>
    <p:extLst>
      <p:ext uri="{BB962C8B-B14F-4D97-AF65-F5344CB8AC3E}">
        <p14:creationId xmlns:p14="http://schemas.microsoft.com/office/powerpoint/2010/main" val="18348380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1067" y="1294874"/>
            <a:ext cx="8152342"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491067" y="4174599"/>
            <a:ext cx="815234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219707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4"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96894"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half" idx="3"/>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2997569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1" y="1111251"/>
            <a:ext cx="3984625"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633913" y="1111251"/>
            <a:ext cx="3986212"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3549462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3" y="211669"/>
            <a:ext cx="6646333" cy="770467"/>
          </a:xfrm>
        </p:spPr>
        <p:txBody>
          <a:bodyPr anchor="ctr"/>
          <a:lstStyle/>
          <a:p>
            <a:r>
              <a:rPr lang="en-US" smtClean="0"/>
              <a:t>Click to edit Master title style</a:t>
            </a:r>
            <a:endParaRPr lang="en-IE"/>
          </a:p>
        </p:txBody>
      </p:sp>
      <p:sp>
        <p:nvSpPr>
          <p:cNvPr id="3" name="Text Placeholder 2"/>
          <p:cNvSpPr>
            <a:spLocks noGrp="1"/>
          </p:cNvSpPr>
          <p:nvPr>
            <p:ph type="body" idx="1"/>
          </p:nvPr>
        </p:nvSpPr>
        <p:spPr>
          <a:xfrm>
            <a:off x="496891" y="1111251"/>
            <a:ext cx="3984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6891" y="1935163"/>
            <a:ext cx="3984625"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33913" y="1111251"/>
            <a:ext cx="3986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3913" y="1935163"/>
            <a:ext cx="3986212"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960364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1989539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2295623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39846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1"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96891"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549371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1"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96891"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half" idx="3"/>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7438331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1"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half" idx="3"/>
          </p:nvPr>
        </p:nvSpPr>
        <p:spPr>
          <a:xfrm>
            <a:off x="496891"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3660072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96891" y="1274764"/>
            <a:ext cx="8123237" cy="4572000"/>
          </a:xfrm>
        </p:spPr>
        <p:txBody>
          <a:bodyPr/>
          <a:lstStyle/>
          <a:p>
            <a:pPr lvl="0"/>
            <a:r>
              <a:rPr lang="en-US" noProof="0" dirty="0" smtClean="0"/>
              <a:t>Click icon to add table</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6093324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1" y="12747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96891"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2607255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1"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610223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4"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half" idx="3"/>
          </p:nvPr>
        </p:nvSpPr>
        <p:spPr>
          <a:xfrm>
            <a:off x="496896"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4524165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1"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solidFill>
                  <a:schemeClr val="tx2"/>
                </a:solidFill>
              </a:defRPr>
            </a:lvl1pPr>
          </a:lstStyle>
          <a:p>
            <a:pPr>
              <a:buClr>
                <a:srgbClr val="A59D95"/>
              </a:buClr>
            </a:pPr>
            <a:endParaRPr lang="en-IE" dirty="0">
              <a:solidFill>
                <a:srgbClr val="FFFFFF"/>
              </a:solidFill>
            </a:endParaRPr>
          </a:p>
        </p:txBody>
      </p:sp>
    </p:spTree>
    <p:extLst>
      <p:ext uri="{BB962C8B-B14F-4D97-AF65-F5344CB8AC3E}">
        <p14:creationId xmlns:p14="http://schemas.microsoft.com/office/powerpoint/2010/main" val="18410535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Chart Placeholder 2"/>
          <p:cNvSpPr>
            <a:spLocks noGrp="1"/>
          </p:cNvSpPr>
          <p:nvPr>
            <p:ph type="chart" idx="1"/>
          </p:nvPr>
        </p:nvSpPr>
        <p:spPr>
          <a:xfrm>
            <a:off x="496891" y="1274764"/>
            <a:ext cx="8123237" cy="4572000"/>
          </a:xfrm>
        </p:spPr>
        <p:txBody>
          <a:bodyPr/>
          <a:lstStyle/>
          <a:p>
            <a:pPr lvl="0"/>
            <a:r>
              <a:rPr lang="en-US" noProof="0" dirty="0" smtClean="0"/>
              <a:t>Click icon to add chart</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383541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1"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6171752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1"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Online Image Placeholder 3"/>
          <p:cNvSpPr>
            <a:spLocks noGrp="1"/>
          </p:cNvSpPr>
          <p:nvPr>
            <p:ph type="clipArt" sz="half" idx="2"/>
          </p:nvPr>
        </p:nvSpPr>
        <p:spPr>
          <a:xfrm>
            <a:off x="4633913" y="1274764"/>
            <a:ext cx="3986212" cy="4572000"/>
          </a:xfrm>
        </p:spPr>
        <p:txBody>
          <a:bodyPr/>
          <a:lstStyle/>
          <a:p>
            <a:pPr lvl="0"/>
            <a:r>
              <a:rPr lang="en-US" noProof="0" dirty="0" smtClean="0"/>
              <a:t>Click icon to add clip art</a:t>
            </a:r>
            <a:endParaRPr lang="en-IE" noProof="0" dirty="0" smtClean="0"/>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8309784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SB_Powerpoint_design_background1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15" descr="ESB_Networks_brandma#D1CA65"/>
          <p:cNvPicPr>
            <a:picLocks noChangeAspect="1" noChangeArrowheads="1"/>
          </p:cNvPicPr>
          <p:nvPr/>
        </p:nvPicPr>
        <p:blipFill>
          <a:blip r:embed="rId3"/>
          <a:srcRect/>
          <a:stretch>
            <a:fillRect/>
          </a:stretch>
        </p:blipFill>
        <p:spPr bwMode="auto">
          <a:xfrm>
            <a:off x="539750" y="549275"/>
            <a:ext cx="2592388" cy="733426"/>
          </a:xfrm>
          <a:prstGeom prst="rect">
            <a:avLst/>
          </a:prstGeom>
          <a:noFill/>
          <a:ln w="9525">
            <a:noFill/>
            <a:miter lim="800000"/>
            <a:headEnd/>
            <a:tailEnd/>
          </a:ln>
        </p:spPr>
      </p:pic>
      <p:sp>
        <p:nvSpPr>
          <p:cNvPr id="3075" name="Rectangle 10"/>
          <p:cNvSpPr>
            <a:spLocks noGrp="1" noChangeArrowheads="1"/>
          </p:cNvSpPr>
          <p:nvPr>
            <p:ph type="ctrTitle"/>
          </p:nvPr>
        </p:nvSpPr>
        <p:spPr>
          <a:xfrm>
            <a:off x="1874838" y="2503488"/>
            <a:ext cx="6604000" cy="619126"/>
          </a:xfrm>
        </p:spPr>
        <p:txBody>
          <a:bodyPr anchor="b"/>
          <a:lstStyle>
            <a:lvl1pPr>
              <a:defRPr sz="3200"/>
            </a:lvl1pPr>
          </a:lstStyle>
          <a:p>
            <a:pPr lvl="0"/>
            <a:r>
              <a:rPr lang="en-US" noProof="0" smtClean="0"/>
              <a:t>Click to edit Master title style</a:t>
            </a:r>
          </a:p>
        </p:txBody>
      </p:sp>
      <p:sp>
        <p:nvSpPr>
          <p:cNvPr id="3077" name="Rectangle 9"/>
          <p:cNvSpPr>
            <a:spLocks noGrp="1" noChangeArrowheads="1"/>
          </p:cNvSpPr>
          <p:nvPr>
            <p:ph type="subTitle" idx="1"/>
          </p:nvPr>
        </p:nvSpPr>
        <p:spPr>
          <a:xfrm>
            <a:off x="1874838" y="3133725"/>
            <a:ext cx="6604000" cy="619126"/>
          </a:xfrm>
        </p:spPr>
        <p:txBody>
          <a:bodyPr/>
          <a:lstStyle>
            <a:lvl1pPr>
              <a:defRPr>
                <a:solidFill>
                  <a:schemeClr val="tx1"/>
                </a:solidFill>
              </a:defRPr>
            </a:lvl1pPr>
          </a:lstStyle>
          <a:p>
            <a:pPr lvl="0"/>
            <a:r>
              <a:rPr lang="en-US" noProof="0" smtClean="0"/>
              <a:t>Click to edit Master subtitle style</a:t>
            </a:r>
            <a:endParaRPr lang="en-US" noProof="0" dirty="0" smtClean="0"/>
          </a:p>
        </p:txBody>
      </p:sp>
      <p:sp>
        <p:nvSpPr>
          <p:cNvPr id="6" name="Date Placeholder 5"/>
          <p:cNvSpPr>
            <a:spLocks noGrp="1" noChangeArrowheads="1"/>
          </p:cNvSpPr>
          <p:nvPr>
            <p:ph type="dt" sz="quarter" idx="10"/>
          </p:nvPr>
        </p:nvSpPr>
        <p:spPr bwMode="auto">
          <a:xfrm>
            <a:off x="1874838" y="4978401"/>
            <a:ext cx="2894012" cy="198438"/>
          </a:xfrm>
          <a:prstGeom prst="rect">
            <a:avLst/>
          </a:prstGeom>
          <a:extLst/>
        </p:spPr>
        <p:txBody>
          <a:bodyPr vert="horz" wrap="square" lIns="0" tIns="45720" rIns="91440" bIns="45720" numCol="1" anchor="ctr" anchorCtr="0" compatLnSpc="1">
            <a:prstTxWarp prst="textNoShape">
              <a:avLst/>
            </a:prstTxWarp>
          </a:bodyPr>
          <a:lstStyle>
            <a:lvl1pPr eaLnBrk="1" hangingPunct="1">
              <a:defRPr sz="1300">
                <a:latin typeface="Arial" panose="020B0604020202020204" pitchFamily="34" charset="0"/>
                <a:cs typeface="Arial" panose="020B0604020202020204" pitchFamily="34" charset="0"/>
              </a:defRPr>
            </a:lvl1pPr>
          </a:lstStyle>
          <a:p>
            <a:pPr defTabSz="914400"/>
            <a:fld id="{EA72F41E-9CE4-46BB-8AC1-196E4B201F23}" type="datetimeFigureOut">
              <a:rPr lang="en-IE" smtClean="0">
                <a:solidFill>
                  <a:srgbClr val="336699"/>
                </a:solidFill>
              </a:rPr>
              <a:pPr defTabSz="914400"/>
              <a:t>04/06/2019</a:t>
            </a:fld>
            <a:endParaRPr lang="en-IE" dirty="0">
              <a:solidFill>
                <a:srgbClr val="336699"/>
              </a:solidFill>
            </a:endParaRPr>
          </a:p>
        </p:txBody>
      </p:sp>
    </p:spTree>
    <p:extLst>
      <p:ext uri="{BB962C8B-B14F-4D97-AF65-F5344CB8AC3E}">
        <p14:creationId xmlns:p14="http://schemas.microsoft.com/office/powerpoint/2010/main" val="15427238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2973052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4" name="Picture 8" descr="ESB_Powerpoint_design_background2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2" descr="ESB_Networks_brandma#D1CA65"/>
          <p:cNvPicPr>
            <a:picLocks noChangeAspect="1" noChangeArrowheads="1"/>
          </p:cNvPicPr>
          <p:nvPr/>
        </p:nvPicPr>
        <p:blipFill>
          <a:blip r:embed="rId3"/>
          <a:srcRect/>
          <a:stretch>
            <a:fillRect/>
          </a:stretch>
        </p:blipFill>
        <p:spPr bwMode="auto">
          <a:xfrm>
            <a:off x="7164388" y="476251"/>
            <a:ext cx="1439862" cy="406400"/>
          </a:xfrm>
          <a:prstGeom prst="rect">
            <a:avLst/>
          </a:prstGeom>
          <a:noFill/>
          <a:ln w="9525">
            <a:noFill/>
            <a:miter lim="800000"/>
            <a:headEnd/>
            <a:tailEnd/>
          </a:ln>
        </p:spPr>
      </p:pic>
      <p:sp>
        <p:nvSpPr>
          <p:cNvPr id="9" name="Rectangle 17"/>
          <p:cNvSpPr>
            <a:spLocks noGrp="1" noChangeArrowheads="1"/>
          </p:cNvSpPr>
          <p:nvPr>
            <p:ph type="title"/>
          </p:nvPr>
        </p:nvSpPr>
        <p:spPr bwMode="auto">
          <a:xfrm>
            <a:off x="1875600" y="2503488"/>
            <a:ext cx="6604000" cy="619126"/>
          </a:xfrm>
          <a:prstGeom prst="rect">
            <a:avLst/>
          </a:prstGeom>
          <a:noFill/>
          <a:ln>
            <a:noFill/>
          </a:ln>
          <a:effectLst/>
          <a:extLst/>
        </p:spPr>
        <p:txBody>
          <a:bodyPr anchor="b"/>
          <a:lstStyle>
            <a:lvl1pPr>
              <a:defRPr sz="3200"/>
            </a:lvl1pPr>
          </a:lstStyle>
          <a:p>
            <a:pPr lvl="0"/>
            <a:r>
              <a:rPr lang="en-US" smtClean="0"/>
              <a:t>Click to edit Master title style</a:t>
            </a:r>
            <a:endParaRPr lang="en-US" dirty="0" smtClean="0"/>
          </a:p>
        </p:txBody>
      </p:sp>
      <p:sp>
        <p:nvSpPr>
          <p:cNvPr id="10" name="Rectangle 18"/>
          <p:cNvSpPr>
            <a:spLocks noGrp="1" noChangeArrowheads="1"/>
          </p:cNvSpPr>
          <p:nvPr>
            <p:ph idx="1"/>
          </p:nvPr>
        </p:nvSpPr>
        <p:spPr bwMode="auto">
          <a:xfrm>
            <a:off x="1875600" y="3133725"/>
            <a:ext cx="6604000" cy="619126"/>
          </a:xfrm>
          <a:prstGeom prst="rect">
            <a:avLst/>
          </a:prstGeom>
          <a:noFill/>
          <a:ln>
            <a:noFill/>
          </a:ln>
          <a:effectLst/>
          <a:extLst/>
        </p:spPr>
        <p:txBody>
          <a:bodyPr/>
          <a:lstStyle>
            <a:lvl1pPr>
              <a:defRPr>
                <a:solidFill>
                  <a:schemeClr val="tx1"/>
                </a:solidFill>
              </a:defRPr>
            </a:lvl1pPr>
          </a:lstStyle>
          <a:p>
            <a:pPr lvl="0"/>
            <a:r>
              <a:rPr lang="en-US" noProof="0" smtClean="0"/>
              <a:t>Click to edit Master text styles</a:t>
            </a:r>
          </a:p>
        </p:txBody>
      </p:sp>
    </p:spTree>
    <p:extLst>
      <p:ext uri="{BB962C8B-B14F-4D97-AF65-F5344CB8AC3E}">
        <p14:creationId xmlns:p14="http://schemas.microsoft.com/office/powerpoint/2010/main" val="12794114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1067" y="1294873"/>
            <a:ext cx="8152342"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491067" y="4174596"/>
            <a:ext cx="815234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4362097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0" y="1111251"/>
            <a:ext cx="3984625"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633913" y="1111251"/>
            <a:ext cx="3986212"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5616730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2" y="211668"/>
            <a:ext cx="6646333" cy="770467"/>
          </a:xfrm>
        </p:spPr>
        <p:txBody>
          <a:bodyPr anchor="ctr"/>
          <a:lstStyle/>
          <a:p>
            <a:r>
              <a:rPr lang="en-US" smtClean="0"/>
              <a:t>Click to edit Master title style</a:t>
            </a:r>
            <a:endParaRPr lang="en-IE"/>
          </a:p>
        </p:txBody>
      </p:sp>
      <p:sp>
        <p:nvSpPr>
          <p:cNvPr id="3" name="Text Placeholder 2"/>
          <p:cNvSpPr>
            <a:spLocks noGrp="1"/>
          </p:cNvSpPr>
          <p:nvPr>
            <p:ph type="body" idx="1"/>
          </p:nvPr>
        </p:nvSpPr>
        <p:spPr>
          <a:xfrm>
            <a:off x="496890" y="1111251"/>
            <a:ext cx="3984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6890" y="1935162"/>
            <a:ext cx="3984625"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33913" y="1111251"/>
            <a:ext cx="3986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3913" y="1935162"/>
            <a:ext cx="3986212"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961600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96896" y="1274764"/>
            <a:ext cx="8123237" cy="4572000"/>
          </a:xfrm>
        </p:spPr>
        <p:txBody>
          <a:bodyPr/>
          <a:lstStyle/>
          <a:p>
            <a:pPr lvl="0"/>
            <a:r>
              <a:rPr lang="en-US" noProof="0" dirty="0" smtClean="0"/>
              <a:t>Click icon to add table</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2584244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7995440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2267585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0"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96890"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8911138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0"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96890"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half" idx="3"/>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507841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0"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half" idx="3"/>
          </p:nvPr>
        </p:nvSpPr>
        <p:spPr>
          <a:xfrm>
            <a:off x="496890"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7609396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96890" y="1274764"/>
            <a:ext cx="8123237" cy="4572000"/>
          </a:xfrm>
        </p:spPr>
        <p:txBody>
          <a:bodyPr/>
          <a:lstStyle/>
          <a:p>
            <a:pPr lvl="0"/>
            <a:r>
              <a:rPr lang="en-US" noProof="0" dirty="0" smtClean="0"/>
              <a:t>Click icon to add table</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4142405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96890"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5693368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8023617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solidFill>
                  <a:schemeClr val="tx2"/>
                </a:solidFill>
              </a:defRPr>
            </a:lvl1pPr>
          </a:lstStyle>
          <a:p>
            <a:pPr>
              <a:buClr>
                <a:srgbClr val="A59D95"/>
              </a:buClr>
            </a:pPr>
            <a:endParaRPr lang="en-IE" dirty="0">
              <a:solidFill>
                <a:srgbClr val="FFFFFF"/>
              </a:solidFill>
            </a:endParaRPr>
          </a:p>
        </p:txBody>
      </p:sp>
    </p:spTree>
    <p:extLst>
      <p:ext uri="{BB962C8B-B14F-4D97-AF65-F5344CB8AC3E}">
        <p14:creationId xmlns:p14="http://schemas.microsoft.com/office/powerpoint/2010/main" val="9824946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hart Placeholder 2"/>
          <p:cNvSpPr>
            <a:spLocks noGrp="1"/>
          </p:cNvSpPr>
          <p:nvPr>
            <p:ph type="chart" idx="1"/>
          </p:nvPr>
        </p:nvSpPr>
        <p:spPr>
          <a:xfrm>
            <a:off x="496890" y="1274764"/>
            <a:ext cx="8123237" cy="4572000"/>
          </a:xfrm>
        </p:spPr>
        <p:txBody>
          <a:bodyPr/>
          <a:lstStyle/>
          <a:p>
            <a:pPr lvl="0"/>
            <a:r>
              <a:rPr lang="en-US" noProof="0" dirty="0" smtClean="0"/>
              <a:t>Click icon to add chart</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075525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6" y="12747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96896"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0816857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5145907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Online Image Placeholder 3"/>
          <p:cNvSpPr>
            <a:spLocks noGrp="1"/>
          </p:cNvSpPr>
          <p:nvPr>
            <p:ph type="clipArt" sz="half" idx="2"/>
          </p:nvPr>
        </p:nvSpPr>
        <p:spPr>
          <a:xfrm>
            <a:off x="4633913" y="1274764"/>
            <a:ext cx="3986212" cy="4572000"/>
          </a:xfrm>
        </p:spPr>
        <p:txBody>
          <a:bodyPr/>
          <a:lstStyle/>
          <a:p>
            <a:pPr lvl="0"/>
            <a:r>
              <a:rPr lang="en-US" noProof="0" dirty="0" smtClean="0"/>
              <a:t>Click icon to add clip art</a:t>
            </a:r>
            <a:endParaRPr lang="en-IE" noProof="0" dirty="0" smtClean="0"/>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504293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SB_Powerpoint_design_background1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15" descr="ESB_Networks_brandma#D1CA65"/>
          <p:cNvPicPr>
            <a:picLocks noChangeAspect="1" noChangeArrowheads="1"/>
          </p:cNvPicPr>
          <p:nvPr/>
        </p:nvPicPr>
        <p:blipFill>
          <a:blip r:embed="rId3"/>
          <a:srcRect/>
          <a:stretch>
            <a:fillRect/>
          </a:stretch>
        </p:blipFill>
        <p:spPr bwMode="auto">
          <a:xfrm>
            <a:off x="539751" y="549277"/>
            <a:ext cx="2592388" cy="733426"/>
          </a:xfrm>
          <a:prstGeom prst="rect">
            <a:avLst/>
          </a:prstGeom>
          <a:noFill/>
          <a:ln w="9525">
            <a:noFill/>
            <a:miter lim="800000"/>
            <a:headEnd/>
            <a:tailEnd/>
          </a:ln>
        </p:spPr>
      </p:pic>
      <p:sp>
        <p:nvSpPr>
          <p:cNvPr id="3075" name="Rectangle 10"/>
          <p:cNvSpPr>
            <a:spLocks noGrp="1" noChangeArrowheads="1"/>
          </p:cNvSpPr>
          <p:nvPr>
            <p:ph type="ctrTitle"/>
          </p:nvPr>
        </p:nvSpPr>
        <p:spPr>
          <a:xfrm>
            <a:off x="1874838" y="2503500"/>
            <a:ext cx="6604000" cy="619126"/>
          </a:xfrm>
        </p:spPr>
        <p:txBody>
          <a:bodyPr anchor="b"/>
          <a:lstStyle>
            <a:lvl1pPr>
              <a:defRPr sz="3200"/>
            </a:lvl1pPr>
          </a:lstStyle>
          <a:p>
            <a:pPr lvl="0"/>
            <a:r>
              <a:rPr lang="en-US" noProof="0" smtClean="0"/>
              <a:t>Click to edit Master title style</a:t>
            </a:r>
          </a:p>
        </p:txBody>
      </p:sp>
      <p:sp>
        <p:nvSpPr>
          <p:cNvPr id="3077" name="Rectangle 9"/>
          <p:cNvSpPr>
            <a:spLocks noGrp="1" noChangeArrowheads="1"/>
          </p:cNvSpPr>
          <p:nvPr>
            <p:ph type="subTitle" idx="1"/>
          </p:nvPr>
        </p:nvSpPr>
        <p:spPr>
          <a:xfrm>
            <a:off x="1874838" y="3133727"/>
            <a:ext cx="6604000" cy="619126"/>
          </a:xfrm>
        </p:spPr>
        <p:txBody>
          <a:bodyPr/>
          <a:lstStyle>
            <a:lvl1pPr>
              <a:defRPr>
                <a:solidFill>
                  <a:schemeClr val="tx1"/>
                </a:solidFill>
              </a:defRPr>
            </a:lvl1pPr>
          </a:lstStyle>
          <a:p>
            <a:pPr lvl="0"/>
            <a:r>
              <a:rPr lang="en-US" noProof="0" smtClean="0"/>
              <a:t>Click to edit Master subtitle style</a:t>
            </a:r>
            <a:endParaRPr lang="en-US" noProof="0" dirty="0" smtClean="0"/>
          </a:p>
        </p:txBody>
      </p:sp>
      <p:sp>
        <p:nvSpPr>
          <p:cNvPr id="6" name="Date Placeholder 5"/>
          <p:cNvSpPr>
            <a:spLocks noGrp="1" noChangeArrowheads="1"/>
          </p:cNvSpPr>
          <p:nvPr>
            <p:ph type="dt" sz="quarter" idx="10"/>
          </p:nvPr>
        </p:nvSpPr>
        <p:spPr bwMode="auto">
          <a:xfrm>
            <a:off x="1874839" y="4978401"/>
            <a:ext cx="2894012" cy="198438"/>
          </a:xfrm>
          <a:prstGeom prst="rect">
            <a:avLst/>
          </a:prstGeom>
          <a:extLst/>
        </p:spPr>
        <p:txBody>
          <a:bodyPr vert="horz" wrap="square" lIns="0" tIns="45720" rIns="91440" bIns="45720" numCol="1" anchor="ctr" anchorCtr="0" compatLnSpc="1">
            <a:prstTxWarp prst="textNoShape">
              <a:avLst/>
            </a:prstTxWarp>
          </a:bodyPr>
          <a:lstStyle>
            <a:lvl1pPr eaLnBrk="1" hangingPunct="1">
              <a:defRPr sz="1300">
                <a:latin typeface="Arial" panose="020B0604020202020204" pitchFamily="34" charset="0"/>
                <a:cs typeface="Arial" panose="020B0604020202020204" pitchFamily="34" charset="0"/>
              </a:defRPr>
            </a:lvl1pPr>
          </a:lstStyle>
          <a:p>
            <a:pPr defTabSz="914400"/>
            <a:fld id="{EA72F41E-9CE4-46BB-8AC1-196E4B201F23}" type="datetimeFigureOut">
              <a:rPr lang="en-IE" smtClean="0">
                <a:solidFill>
                  <a:srgbClr val="336699"/>
                </a:solidFill>
              </a:rPr>
              <a:pPr defTabSz="914400"/>
              <a:t>04/06/2019</a:t>
            </a:fld>
            <a:endParaRPr lang="en-IE" dirty="0">
              <a:solidFill>
                <a:srgbClr val="336699"/>
              </a:solidFill>
            </a:endParaRPr>
          </a:p>
        </p:txBody>
      </p:sp>
    </p:spTree>
    <p:extLst>
      <p:ext uri="{BB962C8B-B14F-4D97-AF65-F5344CB8AC3E}">
        <p14:creationId xmlns:p14="http://schemas.microsoft.com/office/powerpoint/2010/main" val="18743004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902782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4" name="Picture 8" descr="ESB_Powerpoint_design_background2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2" descr="ESB_Networks_brandma#D1CA65"/>
          <p:cNvPicPr>
            <a:picLocks noChangeAspect="1" noChangeArrowheads="1"/>
          </p:cNvPicPr>
          <p:nvPr/>
        </p:nvPicPr>
        <p:blipFill>
          <a:blip r:embed="rId3"/>
          <a:srcRect/>
          <a:stretch>
            <a:fillRect/>
          </a:stretch>
        </p:blipFill>
        <p:spPr bwMode="auto">
          <a:xfrm>
            <a:off x="7164388" y="476251"/>
            <a:ext cx="1439862" cy="406400"/>
          </a:xfrm>
          <a:prstGeom prst="rect">
            <a:avLst/>
          </a:prstGeom>
          <a:noFill/>
          <a:ln w="9525">
            <a:noFill/>
            <a:miter lim="800000"/>
            <a:headEnd/>
            <a:tailEnd/>
          </a:ln>
        </p:spPr>
      </p:pic>
      <p:sp>
        <p:nvSpPr>
          <p:cNvPr id="9" name="Rectangle 17"/>
          <p:cNvSpPr>
            <a:spLocks noGrp="1" noChangeArrowheads="1"/>
          </p:cNvSpPr>
          <p:nvPr>
            <p:ph type="title"/>
          </p:nvPr>
        </p:nvSpPr>
        <p:spPr bwMode="auto">
          <a:xfrm>
            <a:off x="1875600" y="2503500"/>
            <a:ext cx="6604000" cy="619126"/>
          </a:xfrm>
          <a:prstGeom prst="rect">
            <a:avLst/>
          </a:prstGeom>
          <a:noFill/>
          <a:ln>
            <a:noFill/>
          </a:ln>
          <a:effectLst/>
          <a:extLst/>
        </p:spPr>
        <p:txBody>
          <a:bodyPr anchor="b"/>
          <a:lstStyle>
            <a:lvl1pPr>
              <a:defRPr sz="3200"/>
            </a:lvl1pPr>
          </a:lstStyle>
          <a:p>
            <a:pPr lvl="0"/>
            <a:r>
              <a:rPr lang="en-US" smtClean="0"/>
              <a:t>Click to edit Master title style</a:t>
            </a:r>
            <a:endParaRPr lang="en-US" dirty="0" smtClean="0"/>
          </a:p>
        </p:txBody>
      </p:sp>
      <p:sp>
        <p:nvSpPr>
          <p:cNvPr id="10" name="Rectangle 18"/>
          <p:cNvSpPr>
            <a:spLocks noGrp="1" noChangeArrowheads="1"/>
          </p:cNvSpPr>
          <p:nvPr>
            <p:ph idx="1"/>
          </p:nvPr>
        </p:nvSpPr>
        <p:spPr bwMode="auto">
          <a:xfrm>
            <a:off x="1875600" y="3133727"/>
            <a:ext cx="6604000" cy="619126"/>
          </a:xfrm>
          <a:prstGeom prst="rect">
            <a:avLst/>
          </a:prstGeom>
          <a:noFill/>
          <a:ln>
            <a:noFill/>
          </a:ln>
          <a:effectLst/>
          <a:extLst/>
        </p:spPr>
        <p:txBody>
          <a:bodyPr/>
          <a:lstStyle>
            <a:lvl1pPr>
              <a:defRPr>
                <a:solidFill>
                  <a:schemeClr val="tx1"/>
                </a:solidFill>
              </a:defRPr>
            </a:lvl1pPr>
          </a:lstStyle>
          <a:p>
            <a:pPr lvl="0"/>
            <a:r>
              <a:rPr lang="en-US" noProof="0" smtClean="0"/>
              <a:t>Click to edit Master text styles</a:t>
            </a:r>
          </a:p>
        </p:txBody>
      </p:sp>
    </p:spTree>
    <p:extLst>
      <p:ext uri="{BB962C8B-B14F-4D97-AF65-F5344CB8AC3E}">
        <p14:creationId xmlns:p14="http://schemas.microsoft.com/office/powerpoint/2010/main" val="7822200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1067" y="1294885"/>
            <a:ext cx="8152342"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491067" y="4174608"/>
            <a:ext cx="815234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3236737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4" y="1111251"/>
            <a:ext cx="3984625"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633913" y="1111251"/>
            <a:ext cx="3986212"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4468602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7" y="211678"/>
            <a:ext cx="6646333" cy="770467"/>
          </a:xfrm>
        </p:spPr>
        <p:txBody>
          <a:bodyPr anchor="ctr"/>
          <a:lstStyle/>
          <a:p>
            <a:r>
              <a:rPr lang="en-US" smtClean="0"/>
              <a:t>Click to edit Master title style</a:t>
            </a:r>
            <a:endParaRPr lang="en-IE"/>
          </a:p>
        </p:txBody>
      </p:sp>
      <p:sp>
        <p:nvSpPr>
          <p:cNvPr id="3" name="Text Placeholder 2"/>
          <p:cNvSpPr>
            <a:spLocks noGrp="1"/>
          </p:cNvSpPr>
          <p:nvPr>
            <p:ph type="body" idx="1"/>
          </p:nvPr>
        </p:nvSpPr>
        <p:spPr>
          <a:xfrm>
            <a:off x="496894" y="1111251"/>
            <a:ext cx="3984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6894" y="1935163"/>
            <a:ext cx="3984625"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33913" y="1111251"/>
            <a:ext cx="3986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3913" y="1935163"/>
            <a:ext cx="3986212"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8194438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203089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426828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1132985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4"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96894"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8599522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4"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96894"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half" idx="3"/>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2634761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4"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half" idx="3"/>
          </p:nvPr>
        </p:nvSpPr>
        <p:spPr>
          <a:xfrm>
            <a:off x="496896"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2643915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96896" y="1274764"/>
            <a:ext cx="8123237" cy="4572000"/>
          </a:xfrm>
        </p:spPr>
        <p:txBody>
          <a:bodyPr/>
          <a:lstStyle/>
          <a:p>
            <a:pPr lvl="0"/>
            <a:r>
              <a:rPr lang="en-US" noProof="0" dirty="0" smtClean="0"/>
              <a:t>Click icon to add table</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6623196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6" y="12747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96896"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1441255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6471491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solidFill>
                  <a:schemeClr val="tx2"/>
                </a:solidFill>
              </a:defRPr>
            </a:lvl1pPr>
          </a:lstStyle>
          <a:p>
            <a:pPr>
              <a:buClr>
                <a:srgbClr val="A59D95"/>
              </a:buClr>
            </a:pPr>
            <a:endParaRPr lang="en-IE" dirty="0">
              <a:solidFill>
                <a:srgbClr val="FFFFFF"/>
              </a:solidFill>
            </a:endParaRPr>
          </a:p>
        </p:txBody>
      </p:sp>
    </p:spTree>
    <p:extLst>
      <p:ext uri="{BB962C8B-B14F-4D97-AF65-F5344CB8AC3E}">
        <p14:creationId xmlns:p14="http://schemas.microsoft.com/office/powerpoint/2010/main" val="13058965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hart Placeholder 2"/>
          <p:cNvSpPr>
            <a:spLocks noGrp="1"/>
          </p:cNvSpPr>
          <p:nvPr>
            <p:ph type="chart" idx="1"/>
          </p:nvPr>
        </p:nvSpPr>
        <p:spPr>
          <a:xfrm>
            <a:off x="496896" y="1274764"/>
            <a:ext cx="8123237" cy="4572000"/>
          </a:xfrm>
        </p:spPr>
        <p:txBody>
          <a:bodyPr/>
          <a:lstStyle/>
          <a:p>
            <a:pPr lvl="0"/>
            <a:r>
              <a:rPr lang="en-US" noProof="0" dirty="0" smtClean="0"/>
              <a:t>Click icon to add chart</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5904706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9063734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Online Image Placeholder 3"/>
          <p:cNvSpPr>
            <a:spLocks noGrp="1"/>
          </p:cNvSpPr>
          <p:nvPr>
            <p:ph type="clipArt" sz="half" idx="2"/>
          </p:nvPr>
        </p:nvSpPr>
        <p:spPr>
          <a:xfrm>
            <a:off x="4633913" y="1274764"/>
            <a:ext cx="3986212" cy="4572000"/>
          </a:xfrm>
        </p:spPr>
        <p:txBody>
          <a:bodyPr/>
          <a:lstStyle/>
          <a:p>
            <a:pPr lvl="0"/>
            <a:r>
              <a:rPr lang="en-US" noProof="0" dirty="0" smtClean="0"/>
              <a:t>Click icon to add clip art</a:t>
            </a:r>
            <a:endParaRPr lang="en-IE" noProof="0" dirty="0" smtClean="0"/>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292470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solidFill>
                  <a:schemeClr val="tx2"/>
                </a:solidFill>
              </a:defRPr>
            </a:lvl1pPr>
          </a:lstStyle>
          <a:p>
            <a:pPr>
              <a:buClr>
                <a:srgbClr val="A59D95"/>
              </a:buClr>
            </a:pPr>
            <a:endParaRPr lang="en-IE" dirty="0">
              <a:solidFill>
                <a:srgbClr val="FFFFFF"/>
              </a:solidFill>
            </a:endParaRPr>
          </a:p>
        </p:txBody>
      </p:sp>
    </p:spTree>
    <p:extLst>
      <p:ext uri="{BB962C8B-B14F-4D97-AF65-F5344CB8AC3E}">
        <p14:creationId xmlns:p14="http://schemas.microsoft.com/office/powerpoint/2010/main" val="21372419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354" r="6012"/>
          <a:stretch>
            <a:fillRect/>
          </a:stretch>
        </p:blipFill>
        <p:spPr bwMode="auto">
          <a:xfrm>
            <a:off x="-25398" y="-25400"/>
            <a:ext cx="92360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13"/>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84"/>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a:xfrm>
            <a:off x="457200" y="7419976"/>
            <a:ext cx="2133600" cy="365125"/>
          </a:xfrm>
          <a:prstGeom prst="rect">
            <a:avLst/>
          </a:prstGeom>
        </p:spPr>
        <p:txBody>
          <a:bodyPr/>
          <a:lstStyle>
            <a:lvl1pPr>
              <a:defRPr/>
            </a:lvl1pPr>
          </a:lstStyle>
          <a:p>
            <a:fld id="{CA91F886-B933-4688-AB0A-62C40A487017}"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a:xfrm>
            <a:off x="6553200" y="7419976"/>
            <a:ext cx="2133600" cy="365125"/>
          </a:xfrm>
          <a:prstGeom prst="rect">
            <a:avLst/>
          </a:prstGeom>
        </p:spPr>
        <p:txBody>
          <a:bodyPr/>
          <a:lstStyle>
            <a:lvl1pPr>
              <a:defRPr/>
            </a:lvl1pPr>
          </a:lstStyle>
          <a:p>
            <a:fld id="{42FC972F-21B1-40AB-BD51-4E61035FCF5C}" type="slidenum">
              <a:rPr lang="en-IE" altLang="en-US"/>
              <a:pPr/>
              <a:t>‹#›</a:t>
            </a:fld>
            <a:endParaRPr lang="en-IE" altLang="en-US" dirty="0"/>
          </a:p>
        </p:txBody>
      </p:sp>
    </p:spTree>
    <p:extLst>
      <p:ext uri="{BB962C8B-B14F-4D97-AF65-F5344CB8AC3E}">
        <p14:creationId xmlns:p14="http://schemas.microsoft.com/office/powerpoint/2010/main" val="27990181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SB_Powerpoint_design_background1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15" descr="ESB_Networks_brandma#D1CA65"/>
          <p:cNvPicPr>
            <a:picLocks noChangeAspect="1" noChangeArrowheads="1"/>
          </p:cNvPicPr>
          <p:nvPr/>
        </p:nvPicPr>
        <p:blipFill>
          <a:blip r:embed="rId3"/>
          <a:srcRect/>
          <a:stretch>
            <a:fillRect/>
          </a:stretch>
        </p:blipFill>
        <p:spPr bwMode="auto">
          <a:xfrm>
            <a:off x="539751" y="549277"/>
            <a:ext cx="2592388" cy="733426"/>
          </a:xfrm>
          <a:prstGeom prst="rect">
            <a:avLst/>
          </a:prstGeom>
          <a:noFill/>
          <a:ln w="9525">
            <a:noFill/>
            <a:miter lim="800000"/>
            <a:headEnd/>
            <a:tailEnd/>
          </a:ln>
        </p:spPr>
      </p:pic>
      <p:sp>
        <p:nvSpPr>
          <p:cNvPr id="3075" name="Rectangle 10"/>
          <p:cNvSpPr>
            <a:spLocks noGrp="1" noChangeArrowheads="1"/>
          </p:cNvSpPr>
          <p:nvPr>
            <p:ph type="ctrTitle"/>
          </p:nvPr>
        </p:nvSpPr>
        <p:spPr>
          <a:xfrm>
            <a:off x="1874838" y="2503490"/>
            <a:ext cx="6604000" cy="619126"/>
          </a:xfrm>
        </p:spPr>
        <p:txBody>
          <a:bodyPr anchor="b"/>
          <a:lstStyle>
            <a:lvl1pPr>
              <a:defRPr sz="3200"/>
            </a:lvl1pPr>
          </a:lstStyle>
          <a:p>
            <a:pPr lvl="0"/>
            <a:r>
              <a:rPr lang="en-US" noProof="0" smtClean="0"/>
              <a:t>Click to edit Master title style</a:t>
            </a:r>
          </a:p>
        </p:txBody>
      </p:sp>
      <p:sp>
        <p:nvSpPr>
          <p:cNvPr id="3077" name="Rectangle 9"/>
          <p:cNvSpPr>
            <a:spLocks noGrp="1" noChangeArrowheads="1"/>
          </p:cNvSpPr>
          <p:nvPr>
            <p:ph type="subTitle" idx="1"/>
          </p:nvPr>
        </p:nvSpPr>
        <p:spPr>
          <a:xfrm>
            <a:off x="1874838" y="3133727"/>
            <a:ext cx="6604000" cy="619126"/>
          </a:xfrm>
        </p:spPr>
        <p:txBody>
          <a:bodyPr/>
          <a:lstStyle>
            <a:lvl1pPr>
              <a:defRPr>
                <a:solidFill>
                  <a:schemeClr val="tx1"/>
                </a:solidFill>
              </a:defRPr>
            </a:lvl1pPr>
          </a:lstStyle>
          <a:p>
            <a:pPr lvl="0"/>
            <a:r>
              <a:rPr lang="en-US" noProof="0" smtClean="0"/>
              <a:t>Click to edit Master subtitle style</a:t>
            </a:r>
            <a:endParaRPr lang="en-US" noProof="0" dirty="0" smtClean="0"/>
          </a:p>
        </p:txBody>
      </p:sp>
      <p:sp>
        <p:nvSpPr>
          <p:cNvPr id="6" name="Date Placeholder 5"/>
          <p:cNvSpPr>
            <a:spLocks noGrp="1" noChangeArrowheads="1"/>
          </p:cNvSpPr>
          <p:nvPr>
            <p:ph type="dt" sz="quarter" idx="10"/>
          </p:nvPr>
        </p:nvSpPr>
        <p:spPr bwMode="auto">
          <a:xfrm>
            <a:off x="1874839" y="4978401"/>
            <a:ext cx="2894012" cy="198438"/>
          </a:xfrm>
          <a:prstGeom prst="rect">
            <a:avLst/>
          </a:prstGeom>
          <a:extLst/>
        </p:spPr>
        <p:txBody>
          <a:bodyPr vert="horz" wrap="square" lIns="0" tIns="45720" rIns="91440" bIns="45720" numCol="1" anchor="ctr" anchorCtr="0" compatLnSpc="1">
            <a:prstTxWarp prst="textNoShape">
              <a:avLst/>
            </a:prstTxWarp>
          </a:bodyPr>
          <a:lstStyle>
            <a:lvl1pPr eaLnBrk="1" hangingPunct="1">
              <a:defRPr sz="1300">
                <a:latin typeface="Arial" panose="020B0604020202020204" pitchFamily="34" charset="0"/>
                <a:cs typeface="Arial" panose="020B0604020202020204" pitchFamily="34" charset="0"/>
              </a:defRPr>
            </a:lvl1pPr>
          </a:lstStyle>
          <a:p>
            <a:pPr defTabSz="914400"/>
            <a:fld id="{EA72F41E-9CE4-46BB-8AC1-196E4B201F23}" type="datetimeFigureOut">
              <a:rPr lang="en-IE" smtClean="0">
                <a:solidFill>
                  <a:srgbClr val="336699"/>
                </a:solidFill>
              </a:rPr>
              <a:pPr defTabSz="914400"/>
              <a:t>04/06/2019</a:t>
            </a:fld>
            <a:endParaRPr lang="en-IE" dirty="0">
              <a:solidFill>
                <a:srgbClr val="336699"/>
              </a:solidFill>
            </a:endParaRPr>
          </a:p>
        </p:txBody>
      </p:sp>
    </p:spTree>
    <p:extLst>
      <p:ext uri="{BB962C8B-B14F-4D97-AF65-F5344CB8AC3E}">
        <p14:creationId xmlns:p14="http://schemas.microsoft.com/office/powerpoint/2010/main" val="42797285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350092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4" name="Picture 8" descr="ESB_Powerpoint_design_background2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2" descr="ESB_Networks_brandma#D1CA65"/>
          <p:cNvPicPr>
            <a:picLocks noChangeAspect="1" noChangeArrowheads="1"/>
          </p:cNvPicPr>
          <p:nvPr/>
        </p:nvPicPr>
        <p:blipFill>
          <a:blip r:embed="rId3"/>
          <a:srcRect/>
          <a:stretch>
            <a:fillRect/>
          </a:stretch>
        </p:blipFill>
        <p:spPr bwMode="auto">
          <a:xfrm>
            <a:off x="7164388" y="476251"/>
            <a:ext cx="1439862" cy="406400"/>
          </a:xfrm>
          <a:prstGeom prst="rect">
            <a:avLst/>
          </a:prstGeom>
          <a:noFill/>
          <a:ln w="9525">
            <a:noFill/>
            <a:miter lim="800000"/>
            <a:headEnd/>
            <a:tailEnd/>
          </a:ln>
        </p:spPr>
      </p:pic>
      <p:sp>
        <p:nvSpPr>
          <p:cNvPr id="9" name="Rectangle 17"/>
          <p:cNvSpPr>
            <a:spLocks noGrp="1" noChangeArrowheads="1"/>
          </p:cNvSpPr>
          <p:nvPr>
            <p:ph type="title"/>
          </p:nvPr>
        </p:nvSpPr>
        <p:spPr bwMode="auto">
          <a:xfrm>
            <a:off x="1875600" y="2503490"/>
            <a:ext cx="6604000" cy="619126"/>
          </a:xfrm>
          <a:prstGeom prst="rect">
            <a:avLst/>
          </a:prstGeom>
          <a:noFill/>
          <a:ln>
            <a:noFill/>
          </a:ln>
          <a:effectLst/>
          <a:extLst/>
        </p:spPr>
        <p:txBody>
          <a:bodyPr anchor="b"/>
          <a:lstStyle>
            <a:lvl1pPr>
              <a:defRPr sz="3200"/>
            </a:lvl1pPr>
          </a:lstStyle>
          <a:p>
            <a:pPr lvl="0"/>
            <a:r>
              <a:rPr lang="en-US" smtClean="0"/>
              <a:t>Click to edit Master title style</a:t>
            </a:r>
            <a:endParaRPr lang="en-US" dirty="0" smtClean="0"/>
          </a:p>
        </p:txBody>
      </p:sp>
      <p:sp>
        <p:nvSpPr>
          <p:cNvPr id="10" name="Rectangle 18"/>
          <p:cNvSpPr>
            <a:spLocks noGrp="1" noChangeArrowheads="1"/>
          </p:cNvSpPr>
          <p:nvPr>
            <p:ph idx="1"/>
          </p:nvPr>
        </p:nvSpPr>
        <p:spPr bwMode="auto">
          <a:xfrm>
            <a:off x="1875600" y="3133727"/>
            <a:ext cx="6604000" cy="619126"/>
          </a:xfrm>
          <a:prstGeom prst="rect">
            <a:avLst/>
          </a:prstGeom>
          <a:noFill/>
          <a:ln>
            <a:noFill/>
          </a:ln>
          <a:effectLst/>
          <a:extLst/>
        </p:spPr>
        <p:txBody>
          <a:bodyPr/>
          <a:lstStyle>
            <a:lvl1pPr>
              <a:defRPr>
                <a:solidFill>
                  <a:schemeClr val="tx1"/>
                </a:solidFill>
              </a:defRPr>
            </a:lvl1pPr>
          </a:lstStyle>
          <a:p>
            <a:pPr lvl="0"/>
            <a:r>
              <a:rPr lang="en-US" noProof="0" smtClean="0"/>
              <a:t>Click to edit Master text styles</a:t>
            </a:r>
          </a:p>
        </p:txBody>
      </p:sp>
    </p:spTree>
    <p:extLst>
      <p:ext uri="{BB962C8B-B14F-4D97-AF65-F5344CB8AC3E}">
        <p14:creationId xmlns:p14="http://schemas.microsoft.com/office/powerpoint/2010/main" val="18348380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1067" y="1294874"/>
            <a:ext cx="8152342"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491067" y="4174599"/>
            <a:ext cx="815234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2197071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1" y="1111251"/>
            <a:ext cx="3984625"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633913" y="1111251"/>
            <a:ext cx="3986212"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3549462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3" y="211669"/>
            <a:ext cx="6646333" cy="770467"/>
          </a:xfrm>
        </p:spPr>
        <p:txBody>
          <a:bodyPr anchor="ctr"/>
          <a:lstStyle/>
          <a:p>
            <a:r>
              <a:rPr lang="en-US" smtClean="0"/>
              <a:t>Click to edit Master title style</a:t>
            </a:r>
            <a:endParaRPr lang="en-IE"/>
          </a:p>
        </p:txBody>
      </p:sp>
      <p:sp>
        <p:nvSpPr>
          <p:cNvPr id="3" name="Text Placeholder 2"/>
          <p:cNvSpPr>
            <a:spLocks noGrp="1"/>
          </p:cNvSpPr>
          <p:nvPr>
            <p:ph type="body" idx="1"/>
          </p:nvPr>
        </p:nvSpPr>
        <p:spPr>
          <a:xfrm>
            <a:off x="496891" y="1111251"/>
            <a:ext cx="3984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6891" y="1935163"/>
            <a:ext cx="3984625"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33913" y="1111251"/>
            <a:ext cx="3986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3913" y="1935163"/>
            <a:ext cx="3986212"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960364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1989539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2295623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39846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1"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96891"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54937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hart Placeholder 2"/>
          <p:cNvSpPr>
            <a:spLocks noGrp="1"/>
          </p:cNvSpPr>
          <p:nvPr>
            <p:ph type="chart" idx="1"/>
          </p:nvPr>
        </p:nvSpPr>
        <p:spPr>
          <a:xfrm>
            <a:off x="496896" y="1274764"/>
            <a:ext cx="8123237" cy="4572000"/>
          </a:xfrm>
        </p:spPr>
        <p:txBody>
          <a:bodyPr/>
          <a:lstStyle/>
          <a:p>
            <a:pPr lvl="0"/>
            <a:r>
              <a:rPr lang="en-US" noProof="0" dirty="0" smtClean="0"/>
              <a:t>Click icon to add chart</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8429713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1"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96891"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half" idx="3"/>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7438331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1"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half" idx="3"/>
          </p:nvPr>
        </p:nvSpPr>
        <p:spPr>
          <a:xfrm>
            <a:off x="496891"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3660072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96891" y="1274764"/>
            <a:ext cx="8123237" cy="4572000"/>
          </a:xfrm>
        </p:spPr>
        <p:txBody>
          <a:bodyPr/>
          <a:lstStyle/>
          <a:p>
            <a:pPr lvl="0"/>
            <a:r>
              <a:rPr lang="en-US" noProof="0" dirty="0" smtClean="0"/>
              <a:t>Click icon to add table</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6093324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1" y="12747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96891"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2607255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1"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6102239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1"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solidFill>
                  <a:schemeClr val="tx2"/>
                </a:solidFill>
              </a:defRPr>
            </a:lvl1pPr>
          </a:lstStyle>
          <a:p>
            <a:pPr>
              <a:buClr>
                <a:srgbClr val="A59D95"/>
              </a:buClr>
            </a:pPr>
            <a:endParaRPr lang="en-IE" dirty="0">
              <a:solidFill>
                <a:srgbClr val="FFFFFF"/>
              </a:solidFill>
            </a:endParaRPr>
          </a:p>
        </p:txBody>
      </p:sp>
    </p:spTree>
    <p:extLst>
      <p:ext uri="{BB962C8B-B14F-4D97-AF65-F5344CB8AC3E}">
        <p14:creationId xmlns:p14="http://schemas.microsoft.com/office/powerpoint/2010/main" val="18410535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Chart Placeholder 2"/>
          <p:cNvSpPr>
            <a:spLocks noGrp="1"/>
          </p:cNvSpPr>
          <p:nvPr>
            <p:ph type="chart" idx="1"/>
          </p:nvPr>
        </p:nvSpPr>
        <p:spPr>
          <a:xfrm>
            <a:off x="496891" y="1274764"/>
            <a:ext cx="8123237" cy="4572000"/>
          </a:xfrm>
        </p:spPr>
        <p:txBody>
          <a:bodyPr/>
          <a:lstStyle/>
          <a:p>
            <a:pPr lvl="0"/>
            <a:r>
              <a:rPr lang="en-US" noProof="0" dirty="0" smtClean="0"/>
              <a:t>Click icon to add chart</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383541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1"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6171752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1"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Online Image Placeholder 3"/>
          <p:cNvSpPr>
            <a:spLocks noGrp="1"/>
          </p:cNvSpPr>
          <p:nvPr>
            <p:ph type="clipArt" sz="half" idx="2"/>
          </p:nvPr>
        </p:nvSpPr>
        <p:spPr>
          <a:xfrm>
            <a:off x="4633913" y="1274764"/>
            <a:ext cx="3986212" cy="4572000"/>
          </a:xfrm>
        </p:spPr>
        <p:txBody>
          <a:bodyPr/>
          <a:lstStyle/>
          <a:p>
            <a:pPr lvl="0"/>
            <a:r>
              <a:rPr lang="en-US" noProof="0" dirty="0" smtClean="0"/>
              <a:t>Click icon to add clip art</a:t>
            </a:r>
            <a:endParaRPr lang="en-IE" noProof="0" dirty="0" smtClean="0"/>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8309784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SB_Powerpoint_design_background1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15" descr="ESB_Networks_brandma#D1CA65"/>
          <p:cNvPicPr>
            <a:picLocks noChangeAspect="1" noChangeArrowheads="1"/>
          </p:cNvPicPr>
          <p:nvPr/>
        </p:nvPicPr>
        <p:blipFill>
          <a:blip r:embed="rId3"/>
          <a:srcRect/>
          <a:stretch>
            <a:fillRect/>
          </a:stretch>
        </p:blipFill>
        <p:spPr bwMode="auto">
          <a:xfrm>
            <a:off x="539750" y="549275"/>
            <a:ext cx="2592388" cy="733426"/>
          </a:xfrm>
          <a:prstGeom prst="rect">
            <a:avLst/>
          </a:prstGeom>
          <a:noFill/>
          <a:ln w="9525">
            <a:noFill/>
            <a:miter lim="800000"/>
            <a:headEnd/>
            <a:tailEnd/>
          </a:ln>
        </p:spPr>
      </p:pic>
      <p:sp>
        <p:nvSpPr>
          <p:cNvPr id="3075" name="Rectangle 10"/>
          <p:cNvSpPr>
            <a:spLocks noGrp="1" noChangeArrowheads="1"/>
          </p:cNvSpPr>
          <p:nvPr>
            <p:ph type="ctrTitle"/>
          </p:nvPr>
        </p:nvSpPr>
        <p:spPr>
          <a:xfrm>
            <a:off x="1874838" y="2503488"/>
            <a:ext cx="6604000" cy="619126"/>
          </a:xfrm>
        </p:spPr>
        <p:txBody>
          <a:bodyPr anchor="b"/>
          <a:lstStyle>
            <a:lvl1pPr>
              <a:defRPr sz="3200"/>
            </a:lvl1pPr>
          </a:lstStyle>
          <a:p>
            <a:pPr lvl="0"/>
            <a:r>
              <a:rPr lang="en-US" noProof="0" smtClean="0"/>
              <a:t>Click to edit Master title style</a:t>
            </a:r>
          </a:p>
        </p:txBody>
      </p:sp>
      <p:sp>
        <p:nvSpPr>
          <p:cNvPr id="3077" name="Rectangle 9"/>
          <p:cNvSpPr>
            <a:spLocks noGrp="1" noChangeArrowheads="1"/>
          </p:cNvSpPr>
          <p:nvPr>
            <p:ph type="subTitle" idx="1"/>
          </p:nvPr>
        </p:nvSpPr>
        <p:spPr>
          <a:xfrm>
            <a:off x="1874838" y="3133725"/>
            <a:ext cx="6604000" cy="619126"/>
          </a:xfrm>
        </p:spPr>
        <p:txBody>
          <a:bodyPr/>
          <a:lstStyle>
            <a:lvl1pPr>
              <a:defRPr>
                <a:solidFill>
                  <a:schemeClr val="tx1"/>
                </a:solidFill>
              </a:defRPr>
            </a:lvl1pPr>
          </a:lstStyle>
          <a:p>
            <a:pPr lvl="0"/>
            <a:r>
              <a:rPr lang="en-US" noProof="0" smtClean="0"/>
              <a:t>Click to edit Master subtitle style</a:t>
            </a:r>
            <a:endParaRPr lang="en-US" noProof="0" dirty="0" smtClean="0"/>
          </a:p>
        </p:txBody>
      </p:sp>
      <p:sp>
        <p:nvSpPr>
          <p:cNvPr id="6" name="Date Placeholder 5"/>
          <p:cNvSpPr>
            <a:spLocks noGrp="1" noChangeArrowheads="1"/>
          </p:cNvSpPr>
          <p:nvPr>
            <p:ph type="dt" sz="quarter" idx="10"/>
          </p:nvPr>
        </p:nvSpPr>
        <p:spPr bwMode="auto">
          <a:xfrm>
            <a:off x="1874838" y="4978401"/>
            <a:ext cx="2894012" cy="198438"/>
          </a:xfrm>
          <a:prstGeom prst="rect">
            <a:avLst/>
          </a:prstGeom>
          <a:extLst/>
        </p:spPr>
        <p:txBody>
          <a:bodyPr vert="horz" wrap="square" lIns="0" tIns="45720" rIns="91440" bIns="45720" numCol="1" anchor="ctr" anchorCtr="0" compatLnSpc="1">
            <a:prstTxWarp prst="textNoShape">
              <a:avLst/>
            </a:prstTxWarp>
          </a:bodyPr>
          <a:lstStyle>
            <a:lvl1pPr eaLnBrk="1" hangingPunct="1">
              <a:defRPr sz="1300">
                <a:latin typeface="Arial" panose="020B0604020202020204" pitchFamily="34" charset="0"/>
                <a:cs typeface="Arial" panose="020B0604020202020204" pitchFamily="34" charset="0"/>
              </a:defRPr>
            </a:lvl1pPr>
          </a:lstStyle>
          <a:p>
            <a:pPr defTabSz="914400"/>
            <a:fld id="{EA72F41E-9CE4-46BB-8AC1-196E4B201F23}" type="datetimeFigureOut">
              <a:rPr lang="en-IE" smtClean="0">
                <a:solidFill>
                  <a:srgbClr val="336699"/>
                </a:solidFill>
              </a:rPr>
              <a:pPr defTabSz="914400"/>
              <a:t>04/06/2019</a:t>
            </a:fld>
            <a:endParaRPr lang="en-IE" dirty="0">
              <a:solidFill>
                <a:srgbClr val="336699"/>
              </a:solidFill>
            </a:endParaRPr>
          </a:p>
        </p:txBody>
      </p:sp>
    </p:spTree>
    <p:extLst>
      <p:ext uri="{BB962C8B-B14F-4D97-AF65-F5344CB8AC3E}">
        <p14:creationId xmlns:p14="http://schemas.microsoft.com/office/powerpoint/2010/main" val="1542723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7542953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2973052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4" name="Picture 8" descr="ESB_Powerpoint_design_background2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2" descr="ESB_Networks_brandma#D1CA65"/>
          <p:cNvPicPr>
            <a:picLocks noChangeAspect="1" noChangeArrowheads="1"/>
          </p:cNvPicPr>
          <p:nvPr/>
        </p:nvPicPr>
        <p:blipFill>
          <a:blip r:embed="rId3"/>
          <a:srcRect/>
          <a:stretch>
            <a:fillRect/>
          </a:stretch>
        </p:blipFill>
        <p:spPr bwMode="auto">
          <a:xfrm>
            <a:off x="7164388" y="476251"/>
            <a:ext cx="1439862" cy="406400"/>
          </a:xfrm>
          <a:prstGeom prst="rect">
            <a:avLst/>
          </a:prstGeom>
          <a:noFill/>
          <a:ln w="9525">
            <a:noFill/>
            <a:miter lim="800000"/>
            <a:headEnd/>
            <a:tailEnd/>
          </a:ln>
        </p:spPr>
      </p:pic>
      <p:sp>
        <p:nvSpPr>
          <p:cNvPr id="9" name="Rectangle 17"/>
          <p:cNvSpPr>
            <a:spLocks noGrp="1" noChangeArrowheads="1"/>
          </p:cNvSpPr>
          <p:nvPr>
            <p:ph type="title"/>
          </p:nvPr>
        </p:nvSpPr>
        <p:spPr bwMode="auto">
          <a:xfrm>
            <a:off x="1875600" y="2503488"/>
            <a:ext cx="6604000" cy="619126"/>
          </a:xfrm>
          <a:prstGeom prst="rect">
            <a:avLst/>
          </a:prstGeom>
          <a:noFill/>
          <a:ln>
            <a:noFill/>
          </a:ln>
          <a:effectLst/>
          <a:extLst/>
        </p:spPr>
        <p:txBody>
          <a:bodyPr anchor="b"/>
          <a:lstStyle>
            <a:lvl1pPr>
              <a:defRPr sz="3200"/>
            </a:lvl1pPr>
          </a:lstStyle>
          <a:p>
            <a:pPr lvl="0"/>
            <a:r>
              <a:rPr lang="en-US" smtClean="0"/>
              <a:t>Click to edit Master title style</a:t>
            </a:r>
            <a:endParaRPr lang="en-US" dirty="0" smtClean="0"/>
          </a:p>
        </p:txBody>
      </p:sp>
      <p:sp>
        <p:nvSpPr>
          <p:cNvPr id="10" name="Rectangle 18"/>
          <p:cNvSpPr>
            <a:spLocks noGrp="1" noChangeArrowheads="1"/>
          </p:cNvSpPr>
          <p:nvPr>
            <p:ph idx="1"/>
          </p:nvPr>
        </p:nvSpPr>
        <p:spPr bwMode="auto">
          <a:xfrm>
            <a:off x="1875600" y="3133725"/>
            <a:ext cx="6604000" cy="619126"/>
          </a:xfrm>
          <a:prstGeom prst="rect">
            <a:avLst/>
          </a:prstGeom>
          <a:noFill/>
          <a:ln>
            <a:noFill/>
          </a:ln>
          <a:effectLst/>
          <a:extLst/>
        </p:spPr>
        <p:txBody>
          <a:bodyPr/>
          <a:lstStyle>
            <a:lvl1pPr>
              <a:defRPr>
                <a:solidFill>
                  <a:schemeClr val="tx1"/>
                </a:solidFill>
              </a:defRPr>
            </a:lvl1pPr>
          </a:lstStyle>
          <a:p>
            <a:pPr lvl="0"/>
            <a:r>
              <a:rPr lang="en-US" noProof="0" smtClean="0"/>
              <a:t>Click to edit Master text styles</a:t>
            </a:r>
          </a:p>
        </p:txBody>
      </p:sp>
    </p:spTree>
    <p:extLst>
      <p:ext uri="{BB962C8B-B14F-4D97-AF65-F5344CB8AC3E}">
        <p14:creationId xmlns:p14="http://schemas.microsoft.com/office/powerpoint/2010/main" val="12794114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1067" y="1294873"/>
            <a:ext cx="8152342"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491067" y="4174596"/>
            <a:ext cx="815234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4362097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0" y="1111251"/>
            <a:ext cx="3984625"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633913" y="1111251"/>
            <a:ext cx="3986212"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5616730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2" y="211668"/>
            <a:ext cx="6646333" cy="770467"/>
          </a:xfrm>
        </p:spPr>
        <p:txBody>
          <a:bodyPr anchor="ctr"/>
          <a:lstStyle/>
          <a:p>
            <a:r>
              <a:rPr lang="en-US" smtClean="0"/>
              <a:t>Click to edit Master title style</a:t>
            </a:r>
            <a:endParaRPr lang="en-IE"/>
          </a:p>
        </p:txBody>
      </p:sp>
      <p:sp>
        <p:nvSpPr>
          <p:cNvPr id="3" name="Text Placeholder 2"/>
          <p:cNvSpPr>
            <a:spLocks noGrp="1"/>
          </p:cNvSpPr>
          <p:nvPr>
            <p:ph type="body" idx="1"/>
          </p:nvPr>
        </p:nvSpPr>
        <p:spPr>
          <a:xfrm>
            <a:off x="496890" y="1111251"/>
            <a:ext cx="3984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6890" y="1935162"/>
            <a:ext cx="3984625"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33913" y="1111251"/>
            <a:ext cx="3986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3913" y="1935162"/>
            <a:ext cx="3986212"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9616002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7995440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2267585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0"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96890"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8911138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0"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96890"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half" idx="3"/>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5078412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0"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half" idx="3"/>
          </p:nvPr>
        </p:nvSpPr>
        <p:spPr>
          <a:xfrm>
            <a:off x="496890"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760939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Online Image Placeholder 3"/>
          <p:cNvSpPr>
            <a:spLocks noGrp="1"/>
          </p:cNvSpPr>
          <p:nvPr>
            <p:ph type="clipArt" sz="half" idx="2"/>
          </p:nvPr>
        </p:nvSpPr>
        <p:spPr>
          <a:xfrm>
            <a:off x="4633913" y="1274764"/>
            <a:ext cx="3986212" cy="4572000"/>
          </a:xfrm>
        </p:spPr>
        <p:txBody>
          <a:bodyPr/>
          <a:lstStyle/>
          <a:p>
            <a:pPr lvl="0"/>
            <a:r>
              <a:rPr lang="en-US" noProof="0" dirty="0" smtClean="0"/>
              <a:t>Click icon to add clip art</a:t>
            </a:r>
            <a:endParaRPr lang="en-IE" noProof="0" dirty="0" smtClean="0"/>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684769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96890" y="1274764"/>
            <a:ext cx="8123237" cy="4572000"/>
          </a:xfrm>
        </p:spPr>
        <p:txBody>
          <a:bodyPr/>
          <a:lstStyle/>
          <a:p>
            <a:pPr lvl="0"/>
            <a:r>
              <a:rPr lang="en-US" noProof="0" dirty="0" smtClean="0"/>
              <a:t>Click icon to add table</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4142405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96890"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5693368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8023617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solidFill>
                  <a:schemeClr val="tx2"/>
                </a:solidFill>
              </a:defRPr>
            </a:lvl1pPr>
          </a:lstStyle>
          <a:p>
            <a:pPr>
              <a:buClr>
                <a:srgbClr val="A59D95"/>
              </a:buClr>
            </a:pPr>
            <a:endParaRPr lang="en-IE" dirty="0">
              <a:solidFill>
                <a:srgbClr val="FFFFFF"/>
              </a:solidFill>
            </a:endParaRPr>
          </a:p>
        </p:txBody>
      </p:sp>
    </p:spTree>
    <p:extLst>
      <p:ext uri="{BB962C8B-B14F-4D97-AF65-F5344CB8AC3E}">
        <p14:creationId xmlns:p14="http://schemas.microsoft.com/office/powerpoint/2010/main" val="9824946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hart Placeholder 2"/>
          <p:cNvSpPr>
            <a:spLocks noGrp="1"/>
          </p:cNvSpPr>
          <p:nvPr>
            <p:ph type="chart" idx="1"/>
          </p:nvPr>
        </p:nvSpPr>
        <p:spPr>
          <a:xfrm>
            <a:off x="496890" y="1274764"/>
            <a:ext cx="8123237" cy="4572000"/>
          </a:xfrm>
        </p:spPr>
        <p:txBody>
          <a:bodyPr/>
          <a:lstStyle/>
          <a:p>
            <a:pPr lvl="0"/>
            <a:r>
              <a:rPr lang="en-US" noProof="0" dirty="0" smtClean="0"/>
              <a:t>Click icon to add chart</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0755253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5145907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Online Image Placeholder 3"/>
          <p:cNvSpPr>
            <a:spLocks noGrp="1"/>
          </p:cNvSpPr>
          <p:nvPr>
            <p:ph type="clipArt" sz="half" idx="2"/>
          </p:nvPr>
        </p:nvSpPr>
        <p:spPr>
          <a:xfrm>
            <a:off x="4633913" y="1274764"/>
            <a:ext cx="3986212" cy="4572000"/>
          </a:xfrm>
        </p:spPr>
        <p:txBody>
          <a:bodyPr/>
          <a:lstStyle/>
          <a:p>
            <a:pPr lvl="0"/>
            <a:r>
              <a:rPr lang="en-US" noProof="0" dirty="0" smtClean="0"/>
              <a:t>Click icon to add clip art</a:t>
            </a:r>
            <a:endParaRPr lang="en-IE" noProof="0" dirty="0" smtClean="0"/>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504293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SB_Powerpoint_design_background1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15" descr="ESB_Networks_brandma#D1CA65"/>
          <p:cNvPicPr>
            <a:picLocks noChangeAspect="1" noChangeArrowheads="1"/>
          </p:cNvPicPr>
          <p:nvPr/>
        </p:nvPicPr>
        <p:blipFill>
          <a:blip r:embed="rId3"/>
          <a:srcRect/>
          <a:stretch>
            <a:fillRect/>
          </a:stretch>
        </p:blipFill>
        <p:spPr bwMode="auto">
          <a:xfrm>
            <a:off x="539751" y="549277"/>
            <a:ext cx="2592388" cy="733426"/>
          </a:xfrm>
          <a:prstGeom prst="rect">
            <a:avLst/>
          </a:prstGeom>
          <a:noFill/>
          <a:ln w="9525">
            <a:noFill/>
            <a:miter lim="800000"/>
            <a:headEnd/>
            <a:tailEnd/>
          </a:ln>
        </p:spPr>
      </p:pic>
      <p:sp>
        <p:nvSpPr>
          <p:cNvPr id="3075" name="Rectangle 10"/>
          <p:cNvSpPr>
            <a:spLocks noGrp="1" noChangeArrowheads="1"/>
          </p:cNvSpPr>
          <p:nvPr>
            <p:ph type="ctrTitle"/>
          </p:nvPr>
        </p:nvSpPr>
        <p:spPr>
          <a:xfrm>
            <a:off x="1874838" y="2503494"/>
            <a:ext cx="6604000" cy="619126"/>
          </a:xfrm>
        </p:spPr>
        <p:txBody>
          <a:bodyPr anchor="b"/>
          <a:lstStyle>
            <a:lvl1pPr>
              <a:defRPr sz="3200"/>
            </a:lvl1pPr>
          </a:lstStyle>
          <a:p>
            <a:pPr lvl="0"/>
            <a:r>
              <a:rPr lang="en-US" noProof="0" smtClean="0"/>
              <a:t>Click to edit Master title style</a:t>
            </a:r>
          </a:p>
        </p:txBody>
      </p:sp>
      <p:sp>
        <p:nvSpPr>
          <p:cNvPr id="3077" name="Rectangle 9"/>
          <p:cNvSpPr>
            <a:spLocks noGrp="1" noChangeArrowheads="1"/>
          </p:cNvSpPr>
          <p:nvPr>
            <p:ph type="subTitle" idx="1"/>
          </p:nvPr>
        </p:nvSpPr>
        <p:spPr>
          <a:xfrm>
            <a:off x="1874838" y="3133727"/>
            <a:ext cx="6604000" cy="619126"/>
          </a:xfrm>
        </p:spPr>
        <p:txBody>
          <a:bodyPr/>
          <a:lstStyle>
            <a:lvl1pPr>
              <a:defRPr>
                <a:solidFill>
                  <a:schemeClr val="tx1"/>
                </a:solidFill>
              </a:defRPr>
            </a:lvl1pPr>
          </a:lstStyle>
          <a:p>
            <a:pPr lvl="0"/>
            <a:r>
              <a:rPr lang="en-US" noProof="0" smtClean="0"/>
              <a:t>Click to edit Master subtitle style</a:t>
            </a:r>
            <a:endParaRPr lang="en-US" noProof="0" dirty="0" smtClean="0"/>
          </a:p>
        </p:txBody>
      </p:sp>
      <p:sp>
        <p:nvSpPr>
          <p:cNvPr id="6" name="Date Placeholder 5"/>
          <p:cNvSpPr>
            <a:spLocks noGrp="1" noChangeArrowheads="1"/>
          </p:cNvSpPr>
          <p:nvPr>
            <p:ph type="dt" sz="quarter" idx="10"/>
          </p:nvPr>
        </p:nvSpPr>
        <p:spPr bwMode="auto">
          <a:xfrm>
            <a:off x="1874839" y="4978401"/>
            <a:ext cx="2894012" cy="198438"/>
          </a:xfrm>
          <a:prstGeom prst="rect">
            <a:avLst/>
          </a:prstGeom>
          <a:extLst/>
        </p:spPr>
        <p:txBody>
          <a:bodyPr vert="horz" wrap="square" lIns="0" tIns="45720" rIns="91440" bIns="45720" numCol="1" anchor="ctr" anchorCtr="0" compatLnSpc="1">
            <a:prstTxWarp prst="textNoShape">
              <a:avLst/>
            </a:prstTxWarp>
          </a:bodyPr>
          <a:lstStyle>
            <a:lvl1pPr eaLnBrk="1" hangingPunct="1">
              <a:defRPr sz="1300">
                <a:latin typeface="Arial" panose="020B0604020202020204" pitchFamily="34" charset="0"/>
                <a:cs typeface="Arial" panose="020B0604020202020204" pitchFamily="34" charset="0"/>
              </a:defRPr>
            </a:lvl1pPr>
          </a:lstStyle>
          <a:p>
            <a:pPr defTabSz="914400"/>
            <a:fld id="{45AE0766-CF55-470B-B029-98CBDD5E23C5}" type="datetimeFigureOut">
              <a:rPr lang="en-IE" smtClean="0">
                <a:solidFill>
                  <a:srgbClr val="336699"/>
                </a:solidFill>
              </a:rPr>
              <a:pPr defTabSz="914400"/>
              <a:t>04/06/2019</a:t>
            </a:fld>
            <a:endParaRPr lang="en-IE" dirty="0">
              <a:solidFill>
                <a:srgbClr val="336699"/>
              </a:solidFill>
            </a:endParaRPr>
          </a:p>
        </p:txBody>
      </p:sp>
    </p:spTree>
    <p:extLst>
      <p:ext uri="{BB962C8B-B14F-4D97-AF65-F5344CB8AC3E}">
        <p14:creationId xmlns:p14="http://schemas.microsoft.com/office/powerpoint/2010/main" val="27785734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4948324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4" name="Picture 8" descr="ESB_Powerpoint_design_background2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2" descr="ESB_Networks_brandma#D1CA65"/>
          <p:cNvPicPr>
            <a:picLocks noChangeAspect="1" noChangeArrowheads="1"/>
          </p:cNvPicPr>
          <p:nvPr/>
        </p:nvPicPr>
        <p:blipFill>
          <a:blip r:embed="rId3"/>
          <a:srcRect/>
          <a:stretch>
            <a:fillRect/>
          </a:stretch>
        </p:blipFill>
        <p:spPr bwMode="auto">
          <a:xfrm>
            <a:off x="7164388" y="476251"/>
            <a:ext cx="1439862" cy="406400"/>
          </a:xfrm>
          <a:prstGeom prst="rect">
            <a:avLst/>
          </a:prstGeom>
          <a:noFill/>
          <a:ln w="9525">
            <a:noFill/>
            <a:miter lim="800000"/>
            <a:headEnd/>
            <a:tailEnd/>
          </a:ln>
        </p:spPr>
      </p:pic>
      <p:sp>
        <p:nvSpPr>
          <p:cNvPr id="9" name="Rectangle 17"/>
          <p:cNvSpPr>
            <a:spLocks noGrp="1" noChangeArrowheads="1"/>
          </p:cNvSpPr>
          <p:nvPr>
            <p:ph type="title"/>
          </p:nvPr>
        </p:nvSpPr>
        <p:spPr bwMode="auto">
          <a:xfrm>
            <a:off x="1875600" y="2503494"/>
            <a:ext cx="6604000" cy="619126"/>
          </a:xfrm>
          <a:prstGeom prst="rect">
            <a:avLst/>
          </a:prstGeom>
          <a:noFill/>
          <a:ln>
            <a:noFill/>
          </a:ln>
          <a:effectLst/>
          <a:extLst/>
        </p:spPr>
        <p:txBody>
          <a:bodyPr anchor="b"/>
          <a:lstStyle>
            <a:lvl1pPr>
              <a:defRPr sz="3200"/>
            </a:lvl1pPr>
          </a:lstStyle>
          <a:p>
            <a:pPr lvl="0"/>
            <a:r>
              <a:rPr lang="en-US" smtClean="0"/>
              <a:t>Click to edit Master title style</a:t>
            </a:r>
            <a:endParaRPr lang="en-US" dirty="0" smtClean="0"/>
          </a:p>
        </p:txBody>
      </p:sp>
      <p:sp>
        <p:nvSpPr>
          <p:cNvPr id="10" name="Rectangle 18"/>
          <p:cNvSpPr>
            <a:spLocks noGrp="1" noChangeArrowheads="1"/>
          </p:cNvSpPr>
          <p:nvPr>
            <p:ph idx="1"/>
          </p:nvPr>
        </p:nvSpPr>
        <p:spPr bwMode="auto">
          <a:xfrm>
            <a:off x="1875600" y="3133727"/>
            <a:ext cx="6604000" cy="619126"/>
          </a:xfrm>
          <a:prstGeom prst="rect">
            <a:avLst/>
          </a:prstGeom>
          <a:noFill/>
          <a:ln>
            <a:noFill/>
          </a:ln>
          <a:effectLst/>
          <a:extLst/>
        </p:spPr>
        <p:txBody>
          <a:bodyPr/>
          <a:lstStyle>
            <a:lvl1pPr>
              <a:defRPr>
                <a:solidFill>
                  <a:schemeClr val="tx1"/>
                </a:solidFill>
              </a:defRPr>
            </a:lvl1pPr>
          </a:lstStyle>
          <a:p>
            <a:pPr lvl="0"/>
            <a:r>
              <a:rPr lang="en-US" noProof="0" smtClean="0"/>
              <a:t>Click to edit Master text styles</a:t>
            </a:r>
          </a:p>
        </p:txBody>
      </p:sp>
    </p:spTree>
    <p:extLst>
      <p:ext uri="{BB962C8B-B14F-4D97-AF65-F5344CB8AC3E}">
        <p14:creationId xmlns:p14="http://schemas.microsoft.com/office/powerpoint/2010/main" val="3887123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SB_Powerpoint_design_background1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15" descr="ESB_Networks_brandma#D1CA65"/>
          <p:cNvPicPr>
            <a:picLocks noChangeAspect="1" noChangeArrowheads="1"/>
          </p:cNvPicPr>
          <p:nvPr/>
        </p:nvPicPr>
        <p:blipFill>
          <a:blip r:embed="rId3"/>
          <a:srcRect/>
          <a:stretch>
            <a:fillRect/>
          </a:stretch>
        </p:blipFill>
        <p:spPr bwMode="auto">
          <a:xfrm>
            <a:off x="539751" y="549277"/>
            <a:ext cx="2592388" cy="733426"/>
          </a:xfrm>
          <a:prstGeom prst="rect">
            <a:avLst/>
          </a:prstGeom>
          <a:noFill/>
          <a:ln w="9525">
            <a:noFill/>
            <a:miter lim="800000"/>
            <a:headEnd/>
            <a:tailEnd/>
          </a:ln>
        </p:spPr>
      </p:pic>
      <p:sp>
        <p:nvSpPr>
          <p:cNvPr id="3075" name="Rectangle 10"/>
          <p:cNvSpPr>
            <a:spLocks noGrp="1" noChangeArrowheads="1"/>
          </p:cNvSpPr>
          <p:nvPr>
            <p:ph type="ctrTitle"/>
          </p:nvPr>
        </p:nvSpPr>
        <p:spPr>
          <a:xfrm>
            <a:off x="1874838" y="2503500"/>
            <a:ext cx="6604000" cy="619126"/>
          </a:xfrm>
        </p:spPr>
        <p:txBody>
          <a:bodyPr anchor="b"/>
          <a:lstStyle>
            <a:lvl1pPr>
              <a:defRPr sz="3200"/>
            </a:lvl1pPr>
          </a:lstStyle>
          <a:p>
            <a:pPr lvl="0"/>
            <a:r>
              <a:rPr lang="en-US" noProof="0" smtClean="0"/>
              <a:t>Click to edit Master title style</a:t>
            </a:r>
          </a:p>
        </p:txBody>
      </p:sp>
      <p:sp>
        <p:nvSpPr>
          <p:cNvPr id="3077" name="Rectangle 9"/>
          <p:cNvSpPr>
            <a:spLocks noGrp="1" noChangeArrowheads="1"/>
          </p:cNvSpPr>
          <p:nvPr>
            <p:ph type="subTitle" idx="1"/>
          </p:nvPr>
        </p:nvSpPr>
        <p:spPr>
          <a:xfrm>
            <a:off x="1874838" y="3133727"/>
            <a:ext cx="6604000" cy="619126"/>
          </a:xfrm>
        </p:spPr>
        <p:txBody>
          <a:bodyPr/>
          <a:lstStyle>
            <a:lvl1pPr>
              <a:defRPr>
                <a:solidFill>
                  <a:schemeClr val="tx1"/>
                </a:solidFill>
              </a:defRPr>
            </a:lvl1pPr>
          </a:lstStyle>
          <a:p>
            <a:pPr lvl="0"/>
            <a:r>
              <a:rPr lang="en-US" noProof="0" smtClean="0"/>
              <a:t>Click to edit Master subtitle style</a:t>
            </a:r>
            <a:endParaRPr lang="en-US" noProof="0" dirty="0" smtClean="0"/>
          </a:p>
        </p:txBody>
      </p:sp>
      <p:sp>
        <p:nvSpPr>
          <p:cNvPr id="6" name="Date Placeholder 5"/>
          <p:cNvSpPr>
            <a:spLocks noGrp="1" noChangeArrowheads="1"/>
          </p:cNvSpPr>
          <p:nvPr>
            <p:ph type="dt" sz="quarter" idx="10"/>
          </p:nvPr>
        </p:nvSpPr>
        <p:spPr bwMode="auto">
          <a:xfrm>
            <a:off x="1874839" y="4978401"/>
            <a:ext cx="2894012" cy="198438"/>
          </a:xfrm>
          <a:prstGeom prst="rect">
            <a:avLst/>
          </a:prstGeom>
          <a:extLst/>
        </p:spPr>
        <p:txBody>
          <a:bodyPr vert="horz" wrap="square" lIns="0" tIns="45720" rIns="91440" bIns="45720" numCol="1" anchor="ctr" anchorCtr="0" compatLnSpc="1">
            <a:prstTxWarp prst="textNoShape">
              <a:avLst/>
            </a:prstTxWarp>
          </a:bodyPr>
          <a:lstStyle>
            <a:lvl1pPr eaLnBrk="1" hangingPunct="1">
              <a:defRPr sz="1300">
                <a:latin typeface="Arial" panose="020B0604020202020204" pitchFamily="34" charset="0"/>
                <a:cs typeface="Arial" panose="020B0604020202020204" pitchFamily="34" charset="0"/>
              </a:defRPr>
            </a:lvl1pPr>
          </a:lstStyle>
          <a:p>
            <a:pPr defTabSz="914400"/>
            <a:fld id="{EA72F41E-9CE4-46BB-8AC1-196E4B201F23}" type="datetimeFigureOut">
              <a:rPr lang="en-IE" smtClean="0">
                <a:solidFill>
                  <a:srgbClr val="336699"/>
                </a:solidFill>
              </a:rPr>
              <a:pPr defTabSz="914400"/>
              <a:t>04/06/2019</a:t>
            </a:fld>
            <a:endParaRPr lang="en-IE" dirty="0">
              <a:solidFill>
                <a:srgbClr val="336699"/>
              </a:solidFill>
            </a:endParaRPr>
          </a:p>
        </p:txBody>
      </p:sp>
    </p:spTree>
    <p:extLst>
      <p:ext uri="{BB962C8B-B14F-4D97-AF65-F5344CB8AC3E}">
        <p14:creationId xmlns:p14="http://schemas.microsoft.com/office/powerpoint/2010/main" val="2488067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SB_Powerpoint_design_background1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15" descr="ESB_Networks_brandma#D1CA65"/>
          <p:cNvPicPr>
            <a:picLocks noChangeAspect="1" noChangeArrowheads="1"/>
          </p:cNvPicPr>
          <p:nvPr/>
        </p:nvPicPr>
        <p:blipFill>
          <a:blip r:embed="rId3"/>
          <a:srcRect/>
          <a:stretch>
            <a:fillRect/>
          </a:stretch>
        </p:blipFill>
        <p:spPr bwMode="auto">
          <a:xfrm>
            <a:off x="539751" y="549277"/>
            <a:ext cx="2592388" cy="733426"/>
          </a:xfrm>
          <a:prstGeom prst="rect">
            <a:avLst/>
          </a:prstGeom>
          <a:noFill/>
          <a:ln w="9525">
            <a:noFill/>
            <a:miter lim="800000"/>
            <a:headEnd/>
            <a:tailEnd/>
          </a:ln>
        </p:spPr>
      </p:pic>
      <p:sp>
        <p:nvSpPr>
          <p:cNvPr id="3075" name="Rectangle 10"/>
          <p:cNvSpPr>
            <a:spLocks noGrp="1" noChangeArrowheads="1"/>
          </p:cNvSpPr>
          <p:nvPr>
            <p:ph type="ctrTitle"/>
          </p:nvPr>
        </p:nvSpPr>
        <p:spPr>
          <a:xfrm>
            <a:off x="1874838" y="2503500"/>
            <a:ext cx="6604000" cy="619126"/>
          </a:xfrm>
        </p:spPr>
        <p:txBody>
          <a:bodyPr anchor="b"/>
          <a:lstStyle>
            <a:lvl1pPr>
              <a:defRPr sz="3200"/>
            </a:lvl1pPr>
          </a:lstStyle>
          <a:p>
            <a:pPr lvl="0"/>
            <a:r>
              <a:rPr lang="en-US" noProof="0" smtClean="0"/>
              <a:t>Click to edit Master title style</a:t>
            </a:r>
          </a:p>
        </p:txBody>
      </p:sp>
      <p:sp>
        <p:nvSpPr>
          <p:cNvPr id="3077" name="Rectangle 9"/>
          <p:cNvSpPr>
            <a:spLocks noGrp="1" noChangeArrowheads="1"/>
          </p:cNvSpPr>
          <p:nvPr>
            <p:ph type="subTitle" idx="1"/>
          </p:nvPr>
        </p:nvSpPr>
        <p:spPr>
          <a:xfrm>
            <a:off x="1874838" y="3133727"/>
            <a:ext cx="6604000" cy="619126"/>
          </a:xfrm>
        </p:spPr>
        <p:txBody>
          <a:bodyPr/>
          <a:lstStyle>
            <a:lvl1pPr>
              <a:defRPr>
                <a:solidFill>
                  <a:schemeClr val="tx1"/>
                </a:solidFill>
              </a:defRPr>
            </a:lvl1pPr>
          </a:lstStyle>
          <a:p>
            <a:pPr lvl="0"/>
            <a:r>
              <a:rPr lang="en-US" noProof="0" smtClean="0"/>
              <a:t>Click to edit Master subtitle style</a:t>
            </a:r>
            <a:endParaRPr lang="en-US" noProof="0" dirty="0" smtClean="0"/>
          </a:p>
        </p:txBody>
      </p:sp>
      <p:sp>
        <p:nvSpPr>
          <p:cNvPr id="6" name="Date Placeholder 5"/>
          <p:cNvSpPr>
            <a:spLocks noGrp="1" noChangeArrowheads="1"/>
          </p:cNvSpPr>
          <p:nvPr>
            <p:ph type="dt" sz="quarter" idx="10"/>
          </p:nvPr>
        </p:nvSpPr>
        <p:spPr bwMode="auto">
          <a:xfrm>
            <a:off x="1874839" y="4978401"/>
            <a:ext cx="2894012" cy="198438"/>
          </a:xfrm>
          <a:prstGeom prst="rect">
            <a:avLst/>
          </a:prstGeom>
          <a:extLst/>
        </p:spPr>
        <p:txBody>
          <a:bodyPr vert="horz" wrap="square" lIns="0" tIns="45720" rIns="91440" bIns="45720" numCol="1" anchor="ctr" anchorCtr="0" compatLnSpc="1">
            <a:prstTxWarp prst="textNoShape">
              <a:avLst/>
            </a:prstTxWarp>
          </a:bodyPr>
          <a:lstStyle>
            <a:lvl1pPr eaLnBrk="1" hangingPunct="1">
              <a:defRPr sz="1300">
                <a:latin typeface="Arial" panose="020B0604020202020204" pitchFamily="34" charset="0"/>
                <a:cs typeface="Arial" panose="020B0604020202020204" pitchFamily="34" charset="0"/>
              </a:defRPr>
            </a:lvl1pPr>
          </a:lstStyle>
          <a:p>
            <a:pPr defTabSz="914400"/>
            <a:fld id="{EA72F41E-9CE4-46BB-8AC1-196E4B201F23}" type="datetimeFigureOut">
              <a:rPr lang="en-IE" smtClean="0">
                <a:solidFill>
                  <a:srgbClr val="336699"/>
                </a:solidFill>
              </a:rPr>
              <a:pPr defTabSz="914400"/>
              <a:t>04/06/2019</a:t>
            </a:fld>
            <a:endParaRPr lang="en-IE" dirty="0">
              <a:solidFill>
                <a:srgbClr val="336699"/>
              </a:solidFill>
            </a:endParaRPr>
          </a:p>
        </p:txBody>
      </p:sp>
    </p:spTree>
    <p:extLst>
      <p:ext uri="{BB962C8B-B14F-4D97-AF65-F5344CB8AC3E}">
        <p14:creationId xmlns:p14="http://schemas.microsoft.com/office/powerpoint/2010/main" val="24880670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1067" y="1294876"/>
            <a:ext cx="8152342"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491067" y="4174602"/>
            <a:ext cx="815234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4870657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3" y="1111251"/>
            <a:ext cx="3984625"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633913" y="1111251"/>
            <a:ext cx="3986212"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9072296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5" y="211672"/>
            <a:ext cx="6646333" cy="770467"/>
          </a:xfrm>
        </p:spPr>
        <p:txBody>
          <a:bodyPr anchor="ctr"/>
          <a:lstStyle/>
          <a:p>
            <a:r>
              <a:rPr lang="en-US" smtClean="0"/>
              <a:t>Click to edit Master title style</a:t>
            </a:r>
            <a:endParaRPr lang="en-IE"/>
          </a:p>
        </p:txBody>
      </p:sp>
      <p:sp>
        <p:nvSpPr>
          <p:cNvPr id="3" name="Text Placeholder 2"/>
          <p:cNvSpPr>
            <a:spLocks noGrp="1"/>
          </p:cNvSpPr>
          <p:nvPr>
            <p:ph type="body" idx="1"/>
          </p:nvPr>
        </p:nvSpPr>
        <p:spPr>
          <a:xfrm>
            <a:off x="496893" y="1111251"/>
            <a:ext cx="3984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6893" y="1935163"/>
            <a:ext cx="3984625"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33913" y="1111251"/>
            <a:ext cx="3986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3913" y="1935163"/>
            <a:ext cx="3986212"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1417420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451589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5701746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398467"/>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3"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96893"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4863572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3"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96893"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half" idx="3"/>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4716949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3"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half" idx="3"/>
          </p:nvPr>
        </p:nvSpPr>
        <p:spPr>
          <a:xfrm>
            <a:off x="496893"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4861968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96893" y="1274764"/>
            <a:ext cx="8123237" cy="4572000"/>
          </a:xfrm>
        </p:spPr>
        <p:txBody>
          <a:bodyPr/>
          <a:lstStyle/>
          <a:p>
            <a:pPr lvl="0"/>
            <a:r>
              <a:rPr lang="en-US" noProof="0" dirty="0" smtClean="0"/>
              <a:t>Click icon to add table</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2881571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3" y="12747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96893"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958090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29863777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3"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83575210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3"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solidFill>
                  <a:schemeClr val="tx2"/>
                </a:solidFill>
              </a:defRPr>
            </a:lvl1pPr>
          </a:lstStyle>
          <a:p>
            <a:pPr>
              <a:buClr>
                <a:srgbClr val="A59D95"/>
              </a:buClr>
            </a:pPr>
            <a:endParaRPr lang="en-IE" dirty="0">
              <a:solidFill>
                <a:srgbClr val="FFFFFF"/>
              </a:solidFill>
            </a:endParaRPr>
          </a:p>
        </p:txBody>
      </p:sp>
    </p:spTree>
    <p:extLst>
      <p:ext uri="{BB962C8B-B14F-4D97-AF65-F5344CB8AC3E}">
        <p14:creationId xmlns:p14="http://schemas.microsoft.com/office/powerpoint/2010/main" val="3271523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Chart Placeholder 2"/>
          <p:cNvSpPr>
            <a:spLocks noGrp="1"/>
          </p:cNvSpPr>
          <p:nvPr>
            <p:ph type="chart" idx="1"/>
          </p:nvPr>
        </p:nvSpPr>
        <p:spPr>
          <a:xfrm>
            <a:off x="496893" y="1274764"/>
            <a:ext cx="8123237" cy="4572000"/>
          </a:xfrm>
        </p:spPr>
        <p:txBody>
          <a:bodyPr/>
          <a:lstStyle/>
          <a:p>
            <a:pPr lvl="0"/>
            <a:r>
              <a:rPr lang="en-US" noProof="0" dirty="0" smtClean="0"/>
              <a:t>Click icon to add chart</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26898763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3"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1502276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3"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Online Image Placeholder 3"/>
          <p:cNvSpPr>
            <a:spLocks noGrp="1"/>
          </p:cNvSpPr>
          <p:nvPr>
            <p:ph type="clipArt" sz="half" idx="2"/>
          </p:nvPr>
        </p:nvSpPr>
        <p:spPr>
          <a:xfrm>
            <a:off x="4633913" y="1274764"/>
            <a:ext cx="3986212" cy="4572000"/>
          </a:xfrm>
        </p:spPr>
        <p:txBody>
          <a:bodyPr/>
          <a:lstStyle/>
          <a:p>
            <a:pPr lvl="0"/>
            <a:r>
              <a:rPr lang="en-US" noProof="0" dirty="0" smtClean="0"/>
              <a:t>Click icon to add clip art</a:t>
            </a:r>
            <a:endParaRPr lang="en-IE" noProof="0" dirty="0" smtClean="0"/>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7635666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SB_Powerpoint_design_background1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15" descr="ESB_Networks_brandma#D1CA65"/>
          <p:cNvPicPr>
            <a:picLocks noChangeAspect="1" noChangeArrowheads="1"/>
          </p:cNvPicPr>
          <p:nvPr/>
        </p:nvPicPr>
        <p:blipFill>
          <a:blip r:embed="rId3"/>
          <a:srcRect/>
          <a:stretch>
            <a:fillRect/>
          </a:stretch>
        </p:blipFill>
        <p:spPr bwMode="auto">
          <a:xfrm>
            <a:off x="539750" y="549275"/>
            <a:ext cx="2592388" cy="733426"/>
          </a:xfrm>
          <a:prstGeom prst="rect">
            <a:avLst/>
          </a:prstGeom>
          <a:noFill/>
          <a:ln w="9525">
            <a:noFill/>
            <a:miter lim="800000"/>
            <a:headEnd/>
            <a:tailEnd/>
          </a:ln>
        </p:spPr>
      </p:pic>
      <p:sp>
        <p:nvSpPr>
          <p:cNvPr id="3075" name="Rectangle 10"/>
          <p:cNvSpPr>
            <a:spLocks noGrp="1" noChangeArrowheads="1"/>
          </p:cNvSpPr>
          <p:nvPr>
            <p:ph type="ctrTitle"/>
          </p:nvPr>
        </p:nvSpPr>
        <p:spPr>
          <a:xfrm>
            <a:off x="1874838" y="2503488"/>
            <a:ext cx="6604000" cy="619126"/>
          </a:xfrm>
        </p:spPr>
        <p:txBody>
          <a:bodyPr anchor="b"/>
          <a:lstStyle>
            <a:lvl1pPr>
              <a:defRPr sz="3200"/>
            </a:lvl1pPr>
          </a:lstStyle>
          <a:p>
            <a:pPr lvl="0"/>
            <a:r>
              <a:rPr lang="en-US" noProof="0" smtClean="0"/>
              <a:t>Click to edit Master title style</a:t>
            </a:r>
          </a:p>
        </p:txBody>
      </p:sp>
      <p:sp>
        <p:nvSpPr>
          <p:cNvPr id="3077" name="Rectangle 9"/>
          <p:cNvSpPr>
            <a:spLocks noGrp="1" noChangeArrowheads="1"/>
          </p:cNvSpPr>
          <p:nvPr>
            <p:ph type="subTitle" idx="1"/>
          </p:nvPr>
        </p:nvSpPr>
        <p:spPr>
          <a:xfrm>
            <a:off x="1874838" y="3133725"/>
            <a:ext cx="6604000" cy="619126"/>
          </a:xfrm>
        </p:spPr>
        <p:txBody>
          <a:bodyPr/>
          <a:lstStyle>
            <a:lvl1pPr>
              <a:defRPr>
                <a:solidFill>
                  <a:schemeClr val="tx1"/>
                </a:solidFill>
              </a:defRPr>
            </a:lvl1pPr>
          </a:lstStyle>
          <a:p>
            <a:pPr lvl="0"/>
            <a:r>
              <a:rPr lang="en-US" noProof="0" smtClean="0"/>
              <a:t>Click to edit Master subtitle style</a:t>
            </a:r>
            <a:endParaRPr lang="en-US" noProof="0" dirty="0" smtClean="0"/>
          </a:p>
        </p:txBody>
      </p:sp>
      <p:sp>
        <p:nvSpPr>
          <p:cNvPr id="6" name="Date Placeholder 5"/>
          <p:cNvSpPr>
            <a:spLocks noGrp="1" noChangeArrowheads="1"/>
          </p:cNvSpPr>
          <p:nvPr>
            <p:ph type="dt" sz="quarter" idx="10"/>
          </p:nvPr>
        </p:nvSpPr>
        <p:spPr bwMode="auto">
          <a:xfrm>
            <a:off x="1874838" y="4978401"/>
            <a:ext cx="2894012" cy="198438"/>
          </a:xfrm>
          <a:prstGeom prst="rect">
            <a:avLst/>
          </a:prstGeom>
          <a:extLst/>
        </p:spPr>
        <p:txBody>
          <a:bodyPr vert="horz" wrap="square" lIns="0" tIns="45720" rIns="91440" bIns="45720" numCol="1" anchor="ctr" anchorCtr="0" compatLnSpc="1">
            <a:prstTxWarp prst="textNoShape">
              <a:avLst/>
            </a:prstTxWarp>
          </a:bodyPr>
          <a:lstStyle>
            <a:lvl1pPr eaLnBrk="1" hangingPunct="1">
              <a:defRPr sz="1300">
                <a:latin typeface="Arial" panose="020B0604020202020204" pitchFamily="34" charset="0"/>
                <a:cs typeface="Arial" panose="020B0604020202020204" pitchFamily="34" charset="0"/>
              </a:defRPr>
            </a:lvl1pPr>
          </a:lstStyle>
          <a:p>
            <a:pPr defTabSz="914400"/>
            <a:fld id="{EA72F41E-9CE4-46BB-8AC1-196E4B201F23}" type="datetimeFigureOut">
              <a:rPr lang="en-IE" smtClean="0">
                <a:solidFill>
                  <a:srgbClr val="336699"/>
                </a:solidFill>
              </a:rPr>
              <a:pPr defTabSz="914400"/>
              <a:t>04/06/2019</a:t>
            </a:fld>
            <a:endParaRPr lang="en-IE" dirty="0">
              <a:solidFill>
                <a:srgbClr val="336699"/>
              </a:solidFill>
            </a:endParaRPr>
          </a:p>
        </p:txBody>
      </p:sp>
    </p:spTree>
    <p:extLst>
      <p:ext uri="{BB962C8B-B14F-4D97-AF65-F5344CB8AC3E}">
        <p14:creationId xmlns:p14="http://schemas.microsoft.com/office/powerpoint/2010/main" val="15464287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7149533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4" name="Picture 8" descr="ESB_Powerpoint_design_background2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2" descr="ESB_Networks_brandma#D1CA65"/>
          <p:cNvPicPr>
            <a:picLocks noChangeAspect="1" noChangeArrowheads="1"/>
          </p:cNvPicPr>
          <p:nvPr/>
        </p:nvPicPr>
        <p:blipFill>
          <a:blip r:embed="rId3"/>
          <a:srcRect/>
          <a:stretch>
            <a:fillRect/>
          </a:stretch>
        </p:blipFill>
        <p:spPr bwMode="auto">
          <a:xfrm>
            <a:off x="7164388" y="476251"/>
            <a:ext cx="1439862" cy="406400"/>
          </a:xfrm>
          <a:prstGeom prst="rect">
            <a:avLst/>
          </a:prstGeom>
          <a:noFill/>
          <a:ln w="9525">
            <a:noFill/>
            <a:miter lim="800000"/>
            <a:headEnd/>
            <a:tailEnd/>
          </a:ln>
        </p:spPr>
      </p:pic>
      <p:sp>
        <p:nvSpPr>
          <p:cNvPr id="9" name="Rectangle 17"/>
          <p:cNvSpPr>
            <a:spLocks noGrp="1" noChangeArrowheads="1"/>
          </p:cNvSpPr>
          <p:nvPr>
            <p:ph type="title"/>
          </p:nvPr>
        </p:nvSpPr>
        <p:spPr bwMode="auto">
          <a:xfrm>
            <a:off x="1875600" y="2503488"/>
            <a:ext cx="6604000" cy="619126"/>
          </a:xfrm>
          <a:prstGeom prst="rect">
            <a:avLst/>
          </a:prstGeom>
          <a:noFill/>
          <a:ln>
            <a:noFill/>
          </a:ln>
          <a:effectLst/>
          <a:extLst/>
        </p:spPr>
        <p:txBody>
          <a:bodyPr anchor="b"/>
          <a:lstStyle>
            <a:lvl1pPr>
              <a:defRPr sz="3200"/>
            </a:lvl1pPr>
          </a:lstStyle>
          <a:p>
            <a:pPr lvl="0"/>
            <a:r>
              <a:rPr lang="en-US" smtClean="0"/>
              <a:t>Click to edit Master title style</a:t>
            </a:r>
            <a:endParaRPr lang="en-US" dirty="0" smtClean="0"/>
          </a:p>
        </p:txBody>
      </p:sp>
      <p:sp>
        <p:nvSpPr>
          <p:cNvPr id="10" name="Rectangle 18"/>
          <p:cNvSpPr>
            <a:spLocks noGrp="1" noChangeArrowheads="1"/>
          </p:cNvSpPr>
          <p:nvPr>
            <p:ph idx="1"/>
          </p:nvPr>
        </p:nvSpPr>
        <p:spPr bwMode="auto">
          <a:xfrm>
            <a:off x="1875600" y="3133725"/>
            <a:ext cx="6604000" cy="619126"/>
          </a:xfrm>
          <a:prstGeom prst="rect">
            <a:avLst/>
          </a:prstGeom>
          <a:noFill/>
          <a:ln>
            <a:noFill/>
          </a:ln>
          <a:effectLst/>
          <a:extLst/>
        </p:spPr>
        <p:txBody>
          <a:bodyPr/>
          <a:lstStyle>
            <a:lvl1pPr>
              <a:defRPr>
                <a:solidFill>
                  <a:schemeClr val="tx1"/>
                </a:solidFill>
              </a:defRPr>
            </a:lvl1pPr>
          </a:lstStyle>
          <a:p>
            <a:pPr lvl="0"/>
            <a:r>
              <a:rPr lang="en-US" noProof="0" smtClean="0"/>
              <a:t>Click to edit Master text styles</a:t>
            </a:r>
          </a:p>
        </p:txBody>
      </p:sp>
    </p:spTree>
    <p:extLst>
      <p:ext uri="{BB962C8B-B14F-4D97-AF65-F5344CB8AC3E}">
        <p14:creationId xmlns:p14="http://schemas.microsoft.com/office/powerpoint/2010/main" val="22520758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1067" y="1294873"/>
            <a:ext cx="8152342"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491067" y="4174596"/>
            <a:ext cx="815234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2243706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0" y="1111251"/>
            <a:ext cx="3984625"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633913" y="1111251"/>
            <a:ext cx="3986212"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950813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4" name="Picture 8" descr="ESB_Powerpoint_design_background2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2" descr="ESB_Networks_brandma#D1CA65"/>
          <p:cNvPicPr>
            <a:picLocks noChangeAspect="1" noChangeArrowheads="1"/>
          </p:cNvPicPr>
          <p:nvPr/>
        </p:nvPicPr>
        <p:blipFill>
          <a:blip r:embed="rId3"/>
          <a:srcRect/>
          <a:stretch>
            <a:fillRect/>
          </a:stretch>
        </p:blipFill>
        <p:spPr bwMode="auto">
          <a:xfrm>
            <a:off x="7164388" y="476251"/>
            <a:ext cx="1439862" cy="406400"/>
          </a:xfrm>
          <a:prstGeom prst="rect">
            <a:avLst/>
          </a:prstGeom>
          <a:noFill/>
          <a:ln w="9525">
            <a:noFill/>
            <a:miter lim="800000"/>
            <a:headEnd/>
            <a:tailEnd/>
          </a:ln>
        </p:spPr>
      </p:pic>
      <p:sp>
        <p:nvSpPr>
          <p:cNvPr id="9" name="Rectangle 17"/>
          <p:cNvSpPr>
            <a:spLocks noGrp="1" noChangeArrowheads="1"/>
          </p:cNvSpPr>
          <p:nvPr>
            <p:ph type="title"/>
          </p:nvPr>
        </p:nvSpPr>
        <p:spPr bwMode="auto">
          <a:xfrm>
            <a:off x="1875600" y="2503500"/>
            <a:ext cx="6604000" cy="619126"/>
          </a:xfrm>
          <a:prstGeom prst="rect">
            <a:avLst/>
          </a:prstGeom>
          <a:noFill/>
          <a:ln>
            <a:noFill/>
          </a:ln>
          <a:effectLst/>
          <a:extLst/>
        </p:spPr>
        <p:txBody>
          <a:bodyPr anchor="b"/>
          <a:lstStyle>
            <a:lvl1pPr>
              <a:defRPr sz="3200"/>
            </a:lvl1pPr>
          </a:lstStyle>
          <a:p>
            <a:pPr lvl="0"/>
            <a:r>
              <a:rPr lang="en-US" smtClean="0"/>
              <a:t>Click to edit Master title style</a:t>
            </a:r>
            <a:endParaRPr lang="en-US" dirty="0" smtClean="0"/>
          </a:p>
        </p:txBody>
      </p:sp>
      <p:sp>
        <p:nvSpPr>
          <p:cNvPr id="10" name="Rectangle 18"/>
          <p:cNvSpPr>
            <a:spLocks noGrp="1" noChangeArrowheads="1"/>
          </p:cNvSpPr>
          <p:nvPr>
            <p:ph idx="1"/>
          </p:nvPr>
        </p:nvSpPr>
        <p:spPr bwMode="auto">
          <a:xfrm>
            <a:off x="1875600" y="3133727"/>
            <a:ext cx="6604000" cy="619126"/>
          </a:xfrm>
          <a:prstGeom prst="rect">
            <a:avLst/>
          </a:prstGeom>
          <a:noFill/>
          <a:ln>
            <a:noFill/>
          </a:ln>
          <a:effectLst/>
          <a:extLst/>
        </p:spPr>
        <p:txBody>
          <a:bodyPr/>
          <a:lstStyle>
            <a:lvl1pPr>
              <a:defRPr>
                <a:solidFill>
                  <a:schemeClr val="tx1"/>
                </a:solidFill>
              </a:defRPr>
            </a:lvl1pPr>
          </a:lstStyle>
          <a:p>
            <a:pPr lvl="0"/>
            <a:r>
              <a:rPr lang="en-US" noProof="0" smtClean="0"/>
              <a:t>Click to edit Master text styles</a:t>
            </a:r>
          </a:p>
        </p:txBody>
      </p:sp>
    </p:spTree>
    <p:extLst>
      <p:ext uri="{BB962C8B-B14F-4D97-AF65-F5344CB8AC3E}">
        <p14:creationId xmlns:p14="http://schemas.microsoft.com/office/powerpoint/2010/main" val="40577751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2" y="211668"/>
            <a:ext cx="6646333" cy="770467"/>
          </a:xfrm>
        </p:spPr>
        <p:txBody>
          <a:bodyPr anchor="ctr"/>
          <a:lstStyle/>
          <a:p>
            <a:r>
              <a:rPr lang="en-US" smtClean="0"/>
              <a:t>Click to edit Master title style</a:t>
            </a:r>
            <a:endParaRPr lang="en-IE"/>
          </a:p>
        </p:txBody>
      </p:sp>
      <p:sp>
        <p:nvSpPr>
          <p:cNvPr id="3" name="Text Placeholder 2"/>
          <p:cNvSpPr>
            <a:spLocks noGrp="1"/>
          </p:cNvSpPr>
          <p:nvPr>
            <p:ph type="body" idx="1"/>
          </p:nvPr>
        </p:nvSpPr>
        <p:spPr>
          <a:xfrm>
            <a:off x="496890" y="1111251"/>
            <a:ext cx="3984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6890" y="1935162"/>
            <a:ext cx="3984625"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33913" y="1111251"/>
            <a:ext cx="3986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3913" y="1935162"/>
            <a:ext cx="3986212"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0644269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7108604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5855858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0"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96890"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4150128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0"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96890"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half" idx="3"/>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8788552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0"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half" idx="3"/>
          </p:nvPr>
        </p:nvSpPr>
        <p:spPr>
          <a:xfrm>
            <a:off x="496890"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2960162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96890" y="1274764"/>
            <a:ext cx="8123237" cy="4572000"/>
          </a:xfrm>
        </p:spPr>
        <p:txBody>
          <a:bodyPr/>
          <a:lstStyle/>
          <a:p>
            <a:pPr lvl="0"/>
            <a:r>
              <a:rPr lang="en-US" noProof="0" dirty="0" smtClean="0"/>
              <a:t>Click icon to add table</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1764394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96890"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53280084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40680779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solidFill>
                  <a:schemeClr val="tx2"/>
                </a:solidFill>
              </a:defRPr>
            </a:lvl1pPr>
          </a:lstStyle>
          <a:p>
            <a:pPr>
              <a:buClr>
                <a:srgbClr val="A59D95"/>
              </a:buClr>
            </a:pPr>
            <a:endParaRPr lang="en-IE" dirty="0">
              <a:solidFill>
                <a:srgbClr val="FFFFFF"/>
              </a:solidFill>
            </a:endParaRPr>
          </a:p>
        </p:txBody>
      </p:sp>
    </p:spTree>
    <p:extLst>
      <p:ext uri="{BB962C8B-B14F-4D97-AF65-F5344CB8AC3E}">
        <p14:creationId xmlns:p14="http://schemas.microsoft.com/office/powerpoint/2010/main" val="2841759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1067" y="1294885"/>
            <a:ext cx="8152342"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491067" y="4174608"/>
            <a:ext cx="815234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5499249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hart Placeholder 2"/>
          <p:cNvSpPr>
            <a:spLocks noGrp="1"/>
          </p:cNvSpPr>
          <p:nvPr>
            <p:ph type="chart" idx="1"/>
          </p:nvPr>
        </p:nvSpPr>
        <p:spPr>
          <a:xfrm>
            <a:off x="496890" y="1274764"/>
            <a:ext cx="8123237" cy="4572000"/>
          </a:xfrm>
        </p:spPr>
        <p:txBody>
          <a:bodyPr/>
          <a:lstStyle/>
          <a:p>
            <a:pPr lvl="0"/>
            <a:r>
              <a:rPr lang="en-US" noProof="0" dirty="0" smtClean="0"/>
              <a:t>Click icon to add chart</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1093738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04664883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Online Image Placeholder 3"/>
          <p:cNvSpPr>
            <a:spLocks noGrp="1"/>
          </p:cNvSpPr>
          <p:nvPr>
            <p:ph type="clipArt" sz="half" idx="2"/>
          </p:nvPr>
        </p:nvSpPr>
        <p:spPr>
          <a:xfrm>
            <a:off x="4633913" y="1274764"/>
            <a:ext cx="3986212" cy="4572000"/>
          </a:xfrm>
        </p:spPr>
        <p:txBody>
          <a:bodyPr/>
          <a:lstStyle/>
          <a:p>
            <a:pPr lvl="0"/>
            <a:r>
              <a:rPr lang="en-US" noProof="0" dirty="0" smtClean="0"/>
              <a:t>Click icon to add clip art</a:t>
            </a:r>
            <a:endParaRPr lang="en-IE" noProof="0" dirty="0" smtClean="0"/>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1005708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SB_Powerpoint_design_background1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15" descr="ESB_Networks_brandma#D1CA65"/>
          <p:cNvPicPr>
            <a:picLocks noChangeAspect="1" noChangeArrowheads="1"/>
          </p:cNvPicPr>
          <p:nvPr/>
        </p:nvPicPr>
        <p:blipFill>
          <a:blip r:embed="rId3"/>
          <a:srcRect/>
          <a:stretch>
            <a:fillRect/>
          </a:stretch>
        </p:blipFill>
        <p:spPr bwMode="auto">
          <a:xfrm>
            <a:off x="539750" y="549275"/>
            <a:ext cx="2592388" cy="733426"/>
          </a:xfrm>
          <a:prstGeom prst="rect">
            <a:avLst/>
          </a:prstGeom>
          <a:noFill/>
          <a:ln w="9525">
            <a:noFill/>
            <a:miter lim="800000"/>
            <a:headEnd/>
            <a:tailEnd/>
          </a:ln>
        </p:spPr>
      </p:pic>
      <p:sp>
        <p:nvSpPr>
          <p:cNvPr id="3075" name="Rectangle 10"/>
          <p:cNvSpPr>
            <a:spLocks noGrp="1" noChangeArrowheads="1"/>
          </p:cNvSpPr>
          <p:nvPr>
            <p:ph type="ctrTitle"/>
          </p:nvPr>
        </p:nvSpPr>
        <p:spPr>
          <a:xfrm>
            <a:off x="1874838" y="2503488"/>
            <a:ext cx="6604000" cy="619126"/>
          </a:xfrm>
        </p:spPr>
        <p:txBody>
          <a:bodyPr anchor="b"/>
          <a:lstStyle>
            <a:lvl1pPr>
              <a:defRPr sz="3200"/>
            </a:lvl1pPr>
          </a:lstStyle>
          <a:p>
            <a:pPr lvl="0"/>
            <a:r>
              <a:rPr lang="en-US" noProof="0" smtClean="0"/>
              <a:t>Click to edit Master title style</a:t>
            </a:r>
          </a:p>
        </p:txBody>
      </p:sp>
      <p:sp>
        <p:nvSpPr>
          <p:cNvPr id="3077" name="Rectangle 9"/>
          <p:cNvSpPr>
            <a:spLocks noGrp="1" noChangeArrowheads="1"/>
          </p:cNvSpPr>
          <p:nvPr>
            <p:ph type="subTitle" idx="1"/>
          </p:nvPr>
        </p:nvSpPr>
        <p:spPr>
          <a:xfrm>
            <a:off x="1874838" y="3133725"/>
            <a:ext cx="6604000" cy="619126"/>
          </a:xfrm>
        </p:spPr>
        <p:txBody>
          <a:bodyPr/>
          <a:lstStyle>
            <a:lvl1pPr>
              <a:defRPr>
                <a:solidFill>
                  <a:schemeClr val="tx1"/>
                </a:solidFill>
              </a:defRPr>
            </a:lvl1pPr>
          </a:lstStyle>
          <a:p>
            <a:pPr lvl="0"/>
            <a:r>
              <a:rPr lang="en-US" noProof="0" smtClean="0"/>
              <a:t>Click to edit Master subtitle style</a:t>
            </a:r>
            <a:endParaRPr lang="en-US" noProof="0" dirty="0" smtClean="0"/>
          </a:p>
        </p:txBody>
      </p:sp>
      <p:sp>
        <p:nvSpPr>
          <p:cNvPr id="6" name="Date Placeholder 5"/>
          <p:cNvSpPr>
            <a:spLocks noGrp="1" noChangeArrowheads="1"/>
          </p:cNvSpPr>
          <p:nvPr>
            <p:ph type="dt" sz="quarter" idx="10"/>
          </p:nvPr>
        </p:nvSpPr>
        <p:spPr bwMode="auto">
          <a:xfrm>
            <a:off x="1874838" y="4978401"/>
            <a:ext cx="2894012" cy="198438"/>
          </a:xfrm>
          <a:prstGeom prst="rect">
            <a:avLst/>
          </a:prstGeom>
          <a:extLst/>
        </p:spPr>
        <p:txBody>
          <a:bodyPr vert="horz" wrap="square" lIns="0" tIns="45720" rIns="91440" bIns="45720" numCol="1" anchor="ctr" anchorCtr="0" compatLnSpc="1">
            <a:prstTxWarp prst="textNoShape">
              <a:avLst/>
            </a:prstTxWarp>
          </a:bodyPr>
          <a:lstStyle>
            <a:lvl1pPr eaLnBrk="1" hangingPunct="1">
              <a:defRPr sz="1300">
                <a:latin typeface="Arial" panose="020B0604020202020204" pitchFamily="34" charset="0"/>
                <a:cs typeface="Arial" panose="020B0604020202020204" pitchFamily="34" charset="0"/>
              </a:defRPr>
            </a:lvl1pPr>
          </a:lstStyle>
          <a:p>
            <a:pPr defTabSz="914400"/>
            <a:fld id="{EA72F41E-9CE4-46BB-8AC1-196E4B201F23}" type="datetimeFigureOut">
              <a:rPr lang="en-IE" smtClean="0">
                <a:solidFill>
                  <a:srgbClr val="336699"/>
                </a:solidFill>
              </a:rPr>
              <a:pPr defTabSz="914400"/>
              <a:t>04/06/2019</a:t>
            </a:fld>
            <a:endParaRPr lang="en-IE" dirty="0">
              <a:solidFill>
                <a:srgbClr val="336699"/>
              </a:solidFill>
            </a:endParaRPr>
          </a:p>
        </p:txBody>
      </p:sp>
    </p:spTree>
    <p:extLst>
      <p:ext uri="{BB962C8B-B14F-4D97-AF65-F5344CB8AC3E}">
        <p14:creationId xmlns:p14="http://schemas.microsoft.com/office/powerpoint/2010/main" val="422805901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9374327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4" name="Picture 8" descr="ESB_Powerpoint_design_background2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2" descr="ESB_Networks_brandma#D1CA65"/>
          <p:cNvPicPr>
            <a:picLocks noChangeAspect="1" noChangeArrowheads="1"/>
          </p:cNvPicPr>
          <p:nvPr/>
        </p:nvPicPr>
        <p:blipFill>
          <a:blip r:embed="rId3"/>
          <a:srcRect/>
          <a:stretch>
            <a:fillRect/>
          </a:stretch>
        </p:blipFill>
        <p:spPr bwMode="auto">
          <a:xfrm>
            <a:off x="7164388" y="476251"/>
            <a:ext cx="1439862" cy="406400"/>
          </a:xfrm>
          <a:prstGeom prst="rect">
            <a:avLst/>
          </a:prstGeom>
          <a:noFill/>
          <a:ln w="9525">
            <a:noFill/>
            <a:miter lim="800000"/>
            <a:headEnd/>
            <a:tailEnd/>
          </a:ln>
        </p:spPr>
      </p:pic>
      <p:sp>
        <p:nvSpPr>
          <p:cNvPr id="9" name="Rectangle 17"/>
          <p:cNvSpPr>
            <a:spLocks noGrp="1" noChangeArrowheads="1"/>
          </p:cNvSpPr>
          <p:nvPr>
            <p:ph type="title"/>
          </p:nvPr>
        </p:nvSpPr>
        <p:spPr bwMode="auto">
          <a:xfrm>
            <a:off x="1875600" y="2503488"/>
            <a:ext cx="6604000" cy="619126"/>
          </a:xfrm>
          <a:prstGeom prst="rect">
            <a:avLst/>
          </a:prstGeom>
          <a:noFill/>
          <a:ln>
            <a:noFill/>
          </a:ln>
          <a:effectLst/>
          <a:extLst/>
        </p:spPr>
        <p:txBody>
          <a:bodyPr anchor="b"/>
          <a:lstStyle>
            <a:lvl1pPr>
              <a:defRPr sz="3200"/>
            </a:lvl1pPr>
          </a:lstStyle>
          <a:p>
            <a:pPr lvl="0"/>
            <a:r>
              <a:rPr lang="en-US" smtClean="0"/>
              <a:t>Click to edit Master title style</a:t>
            </a:r>
            <a:endParaRPr lang="en-US" dirty="0" smtClean="0"/>
          </a:p>
        </p:txBody>
      </p:sp>
      <p:sp>
        <p:nvSpPr>
          <p:cNvPr id="10" name="Rectangle 18"/>
          <p:cNvSpPr>
            <a:spLocks noGrp="1" noChangeArrowheads="1"/>
          </p:cNvSpPr>
          <p:nvPr>
            <p:ph idx="1"/>
          </p:nvPr>
        </p:nvSpPr>
        <p:spPr bwMode="auto">
          <a:xfrm>
            <a:off x="1875600" y="3133725"/>
            <a:ext cx="6604000" cy="619126"/>
          </a:xfrm>
          <a:prstGeom prst="rect">
            <a:avLst/>
          </a:prstGeom>
          <a:noFill/>
          <a:ln>
            <a:noFill/>
          </a:ln>
          <a:effectLst/>
          <a:extLst/>
        </p:spPr>
        <p:txBody>
          <a:bodyPr/>
          <a:lstStyle>
            <a:lvl1pPr>
              <a:defRPr>
                <a:solidFill>
                  <a:schemeClr val="tx1"/>
                </a:solidFill>
              </a:defRPr>
            </a:lvl1pPr>
          </a:lstStyle>
          <a:p>
            <a:pPr lvl="0"/>
            <a:r>
              <a:rPr lang="en-US" noProof="0" smtClean="0"/>
              <a:t>Click to edit Master text styles</a:t>
            </a:r>
          </a:p>
        </p:txBody>
      </p:sp>
    </p:spTree>
    <p:extLst>
      <p:ext uri="{BB962C8B-B14F-4D97-AF65-F5344CB8AC3E}">
        <p14:creationId xmlns:p14="http://schemas.microsoft.com/office/powerpoint/2010/main" val="17287368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1067" y="1294873"/>
            <a:ext cx="8152342"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491067" y="4174596"/>
            <a:ext cx="815234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8656693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0" y="1111251"/>
            <a:ext cx="3984625"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633913" y="1111251"/>
            <a:ext cx="3986212"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7225583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2" y="211668"/>
            <a:ext cx="6646333" cy="770467"/>
          </a:xfrm>
        </p:spPr>
        <p:txBody>
          <a:bodyPr anchor="ctr"/>
          <a:lstStyle/>
          <a:p>
            <a:r>
              <a:rPr lang="en-US" smtClean="0"/>
              <a:t>Click to edit Master title style</a:t>
            </a:r>
            <a:endParaRPr lang="en-IE"/>
          </a:p>
        </p:txBody>
      </p:sp>
      <p:sp>
        <p:nvSpPr>
          <p:cNvPr id="3" name="Text Placeholder 2"/>
          <p:cNvSpPr>
            <a:spLocks noGrp="1"/>
          </p:cNvSpPr>
          <p:nvPr>
            <p:ph type="body" idx="1"/>
          </p:nvPr>
        </p:nvSpPr>
        <p:spPr>
          <a:xfrm>
            <a:off x="496890" y="1111251"/>
            <a:ext cx="3984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6890" y="1935162"/>
            <a:ext cx="3984625"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33913" y="1111251"/>
            <a:ext cx="3986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3913" y="1935162"/>
            <a:ext cx="3986212"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3738889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825296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4" y="1111251"/>
            <a:ext cx="3984625"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633913" y="1111251"/>
            <a:ext cx="3986212"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9187040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71882784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0"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96890"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3197600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0"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96890"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half" idx="3"/>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0897855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0"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half" idx="3"/>
          </p:nvPr>
        </p:nvSpPr>
        <p:spPr>
          <a:xfrm>
            <a:off x="496890"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7024627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96890" y="1274764"/>
            <a:ext cx="8123237" cy="4572000"/>
          </a:xfrm>
        </p:spPr>
        <p:txBody>
          <a:bodyPr/>
          <a:lstStyle/>
          <a:p>
            <a:pPr lvl="0"/>
            <a:r>
              <a:rPr lang="en-US" noProof="0" dirty="0" smtClean="0"/>
              <a:t>Click icon to add table</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8407802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96890"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9863498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1586841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solidFill>
                  <a:schemeClr val="tx2"/>
                </a:solidFill>
              </a:defRPr>
            </a:lvl1pPr>
          </a:lstStyle>
          <a:p>
            <a:pPr>
              <a:buClr>
                <a:srgbClr val="A59D95"/>
              </a:buClr>
            </a:pPr>
            <a:endParaRPr lang="en-IE" dirty="0">
              <a:solidFill>
                <a:srgbClr val="FFFFFF"/>
              </a:solidFill>
            </a:endParaRPr>
          </a:p>
        </p:txBody>
      </p:sp>
    </p:spTree>
    <p:extLst>
      <p:ext uri="{BB962C8B-B14F-4D97-AF65-F5344CB8AC3E}">
        <p14:creationId xmlns:p14="http://schemas.microsoft.com/office/powerpoint/2010/main" val="24757115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hart Placeholder 2"/>
          <p:cNvSpPr>
            <a:spLocks noGrp="1"/>
          </p:cNvSpPr>
          <p:nvPr>
            <p:ph type="chart" idx="1"/>
          </p:nvPr>
        </p:nvSpPr>
        <p:spPr>
          <a:xfrm>
            <a:off x="496890" y="1274764"/>
            <a:ext cx="8123237" cy="4572000"/>
          </a:xfrm>
        </p:spPr>
        <p:txBody>
          <a:bodyPr/>
          <a:lstStyle/>
          <a:p>
            <a:pPr lvl="0"/>
            <a:r>
              <a:rPr lang="en-US" noProof="0" dirty="0" smtClean="0"/>
              <a:t>Click icon to add chart</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6479434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785539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7" y="211678"/>
            <a:ext cx="6646333" cy="770467"/>
          </a:xfrm>
        </p:spPr>
        <p:txBody>
          <a:bodyPr anchor="ctr"/>
          <a:lstStyle/>
          <a:p>
            <a:r>
              <a:rPr lang="en-US" smtClean="0"/>
              <a:t>Click to edit Master title style</a:t>
            </a:r>
            <a:endParaRPr lang="en-IE"/>
          </a:p>
        </p:txBody>
      </p:sp>
      <p:sp>
        <p:nvSpPr>
          <p:cNvPr id="3" name="Text Placeholder 2"/>
          <p:cNvSpPr>
            <a:spLocks noGrp="1"/>
          </p:cNvSpPr>
          <p:nvPr>
            <p:ph type="body" idx="1"/>
          </p:nvPr>
        </p:nvSpPr>
        <p:spPr>
          <a:xfrm>
            <a:off x="496894" y="1111251"/>
            <a:ext cx="3984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6894" y="1935163"/>
            <a:ext cx="3984625"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33913" y="1111251"/>
            <a:ext cx="3986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3913" y="1935163"/>
            <a:ext cx="3986212"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9774805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4"/>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0"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Online Image Placeholder 3"/>
          <p:cNvSpPr>
            <a:spLocks noGrp="1"/>
          </p:cNvSpPr>
          <p:nvPr>
            <p:ph type="clipArt" sz="half" idx="2"/>
          </p:nvPr>
        </p:nvSpPr>
        <p:spPr>
          <a:xfrm>
            <a:off x="4633913" y="1274764"/>
            <a:ext cx="3986212" cy="4572000"/>
          </a:xfrm>
        </p:spPr>
        <p:txBody>
          <a:bodyPr/>
          <a:lstStyle/>
          <a:p>
            <a:pPr lvl="0"/>
            <a:r>
              <a:rPr lang="en-US" noProof="0" dirty="0" smtClean="0"/>
              <a:t>Click icon to add clip art</a:t>
            </a:r>
            <a:endParaRPr lang="en-IE" noProof="0" dirty="0" smtClean="0"/>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0560479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lvl1pPr>
              <a:defRPr/>
            </a:lvl1pPr>
          </a:lstStyle>
          <a:p>
            <a:pPr>
              <a:defRPr/>
            </a:pPr>
            <a:fld id="{3A5EE13B-7978-419F-B12D-B9EEBF3F8AFC}" type="datetimeFigureOut">
              <a:rPr lang="en-IE" altLang="en-US"/>
              <a:pPr>
                <a:defRPr/>
              </a:pPr>
              <a:t>04/06/2019</a:t>
            </a:fld>
            <a:endParaRPr lang="en-IE"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37B630-A48E-4F51-A978-1337C5064D7A}" type="slidenum">
              <a:rPr lang="en-IE" altLang="en-US"/>
              <a:pPr>
                <a:defRPr/>
              </a:pPr>
              <a:t>‹#›</a:t>
            </a:fld>
            <a:endParaRPr lang="en-IE" altLang="en-US" dirty="0"/>
          </a:p>
        </p:txBody>
      </p:sp>
    </p:spTree>
    <p:extLst>
      <p:ext uri="{BB962C8B-B14F-4D97-AF65-F5344CB8AC3E}">
        <p14:creationId xmlns:p14="http://schemas.microsoft.com/office/powerpoint/2010/main" val="336562199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49"/>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31800" y="6124883"/>
            <a:ext cx="1369148" cy="491398"/>
          </a:xfrm>
          <a:prstGeom prst="rect">
            <a:avLst/>
          </a:prstGeom>
          <a:noFill/>
          <a:ln w="9525">
            <a:noFill/>
            <a:miter lim="800000"/>
            <a:headEnd/>
            <a:tailEnd/>
          </a:ln>
        </p:spPr>
      </p:pic>
      <p:sp>
        <p:nvSpPr>
          <p:cNvPr id="2" name="Title 1"/>
          <p:cNvSpPr>
            <a:spLocks noGrp="1"/>
          </p:cNvSpPr>
          <p:nvPr>
            <p:ph type="ctrTitle"/>
          </p:nvPr>
        </p:nvSpPr>
        <p:spPr>
          <a:xfrm>
            <a:off x="325438" y="2"/>
            <a:ext cx="5349692" cy="3293192"/>
          </a:xfrm>
        </p:spPr>
        <p:txBody>
          <a:bodyPr>
            <a:noAutofit/>
          </a:bodyPr>
          <a:lstStyle>
            <a:lvl1pPr algn="l">
              <a:defRPr sz="4000" cap="all">
                <a:solidFill>
                  <a:schemeClr val="accent6"/>
                </a:solidFill>
              </a:defRPr>
            </a:lvl1pPr>
          </a:lstStyle>
          <a:p>
            <a:r>
              <a:rPr lang="en-US" noProof="0"/>
              <a:t>Click to edit Master title style</a:t>
            </a:r>
            <a:endParaRPr lang="en-GB" noProof="0"/>
          </a:p>
        </p:txBody>
      </p:sp>
      <p:sp>
        <p:nvSpPr>
          <p:cNvPr id="3" name="Subtitle 2"/>
          <p:cNvSpPr>
            <a:spLocks noGrp="1"/>
          </p:cNvSpPr>
          <p:nvPr>
            <p:ph type="subTitle" idx="1"/>
          </p:nvPr>
        </p:nvSpPr>
        <p:spPr>
          <a:xfrm>
            <a:off x="325438" y="3428998"/>
            <a:ext cx="5349692" cy="1902542"/>
          </a:xfrm>
        </p:spPr>
        <p:txBody>
          <a:bodyPr>
            <a:noAutofit/>
          </a:bodyPr>
          <a:lstStyle>
            <a:lvl1pPr marL="0" indent="0" algn="l">
              <a:buNone/>
              <a:defRPr sz="1600">
                <a:solidFill>
                  <a:srgbClr val="5F57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1955"/>
          <a:stretch/>
        </p:blipFill>
        <p:spPr>
          <a:xfrm>
            <a:off x="5537771" y="2783745"/>
            <a:ext cx="3606230" cy="4074256"/>
          </a:xfrm>
          <a:prstGeom prst="rect">
            <a:avLst/>
          </a:prstGeom>
        </p:spPr>
      </p:pic>
    </p:spTree>
    <p:extLst>
      <p:ext uri="{BB962C8B-B14F-4D97-AF65-F5344CB8AC3E}">
        <p14:creationId xmlns:p14="http://schemas.microsoft.com/office/powerpoint/2010/main" val="23672070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 Confidential">
    <p:spTree>
      <p:nvGrpSpPr>
        <p:cNvPr id="1" name=""/>
        <p:cNvGrpSpPr/>
        <p:nvPr/>
      </p:nvGrpSpPr>
      <p:grpSpPr>
        <a:xfrm>
          <a:off x="0" y="0"/>
          <a:ext cx="0" cy="0"/>
          <a:chOff x="0" y="0"/>
          <a:chExt cx="0" cy="0"/>
        </a:xfrm>
      </p:grpSpPr>
      <p:grpSp>
        <p:nvGrpSpPr>
          <p:cNvPr id="110" name="Group 109"/>
          <p:cNvGrpSpPr>
            <a:grpSpLocks noChangeAspect="1"/>
          </p:cNvGrpSpPr>
          <p:nvPr userDrawn="1"/>
        </p:nvGrpSpPr>
        <p:grpSpPr>
          <a:xfrm>
            <a:off x="448102" y="5346389"/>
            <a:ext cx="1540442" cy="339772"/>
            <a:chOff x="804863" y="446088"/>
            <a:chExt cx="6823075" cy="1254125"/>
          </a:xfrm>
          <a:solidFill>
            <a:schemeClr val="accent3"/>
          </a:solidFill>
        </p:grpSpPr>
        <p:sp>
          <p:nvSpPr>
            <p:cNvPr id="68" name="Freeform 33"/>
            <p:cNvSpPr>
              <a:spLocks noEditPoints="1"/>
            </p:cNvSpPr>
            <p:nvPr userDrawn="1"/>
          </p:nvSpPr>
          <p:spPr bwMode="auto">
            <a:xfrm>
              <a:off x="804863" y="446088"/>
              <a:ext cx="6823075" cy="1254125"/>
            </a:xfrm>
            <a:custGeom>
              <a:avLst/>
              <a:gdLst>
                <a:gd name="T0" fmla="*/ 140 w 4298"/>
                <a:gd name="T1" fmla="*/ 0 h 790"/>
                <a:gd name="T2" fmla="*/ 125 w 4298"/>
                <a:gd name="T3" fmla="*/ 0 h 790"/>
                <a:gd name="T4" fmla="*/ 98 w 4298"/>
                <a:gd name="T5" fmla="*/ 6 h 790"/>
                <a:gd name="T6" fmla="*/ 74 w 4298"/>
                <a:gd name="T7" fmla="*/ 18 h 790"/>
                <a:gd name="T8" fmla="*/ 51 w 4298"/>
                <a:gd name="T9" fmla="*/ 32 h 790"/>
                <a:gd name="T10" fmla="*/ 32 w 4298"/>
                <a:gd name="T11" fmla="*/ 51 h 790"/>
                <a:gd name="T12" fmla="*/ 16 w 4298"/>
                <a:gd name="T13" fmla="*/ 74 h 790"/>
                <a:gd name="T14" fmla="*/ 6 w 4298"/>
                <a:gd name="T15" fmla="*/ 99 h 790"/>
                <a:gd name="T16" fmla="*/ 0 w 4298"/>
                <a:gd name="T17" fmla="*/ 127 h 790"/>
                <a:gd name="T18" fmla="*/ 0 w 4298"/>
                <a:gd name="T19" fmla="*/ 649 h 790"/>
                <a:gd name="T20" fmla="*/ 0 w 4298"/>
                <a:gd name="T21" fmla="*/ 664 h 790"/>
                <a:gd name="T22" fmla="*/ 6 w 4298"/>
                <a:gd name="T23" fmla="*/ 691 h 790"/>
                <a:gd name="T24" fmla="*/ 16 w 4298"/>
                <a:gd name="T25" fmla="*/ 717 h 790"/>
                <a:gd name="T26" fmla="*/ 32 w 4298"/>
                <a:gd name="T27" fmla="*/ 739 h 790"/>
                <a:gd name="T28" fmla="*/ 51 w 4298"/>
                <a:gd name="T29" fmla="*/ 758 h 790"/>
                <a:gd name="T30" fmla="*/ 74 w 4298"/>
                <a:gd name="T31" fmla="*/ 773 h 790"/>
                <a:gd name="T32" fmla="*/ 98 w 4298"/>
                <a:gd name="T33" fmla="*/ 784 h 790"/>
                <a:gd name="T34" fmla="*/ 125 w 4298"/>
                <a:gd name="T35" fmla="*/ 789 h 790"/>
                <a:gd name="T36" fmla="*/ 4156 w 4298"/>
                <a:gd name="T37" fmla="*/ 790 h 790"/>
                <a:gd name="T38" fmla="*/ 4171 w 4298"/>
                <a:gd name="T39" fmla="*/ 789 h 790"/>
                <a:gd name="T40" fmla="*/ 4198 w 4298"/>
                <a:gd name="T41" fmla="*/ 784 h 790"/>
                <a:gd name="T42" fmla="*/ 4224 w 4298"/>
                <a:gd name="T43" fmla="*/ 773 h 790"/>
                <a:gd name="T44" fmla="*/ 4246 w 4298"/>
                <a:gd name="T45" fmla="*/ 758 h 790"/>
                <a:gd name="T46" fmla="*/ 4266 w 4298"/>
                <a:gd name="T47" fmla="*/ 739 h 790"/>
                <a:gd name="T48" fmla="*/ 4280 w 4298"/>
                <a:gd name="T49" fmla="*/ 717 h 790"/>
                <a:gd name="T50" fmla="*/ 4291 w 4298"/>
                <a:gd name="T51" fmla="*/ 691 h 790"/>
                <a:gd name="T52" fmla="*/ 4296 w 4298"/>
                <a:gd name="T53" fmla="*/ 664 h 790"/>
                <a:gd name="T54" fmla="*/ 4298 w 4298"/>
                <a:gd name="T55" fmla="*/ 141 h 790"/>
                <a:gd name="T56" fmla="*/ 4296 w 4298"/>
                <a:gd name="T57" fmla="*/ 127 h 790"/>
                <a:gd name="T58" fmla="*/ 4291 w 4298"/>
                <a:gd name="T59" fmla="*/ 99 h 790"/>
                <a:gd name="T60" fmla="*/ 4280 w 4298"/>
                <a:gd name="T61" fmla="*/ 74 h 790"/>
                <a:gd name="T62" fmla="*/ 4266 w 4298"/>
                <a:gd name="T63" fmla="*/ 51 h 790"/>
                <a:gd name="T64" fmla="*/ 4246 w 4298"/>
                <a:gd name="T65" fmla="*/ 32 h 790"/>
                <a:gd name="T66" fmla="*/ 4224 w 4298"/>
                <a:gd name="T67" fmla="*/ 18 h 790"/>
                <a:gd name="T68" fmla="*/ 4198 w 4298"/>
                <a:gd name="T69" fmla="*/ 6 h 790"/>
                <a:gd name="T70" fmla="*/ 4171 w 4298"/>
                <a:gd name="T71" fmla="*/ 0 h 790"/>
                <a:gd name="T72" fmla="*/ 4156 w 4298"/>
                <a:gd name="T73" fmla="*/ 0 h 790"/>
                <a:gd name="T74" fmla="*/ 4224 w 4298"/>
                <a:gd name="T75" fmla="*/ 649 h 790"/>
                <a:gd name="T76" fmla="*/ 4217 w 4298"/>
                <a:gd name="T77" fmla="*/ 677 h 790"/>
                <a:gd name="T78" fmla="*/ 4203 w 4298"/>
                <a:gd name="T79" fmla="*/ 699 h 790"/>
                <a:gd name="T80" fmla="*/ 4181 w 4298"/>
                <a:gd name="T81" fmla="*/ 715 h 790"/>
                <a:gd name="T82" fmla="*/ 4153 w 4298"/>
                <a:gd name="T83" fmla="*/ 720 h 790"/>
                <a:gd name="T84" fmla="*/ 144 w 4298"/>
                <a:gd name="T85" fmla="*/ 720 h 790"/>
                <a:gd name="T86" fmla="*/ 117 w 4298"/>
                <a:gd name="T87" fmla="*/ 715 h 790"/>
                <a:gd name="T88" fmla="*/ 95 w 4298"/>
                <a:gd name="T89" fmla="*/ 699 h 790"/>
                <a:gd name="T90" fmla="*/ 79 w 4298"/>
                <a:gd name="T91" fmla="*/ 677 h 790"/>
                <a:gd name="T92" fmla="*/ 74 w 4298"/>
                <a:gd name="T93" fmla="*/ 649 h 790"/>
                <a:gd name="T94" fmla="*/ 74 w 4298"/>
                <a:gd name="T95" fmla="*/ 141 h 790"/>
                <a:gd name="T96" fmla="*/ 79 w 4298"/>
                <a:gd name="T97" fmla="*/ 114 h 790"/>
                <a:gd name="T98" fmla="*/ 95 w 4298"/>
                <a:gd name="T99" fmla="*/ 91 h 790"/>
                <a:gd name="T100" fmla="*/ 117 w 4298"/>
                <a:gd name="T101" fmla="*/ 75 h 790"/>
                <a:gd name="T102" fmla="*/ 144 w 4298"/>
                <a:gd name="T103" fmla="*/ 71 h 790"/>
                <a:gd name="T104" fmla="*/ 4153 w 4298"/>
                <a:gd name="T105" fmla="*/ 71 h 790"/>
                <a:gd name="T106" fmla="*/ 4181 w 4298"/>
                <a:gd name="T107" fmla="*/ 75 h 790"/>
                <a:gd name="T108" fmla="*/ 4203 w 4298"/>
                <a:gd name="T109" fmla="*/ 91 h 790"/>
                <a:gd name="T110" fmla="*/ 4217 w 4298"/>
                <a:gd name="T111" fmla="*/ 114 h 790"/>
                <a:gd name="T112" fmla="*/ 4224 w 4298"/>
                <a:gd name="T113" fmla="*/ 141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98" h="790">
                  <a:moveTo>
                    <a:pt x="4156" y="0"/>
                  </a:moveTo>
                  <a:lnTo>
                    <a:pt x="140" y="0"/>
                  </a:lnTo>
                  <a:lnTo>
                    <a:pt x="140" y="0"/>
                  </a:lnTo>
                  <a:lnTo>
                    <a:pt x="125" y="0"/>
                  </a:lnTo>
                  <a:lnTo>
                    <a:pt x="112" y="3"/>
                  </a:lnTo>
                  <a:lnTo>
                    <a:pt x="98" y="6"/>
                  </a:lnTo>
                  <a:lnTo>
                    <a:pt x="85" y="11"/>
                  </a:lnTo>
                  <a:lnTo>
                    <a:pt x="74" y="18"/>
                  </a:lnTo>
                  <a:lnTo>
                    <a:pt x="61" y="24"/>
                  </a:lnTo>
                  <a:lnTo>
                    <a:pt x="51" y="32"/>
                  </a:lnTo>
                  <a:lnTo>
                    <a:pt x="40" y="42"/>
                  </a:lnTo>
                  <a:lnTo>
                    <a:pt x="32" y="51"/>
                  </a:lnTo>
                  <a:lnTo>
                    <a:pt x="24" y="63"/>
                  </a:lnTo>
                  <a:lnTo>
                    <a:pt x="16" y="74"/>
                  </a:lnTo>
                  <a:lnTo>
                    <a:pt x="11" y="87"/>
                  </a:lnTo>
                  <a:lnTo>
                    <a:pt x="6" y="99"/>
                  </a:lnTo>
                  <a:lnTo>
                    <a:pt x="3" y="112"/>
                  </a:lnTo>
                  <a:lnTo>
                    <a:pt x="0" y="127"/>
                  </a:lnTo>
                  <a:lnTo>
                    <a:pt x="0" y="141"/>
                  </a:lnTo>
                  <a:lnTo>
                    <a:pt x="0" y="649"/>
                  </a:lnTo>
                  <a:lnTo>
                    <a:pt x="0" y="649"/>
                  </a:lnTo>
                  <a:lnTo>
                    <a:pt x="0" y="664"/>
                  </a:lnTo>
                  <a:lnTo>
                    <a:pt x="3" y="678"/>
                  </a:lnTo>
                  <a:lnTo>
                    <a:pt x="6" y="691"/>
                  </a:lnTo>
                  <a:lnTo>
                    <a:pt x="11" y="704"/>
                  </a:lnTo>
                  <a:lnTo>
                    <a:pt x="16" y="717"/>
                  </a:lnTo>
                  <a:lnTo>
                    <a:pt x="24" y="728"/>
                  </a:lnTo>
                  <a:lnTo>
                    <a:pt x="32" y="739"/>
                  </a:lnTo>
                  <a:lnTo>
                    <a:pt x="40" y="749"/>
                  </a:lnTo>
                  <a:lnTo>
                    <a:pt x="51" y="758"/>
                  </a:lnTo>
                  <a:lnTo>
                    <a:pt x="61" y="766"/>
                  </a:lnTo>
                  <a:lnTo>
                    <a:pt x="74" y="773"/>
                  </a:lnTo>
                  <a:lnTo>
                    <a:pt x="85" y="779"/>
                  </a:lnTo>
                  <a:lnTo>
                    <a:pt x="98" y="784"/>
                  </a:lnTo>
                  <a:lnTo>
                    <a:pt x="112" y="787"/>
                  </a:lnTo>
                  <a:lnTo>
                    <a:pt x="125" y="789"/>
                  </a:lnTo>
                  <a:lnTo>
                    <a:pt x="140" y="790"/>
                  </a:lnTo>
                  <a:lnTo>
                    <a:pt x="4156" y="790"/>
                  </a:lnTo>
                  <a:lnTo>
                    <a:pt x="4156" y="790"/>
                  </a:lnTo>
                  <a:lnTo>
                    <a:pt x="4171" y="789"/>
                  </a:lnTo>
                  <a:lnTo>
                    <a:pt x="4185" y="787"/>
                  </a:lnTo>
                  <a:lnTo>
                    <a:pt x="4198" y="784"/>
                  </a:lnTo>
                  <a:lnTo>
                    <a:pt x="4211" y="779"/>
                  </a:lnTo>
                  <a:lnTo>
                    <a:pt x="4224" y="773"/>
                  </a:lnTo>
                  <a:lnTo>
                    <a:pt x="4235" y="766"/>
                  </a:lnTo>
                  <a:lnTo>
                    <a:pt x="4246" y="758"/>
                  </a:lnTo>
                  <a:lnTo>
                    <a:pt x="4256" y="749"/>
                  </a:lnTo>
                  <a:lnTo>
                    <a:pt x="4266" y="739"/>
                  </a:lnTo>
                  <a:lnTo>
                    <a:pt x="4274" y="728"/>
                  </a:lnTo>
                  <a:lnTo>
                    <a:pt x="4280" y="717"/>
                  </a:lnTo>
                  <a:lnTo>
                    <a:pt x="4286" y="704"/>
                  </a:lnTo>
                  <a:lnTo>
                    <a:pt x="4291" y="691"/>
                  </a:lnTo>
                  <a:lnTo>
                    <a:pt x="4294" y="678"/>
                  </a:lnTo>
                  <a:lnTo>
                    <a:pt x="4296" y="664"/>
                  </a:lnTo>
                  <a:lnTo>
                    <a:pt x="4298" y="649"/>
                  </a:lnTo>
                  <a:lnTo>
                    <a:pt x="4298" y="141"/>
                  </a:lnTo>
                  <a:lnTo>
                    <a:pt x="4298" y="141"/>
                  </a:lnTo>
                  <a:lnTo>
                    <a:pt x="4296" y="127"/>
                  </a:lnTo>
                  <a:lnTo>
                    <a:pt x="4294" y="112"/>
                  </a:lnTo>
                  <a:lnTo>
                    <a:pt x="4291" y="99"/>
                  </a:lnTo>
                  <a:lnTo>
                    <a:pt x="4286" y="87"/>
                  </a:lnTo>
                  <a:lnTo>
                    <a:pt x="4280" y="74"/>
                  </a:lnTo>
                  <a:lnTo>
                    <a:pt x="4274" y="63"/>
                  </a:lnTo>
                  <a:lnTo>
                    <a:pt x="4266" y="51"/>
                  </a:lnTo>
                  <a:lnTo>
                    <a:pt x="4256" y="42"/>
                  </a:lnTo>
                  <a:lnTo>
                    <a:pt x="4246" y="32"/>
                  </a:lnTo>
                  <a:lnTo>
                    <a:pt x="4235" y="24"/>
                  </a:lnTo>
                  <a:lnTo>
                    <a:pt x="4224" y="18"/>
                  </a:lnTo>
                  <a:lnTo>
                    <a:pt x="4211" y="11"/>
                  </a:lnTo>
                  <a:lnTo>
                    <a:pt x="4198" y="6"/>
                  </a:lnTo>
                  <a:lnTo>
                    <a:pt x="4185" y="3"/>
                  </a:lnTo>
                  <a:lnTo>
                    <a:pt x="4171" y="0"/>
                  </a:lnTo>
                  <a:lnTo>
                    <a:pt x="4156" y="0"/>
                  </a:lnTo>
                  <a:lnTo>
                    <a:pt x="4156" y="0"/>
                  </a:lnTo>
                  <a:close/>
                  <a:moveTo>
                    <a:pt x="4224" y="649"/>
                  </a:moveTo>
                  <a:lnTo>
                    <a:pt x="4224" y="649"/>
                  </a:lnTo>
                  <a:lnTo>
                    <a:pt x="4222" y="664"/>
                  </a:lnTo>
                  <a:lnTo>
                    <a:pt x="4217" y="677"/>
                  </a:lnTo>
                  <a:lnTo>
                    <a:pt x="4211" y="689"/>
                  </a:lnTo>
                  <a:lnTo>
                    <a:pt x="4203" y="699"/>
                  </a:lnTo>
                  <a:lnTo>
                    <a:pt x="4193" y="709"/>
                  </a:lnTo>
                  <a:lnTo>
                    <a:pt x="4181" y="715"/>
                  </a:lnTo>
                  <a:lnTo>
                    <a:pt x="4168" y="718"/>
                  </a:lnTo>
                  <a:lnTo>
                    <a:pt x="4153" y="720"/>
                  </a:lnTo>
                  <a:lnTo>
                    <a:pt x="144" y="720"/>
                  </a:lnTo>
                  <a:lnTo>
                    <a:pt x="144" y="720"/>
                  </a:lnTo>
                  <a:lnTo>
                    <a:pt x="130" y="718"/>
                  </a:lnTo>
                  <a:lnTo>
                    <a:pt x="117" y="715"/>
                  </a:lnTo>
                  <a:lnTo>
                    <a:pt x="104" y="709"/>
                  </a:lnTo>
                  <a:lnTo>
                    <a:pt x="95" y="699"/>
                  </a:lnTo>
                  <a:lnTo>
                    <a:pt x="85" y="689"/>
                  </a:lnTo>
                  <a:lnTo>
                    <a:pt x="79" y="677"/>
                  </a:lnTo>
                  <a:lnTo>
                    <a:pt x="75" y="664"/>
                  </a:lnTo>
                  <a:lnTo>
                    <a:pt x="74" y="649"/>
                  </a:lnTo>
                  <a:lnTo>
                    <a:pt x="74" y="141"/>
                  </a:lnTo>
                  <a:lnTo>
                    <a:pt x="74" y="141"/>
                  </a:lnTo>
                  <a:lnTo>
                    <a:pt x="75" y="127"/>
                  </a:lnTo>
                  <a:lnTo>
                    <a:pt x="79" y="114"/>
                  </a:lnTo>
                  <a:lnTo>
                    <a:pt x="85" y="101"/>
                  </a:lnTo>
                  <a:lnTo>
                    <a:pt x="95" y="91"/>
                  </a:lnTo>
                  <a:lnTo>
                    <a:pt x="104" y="82"/>
                  </a:lnTo>
                  <a:lnTo>
                    <a:pt x="117" y="75"/>
                  </a:lnTo>
                  <a:lnTo>
                    <a:pt x="130" y="72"/>
                  </a:lnTo>
                  <a:lnTo>
                    <a:pt x="144" y="71"/>
                  </a:lnTo>
                  <a:lnTo>
                    <a:pt x="4153" y="71"/>
                  </a:lnTo>
                  <a:lnTo>
                    <a:pt x="4153" y="71"/>
                  </a:lnTo>
                  <a:lnTo>
                    <a:pt x="4168" y="72"/>
                  </a:lnTo>
                  <a:lnTo>
                    <a:pt x="4181" y="75"/>
                  </a:lnTo>
                  <a:lnTo>
                    <a:pt x="4193" y="82"/>
                  </a:lnTo>
                  <a:lnTo>
                    <a:pt x="4203" y="91"/>
                  </a:lnTo>
                  <a:lnTo>
                    <a:pt x="4211" y="101"/>
                  </a:lnTo>
                  <a:lnTo>
                    <a:pt x="4217" y="114"/>
                  </a:lnTo>
                  <a:lnTo>
                    <a:pt x="4222" y="127"/>
                  </a:lnTo>
                  <a:lnTo>
                    <a:pt x="4224" y="141"/>
                  </a:lnTo>
                  <a:lnTo>
                    <a:pt x="4224" y="6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69" name="Freeform 34"/>
            <p:cNvSpPr>
              <a:spLocks/>
            </p:cNvSpPr>
            <p:nvPr userDrawn="1"/>
          </p:nvSpPr>
          <p:spPr bwMode="auto">
            <a:xfrm>
              <a:off x="1130301" y="749301"/>
              <a:ext cx="544513" cy="655638"/>
            </a:xfrm>
            <a:custGeom>
              <a:avLst/>
              <a:gdLst>
                <a:gd name="T0" fmla="*/ 244 w 343"/>
                <a:gd name="T1" fmla="*/ 162 h 413"/>
                <a:gd name="T2" fmla="*/ 241 w 343"/>
                <a:gd name="T3" fmla="*/ 130 h 413"/>
                <a:gd name="T4" fmla="*/ 230 w 343"/>
                <a:gd name="T5" fmla="*/ 102 h 413"/>
                <a:gd name="T6" fmla="*/ 215 w 343"/>
                <a:gd name="T7" fmla="*/ 86 h 413"/>
                <a:gd name="T8" fmla="*/ 202 w 343"/>
                <a:gd name="T9" fmla="*/ 80 h 413"/>
                <a:gd name="T10" fmla="*/ 186 w 343"/>
                <a:gd name="T11" fmla="*/ 75 h 413"/>
                <a:gd name="T12" fmla="*/ 177 w 343"/>
                <a:gd name="T13" fmla="*/ 75 h 413"/>
                <a:gd name="T14" fmla="*/ 156 w 343"/>
                <a:gd name="T15" fmla="*/ 80 h 413"/>
                <a:gd name="T16" fmla="*/ 138 w 343"/>
                <a:gd name="T17" fmla="*/ 90 h 413"/>
                <a:gd name="T18" fmla="*/ 125 w 343"/>
                <a:gd name="T19" fmla="*/ 106 h 413"/>
                <a:gd name="T20" fmla="*/ 116 w 343"/>
                <a:gd name="T21" fmla="*/ 125 h 413"/>
                <a:gd name="T22" fmla="*/ 106 w 343"/>
                <a:gd name="T23" fmla="*/ 170 h 413"/>
                <a:gd name="T24" fmla="*/ 104 w 343"/>
                <a:gd name="T25" fmla="*/ 211 h 413"/>
                <a:gd name="T26" fmla="*/ 104 w 343"/>
                <a:gd name="T27" fmla="*/ 232 h 413"/>
                <a:gd name="T28" fmla="*/ 111 w 343"/>
                <a:gd name="T29" fmla="*/ 276 h 413"/>
                <a:gd name="T30" fmla="*/ 121 w 343"/>
                <a:gd name="T31" fmla="*/ 303 h 413"/>
                <a:gd name="T32" fmla="*/ 132 w 343"/>
                <a:gd name="T33" fmla="*/ 319 h 413"/>
                <a:gd name="T34" fmla="*/ 148 w 343"/>
                <a:gd name="T35" fmla="*/ 330 h 413"/>
                <a:gd name="T36" fmla="*/ 169 w 343"/>
                <a:gd name="T37" fmla="*/ 336 h 413"/>
                <a:gd name="T38" fmla="*/ 181 w 343"/>
                <a:gd name="T39" fmla="*/ 336 h 413"/>
                <a:gd name="T40" fmla="*/ 210 w 343"/>
                <a:gd name="T41" fmla="*/ 330 h 413"/>
                <a:gd name="T42" fmla="*/ 231 w 343"/>
                <a:gd name="T43" fmla="*/ 314 h 413"/>
                <a:gd name="T44" fmla="*/ 244 w 343"/>
                <a:gd name="T45" fmla="*/ 290 h 413"/>
                <a:gd name="T46" fmla="*/ 252 w 343"/>
                <a:gd name="T47" fmla="*/ 261 h 413"/>
                <a:gd name="T48" fmla="*/ 343 w 343"/>
                <a:gd name="T49" fmla="*/ 268 h 413"/>
                <a:gd name="T50" fmla="*/ 337 w 343"/>
                <a:gd name="T51" fmla="*/ 300 h 413"/>
                <a:gd name="T52" fmla="*/ 326 w 343"/>
                <a:gd name="T53" fmla="*/ 328 h 413"/>
                <a:gd name="T54" fmla="*/ 311 w 343"/>
                <a:gd name="T55" fmla="*/ 354 h 413"/>
                <a:gd name="T56" fmla="*/ 291 w 343"/>
                <a:gd name="T57" fmla="*/ 375 h 413"/>
                <a:gd name="T58" fmla="*/ 268 w 343"/>
                <a:gd name="T59" fmla="*/ 391 h 413"/>
                <a:gd name="T60" fmla="*/ 241 w 343"/>
                <a:gd name="T61" fmla="*/ 404 h 413"/>
                <a:gd name="T62" fmla="*/ 210 w 343"/>
                <a:gd name="T63" fmla="*/ 410 h 413"/>
                <a:gd name="T64" fmla="*/ 177 w 343"/>
                <a:gd name="T65" fmla="*/ 413 h 413"/>
                <a:gd name="T66" fmla="*/ 156 w 343"/>
                <a:gd name="T67" fmla="*/ 412 h 413"/>
                <a:gd name="T68" fmla="*/ 116 w 343"/>
                <a:gd name="T69" fmla="*/ 404 h 413"/>
                <a:gd name="T70" fmla="*/ 84 w 343"/>
                <a:gd name="T71" fmla="*/ 388 h 413"/>
                <a:gd name="T72" fmla="*/ 55 w 343"/>
                <a:gd name="T73" fmla="*/ 365 h 413"/>
                <a:gd name="T74" fmla="*/ 34 w 343"/>
                <a:gd name="T75" fmla="*/ 336 h 413"/>
                <a:gd name="T76" fmla="*/ 16 w 343"/>
                <a:gd name="T77" fmla="*/ 303 h 413"/>
                <a:gd name="T78" fmla="*/ 5 w 343"/>
                <a:gd name="T79" fmla="*/ 266 h 413"/>
                <a:gd name="T80" fmla="*/ 0 w 343"/>
                <a:gd name="T81" fmla="*/ 227 h 413"/>
                <a:gd name="T82" fmla="*/ 0 w 343"/>
                <a:gd name="T83" fmla="*/ 207 h 413"/>
                <a:gd name="T84" fmla="*/ 2 w 343"/>
                <a:gd name="T85" fmla="*/ 167 h 413"/>
                <a:gd name="T86" fmla="*/ 11 w 343"/>
                <a:gd name="T87" fmla="*/ 128 h 413"/>
                <a:gd name="T88" fmla="*/ 24 w 343"/>
                <a:gd name="T89" fmla="*/ 93 h 413"/>
                <a:gd name="T90" fmla="*/ 45 w 343"/>
                <a:gd name="T91" fmla="*/ 61 h 413"/>
                <a:gd name="T92" fmla="*/ 69 w 343"/>
                <a:gd name="T93" fmla="*/ 35 h 413"/>
                <a:gd name="T94" fmla="*/ 101 w 343"/>
                <a:gd name="T95" fmla="*/ 16 h 413"/>
                <a:gd name="T96" fmla="*/ 138 w 343"/>
                <a:gd name="T97" fmla="*/ 5 h 413"/>
                <a:gd name="T98" fmla="*/ 180 w 343"/>
                <a:gd name="T99" fmla="*/ 0 h 413"/>
                <a:gd name="T100" fmla="*/ 199 w 343"/>
                <a:gd name="T101" fmla="*/ 0 h 413"/>
                <a:gd name="T102" fmla="*/ 231 w 343"/>
                <a:gd name="T103" fmla="*/ 6 h 413"/>
                <a:gd name="T104" fmla="*/ 260 w 343"/>
                <a:gd name="T105" fmla="*/ 16 h 413"/>
                <a:gd name="T106" fmla="*/ 284 w 343"/>
                <a:gd name="T107" fmla="*/ 32 h 413"/>
                <a:gd name="T108" fmla="*/ 305 w 343"/>
                <a:gd name="T109" fmla="*/ 51 h 413"/>
                <a:gd name="T110" fmla="*/ 321 w 343"/>
                <a:gd name="T111" fmla="*/ 77 h 413"/>
                <a:gd name="T112" fmla="*/ 332 w 343"/>
                <a:gd name="T113" fmla="*/ 106 h 413"/>
                <a:gd name="T114" fmla="*/ 340 w 343"/>
                <a:gd name="T115" fmla="*/ 138 h 413"/>
                <a:gd name="T116" fmla="*/ 244 w 343"/>
                <a:gd name="T117" fmla="*/ 16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3" h="413">
                  <a:moveTo>
                    <a:pt x="244" y="162"/>
                  </a:moveTo>
                  <a:lnTo>
                    <a:pt x="244" y="162"/>
                  </a:lnTo>
                  <a:lnTo>
                    <a:pt x="244" y="146"/>
                  </a:lnTo>
                  <a:lnTo>
                    <a:pt x="241" y="130"/>
                  </a:lnTo>
                  <a:lnTo>
                    <a:pt x="236" y="115"/>
                  </a:lnTo>
                  <a:lnTo>
                    <a:pt x="230" y="102"/>
                  </a:lnTo>
                  <a:lnTo>
                    <a:pt x="222" y="91"/>
                  </a:lnTo>
                  <a:lnTo>
                    <a:pt x="215" y="86"/>
                  </a:lnTo>
                  <a:lnTo>
                    <a:pt x="209" y="83"/>
                  </a:lnTo>
                  <a:lnTo>
                    <a:pt x="202" y="80"/>
                  </a:lnTo>
                  <a:lnTo>
                    <a:pt x="194" y="77"/>
                  </a:lnTo>
                  <a:lnTo>
                    <a:pt x="186" y="75"/>
                  </a:lnTo>
                  <a:lnTo>
                    <a:pt x="177" y="75"/>
                  </a:lnTo>
                  <a:lnTo>
                    <a:pt x="177" y="75"/>
                  </a:lnTo>
                  <a:lnTo>
                    <a:pt x="165" y="77"/>
                  </a:lnTo>
                  <a:lnTo>
                    <a:pt x="156" y="80"/>
                  </a:lnTo>
                  <a:lnTo>
                    <a:pt x="146" y="83"/>
                  </a:lnTo>
                  <a:lnTo>
                    <a:pt x="138" y="90"/>
                  </a:lnTo>
                  <a:lnTo>
                    <a:pt x="132" y="98"/>
                  </a:lnTo>
                  <a:lnTo>
                    <a:pt x="125" y="106"/>
                  </a:lnTo>
                  <a:lnTo>
                    <a:pt x="121" y="115"/>
                  </a:lnTo>
                  <a:lnTo>
                    <a:pt x="116" y="125"/>
                  </a:lnTo>
                  <a:lnTo>
                    <a:pt x="109" y="147"/>
                  </a:lnTo>
                  <a:lnTo>
                    <a:pt x="106" y="170"/>
                  </a:lnTo>
                  <a:lnTo>
                    <a:pt x="104" y="191"/>
                  </a:lnTo>
                  <a:lnTo>
                    <a:pt x="104" y="211"/>
                  </a:lnTo>
                  <a:lnTo>
                    <a:pt x="104" y="211"/>
                  </a:lnTo>
                  <a:lnTo>
                    <a:pt x="104" y="232"/>
                  </a:lnTo>
                  <a:lnTo>
                    <a:pt x="106" y="253"/>
                  </a:lnTo>
                  <a:lnTo>
                    <a:pt x="111" y="276"/>
                  </a:lnTo>
                  <a:lnTo>
                    <a:pt x="117" y="295"/>
                  </a:lnTo>
                  <a:lnTo>
                    <a:pt x="121" y="303"/>
                  </a:lnTo>
                  <a:lnTo>
                    <a:pt x="127" y="311"/>
                  </a:lnTo>
                  <a:lnTo>
                    <a:pt x="132" y="319"/>
                  </a:lnTo>
                  <a:lnTo>
                    <a:pt x="140" y="325"/>
                  </a:lnTo>
                  <a:lnTo>
                    <a:pt x="148" y="330"/>
                  </a:lnTo>
                  <a:lnTo>
                    <a:pt x="157" y="333"/>
                  </a:lnTo>
                  <a:lnTo>
                    <a:pt x="169" y="336"/>
                  </a:lnTo>
                  <a:lnTo>
                    <a:pt x="181" y="336"/>
                  </a:lnTo>
                  <a:lnTo>
                    <a:pt x="181" y="336"/>
                  </a:lnTo>
                  <a:lnTo>
                    <a:pt x="197" y="335"/>
                  </a:lnTo>
                  <a:lnTo>
                    <a:pt x="210" y="330"/>
                  </a:lnTo>
                  <a:lnTo>
                    <a:pt x="222" y="324"/>
                  </a:lnTo>
                  <a:lnTo>
                    <a:pt x="231" y="314"/>
                  </a:lnTo>
                  <a:lnTo>
                    <a:pt x="239" y="303"/>
                  </a:lnTo>
                  <a:lnTo>
                    <a:pt x="244" y="290"/>
                  </a:lnTo>
                  <a:lnTo>
                    <a:pt x="249" y="276"/>
                  </a:lnTo>
                  <a:lnTo>
                    <a:pt x="252" y="261"/>
                  </a:lnTo>
                  <a:lnTo>
                    <a:pt x="343" y="268"/>
                  </a:lnTo>
                  <a:lnTo>
                    <a:pt x="343" y="268"/>
                  </a:lnTo>
                  <a:lnTo>
                    <a:pt x="340" y="284"/>
                  </a:lnTo>
                  <a:lnTo>
                    <a:pt x="337" y="300"/>
                  </a:lnTo>
                  <a:lnTo>
                    <a:pt x="332" y="314"/>
                  </a:lnTo>
                  <a:lnTo>
                    <a:pt x="326" y="328"/>
                  </a:lnTo>
                  <a:lnTo>
                    <a:pt x="319" y="341"/>
                  </a:lnTo>
                  <a:lnTo>
                    <a:pt x="311" y="354"/>
                  </a:lnTo>
                  <a:lnTo>
                    <a:pt x="302" y="365"/>
                  </a:lnTo>
                  <a:lnTo>
                    <a:pt x="291" y="375"/>
                  </a:lnTo>
                  <a:lnTo>
                    <a:pt x="279" y="383"/>
                  </a:lnTo>
                  <a:lnTo>
                    <a:pt x="268" y="391"/>
                  </a:lnTo>
                  <a:lnTo>
                    <a:pt x="255" y="397"/>
                  </a:lnTo>
                  <a:lnTo>
                    <a:pt x="241" y="404"/>
                  </a:lnTo>
                  <a:lnTo>
                    <a:pt x="226" y="407"/>
                  </a:lnTo>
                  <a:lnTo>
                    <a:pt x="210" y="410"/>
                  </a:lnTo>
                  <a:lnTo>
                    <a:pt x="194" y="413"/>
                  </a:lnTo>
                  <a:lnTo>
                    <a:pt x="177" y="413"/>
                  </a:lnTo>
                  <a:lnTo>
                    <a:pt x="177" y="413"/>
                  </a:lnTo>
                  <a:lnTo>
                    <a:pt x="156" y="412"/>
                  </a:lnTo>
                  <a:lnTo>
                    <a:pt x="135" y="409"/>
                  </a:lnTo>
                  <a:lnTo>
                    <a:pt x="116" y="404"/>
                  </a:lnTo>
                  <a:lnTo>
                    <a:pt x="100" y="396"/>
                  </a:lnTo>
                  <a:lnTo>
                    <a:pt x="84" y="388"/>
                  </a:lnTo>
                  <a:lnTo>
                    <a:pt x="69" y="377"/>
                  </a:lnTo>
                  <a:lnTo>
                    <a:pt x="55" y="365"/>
                  </a:lnTo>
                  <a:lnTo>
                    <a:pt x="44" y="351"/>
                  </a:lnTo>
                  <a:lnTo>
                    <a:pt x="34" y="336"/>
                  </a:lnTo>
                  <a:lnTo>
                    <a:pt x="24" y="320"/>
                  </a:lnTo>
                  <a:lnTo>
                    <a:pt x="16" y="303"/>
                  </a:lnTo>
                  <a:lnTo>
                    <a:pt x="10" y="285"/>
                  </a:lnTo>
                  <a:lnTo>
                    <a:pt x="5" y="266"/>
                  </a:lnTo>
                  <a:lnTo>
                    <a:pt x="2" y="247"/>
                  </a:lnTo>
                  <a:lnTo>
                    <a:pt x="0" y="227"/>
                  </a:lnTo>
                  <a:lnTo>
                    <a:pt x="0" y="207"/>
                  </a:lnTo>
                  <a:lnTo>
                    <a:pt x="0" y="207"/>
                  </a:lnTo>
                  <a:lnTo>
                    <a:pt x="0" y="186"/>
                  </a:lnTo>
                  <a:lnTo>
                    <a:pt x="2" y="167"/>
                  </a:lnTo>
                  <a:lnTo>
                    <a:pt x="7" y="146"/>
                  </a:lnTo>
                  <a:lnTo>
                    <a:pt x="11" y="128"/>
                  </a:lnTo>
                  <a:lnTo>
                    <a:pt x="18" y="109"/>
                  </a:lnTo>
                  <a:lnTo>
                    <a:pt x="24" y="93"/>
                  </a:lnTo>
                  <a:lnTo>
                    <a:pt x="34" y="77"/>
                  </a:lnTo>
                  <a:lnTo>
                    <a:pt x="45" y="61"/>
                  </a:lnTo>
                  <a:lnTo>
                    <a:pt x="56" y="48"/>
                  </a:lnTo>
                  <a:lnTo>
                    <a:pt x="69" y="35"/>
                  </a:lnTo>
                  <a:lnTo>
                    <a:pt x="85" y="25"/>
                  </a:lnTo>
                  <a:lnTo>
                    <a:pt x="101" y="16"/>
                  </a:lnTo>
                  <a:lnTo>
                    <a:pt x="119" y="9"/>
                  </a:lnTo>
                  <a:lnTo>
                    <a:pt x="138" y="5"/>
                  </a:lnTo>
                  <a:lnTo>
                    <a:pt x="157" y="1"/>
                  </a:lnTo>
                  <a:lnTo>
                    <a:pt x="180" y="0"/>
                  </a:lnTo>
                  <a:lnTo>
                    <a:pt x="180" y="0"/>
                  </a:lnTo>
                  <a:lnTo>
                    <a:pt x="199" y="0"/>
                  </a:lnTo>
                  <a:lnTo>
                    <a:pt x="215" y="3"/>
                  </a:lnTo>
                  <a:lnTo>
                    <a:pt x="231" y="6"/>
                  </a:lnTo>
                  <a:lnTo>
                    <a:pt x="247" y="11"/>
                  </a:lnTo>
                  <a:lnTo>
                    <a:pt x="260" y="16"/>
                  </a:lnTo>
                  <a:lnTo>
                    <a:pt x="273" y="24"/>
                  </a:lnTo>
                  <a:lnTo>
                    <a:pt x="284" y="32"/>
                  </a:lnTo>
                  <a:lnTo>
                    <a:pt x="295" y="41"/>
                  </a:lnTo>
                  <a:lnTo>
                    <a:pt x="305" y="51"/>
                  </a:lnTo>
                  <a:lnTo>
                    <a:pt x="313" y="64"/>
                  </a:lnTo>
                  <a:lnTo>
                    <a:pt x="321" y="77"/>
                  </a:lnTo>
                  <a:lnTo>
                    <a:pt x="327" y="90"/>
                  </a:lnTo>
                  <a:lnTo>
                    <a:pt x="332" y="106"/>
                  </a:lnTo>
                  <a:lnTo>
                    <a:pt x="337" y="120"/>
                  </a:lnTo>
                  <a:lnTo>
                    <a:pt x="340" y="138"/>
                  </a:lnTo>
                  <a:lnTo>
                    <a:pt x="343" y="155"/>
                  </a:lnTo>
                  <a:lnTo>
                    <a:pt x="24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0" name="Freeform 35"/>
            <p:cNvSpPr>
              <a:spLocks noEditPoints="1"/>
            </p:cNvSpPr>
            <p:nvPr userDrawn="1"/>
          </p:nvSpPr>
          <p:spPr bwMode="auto">
            <a:xfrm>
              <a:off x="1744663" y="749301"/>
              <a:ext cx="544513" cy="655638"/>
            </a:xfrm>
            <a:custGeom>
              <a:avLst/>
              <a:gdLst>
                <a:gd name="T0" fmla="*/ 32 w 343"/>
                <a:gd name="T1" fmla="*/ 333 h 413"/>
                <a:gd name="T2" fmla="*/ 11 w 343"/>
                <a:gd name="T3" fmla="*/ 282 h 413"/>
                <a:gd name="T4" fmla="*/ 1 w 343"/>
                <a:gd name="T5" fmla="*/ 224 h 413"/>
                <a:gd name="T6" fmla="*/ 1 w 343"/>
                <a:gd name="T7" fmla="*/ 186 h 413"/>
                <a:gd name="T8" fmla="*/ 11 w 343"/>
                <a:gd name="T9" fmla="*/ 128 h 413"/>
                <a:gd name="T10" fmla="*/ 32 w 343"/>
                <a:gd name="T11" fmla="*/ 78 h 413"/>
                <a:gd name="T12" fmla="*/ 65 w 343"/>
                <a:gd name="T13" fmla="*/ 37 h 413"/>
                <a:gd name="T14" fmla="*/ 112 w 343"/>
                <a:gd name="T15" fmla="*/ 9 h 413"/>
                <a:gd name="T16" fmla="*/ 173 w 343"/>
                <a:gd name="T17" fmla="*/ 0 h 413"/>
                <a:gd name="T18" fmla="*/ 210 w 343"/>
                <a:gd name="T19" fmla="*/ 3 h 413"/>
                <a:gd name="T20" fmla="*/ 259 w 343"/>
                <a:gd name="T21" fmla="*/ 22 h 413"/>
                <a:gd name="T22" fmla="*/ 300 w 343"/>
                <a:gd name="T23" fmla="*/ 61 h 413"/>
                <a:gd name="T24" fmla="*/ 319 w 343"/>
                <a:gd name="T25" fmla="*/ 94 h 413"/>
                <a:gd name="T26" fmla="*/ 338 w 343"/>
                <a:gd name="T27" fmla="*/ 149 h 413"/>
                <a:gd name="T28" fmla="*/ 343 w 343"/>
                <a:gd name="T29" fmla="*/ 207 h 413"/>
                <a:gd name="T30" fmla="*/ 341 w 343"/>
                <a:gd name="T31" fmla="*/ 242 h 413"/>
                <a:gd name="T32" fmla="*/ 328 w 343"/>
                <a:gd name="T33" fmla="*/ 296 h 413"/>
                <a:gd name="T34" fmla="*/ 306 w 343"/>
                <a:gd name="T35" fmla="*/ 346 h 413"/>
                <a:gd name="T36" fmla="*/ 279 w 343"/>
                <a:gd name="T37" fmla="*/ 375 h 413"/>
                <a:gd name="T38" fmla="*/ 231 w 343"/>
                <a:gd name="T39" fmla="*/ 404 h 413"/>
                <a:gd name="T40" fmla="*/ 173 w 343"/>
                <a:gd name="T41" fmla="*/ 413 h 413"/>
                <a:gd name="T42" fmla="*/ 133 w 343"/>
                <a:gd name="T43" fmla="*/ 410 h 413"/>
                <a:gd name="T44" fmla="*/ 83 w 343"/>
                <a:gd name="T45" fmla="*/ 389 h 413"/>
                <a:gd name="T46" fmla="*/ 43 w 343"/>
                <a:gd name="T47" fmla="*/ 349 h 413"/>
                <a:gd name="T48" fmla="*/ 112 w 343"/>
                <a:gd name="T49" fmla="*/ 122 h 413"/>
                <a:gd name="T50" fmla="*/ 99 w 343"/>
                <a:gd name="T51" fmla="*/ 186 h 413"/>
                <a:gd name="T52" fmla="*/ 99 w 343"/>
                <a:gd name="T53" fmla="*/ 226 h 413"/>
                <a:gd name="T54" fmla="*/ 110 w 343"/>
                <a:gd name="T55" fmla="*/ 290 h 413"/>
                <a:gd name="T56" fmla="*/ 126 w 343"/>
                <a:gd name="T57" fmla="*/ 317 h 413"/>
                <a:gd name="T58" fmla="*/ 150 w 343"/>
                <a:gd name="T59" fmla="*/ 333 h 413"/>
                <a:gd name="T60" fmla="*/ 173 w 343"/>
                <a:gd name="T61" fmla="*/ 336 h 413"/>
                <a:gd name="T62" fmla="*/ 203 w 343"/>
                <a:gd name="T63" fmla="*/ 330 h 413"/>
                <a:gd name="T64" fmla="*/ 224 w 343"/>
                <a:gd name="T65" fmla="*/ 311 h 413"/>
                <a:gd name="T66" fmla="*/ 232 w 343"/>
                <a:gd name="T67" fmla="*/ 292 h 413"/>
                <a:gd name="T68" fmla="*/ 245 w 343"/>
                <a:gd name="T69" fmla="*/ 227 h 413"/>
                <a:gd name="T70" fmla="*/ 245 w 343"/>
                <a:gd name="T71" fmla="*/ 184 h 413"/>
                <a:gd name="T72" fmla="*/ 231 w 343"/>
                <a:gd name="T73" fmla="*/ 115 h 413"/>
                <a:gd name="T74" fmla="*/ 221 w 343"/>
                <a:gd name="T75" fmla="*/ 98 h 413"/>
                <a:gd name="T76" fmla="*/ 200 w 343"/>
                <a:gd name="T77" fmla="*/ 82 h 413"/>
                <a:gd name="T78" fmla="*/ 173 w 343"/>
                <a:gd name="T79" fmla="*/ 77 h 413"/>
                <a:gd name="T80" fmla="*/ 150 w 343"/>
                <a:gd name="T81" fmla="*/ 80 h 413"/>
                <a:gd name="T82" fmla="*/ 126 w 343"/>
                <a:gd name="T83" fmla="*/ 94 h 413"/>
                <a:gd name="T84" fmla="*/ 112 w 343"/>
                <a:gd name="T85" fmla="*/ 12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3" h="413">
                  <a:moveTo>
                    <a:pt x="43" y="349"/>
                  </a:moveTo>
                  <a:lnTo>
                    <a:pt x="43" y="349"/>
                  </a:lnTo>
                  <a:lnTo>
                    <a:pt x="32" y="333"/>
                  </a:lnTo>
                  <a:lnTo>
                    <a:pt x="24" y="317"/>
                  </a:lnTo>
                  <a:lnTo>
                    <a:pt x="16" y="300"/>
                  </a:lnTo>
                  <a:lnTo>
                    <a:pt x="11" y="282"/>
                  </a:lnTo>
                  <a:lnTo>
                    <a:pt x="6" y="263"/>
                  </a:lnTo>
                  <a:lnTo>
                    <a:pt x="3" y="243"/>
                  </a:lnTo>
                  <a:lnTo>
                    <a:pt x="1" y="224"/>
                  </a:lnTo>
                  <a:lnTo>
                    <a:pt x="0" y="207"/>
                  </a:lnTo>
                  <a:lnTo>
                    <a:pt x="0" y="207"/>
                  </a:lnTo>
                  <a:lnTo>
                    <a:pt x="1" y="186"/>
                  </a:lnTo>
                  <a:lnTo>
                    <a:pt x="3" y="167"/>
                  </a:lnTo>
                  <a:lnTo>
                    <a:pt x="6" y="147"/>
                  </a:lnTo>
                  <a:lnTo>
                    <a:pt x="11" y="128"/>
                  </a:lnTo>
                  <a:lnTo>
                    <a:pt x="16" y="110"/>
                  </a:lnTo>
                  <a:lnTo>
                    <a:pt x="24" y="94"/>
                  </a:lnTo>
                  <a:lnTo>
                    <a:pt x="32" y="78"/>
                  </a:lnTo>
                  <a:lnTo>
                    <a:pt x="41" y="62"/>
                  </a:lnTo>
                  <a:lnTo>
                    <a:pt x="53" y="49"/>
                  </a:lnTo>
                  <a:lnTo>
                    <a:pt x="65" y="37"/>
                  </a:lnTo>
                  <a:lnTo>
                    <a:pt x="80" y="25"/>
                  </a:lnTo>
                  <a:lnTo>
                    <a:pt x="96" y="17"/>
                  </a:lnTo>
                  <a:lnTo>
                    <a:pt x="112" y="9"/>
                  </a:lnTo>
                  <a:lnTo>
                    <a:pt x="131" y="5"/>
                  </a:lnTo>
                  <a:lnTo>
                    <a:pt x="150" y="1"/>
                  </a:lnTo>
                  <a:lnTo>
                    <a:pt x="173" y="0"/>
                  </a:lnTo>
                  <a:lnTo>
                    <a:pt x="173" y="0"/>
                  </a:lnTo>
                  <a:lnTo>
                    <a:pt x="192" y="0"/>
                  </a:lnTo>
                  <a:lnTo>
                    <a:pt x="210" y="3"/>
                  </a:lnTo>
                  <a:lnTo>
                    <a:pt x="227" y="8"/>
                  </a:lnTo>
                  <a:lnTo>
                    <a:pt x="243" y="14"/>
                  </a:lnTo>
                  <a:lnTo>
                    <a:pt x="259" y="22"/>
                  </a:lnTo>
                  <a:lnTo>
                    <a:pt x="274" y="33"/>
                  </a:lnTo>
                  <a:lnTo>
                    <a:pt x="288" y="46"/>
                  </a:lnTo>
                  <a:lnTo>
                    <a:pt x="300" y="61"/>
                  </a:lnTo>
                  <a:lnTo>
                    <a:pt x="300" y="61"/>
                  </a:lnTo>
                  <a:lnTo>
                    <a:pt x="311" y="77"/>
                  </a:lnTo>
                  <a:lnTo>
                    <a:pt x="319" y="94"/>
                  </a:lnTo>
                  <a:lnTo>
                    <a:pt x="327" y="112"/>
                  </a:lnTo>
                  <a:lnTo>
                    <a:pt x="333" y="130"/>
                  </a:lnTo>
                  <a:lnTo>
                    <a:pt x="338" y="149"/>
                  </a:lnTo>
                  <a:lnTo>
                    <a:pt x="341" y="168"/>
                  </a:lnTo>
                  <a:lnTo>
                    <a:pt x="343" y="187"/>
                  </a:lnTo>
                  <a:lnTo>
                    <a:pt x="343" y="207"/>
                  </a:lnTo>
                  <a:lnTo>
                    <a:pt x="343" y="207"/>
                  </a:lnTo>
                  <a:lnTo>
                    <a:pt x="343" y="224"/>
                  </a:lnTo>
                  <a:lnTo>
                    <a:pt x="341" y="242"/>
                  </a:lnTo>
                  <a:lnTo>
                    <a:pt x="338" y="260"/>
                  </a:lnTo>
                  <a:lnTo>
                    <a:pt x="335" y="279"/>
                  </a:lnTo>
                  <a:lnTo>
                    <a:pt x="328" y="296"/>
                  </a:lnTo>
                  <a:lnTo>
                    <a:pt x="322" y="314"/>
                  </a:lnTo>
                  <a:lnTo>
                    <a:pt x="314" y="330"/>
                  </a:lnTo>
                  <a:lnTo>
                    <a:pt x="306" y="346"/>
                  </a:lnTo>
                  <a:lnTo>
                    <a:pt x="306" y="346"/>
                  </a:lnTo>
                  <a:lnTo>
                    <a:pt x="293" y="362"/>
                  </a:lnTo>
                  <a:lnTo>
                    <a:pt x="279" y="375"/>
                  </a:lnTo>
                  <a:lnTo>
                    <a:pt x="264" y="388"/>
                  </a:lnTo>
                  <a:lnTo>
                    <a:pt x="248" y="396"/>
                  </a:lnTo>
                  <a:lnTo>
                    <a:pt x="231" y="404"/>
                  </a:lnTo>
                  <a:lnTo>
                    <a:pt x="211" y="409"/>
                  </a:lnTo>
                  <a:lnTo>
                    <a:pt x="192" y="412"/>
                  </a:lnTo>
                  <a:lnTo>
                    <a:pt x="173" y="413"/>
                  </a:lnTo>
                  <a:lnTo>
                    <a:pt x="173" y="413"/>
                  </a:lnTo>
                  <a:lnTo>
                    <a:pt x="152" y="412"/>
                  </a:lnTo>
                  <a:lnTo>
                    <a:pt x="133" y="410"/>
                  </a:lnTo>
                  <a:lnTo>
                    <a:pt x="115" y="405"/>
                  </a:lnTo>
                  <a:lnTo>
                    <a:pt x="99" y="399"/>
                  </a:lnTo>
                  <a:lnTo>
                    <a:pt x="83" y="389"/>
                  </a:lnTo>
                  <a:lnTo>
                    <a:pt x="69" y="378"/>
                  </a:lnTo>
                  <a:lnTo>
                    <a:pt x="54" y="365"/>
                  </a:lnTo>
                  <a:lnTo>
                    <a:pt x="43" y="349"/>
                  </a:lnTo>
                  <a:lnTo>
                    <a:pt x="43" y="349"/>
                  </a:lnTo>
                  <a:close/>
                  <a:moveTo>
                    <a:pt x="112" y="122"/>
                  </a:moveTo>
                  <a:lnTo>
                    <a:pt x="112" y="122"/>
                  </a:lnTo>
                  <a:lnTo>
                    <a:pt x="106" y="142"/>
                  </a:lnTo>
                  <a:lnTo>
                    <a:pt x="101" y="163"/>
                  </a:lnTo>
                  <a:lnTo>
                    <a:pt x="99" y="186"/>
                  </a:lnTo>
                  <a:lnTo>
                    <a:pt x="99" y="207"/>
                  </a:lnTo>
                  <a:lnTo>
                    <a:pt x="99" y="207"/>
                  </a:lnTo>
                  <a:lnTo>
                    <a:pt x="99" y="226"/>
                  </a:lnTo>
                  <a:lnTo>
                    <a:pt x="101" y="248"/>
                  </a:lnTo>
                  <a:lnTo>
                    <a:pt x="104" y="269"/>
                  </a:lnTo>
                  <a:lnTo>
                    <a:pt x="110" y="290"/>
                  </a:lnTo>
                  <a:lnTo>
                    <a:pt x="115" y="300"/>
                  </a:lnTo>
                  <a:lnTo>
                    <a:pt x="120" y="309"/>
                  </a:lnTo>
                  <a:lnTo>
                    <a:pt x="126" y="317"/>
                  </a:lnTo>
                  <a:lnTo>
                    <a:pt x="133" y="324"/>
                  </a:lnTo>
                  <a:lnTo>
                    <a:pt x="141" y="328"/>
                  </a:lnTo>
                  <a:lnTo>
                    <a:pt x="150" y="333"/>
                  </a:lnTo>
                  <a:lnTo>
                    <a:pt x="160" y="336"/>
                  </a:lnTo>
                  <a:lnTo>
                    <a:pt x="173" y="336"/>
                  </a:lnTo>
                  <a:lnTo>
                    <a:pt x="173" y="336"/>
                  </a:lnTo>
                  <a:lnTo>
                    <a:pt x="184" y="336"/>
                  </a:lnTo>
                  <a:lnTo>
                    <a:pt x="194" y="333"/>
                  </a:lnTo>
                  <a:lnTo>
                    <a:pt x="203" y="330"/>
                  </a:lnTo>
                  <a:lnTo>
                    <a:pt x="211" y="325"/>
                  </a:lnTo>
                  <a:lnTo>
                    <a:pt x="218" y="319"/>
                  </a:lnTo>
                  <a:lnTo>
                    <a:pt x="224" y="311"/>
                  </a:lnTo>
                  <a:lnTo>
                    <a:pt x="229" y="301"/>
                  </a:lnTo>
                  <a:lnTo>
                    <a:pt x="232" y="292"/>
                  </a:lnTo>
                  <a:lnTo>
                    <a:pt x="232" y="292"/>
                  </a:lnTo>
                  <a:lnTo>
                    <a:pt x="239" y="271"/>
                  </a:lnTo>
                  <a:lnTo>
                    <a:pt x="242" y="250"/>
                  </a:lnTo>
                  <a:lnTo>
                    <a:pt x="245" y="227"/>
                  </a:lnTo>
                  <a:lnTo>
                    <a:pt x="245" y="207"/>
                  </a:lnTo>
                  <a:lnTo>
                    <a:pt x="245" y="207"/>
                  </a:lnTo>
                  <a:lnTo>
                    <a:pt x="245" y="184"/>
                  </a:lnTo>
                  <a:lnTo>
                    <a:pt x="242" y="160"/>
                  </a:lnTo>
                  <a:lnTo>
                    <a:pt x="237" y="138"/>
                  </a:lnTo>
                  <a:lnTo>
                    <a:pt x="231" y="115"/>
                  </a:lnTo>
                  <a:lnTo>
                    <a:pt x="231" y="115"/>
                  </a:lnTo>
                  <a:lnTo>
                    <a:pt x="226" y="106"/>
                  </a:lnTo>
                  <a:lnTo>
                    <a:pt x="221" y="98"/>
                  </a:lnTo>
                  <a:lnTo>
                    <a:pt x="215" y="91"/>
                  </a:lnTo>
                  <a:lnTo>
                    <a:pt x="208" y="86"/>
                  </a:lnTo>
                  <a:lnTo>
                    <a:pt x="200" y="82"/>
                  </a:lnTo>
                  <a:lnTo>
                    <a:pt x="192" y="78"/>
                  </a:lnTo>
                  <a:lnTo>
                    <a:pt x="183" y="77"/>
                  </a:lnTo>
                  <a:lnTo>
                    <a:pt x="173" y="77"/>
                  </a:lnTo>
                  <a:lnTo>
                    <a:pt x="173" y="77"/>
                  </a:lnTo>
                  <a:lnTo>
                    <a:pt x="162" y="77"/>
                  </a:lnTo>
                  <a:lnTo>
                    <a:pt x="150" y="80"/>
                  </a:lnTo>
                  <a:lnTo>
                    <a:pt x="142" y="83"/>
                  </a:lnTo>
                  <a:lnTo>
                    <a:pt x="134" y="88"/>
                  </a:lnTo>
                  <a:lnTo>
                    <a:pt x="126" y="94"/>
                  </a:lnTo>
                  <a:lnTo>
                    <a:pt x="122" y="102"/>
                  </a:lnTo>
                  <a:lnTo>
                    <a:pt x="117" y="112"/>
                  </a:lnTo>
                  <a:lnTo>
                    <a:pt x="112" y="122"/>
                  </a:lnTo>
                  <a:lnTo>
                    <a:pt x="11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1" name="Freeform 36"/>
            <p:cNvSpPr>
              <a:spLocks/>
            </p:cNvSpPr>
            <p:nvPr userDrawn="1"/>
          </p:nvSpPr>
          <p:spPr bwMode="auto">
            <a:xfrm>
              <a:off x="2386013" y="758826"/>
              <a:ext cx="490538" cy="636588"/>
            </a:xfrm>
            <a:custGeom>
              <a:avLst/>
              <a:gdLst>
                <a:gd name="T0" fmla="*/ 309 w 309"/>
                <a:gd name="T1" fmla="*/ 401 h 401"/>
                <a:gd name="T2" fmla="*/ 229 w 309"/>
                <a:gd name="T3" fmla="*/ 401 h 401"/>
                <a:gd name="T4" fmla="*/ 75 w 309"/>
                <a:gd name="T5" fmla="*/ 132 h 401"/>
                <a:gd name="T6" fmla="*/ 72 w 309"/>
                <a:gd name="T7" fmla="*/ 132 h 401"/>
                <a:gd name="T8" fmla="*/ 72 w 309"/>
                <a:gd name="T9" fmla="*/ 401 h 401"/>
                <a:gd name="T10" fmla="*/ 0 w 309"/>
                <a:gd name="T11" fmla="*/ 401 h 401"/>
                <a:gd name="T12" fmla="*/ 0 w 309"/>
                <a:gd name="T13" fmla="*/ 0 h 401"/>
                <a:gd name="T14" fmla="*/ 101 w 309"/>
                <a:gd name="T15" fmla="*/ 0 h 401"/>
                <a:gd name="T16" fmla="*/ 236 w 309"/>
                <a:gd name="T17" fmla="*/ 236 h 401"/>
                <a:gd name="T18" fmla="*/ 236 w 309"/>
                <a:gd name="T19" fmla="*/ 236 h 401"/>
                <a:gd name="T20" fmla="*/ 236 w 309"/>
                <a:gd name="T21" fmla="*/ 0 h 401"/>
                <a:gd name="T22" fmla="*/ 309 w 309"/>
                <a:gd name="T23" fmla="*/ 0 h 401"/>
                <a:gd name="T24" fmla="*/ 309 w 309"/>
                <a:gd name="T25"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401">
                  <a:moveTo>
                    <a:pt x="309" y="401"/>
                  </a:moveTo>
                  <a:lnTo>
                    <a:pt x="229" y="401"/>
                  </a:lnTo>
                  <a:lnTo>
                    <a:pt x="75" y="132"/>
                  </a:lnTo>
                  <a:lnTo>
                    <a:pt x="72" y="132"/>
                  </a:lnTo>
                  <a:lnTo>
                    <a:pt x="72" y="401"/>
                  </a:lnTo>
                  <a:lnTo>
                    <a:pt x="0" y="401"/>
                  </a:lnTo>
                  <a:lnTo>
                    <a:pt x="0" y="0"/>
                  </a:lnTo>
                  <a:lnTo>
                    <a:pt x="101" y="0"/>
                  </a:lnTo>
                  <a:lnTo>
                    <a:pt x="236" y="236"/>
                  </a:lnTo>
                  <a:lnTo>
                    <a:pt x="236" y="236"/>
                  </a:lnTo>
                  <a:lnTo>
                    <a:pt x="236" y="0"/>
                  </a:lnTo>
                  <a:lnTo>
                    <a:pt x="309" y="0"/>
                  </a:lnTo>
                  <a:lnTo>
                    <a:pt x="309" y="4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2" name="Freeform 37"/>
            <p:cNvSpPr>
              <a:spLocks/>
            </p:cNvSpPr>
            <p:nvPr userDrawn="1"/>
          </p:nvSpPr>
          <p:spPr bwMode="auto">
            <a:xfrm>
              <a:off x="2997201" y="758826"/>
              <a:ext cx="455613" cy="636588"/>
            </a:xfrm>
            <a:custGeom>
              <a:avLst/>
              <a:gdLst>
                <a:gd name="T0" fmla="*/ 94 w 287"/>
                <a:gd name="T1" fmla="*/ 77 h 401"/>
                <a:gd name="T2" fmla="*/ 94 w 287"/>
                <a:gd name="T3" fmla="*/ 169 h 401"/>
                <a:gd name="T4" fmla="*/ 247 w 287"/>
                <a:gd name="T5" fmla="*/ 169 h 401"/>
                <a:gd name="T6" fmla="*/ 247 w 287"/>
                <a:gd name="T7" fmla="*/ 244 h 401"/>
                <a:gd name="T8" fmla="*/ 94 w 287"/>
                <a:gd name="T9" fmla="*/ 244 h 401"/>
                <a:gd name="T10" fmla="*/ 94 w 287"/>
                <a:gd name="T11" fmla="*/ 401 h 401"/>
                <a:gd name="T12" fmla="*/ 0 w 287"/>
                <a:gd name="T13" fmla="*/ 401 h 401"/>
                <a:gd name="T14" fmla="*/ 0 w 287"/>
                <a:gd name="T15" fmla="*/ 0 h 401"/>
                <a:gd name="T16" fmla="*/ 287 w 287"/>
                <a:gd name="T17" fmla="*/ 0 h 401"/>
                <a:gd name="T18" fmla="*/ 287 w 287"/>
                <a:gd name="T19" fmla="*/ 77 h 401"/>
                <a:gd name="T20" fmla="*/ 94 w 287"/>
                <a:gd name="T21" fmla="*/ 7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 h="401">
                  <a:moveTo>
                    <a:pt x="94" y="77"/>
                  </a:moveTo>
                  <a:lnTo>
                    <a:pt x="94" y="169"/>
                  </a:lnTo>
                  <a:lnTo>
                    <a:pt x="247" y="169"/>
                  </a:lnTo>
                  <a:lnTo>
                    <a:pt x="247" y="244"/>
                  </a:lnTo>
                  <a:lnTo>
                    <a:pt x="94" y="244"/>
                  </a:lnTo>
                  <a:lnTo>
                    <a:pt x="94" y="401"/>
                  </a:lnTo>
                  <a:lnTo>
                    <a:pt x="0" y="401"/>
                  </a:lnTo>
                  <a:lnTo>
                    <a:pt x="0" y="0"/>
                  </a:lnTo>
                  <a:lnTo>
                    <a:pt x="287" y="0"/>
                  </a:lnTo>
                  <a:lnTo>
                    <a:pt x="287" y="77"/>
                  </a:lnTo>
                  <a:lnTo>
                    <a:pt x="94"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3" name="Rectangle 38"/>
            <p:cNvSpPr>
              <a:spLocks noChangeArrowheads="1"/>
            </p:cNvSpPr>
            <p:nvPr userDrawn="1"/>
          </p:nvSpPr>
          <p:spPr bwMode="auto">
            <a:xfrm>
              <a:off x="3503613" y="758826"/>
              <a:ext cx="147638" cy="636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4" name="Freeform 39"/>
            <p:cNvSpPr>
              <a:spLocks noEditPoints="1"/>
            </p:cNvSpPr>
            <p:nvPr userDrawn="1"/>
          </p:nvSpPr>
          <p:spPr bwMode="auto">
            <a:xfrm>
              <a:off x="3778251" y="758826"/>
              <a:ext cx="523875" cy="636588"/>
            </a:xfrm>
            <a:custGeom>
              <a:avLst/>
              <a:gdLst>
                <a:gd name="T0" fmla="*/ 115 w 330"/>
                <a:gd name="T1" fmla="*/ 0 h 401"/>
                <a:gd name="T2" fmla="*/ 178 w 330"/>
                <a:gd name="T3" fmla="*/ 3 h 401"/>
                <a:gd name="T4" fmla="*/ 216 w 330"/>
                <a:gd name="T5" fmla="*/ 11 h 401"/>
                <a:gd name="T6" fmla="*/ 252 w 330"/>
                <a:gd name="T7" fmla="*/ 31 h 401"/>
                <a:gd name="T8" fmla="*/ 268 w 330"/>
                <a:gd name="T9" fmla="*/ 45 h 401"/>
                <a:gd name="T10" fmla="*/ 297 w 330"/>
                <a:gd name="T11" fmla="*/ 79 h 401"/>
                <a:gd name="T12" fmla="*/ 316 w 330"/>
                <a:gd name="T13" fmla="*/ 116 h 401"/>
                <a:gd name="T14" fmla="*/ 327 w 330"/>
                <a:gd name="T15" fmla="*/ 157 h 401"/>
                <a:gd name="T16" fmla="*/ 330 w 330"/>
                <a:gd name="T17" fmla="*/ 199 h 401"/>
                <a:gd name="T18" fmla="*/ 329 w 330"/>
                <a:gd name="T19" fmla="*/ 220 h 401"/>
                <a:gd name="T20" fmla="*/ 322 w 330"/>
                <a:gd name="T21" fmla="*/ 258 h 401"/>
                <a:gd name="T22" fmla="*/ 309 w 330"/>
                <a:gd name="T23" fmla="*/ 295 h 401"/>
                <a:gd name="T24" fmla="*/ 290 w 330"/>
                <a:gd name="T25" fmla="*/ 330 h 401"/>
                <a:gd name="T26" fmla="*/ 277 w 330"/>
                <a:gd name="T27" fmla="*/ 346 h 401"/>
                <a:gd name="T28" fmla="*/ 247 w 330"/>
                <a:gd name="T29" fmla="*/ 374 h 401"/>
                <a:gd name="T30" fmla="*/ 212 w 330"/>
                <a:gd name="T31" fmla="*/ 390 h 401"/>
                <a:gd name="T32" fmla="*/ 173 w 330"/>
                <a:gd name="T33" fmla="*/ 399 h 401"/>
                <a:gd name="T34" fmla="*/ 131 w 330"/>
                <a:gd name="T35" fmla="*/ 401 h 401"/>
                <a:gd name="T36" fmla="*/ 0 w 330"/>
                <a:gd name="T37" fmla="*/ 0 h 401"/>
                <a:gd name="T38" fmla="*/ 93 w 330"/>
                <a:gd name="T39" fmla="*/ 326 h 401"/>
                <a:gd name="T40" fmla="*/ 125 w 330"/>
                <a:gd name="T41" fmla="*/ 326 h 401"/>
                <a:gd name="T42" fmla="*/ 152 w 330"/>
                <a:gd name="T43" fmla="*/ 324 h 401"/>
                <a:gd name="T44" fmla="*/ 175 w 330"/>
                <a:gd name="T45" fmla="*/ 318 h 401"/>
                <a:gd name="T46" fmla="*/ 194 w 330"/>
                <a:gd name="T47" fmla="*/ 305 h 401"/>
                <a:gd name="T48" fmla="*/ 212 w 330"/>
                <a:gd name="T49" fmla="*/ 282 h 401"/>
                <a:gd name="T50" fmla="*/ 216 w 330"/>
                <a:gd name="T51" fmla="*/ 273 h 401"/>
                <a:gd name="T52" fmla="*/ 228 w 330"/>
                <a:gd name="T53" fmla="*/ 241 h 401"/>
                <a:gd name="T54" fmla="*/ 234 w 330"/>
                <a:gd name="T55" fmla="*/ 196 h 401"/>
                <a:gd name="T56" fmla="*/ 231 w 330"/>
                <a:gd name="T57" fmla="*/ 172 h 401"/>
                <a:gd name="T58" fmla="*/ 223 w 330"/>
                <a:gd name="T59" fmla="*/ 136 h 401"/>
                <a:gd name="T60" fmla="*/ 212 w 330"/>
                <a:gd name="T61" fmla="*/ 116 h 401"/>
                <a:gd name="T62" fmla="*/ 205 w 330"/>
                <a:gd name="T63" fmla="*/ 106 h 401"/>
                <a:gd name="T64" fmla="*/ 188 w 330"/>
                <a:gd name="T65" fmla="*/ 88 h 401"/>
                <a:gd name="T66" fmla="*/ 170 w 330"/>
                <a:gd name="T67" fmla="*/ 79 h 401"/>
                <a:gd name="T68" fmla="*/ 149 w 330"/>
                <a:gd name="T69" fmla="*/ 74 h 401"/>
                <a:gd name="T70" fmla="*/ 93 w 330"/>
                <a:gd name="T71" fmla="*/ 7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0" h="401">
                  <a:moveTo>
                    <a:pt x="115" y="0"/>
                  </a:moveTo>
                  <a:lnTo>
                    <a:pt x="115" y="0"/>
                  </a:lnTo>
                  <a:lnTo>
                    <a:pt x="159" y="0"/>
                  </a:lnTo>
                  <a:lnTo>
                    <a:pt x="178" y="3"/>
                  </a:lnTo>
                  <a:lnTo>
                    <a:pt x="197" y="7"/>
                  </a:lnTo>
                  <a:lnTo>
                    <a:pt x="216" y="11"/>
                  </a:lnTo>
                  <a:lnTo>
                    <a:pt x="234" y="19"/>
                  </a:lnTo>
                  <a:lnTo>
                    <a:pt x="252" y="31"/>
                  </a:lnTo>
                  <a:lnTo>
                    <a:pt x="268" y="45"/>
                  </a:lnTo>
                  <a:lnTo>
                    <a:pt x="268" y="45"/>
                  </a:lnTo>
                  <a:lnTo>
                    <a:pt x="284" y="61"/>
                  </a:lnTo>
                  <a:lnTo>
                    <a:pt x="297" y="79"/>
                  </a:lnTo>
                  <a:lnTo>
                    <a:pt x="306" y="96"/>
                  </a:lnTo>
                  <a:lnTo>
                    <a:pt x="316" y="116"/>
                  </a:lnTo>
                  <a:lnTo>
                    <a:pt x="322" y="136"/>
                  </a:lnTo>
                  <a:lnTo>
                    <a:pt x="327" y="157"/>
                  </a:lnTo>
                  <a:lnTo>
                    <a:pt x="329" y="178"/>
                  </a:lnTo>
                  <a:lnTo>
                    <a:pt x="330" y="199"/>
                  </a:lnTo>
                  <a:lnTo>
                    <a:pt x="330" y="199"/>
                  </a:lnTo>
                  <a:lnTo>
                    <a:pt x="329" y="220"/>
                  </a:lnTo>
                  <a:lnTo>
                    <a:pt x="327" y="239"/>
                  </a:lnTo>
                  <a:lnTo>
                    <a:pt x="322" y="258"/>
                  </a:lnTo>
                  <a:lnTo>
                    <a:pt x="317" y="278"/>
                  </a:lnTo>
                  <a:lnTo>
                    <a:pt x="309" y="295"/>
                  </a:lnTo>
                  <a:lnTo>
                    <a:pt x="301" y="313"/>
                  </a:lnTo>
                  <a:lnTo>
                    <a:pt x="290" y="330"/>
                  </a:lnTo>
                  <a:lnTo>
                    <a:pt x="277" y="346"/>
                  </a:lnTo>
                  <a:lnTo>
                    <a:pt x="277" y="346"/>
                  </a:lnTo>
                  <a:lnTo>
                    <a:pt x="263" y="361"/>
                  </a:lnTo>
                  <a:lnTo>
                    <a:pt x="247" y="374"/>
                  </a:lnTo>
                  <a:lnTo>
                    <a:pt x="229" y="383"/>
                  </a:lnTo>
                  <a:lnTo>
                    <a:pt x="212" y="390"/>
                  </a:lnTo>
                  <a:lnTo>
                    <a:pt x="192" y="396"/>
                  </a:lnTo>
                  <a:lnTo>
                    <a:pt x="173" y="399"/>
                  </a:lnTo>
                  <a:lnTo>
                    <a:pt x="152" y="401"/>
                  </a:lnTo>
                  <a:lnTo>
                    <a:pt x="131" y="401"/>
                  </a:lnTo>
                  <a:lnTo>
                    <a:pt x="0" y="401"/>
                  </a:lnTo>
                  <a:lnTo>
                    <a:pt x="0" y="0"/>
                  </a:lnTo>
                  <a:lnTo>
                    <a:pt x="115" y="0"/>
                  </a:lnTo>
                  <a:close/>
                  <a:moveTo>
                    <a:pt x="93" y="326"/>
                  </a:moveTo>
                  <a:lnTo>
                    <a:pt x="125" y="326"/>
                  </a:lnTo>
                  <a:lnTo>
                    <a:pt x="125" y="326"/>
                  </a:lnTo>
                  <a:lnTo>
                    <a:pt x="139" y="326"/>
                  </a:lnTo>
                  <a:lnTo>
                    <a:pt x="152" y="324"/>
                  </a:lnTo>
                  <a:lnTo>
                    <a:pt x="164" y="322"/>
                  </a:lnTo>
                  <a:lnTo>
                    <a:pt x="175" y="318"/>
                  </a:lnTo>
                  <a:lnTo>
                    <a:pt x="184" y="313"/>
                  </a:lnTo>
                  <a:lnTo>
                    <a:pt x="194" y="305"/>
                  </a:lnTo>
                  <a:lnTo>
                    <a:pt x="202" y="295"/>
                  </a:lnTo>
                  <a:lnTo>
                    <a:pt x="212" y="282"/>
                  </a:lnTo>
                  <a:lnTo>
                    <a:pt x="212" y="282"/>
                  </a:lnTo>
                  <a:lnTo>
                    <a:pt x="216" y="273"/>
                  </a:lnTo>
                  <a:lnTo>
                    <a:pt x="221" y="263"/>
                  </a:lnTo>
                  <a:lnTo>
                    <a:pt x="228" y="241"/>
                  </a:lnTo>
                  <a:lnTo>
                    <a:pt x="232" y="218"/>
                  </a:lnTo>
                  <a:lnTo>
                    <a:pt x="234" y="196"/>
                  </a:lnTo>
                  <a:lnTo>
                    <a:pt x="234" y="196"/>
                  </a:lnTo>
                  <a:lnTo>
                    <a:pt x="231" y="172"/>
                  </a:lnTo>
                  <a:lnTo>
                    <a:pt x="226" y="149"/>
                  </a:lnTo>
                  <a:lnTo>
                    <a:pt x="223" y="136"/>
                  </a:lnTo>
                  <a:lnTo>
                    <a:pt x="218" y="127"/>
                  </a:lnTo>
                  <a:lnTo>
                    <a:pt x="212" y="116"/>
                  </a:lnTo>
                  <a:lnTo>
                    <a:pt x="205" y="106"/>
                  </a:lnTo>
                  <a:lnTo>
                    <a:pt x="205" y="106"/>
                  </a:lnTo>
                  <a:lnTo>
                    <a:pt x="196" y="96"/>
                  </a:lnTo>
                  <a:lnTo>
                    <a:pt x="188" y="88"/>
                  </a:lnTo>
                  <a:lnTo>
                    <a:pt x="180" y="84"/>
                  </a:lnTo>
                  <a:lnTo>
                    <a:pt x="170" y="79"/>
                  </a:lnTo>
                  <a:lnTo>
                    <a:pt x="160" y="76"/>
                  </a:lnTo>
                  <a:lnTo>
                    <a:pt x="149" y="74"/>
                  </a:lnTo>
                  <a:lnTo>
                    <a:pt x="125" y="74"/>
                  </a:lnTo>
                  <a:lnTo>
                    <a:pt x="93" y="74"/>
                  </a:lnTo>
                  <a:lnTo>
                    <a:pt x="93"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5" name="Freeform 40"/>
            <p:cNvSpPr>
              <a:spLocks/>
            </p:cNvSpPr>
            <p:nvPr userDrawn="1"/>
          </p:nvSpPr>
          <p:spPr bwMode="auto">
            <a:xfrm>
              <a:off x="4391026" y="758826"/>
              <a:ext cx="455613" cy="636588"/>
            </a:xfrm>
            <a:custGeom>
              <a:avLst/>
              <a:gdLst>
                <a:gd name="T0" fmla="*/ 95 w 287"/>
                <a:gd name="T1" fmla="*/ 77 h 401"/>
                <a:gd name="T2" fmla="*/ 95 w 287"/>
                <a:gd name="T3" fmla="*/ 159 h 401"/>
                <a:gd name="T4" fmla="*/ 247 w 287"/>
                <a:gd name="T5" fmla="*/ 159 h 401"/>
                <a:gd name="T6" fmla="*/ 247 w 287"/>
                <a:gd name="T7" fmla="*/ 234 h 401"/>
                <a:gd name="T8" fmla="*/ 95 w 287"/>
                <a:gd name="T9" fmla="*/ 234 h 401"/>
                <a:gd name="T10" fmla="*/ 95 w 287"/>
                <a:gd name="T11" fmla="*/ 324 h 401"/>
                <a:gd name="T12" fmla="*/ 287 w 287"/>
                <a:gd name="T13" fmla="*/ 324 h 401"/>
                <a:gd name="T14" fmla="*/ 287 w 287"/>
                <a:gd name="T15" fmla="*/ 401 h 401"/>
                <a:gd name="T16" fmla="*/ 0 w 287"/>
                <a:gd name="T17" fmla="*/ 401 h 401"/>
                <a:gd name="T18" fmla="*/ 0 w 287"/>
                <a:gd name="T19" fmla="*/ 0 h 401"/>
                <a:gd name="T20" fmla="*/ 287 w 287"/>
                <a:gd name="T21" fmla="*/ 0 h 401"/>
                <a:gd name="T22" fmla="*/ 287 w 287"/>
                <a:gd name="T23" fmla="*/ 77 h 401"/>
                <a:gd name="T24" fmla="*/ 95 w 287"/>
                <a:gd name="T25" fmla="*/ 7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01">
                  <a:moveTo>
                    <a:pt x="95" y="77"/>
                  </a:moveTo>
                  <a:lnTo>
                    <a:pt x="95" y="159"/>
                  </a:lnTo>
                  <a:lnTo>
                    <a:pt x="247" y="159"/>
                  </a:lnTo>
                  <a:lnTo>
                    <a:pt x="247" y="234"/>
                  </a:lnTo>
                  <a:lnTo>
                    <a:pt x="95" y="234"/>
                  </a:lnTo>
                  <a:lnTo>
                    <a:pt x="95" y="324"/>
                  </a:lnTo>
                  <a:lnTo>
                    <a:pt x="287" y="324"/>
                  </a:lnTo>
                  <a:lnTo>
                    <a:pt x="287" y="401"/>
                  </a:lnTo>
                  <a:lnTo>
                    <a:pt x="0" y="401"/>
                  </a:lnTo>
                  <a:lnTo>
                    <a:pt x="0" y="0"/>
                  </a:lnTo>
                  <a:lnTo>
                    <a:pt x="287" y="0"/>
                  </a:lnTo>
                  <a:lnTo>
                    <a:pt x="287" y="77"/>
                  </a:lnTo>
                  <a:lnTo>
                    <a:pt x="9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6" name="Freeform 41"/>
            <p:cNvSpPr>
              <a:spLocks/>
            </p:cNvSpPr>
            <p:nvPr userDrawn="1"/>
          </p:nvSpPr>
          <p:spPr bwMode="auto">
            <a:xfrm>
              <a:off x="4930776" y="758826"/>
              <a:ext cx="492125" cy="636588"/>
            </a:xfrm>
            <a:custGeom>
              <a:avLst/>
              <a:gdLst>
                <a:gd name="T0" fmla="*/ 310 w 310"/>
                <a:gd name="T1" fmla="*/ 401 h 401"/>
                <a:gd name="T2" fmla="*/ 230 w 310"/>
                <a:gd name="T3" fmla="*/ 401 h 401"/>
                <a:gd name="T4" fmla="*/ 76 w 310"/>
                <a:gd name="T5" fmla="*/ 132 h 401"/>
                <a:gd name="T6" fmla="*/ 73 w 310"/>
                <a:gd name="T7" fmla="*/ 132 h 401"/>
                <a:gd name="T8" fmla="*/ 73 w 310"/>
                <a:gd name="T9" fmla="*/ 401 h 401"/>
                <a:gd name="T10" fmla="*/ 0 w 310"/>
                <a:gd name="T11" fmla="*/ 401 h 401"/>
                <a:gd name="T12" fmla="*/ 0 w 310"/>
                <a:gd name="T13" fmla="*/ 0 h 401"/>
                <a:gd name="T14" fmla="*/ 101 w 310"/>
                <a:gd name="T15" fmla="*/ 0 h 401"/>
                <a:gd name="T16" fmla="*/ 236 w 310"/>
                <a:gd name="T17" fmla="*/ 236 h 401"/>
                <a:gd name="T18" fmla="*/ 238 w 310"/>
                <a:gd name="T19" fmla="*/ 236 h 401"/>
                <a:gd name="T20" fmla="*/ 238 w 310"/>
                <a:gd name="T21" fmla="*/ 0 h 401"/>
                <a:gd name="T22" fmla="*/ 310 w 310"/>
                <a:gd name="T23" fmla="*/ 0 h 401"/>
                <a:gd name="T24" fmla="*/ 310 w 310"/>
                <a:gd name="T25"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401">
                  <a:moveTo>
                    <a:pt x="310" y="401"/>
                  </a:moveTo>
                  <a:lnTo>
                    <a:pt x="230" y="401"/>
                  </a:lnTo>
                  <a:lnTo>
                    <a:pt x="76" y="132"/>
                  </a:lnTo>
                  <a:lnTo>
                    <a:pt x="73" y="132"/>
                  </a:lnTo>
                  <a:lnTo>
                    <a:pt x="73" y="401"/>
                  </a:lnTo>
                  <a:lnTo>
                    <a:pt x="0" y="401"/>
                  </a:lnTo>
                  <a:lnTo>
                    <a:pt x="0" y="0"/>
                  </a:lnTo>
                  <a:lnTo>
                    <a:pt x="101" y="0"/>
                  </a:lnTo>
                  <a:lnTo>
                    <a:pt x="236" y="236"/>
                  </a:lnTo>
                  <a:lnTo>
                    <a:pt x="238" y="236"/>
                  </a:lnTo>
                  <a:lnTo>
                    <a:pt x="238" y="0"/>
                  </a:lnTo>
                  <a:lnTo>
                    <a:pt x="310" y="0"/>
                  </a:lnTo>
                  <a:lnTo>
                    <a:pt x="310" y="4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7" name="Freeform 42"/>
            <p:cNvSpPr>
              <a:spLocks/>
            </p:cNvSpPr>
            <p:nvPr userDrawn="1"/>
          </p:nvSpPr>
          <p:spPr bwMode="auto">
            <a:xfrm>
              <a:off x="5499101" y="758826"/>
              <a:ext cx="471488" cy="636588"/>
            </a:xfrm>
            <a:custGeom>
              <a:avLst/>
              <a:gdLst>
                <a:gd name="T0" fmla="*/ 297 w 297"/>
                <a:gd name="T1" fmla="*/ 79 h 401"/>
                <a:gd name="T2" fmla="*/ 196 w 297"/>
                <a:gd name="T3" fmla="*/ 79 h 401"/>
                <a:gd name="T4" fmla="*/ 196 w 297"/>
                <a:gd name="T5" fmla="*/ 401 h 401"/>
                <a:gd name="T6" fmla="*/ 103 w 297"/>
                <a:gd name="T7" fmla="*/ 401 h 401"/>
                <a:gd name="T8" fmla="*/ 103 w 297"/>
                <a:gd name="T9" fmla="*/ 79 h 401"/>
                <a:gd name="T10" fmla="*/ 0 w 297"/>
                <a:gd name="T11" fmla="*/ 79 h 401"/>
                <a:gd name="T12" fmla="*/ 0 w 297"/>
                <a:gd name="T13" fmla="*/ 0 h 401"/>
                <a:gd name="T14" fmla="*/ 297 w 297"/>
                <a:gd name="T15" fmla="*/ 0 h 401"/>
                <a:gd name="T16" fmla="*/ 297 w 297"/>
                <a:gd name="T17" fmla="*/ 7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401">
                  <a:moveTo>
                    <a:pt x="297" y="79"/>
                  </a:moveTo>
                  <a:lnTo>
                    <a:pt x="196" y="79"/>
                  </a:lnTo>
                  <a:lnTo>
                    <a:pt x="196" y="401"/>
                  </a:lnTo>
                  <a:lnTo>
                    <a:pt x="103" y="401"/>
                  </a:lnTo>
                  <a:lnTo>
                    <a:pt x="103" y="79"/>
                  </a:lnTo>
                  <a:lnTo>
                    <a:pt x="0" y="79"/>
                  </a:lnTo>
                  <a:lnTo>
                    <a:pt x="0" y="0"/>
                  </a:lnTo>
                  <a:lnTo>
                    <a:pt x="297" y="0"/>
                  </a:lnTo>
                  <a:lnTo>
                    <a:pt x="297"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8" name="Rectangle 43"/>
            <p:cNvSpPr>
              <a:spLocks noChangeArrowheads="1"/>
            </p:cNvSpPr>
            <p:nvPr userDrawn="1"/>
          </p:nvSpPr>
          <p:spPr bwMode="auto">
            <a:xfrm>
              <a:off x="6048376" y="758826"/>
              <a:ext cx="150813" cy="636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9" name="Freeform 44"/>
            <p:cNvSpPr>
              <a:spLocks noEditPoints="1"/>
            </p:cNvSpPr>
            <p:nvPr userDrawn="1"/>
          </p:nvSpPr>
          <p:spPr bwMode="auto">
            <a:xfrm>
              <a:off x="6272213" y="758826"/>
              <a:ext cx="577850" cy="636588"/>
            </a:xfrm>
            <a:custGeom>
              <a:avLst/>
              <a:gdLst>
                <a:gd name="T0" fmla="*/ 364 w 364"/>
                <a:gd name="T1" fmla="*/ 401 h 401"/>
                <a:gd name="T2" fmla="*/ 263 w 364"/>
                <a:gd name="T3" fmla="*/ 401 h 401"/>
                <a:gd name="T4" fmla="*/ 239 w 364"/>
                <a:gd name="T5" fmla="*/ 319 h 401"/>
                <a:gd name="T6" fmla="*/ 110 w 364"/>
                <a:gd name="T7" fmla="*/ 319 h 401"/>
                <a:gd name="T8" fmla="*/ 84 w 364"/>
                <a:gd name="T9" fmla="*/ 401 h 401"/>
                <a:gd name="T10" fmla="*/ 0 w 364"/>
                <a:gd name="T11" fmla="*/ 401 h 401"/>
                <a:gd name="T12" fmla="*/ 130 w 364"/>
                <a:gd name="T13" fmla="*/ 0 h 401"/>
                <a:gd name="T14" fmla="*/ 239 w 364"/>
                <a:gd name="T15" fmla="*/ 0 h 401"/>
                <a:gd name="T16" fmla="*/ 364 w 364"/>
                <a:gd name="T17" fmla="*/ 401 h 401"/>
                <a:gd name="T18" fmla="*/ 217 w 364"/>
                <a:gd name="T19" fmla="*/ 245 h 401"/>
                <a:gd name="T20" fmla="*/ 175 w 364"/>
                <a:gd name="T21" fmla="*/ 104 h 401"/>
                <a:gd name="T22" fmla="*/ 132 w 364"/>
                <a:gd name="T23" fmla="*/ 245 h 401"/>
                <a:gd name="T24" fmla="*/ 217 w 364"/>
                <a:gd name="T25" fmla="*/ 24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 h="401">
                  <a:moveTo>
                    <a:pt x="364" y="401"/>
                  </a:moveTo>
                  <a:lnTo>
                    <a:pt x="263" y="401"/>
                  </a:lnTo>
                  <a:lnTo>
                    <a:pt x="239" y="319"/>
                  </a:lnTo>
                  <a:lnTo>
                    <a:pt x="110" y="319"/>
                  </a:lnTo>
                  <a:lnTo>
                    <a:pt x="84" y="401"/>
                  </a:lnTo>
                  <a:lnTo>
                    <a:pt x="0" y="401"/>
                  </a:lnTo>
                  <a:lnTo>
                    <a:pt x="130" y="0"/>
                  </a:lnTo>
                  <a:lnTo>
                    <a:pt x="239" y="0"/>
                  </a:lnTo>
                  <a:lnTo>
                    <a:pt x="364" y="401"/>
                  </a:lnTo>
                  <a:close/>
                  <a:moveTo>
                    <a:pt x="217" y="245"/>
                  </a:moveTo>
                  <a:lnTo>
                    <a:pt x="175" y="104"/>
                  </a:lnTo>
                  <a:lnTo>
                    <a:pt x="132" y="245"/>
                  </a:lnTo>
                  <a:lnTo>
                    <a:pt x="217"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80" name="Freeform 45"/>
            <p:cNvSpPr>
              <a:spLocks/>
            </p:cNvSpPr>
            <p:nvPr userDrawn="1"/>
          </p:nvSpPr>
          <p:spPr bwMode="auto">
            <a:xfrm>
              <a:off x="6916738" y="758826"/>
              <a:ext cx="404813" cy="636588"/>
            </a:xfrm>
            <a:custGeom>
              <a:avLst/>
              <a:gdLst>
                <a:gd name="T0" fmla="*/ 255 w 255"/>
                <a:gd name="T1" fmla="*/ 322 h 401"/>
                <a:gd name="T2" fmla="*/ 255 w 255"/>
                <a:gd name="T3" fmla="*/ 401 h 401"/>
                <a:gd name="T4" fmla="*/ 0 w 255"/>
                <a:gd name="T5" fmla="*/ 401 h 401"/>
                <a:gd name="T6" fmla="*/ 0 w 255"/>
                <a:gd name="T7" fmla="*/ 0 h 401"/>
                <a:gd name="T8" fmla="*/ 95 w 255"/>
                <a:gd name="T9" fmla="*/ 0 h 401"/>
                <a:gd name="T10" fmla="*/ 95 w 255"/>
                <a:gd name="T11" fmla="*/ 322 h 401"/>
                <a:gd name="T12" fmla="*/ 255 w 255"/>
                <a:gd name="T13" fmla="*/ 322 h 401"/>
              </a:gdLst>
              <a:ahLst/>
              <a:cxnLst>
                <a:cxn ang="0">
                  <a:pos x="T0" y="T1"/>
                </a:cxn>
                <a:cxn ang="0">
                  <a:pos x="T2" y="T3"/>
                </a:cxn>
                <a:cxn ang="0">
                  <a:pos x="T4" y="T5"/>
                </a:cxn>
                <a:cxn ang="0">
                  <a:pos x="T6" y="T7"/>
                </a:cxn>
                <a:cxn ang="0">
                  <a:pos x="T8" y="T9"/>
                </a:cxn>
                <a:cxn ang="0">
                  <a:pos x="T10" y="T11"/>
                </a:cxn>
                <a:cxn ang="0">
                  <a:pos x="T12" y="T13"/>
                </a:cxn>
              </a:cxnLst>
              <a:rect l="0" t="0" r="r" b="b"/>
              <a:pathLst>
                <a:path w="255" h="401">
                  <a:moveTo>
                    <a:pt x="255" y="322"/>
                  </a:moveTo>
                  <a:lnTo>
                    <a:pt x="255" y="401"/>
                  </a:lnTo>
                  <a:lnTo>
                    <a:pt x="0" y="401"/>
                  </a:lnTo>
                  <a:lnTo>
                    <a:pt x="0" y="0"/>
                  </a:lnTo>
                  <a:lnTo>
                    <a:pt x="95" y="0"/>
                  </a:lnTo>
                  <a:lnTo>
                    <a:pt x="95" y="322"/>
                  </a:lnTo>
                  <a:lnTo>
                    <a:pt x="255"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pic>
        <p:nvPicPr>
          <p:cNvPr id="14" name="Picture 49"/>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31800" y="6124883"/>
            <a:ext cx="1369148" cy="491398"/>
          </a:xfrm>
          <a:prstGeom prst="rect">
            <a:avLst/>
          </a:prstGeom>
          <a:noFill/>
          <a:ln w="9525">
            <a:noFill/>
            <a:miter lim="800000"/>
            <a:headEnd/>
            <a:tailEnd/>
          </a:ln>
        </p:spPr>
      </p:pic>
      <p:sp>
        <p:nvSpPr>
          <p:cNvPr id="2" name="Title 1"/>
          <p:cNvSpPr>
            <a:spLocks noGrp="1"/>
          </p:cNvSpPr>
          <p:nvPr>
            <p:ph type="ctrTitle"/>
          </p:nvPr>
        </p:nvSpPr>
        <p:spPr>
          <a:xfrm>
            <a:off x="325438" y="2"/>
            <a:ext cx="5349692" cy="3293192"/>
          </a:xfrm>
        </p:spPr>
        <p:txBody>
          <a:bodyPr>
            <a:noAutofit/>
          </a:bodyPr>
          <a:lstStyle>
            <a:lvl1pPr algn="l">
              <a:defRPr sz="4000" cap="all">
                <a:solidFill>
                  <a:schemeClr val="accent6"/>
                </a:solidFill>
              </a:defRPr>
            </a:lvl1pPr>
          </a:lstStyle>
          <a:p>
            <a:r>
              <a:rPr lang="en-US" noProof="0"/>
              <a:t>Click to edit Master title style</a:t>
            </a:r>
            <a:endParaRPr lang="en-GB" noProof="0"/>
          </a:p>
        </p:txBody>
      </p:sp>
      <p:sp>
        <p:nvSpPr>
          <p:cNvPr id="3" name="Subtitle 2"/>
          <p:cNvSpPr>
            <a:spLocks noGrp="1"/>
          </p:cNvSpPr>
          <p:nvPr>
            <p:ph type="subTitle" idx="1"/>
          </p:nvPr>
        </p:nvSpPr>
        <p:spPr>
          <a:xfrm>
            <a:off x="325438" y="3428998"/>
            <a:ext cx="5349692" cy="1902542"/>
          </a:xfrm>
        </p:spPr>
        <p:txBody>
          <a:bodyPr>
            <a:noAutofit/>
          </a:bodyPr>
          <a:lstStyle>
            <a:lvl1pPr marL="0" indent="0" algn="l">
              <a:buNone/>
              <a:defRPr sz="1600">
                <a:solidFill>
                  <a:srgbClr val="5F57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1955"/>
          <a:stretch/>
        </p:blipFill>
        <p:spPr>
          <a:xfrm>
            <a:off x="5537771" y="2783745"/>
            <a:ext cx="3606230" cy="4074256"/>
          </a:xfrm>
          <a:prstGeom prst="rect">
            <a:avLst/>
          </a:prstGeom>
        </p:spPr>
      </p:pic>
    </p:spTree>
    <p:extLst>
      <p:ext uri="{BB962C8B-B14F-4D97-AF65-F5344CB8AC3E}">
        <p14:creationId xmlns:p14="http://schemas.microsoft.com/office/powerpoint/2010/main" val="213454684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imag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itle 1"/>
          <p:cNvSpPr>
            <a:spLocks noGrp="1"/>
          </p:cNvSpPr>
          <p:nvPr>
            <p:ph type="ctrTitle"/>
          </p:nvPr>
        </p:nvSpPr>
        <p:spPr>
          <a:xfrm>
            <a:off x="325438" y="748605"/>
            <a:ext cx="8386762" cy="2136428"/>
          </a:xfrm>
        </p:spPr>
        <p:txBody>
          <a:bodyPr>
            <a:noAutofit/>
          </a:bodyPr>
          <a:lstStyle>
            <a:lvl1pPr algn="l">
              <a:defRPr sz="3600" b="1" cap="all">
                <a:solidFill>
                  <a:schemeClr val="bg1"/>
                </a:solidFill>
                <a:effectLst>
                  <a:outerShdw blurRad="63500" dist="38100" dir="2700000" algn="tl" rotWithShape="0">
                    <a:srgbClr val="000000">
                      <a:alpha val="30000"/>
                    </a:srgbClr>
                  </a:outerShdw>
                </a:effectLst>
              </a:defRPr>
            </a:lvl1pPr>
          </a:lstStyle>
          <a:p>
            <a:r>
              <a:rPr lang="en-US" noProof="0"/>
              <a:t>Click to edit Master title style</a:t>
            </a:r>
            <a:endParaRPr lang="en-GB" noProof="0"/>
          </a:p>
        </p:txBody>
      </p:sp>
      <p:sp>
        <p:nvSpPr>
          <p:cNvPr id="9" name="Subtitle 2"/>
          <p:cNvSpPr>
            <a:spLocks noGrp="1"/>
          </p:cNvSpPr>
          <p:nvPr>
            <p:ph type="subTitle" idx="1"/>
          </p:nvPr>
        </p:nvSpPr>
        <p:spPr>
          <a:xfrm>
            <a:off x="325438" y="3020837"/>
            <a:ext cx="5349692" cy="1902542"/>
          </a:xfrm>
        </p:spPr>
        <p:txBody>
          <a:bodyPr>
            <a:noAutofit/>
          </a:bodyPr>
          <a:lstStyle>
            <a:lvl1pPr marL="0" indent="0" algn="l">
              <a:buNone/>
              <a:defRPr sz="1600" b="1">
                <a:solidFill>
                  <a:srgbClr val="FFFFFF"/>
                </a:solidFill>
                <a:effectLst>
                  <a:outerShdw blurRad="63500" dist="38100" dir="2700000" algn="tl" rotWithShape="0">
                    <a:srgbClr val="000000">
                      <a:alpha val="3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pic>
        <p:nvPicPr>
          <p:cNvPr id="10" name="Picture 4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27950" y="6310006"/>
            <a:ext cx="984250" cy="353255"/>
          </a:xfrm>
          <a:prstGeom prst="rect">
            <a:avLst/>
          </a:prstGeom>
          <a:noFill/>
          <a:ln w="9525">
            <a:noFill/>
            <a:miter lim="800000"/>
            <a:headEnd/>
            <a:tailEnd/>
          </a:ln>
        </p:spPr>
      </p:pic>
    </p:spTree>
    <p:extLst>
      <p:ext uri="{BB962C8B-B14F-4D97-AF65-F5344CB8AC3E}">
        <p14:creationId xmlns:p14="http://schemas.microsoft.com/office/powerpoint/2010/main" val="25833953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 imag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itle 1"/>
          <p:cNvSpPr>
            <a:spLocks noGrp="1"/>
          </p:cNvSpPr>
          <p:nvPr>
            <p:ph type="ctrTitle"/>
          </p:nvPr>
        </p:nvSpPr>
        <p:spPr>
          <a:xfrm>
            <a:off x="325438" y="748605"/>
            <a:ext cx="8386762" cy="2136428"/>
          </a:xfrm>
        </p:spPr>
        <p:txBody>
          <a:bodyPr>
            <a:noAutofit/>
          </a:bodyPr>
          <a:lstStyle>
            <a:lvl1pPr algn="l">
              <a:defRPr sz="3600" cap="all">
                <a:solidFill>
                  <a:schemeClr val="bg1"/>
                </a:solidFill>
                <a:effectLst>
                  <a:outerShdw blurRad="63500" dist="38100" dir="2700000" algn="tl" rotWithShape="0">
                    <a:srgbClr val="000000">
                      <a:alpha val="30000"/>
                    </a:srgbClr>
                  </a:outerShdw>
                </a:effectLst>
              </a:defRPr>
            </a:lvl1pPr>
          </a:lstStyle>
          <a:p>
            <a:r>
              <a:rPr lang="en-US" noProof="0"/>
              <a:t>Click to edit Master title style</a:t>
            </a:r>
            <a:endParaRPr lang="en-GB" noProof="0"/>
          </a:p>
        </p:txBody>
      </p:sp>
      <p:sp>
        <p:nvSpPr>
          <p:cNvPr id="9" name="Subtitle 2"/>
          <p:cNvSpPr>
            <a:spLocks noGrp="1"/>
          </p:cNvSpPr>
          <p:nvPr>
            <p:ph type="subTitle" idx="1"/>
          </p:nvPr>
        </p:nvSpPr>
        <p:spPr>
          <a:xfrm>
            <a:off x="325438" y="3020837"/>
            <a:ext cx="5349692" cy="1902542"/>
          </a:xfrm>
        </p:spPr>
        <p:txBody>
          <a:bodyPr>
            <a:noAutofit/>
          </a:bodyPr>
          <a:lstStyle>
            <a:lvl1pPr marL="0" indent="0" algn="l">
              <a:buNone/>
              <a:defRPr sz="1600" b="1">
                <a:solidFill>
                  <a:srgbClr val="FFFFFF"/>
                </a:solidFill>
                <a:effectLst>
                  <a:outerShdw blurRad="63500" dist="38100" dir="2700000" algn="tl" rotWithShape="0">
                    <a:srgbClr val="000000">
                      <a:alpha val="3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pic>
        <p:nvPicPr>
          <p:cNvPr id="10" name="Picture 4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27950" y="6310006"/>
            <a:ext cx="984250" cy="353255"/>
          </a:xfrm>
          <a:prstGeom prst="rect">
            <a:avLst/>
          </a:prstGeom>
          <a:noFill/>
          <a:ln w="9525">
            <a:noFill/>
            <a:miter lim="800000"/>
            <a:headEnd/>
            <a:tailEnd/>
          </a:ln>
        </p:spPr>
      </p:pic>
    </p:spTree>
    <p:extLst>
      <p:ext uri="{BB962C8B-B14F-4D97-AF65-F5344CB8AC3E}">
        <p14:creationId xmlns:p14="http://schemas.microsoft.com/office/powerpoint/2010/main" val="25995990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 image 3">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itle 1"/>
          <p:cNvSpPr>
            <a:spLocks noGrp="1"/>
          </p:cNvSpPr>
          <p:nvPr>
            <p:ph type="ctrTitle"/>
          </p:nvPr>
        </p:nvSpPr>
        <p:spPr>
          <a:xfrm>
            <a:off x="325438" y="748605"/>
            <a:ext cx="8386762" cy="2136428"/>
          </a:xfrm>
        </p:spPr>
        <p:txBody>
          <a:bodyPr>
            <a:noAutofit/>
          </a:bodyPr>
          <a:lstStyle>
            <a:lvl1pPr algn="l">
              <a:defRPr sz="3600" cap="all">
                <a:solidFill>
                  <a:schemeClr val="bg1"/>
                </a:solidFill>
                <a:effectLst>
                  <a:outerShdw blurRad="63500" dist="38100" dir="2700000" algn="tl" rotWithShape="0">
                    <a:srgbClr val="000000">
                      <a:alpha val="30000"/>
                    </a:srgbClr>
                  </a:outerShdw>
                </a:effectLst>
              </a:defRPr>
            </a:lvl1pPr>
          </a:lstStyle>
          <a:p>
            <a:r>
              <a:rPr lang="en-US" noProof="0"/>
              <a:t>Click to edit Master title style</a:t>
            </a:r>
            <a:endParaRPr lang="en-GB" noProof="0"/>
          </a:p>
        </p:txBody>
      </p:sp>
      <p:sp>
        <p:nvSpPr>
          <p:cNvPr id="9" name="Subtitle 2"/>
          <p:cNvSpPr>
            <a:spLocks noGrp="1"/>
          </p:cNvSpPr>
          <p:nvPr>
            <p:ph type="subTitle" idx="1"/>
          </p:nvPr>
        </p:nvSpPr>
        <p:spPr>
          <a:xfrm>
            <a:off x="325438" y="3020837"/>
            <a:ext cx="5349692" cy="1902542"/>
          </a:xfrm>
        </p:spPr>
        <p:txBody>
          <a:bodyPr>
            <a:noAutofit/>
          </a:bodyPr>
          <a:lstStyle>
            <a:lvl1pPr marL="0" indent="0" algn="l">
              <a:buNone/>
              <a:defRPr sz="1600" b="1">
                <a:solidFill>
                  <a:srgbClr val="FFFFFF"/>
                </a:solidFill>
                <a:effectLst>
                  <a:outerShdw blurRad="63500" dist="38100" dir="2700000" algn="tl" rotWithShape="0">
                    <a:srgbClr val="000000">
                      <a:alpha val="3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pic>
        <p:nvPicPr>
          <p:cNvPr id="10" name="Picture 4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27950" y="6310006"/>
            <a:ext cx="984250" cy="353255"/>
          </a:xfrm>
          <a:prstGeom prst="rect">
            <a:avLst/>
          </a:prstGeom>
          <a:noFill/>
          <a:ln w="9525">
            <a:noFill/>
            <a:miter lim="800000"/>
            <a:headEnd/>
            <a:tailEnd/>
          </a:ln>
        </p:spPr>
      </p:pic>
    </p:spTree>
    <p:extLst>
      <p:ext uri="{BB962C8B-B14F-4D97-AF65-F5344CB8AC3E}">
        <p14:creationId xmlns:p14="http://schemas.microsoft.com/office/powerpoint/2010/main" val="243729949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 im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itle 1"/>
          <p:cNvSpPr>
            <a:spLocks noGrp="1"/>
          </p:cNvSpPr>
          <p:nvPr>
            <p:ph type="ctrTitle"/>
          </p:nvPr>
        </p:nvSpPr>
        <p:spPr>
          <a:xfrm>
            <a:off x="325438" y="748605"/>
            <a:ext cx="8386762" cy="2136428"/>
          </a:xfrm>
        </p:spPr>
        <p:txBody>
          <a:bodyPr>
            <a:noAutofit/>
          </a:bodyPr>
          <a:lstStyle>
            <a:lvl1pPr algn="l">
              <a:defRPr sz="3600" cap="all">
                <a:solidFill>
                  <a:schemeClr val="bg1"/>
                </a:solidFill>
                <a:effectLst>
                  <a:outerShdw blurRad="63500" dist="38100" dir="2700000" algn="tl" rotWithShape="0">
                    <a:srgbClr val="000000">
                      <a:alpha val="30000"/>
                    </a:srgbClr>
                  </a:outerShdw>
                </a:effectLst>
              </a:defRPr>
            </a:lvl1pPr>
          </a:lstStyle>
          <a:p>
            <a:r>
              <a:rPr lang="en-US" noProof="0"/>
              <a:t>Click to edit Master title style</a:t>
            </a:r>
            <a:endParaRPr lang="en-GB" noProof="0"/>
          </a:p>
        </p:txBody>
      </p:sp>
      <p:sp>
        <p:nvSpPr>
          <p:cNvPr id="9" name="Subtitle 2"/>
          <p:cNvSpPr>
            <a:spLocks noGrp="1"/>
          </p:cNvSpPr>
          <p:nvPr>
            <p:ph type="subTitle" idx="1"/>
          </p:nvPr>
        </p:nvSpPr>
        <p:spPr>
          <a:xfrm>
            <a:off x="325438" y="3020837"/>
            <a:ext cx="5349692" cy="1902542"/>
          </a:xfrm>
        </p:spPr>
        <p:txBody>
          <a:bodyPr>
            <a:noAutofit/>
          </a:bodyPr>
          <a:lstStyle>
            <a:lvl1pPr marL="0" indent="0" algn="l">
              <a:buNone/>
              <a:defRPr sz="1600" b="1">
                <a:solidFill>
                  <a:srgbClr val="FFFFFF"/>
                </a:solidFill>
                <a:effectLst>
                  <a:outerShdw blurRad="63500" dist="38100" dir="2700000" algn="tl" rotWithShape="0">
                    <a:srgbClr val="000000">
                      <a:alpha val="3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pic>
        <p:nvPicPr>
          <p:cNvPr id="10" name="Picture 4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27950" y="6310006"/>
            <a:ext cx="984250" cy="353255"/>
          </a:xfrm>
          <a:prstGeom prst="rect">
            <a:avLst/>
          </a:prstGeom>
          <a:noFill/>
          <a:ln w="9525">
            <a:noFill/>
            <a:miter lim="800000"/>
            <a:headEnd/>
            <a:tailEnd/>
          </a:ln>
        </p:spPr>
      </p:pic>
    </p:spTree>
    <p:extLst>
      <p:ext uri="{BB962C8B-B14F-4D97-AF65-F5344CB8AC3E}">
        <p14:creationId xmlns:p14="http://schemas.microsoft.com/office/powerpoint/2010/main" val="12147726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Agenda - Water -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pic>
        <p:nvPicPr>
          <p:cNvPr id="16" name="Picture 4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27950" y="6310006"/>
            <a:ext cx="984250" cy="353255"/>
          </a:xfrm>
          <a:prstGeom prst="rect">
            <a:avLst/>
          </a:prstGeom>
          <a:noFill/>
          <a:ln w="9525">
            <a:noFill/>
            <a:miter lim="800000"/>
            <a:headEnd/>
            <a:tailEnd/>
          </a:ln>
        </p:spPr>
      </p:pic>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ext Placeholder 4"/>
          <p:cNvSpPr>
            <a:spLocks noGrp="1"/>
          </p:cNvSpPr>
          <p:nvPr>
            <p:ph type="body" sz="quarter" idx="16"/>
          </p:nvPr>
        </p:nvSpPr>
        <p:spPr>
          <a:xfrm>
            <a:off x="6647541" y="3151200"/>
            <a:ext cx="1980000" cy="2655305"/>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Click to edit Master text styles</a:t>
            </a:r>
          </a:p>
        </p:txBody>
      </p:sp>
      <p:sp>
        <p:nvSpPr>
          <p:cNvPr id="9" name="Text Placeholder 4"/>
          <p:cNvSpPr>
            <a:spLocks noGrp="1"/>
          </p:cNvSpPr>
          <p:nvPr>
            <p:ph type="body" sz="quarter" idx="14"/>
          </p:nvPr>
        </p:nvSpPr>
        <p:spPr>
          <a:xfrm>
            <a:off x="3838723" y="3151200"/>
            <a:ext cx="1980000" cy="2655305"/>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Click to edit Master text styles</a:t>
            </a:r>
          </a:p>
        </p:txBody>
      </p:sp>
      <p:sp>
        <p:nvSpPr>
          <p:cNvPr id="10" name="Text Placeholder 4"/>
          <p:cNvSpPr>
            <a:spLocks noGrp="1"/>
          </p:cNvSpPr>
          <p:nvPr>
            <p:ph type="body" sz="quarter" idx="10"/>
          </p:nvPr>
        </p:nvSpPr>
        <p:spPr>
          <a:xfrm>
            <a:off x="883966" y="3151200"/>
            <a:ext cx="1980000" cy="2655305"/>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Click to edit Master text styles</a:t>
            </a:r>
          </a:p>
        </p:txBody>
      </p:sp>
      <p:sp>
        <p:nvSpPr>
          <p:cNvPr id="11" name="Title 1"/>
          <p:cNvSpPr>
            <a:spLocks noGrp="1"/>
          </p:cNvSpPr>
          <p:nvPr>
            <p:ph type="title"/>
          </p:nvPr>
        </p:nvSpPr>
        <p:spPr>
          <a:xfrm>
            <a:off x="324000" y="747104"/>
            <a:ext cx="8388000" cy="2138400"/>
          </a:xfrm>
        </p:spPr>
        <p:txBody>
          <a:bodyPr>
            <a:noAutofit/>
          </a:bodyPr>
          <a:lstStyle>
            <a:lvl1pPr>
              <a:defRPr lang="nb-NO" sz="3600" b="1" kern="1200" cap="all" smtClean="0">
                <a:solidFill>
                  <a:schemeClr val="bg1"/>
                </a:solidFill>
                <a:effectLst>
                  <a:outerShdw blurRad="63500" dist="38100" dir="2700000" algn="tl" rotWithShape="0">
                    <a:srgbClr val="000000">
                      <a:alpha val="30000"/>
                    </a:srgbClr>
                  </a:outerShdw>
                </a:effectLst>
                <a:latin typeface="Arial"/>
                <a:ea typeface="+mj-ea"/>
                <a:cs typeface="Arial"/>
              </a:defRPr>
            </a:lvl1pPr>
          </a:lstStyle>
          <a:p>
            <a:r>
              <a:rPr lang="en-US" noProof="0"/>
              <a:t>Click to edit Master title style</a:t>
            </a:r>
            <a:endParaRPr lang="en-GB" noProof="0"/>
          </a:p>
        </p:txBody>
      </p:sp>
      <p:sp>
        <p:nvSpPr>
          <p:cNvPr id="12" name="TextBox 11"/>
          <p:cNvSpPr txBox="1"/>
          <p:nvPr userDrawn="1"/>
        </p:nvSpPr>
        <p:spPr>
          <a:xfrm>
            <a:off x="276225" y="2825487"/>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1</a:t>
            </a:r>
          </a:p>
        </p:txBody>
      </p:sp>
      <p:sp>
        <p:nvSpPr>
          <p:cNvPr id="13" name="TextBox 12"/>
          <p:cNvSpPr txBox="1"/>
          <p:nvPr userDrawn="1"/>
        </p:nvSpPr>
        <p:spPr>
          <a:xfrm>
            <a:off x="3230981" y="2825487"/>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2</a:t>
            </a:r>
          </a:p>
        </p:txBody>
      </p:sp>
      <p:sp>
        <p:nvSpPr>
          <p:cNvPr id="14" name="TextBox 13"/>
          <p:cNvSpPr txBox="1"/>
          <p:nvPr userDrawn="1"/>
        </p:nvSpPr>
        <p:spPr>
          <a:xfrm>
            <a:off x="6039799" y="2825487"/>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3</a:t>
            </a:r>
          </a:p>
        </p:txBody>
      </p:sp>
    </p:spTree>
    <p:extLst>
      <p:ext uri="{BB962C8B-B14F-4D97-AF65-F5344CB8AC3E}">
        <p14:creationId xmlns:p14="http://schemas.microsoft.com/office/powerpoint/2010/main" val="23014164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Agenda - Air - 3">
    <p:bg>
      <p:bgPr>
        <a:blipFill dpi="0" rotWithShape="1">
          <a:blip r:embed="rId2">
            <a:lum/>
          </a:blip>
          <a:srcRect/>
          <a:stretch>
            <a:fillRect l="-7000" t="-10000" r="-7000" b="8000"/>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pic>
        <p:nvPicPr>
          <p:cNvPr id="16" name="Picture 4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27950" y="6310006"/>
            <a:ext cx="984250" cy="353255"/>
          </a:xfrm>
          <a:prstGeom prst="rect">
            <a:avLst/>
          </a:prstGeom>
          <a:noFill/>
          <a:ln w="9525">
            <a:noFill/>
            <a:miter lim="800000"/>
            <a:headEnd/>
            <a:tailEnd/>
          </a:ln>
        </p:spPr>
      </p:pic>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ext Placeholder 4"/>
          <p:cNvSpPr>
            <a:spLocks noGrp="1"/>
          </p:cNvSpPr>
          <p:nvPr>
            <p:ph type="body" sz="quarter" idx="16"/>
          </p:nvPr>
        </p:nvSpPr>
        <p:spPr>
          <a:xfrm>
            <a:off x="6647541" y="3151200"/>
            <a:ext cx="1980000" cy="2655305"/>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Click to edit Master text styles</a:t>
            </a:r>
          </a:p>
        </p:txBody>
      </p:sp>
      <p:sp>
        <p:nvSpPr>
          <p:cNvPr id="9" name="Text Placeholder 4"/>
          <p:cNvSpPr>
            <a:spLocks noGrp="1"/>
          </p:cNvSpPr>
          <p:nvPr>
            <p:ph type="body" sz="quarter" idx="14"/>
          </p:nvPr>
        </p:nvSpPr>
        <p:spPr>
          <a:xfrm>
            <a:off x="3838723" y="3151200"/>
            <a:ext cx="1980000" cy="2655305"/>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Click to edit Master text styles</a:t>
            </a:r>
          </a:p>
        </p:txBody>
      </p:sp>
      <p:sp>
        <p:nvSpPr>
          <p:cNvPr id="10" name="Text Placeholder 4"/>
          <p:cNvSpPr>
            <a:spLocks noGrp="1"/>
          </p:cNvSpPr>
          <p:nvPr>
            <p:ph type="body" sz="quarter" idx="10"/>
          </p:nvPr>
        </p:nvSpPr>
        <p:spPr>
          <a:xfrm>
            <a:off x="883966" y="3151200"/>
            <a:ext cx="1980000" cy="2655305"/>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Click to edit Master text styles</a:t>
            </a:r>
          </a:p>
        </p:txBody>
      </p:sp>
      <p:sp>
        <p:nvSpPr>
          <p:cNvPr id="11" name="Title 1"/>
          <p:cNvSpPr>
            <a:spLocks noGrp="1"/>
          </p:cNvSpPr>
          <p:nvPr>
            <p:ph type="title"/>
          </p:nvPr>
        </p:nvSpPr>
        <p:spPr>
          <a:xfrm>
            <a:off x="324000" y="747104"/>
            <a:ext cx="8388000" cy="2138400"/>
          </a:xfrm>
        </p:spPr>
        <p:txBody>
          <a:bodyPr>
            <a:noAutofit/>
          </a:bodyPr>
          <a:lstStyle>
            <a:lvl1pPr>
              <a:defRPr lang="nb-NO" sz="3600" b="1" kern="1200" cap="all" smtClean="0">
                <a:solidFill>
                  <a:schemeClr val="bg1"/>
                </a:solidFill>
                <a:effectLst>
                  <a:outerShdw blurRad="63500" dist="38100" dir="2700000" algn="tl" rotWithShape="0">
                    <a:srgbClr val="000000">
                      <a:alpha val="30000"/>
                    </a:srgbClr>
                  </a:outerShdw>
                </a:effectLst>
                <a:latin typeface="Arial"/>
                <a:ea typeface="+mj-ea"/>
                <a:cs typeface="Arial"/>
              </a:defRPr>
            </a:lvl1pPr>
          </a:lstStyle>
          <a:p>
            <a:r>
              <a:rPr lang="en-US" noProof="0"/>
              <a:t>Click to edit Master title style</a:t>
            </a:r>
            <a:endParaRPr lang="en-GB" noProof="0"/>
          </a:p>
        </p:txBody>
      </p:sp>
      <p:sp>
        <p:nvSpPr>
          <p:cNvPr id="12" name="TextBox 11"/>
          <p:cNvSpPr txBox="1"/>
          <p:nvPr userDrawn="1"/>
        </p:nvSpPr>
        <p:spPr>
          <a:xfrm>
            <a:off x="276225" y="2825487"/>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1</a:t>
            </a:r>
          </a:p>
        </p:txBody>
      </p:sp>
      <p:sp>
        <p:nvSpPr>
          <p:cNvPr id="13" name="TextBox 12"/>
          <p:cNvSpPr txBox="1"/>
          <p:nvPr userDrawn="1"/>
        </p:nvSpPr>
        <p:spPr>
          <a:xfrm>
            <a:off x="3230981" y="2825487"/>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2</a:t>
            </a:r>
          </a:p>
        </p:txBody>
      </p:sp>
      <p:sp>
        <p:nvSpPr>
          <p:cNvPr id="14" name="TextBox 13"/>
          <p:cNvSpPr txBox="1"/>
          <p:nvPr userDrawn="1"/>
        </p:nvSpPr>
        <p:spPr>
          <a:xfrm>
            <a:off x="6039799" y="2825487"/>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3</a:t>
            </a:r>
          </a:p>
        </p:txBody>
      </p:sp>
    </p:spTree>
    <p:extLst>
      <p:ext uri="{BB962C8B-B14F-4D97-AF65-F5344CB8AC3E}">
        <p14:creationId xmlns:p14="http://schemas.microsoft.com/office/powerpoint/2010/main" val="2396877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8087136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Agenda - Water - 6">
    <p:bg>
      <p:bgPr>
        <a:blipFill rotWithShape="1">
          <a:blip r:embed="rId2"/>
          <a:stretch>
            <a:fillRect/>
          </a:stretch>
        </a:blipFill>
        <a:effectLst/>
      </p:bgPr>
    </p:bg>
    <p:spTree>
      <p:nvGrpSpPr>
        <p:cNvPr id="1" name=""/>
        <p:cNvGrpSpPr/>
        <p:nvPr/>
      </p:nvGrpSpPr>
      <p:grpSpPr>
        <a:xfrm>
          <a:off x="0" y="0"/>
          <a:ext cx="0" cy="0"/>
          <a:chOff x="0" y="0"/>
          <a:chExt cx="0" cy="0"/>
        </a:xfrm>
      </p:grpSpPr>
      <p:sp>
        <p:nvSpPr>
          <p:cNvPr id="21" name="Rectangle 20"/>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pic>
        <p:nvPicPr>
          <p:cNvPr id="22" name="Picture 4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27950" y="6310006"/>
            <a:ext cx="984250" cy="353255"/>
          </a:xfrm>
          <a:prstGeom prst="rect">
            <a:avLst/>
          </a:prstGeom>
          <a:noFill/>
          <a:ln w="9525">
            <a:noFill/>
            <a:miter lim="800000"/>
            <a:headEnd/>
            <a:tailEnd/>
          </a:ln>
        </p:spPr>
      </p:pic>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ext Placeholder 4"/>
          <p:cNvSpPr>
            <a:spLocks noGrp="1"/>
          </p:cNvSpPr>
          <p:nvPr>
            <p:ph type="body" sz="quarter" idx="16"/>
          </p:nvPr>
        </p:nvSpPr>
        <p:spPr>
          <a:xfrm>
            <a:off x="6647541" y="2150322"/>
            <a:ext cx="1980000" cy="1898498"/>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Click to edit Master text styles</a:t>
            </a:r>
          </a:p>
        </p:txBody>
      </p:sp>
      <p:sp>
        <p:nvSpPr>
          <p:cNvPr id="9" name="Text Placeholder 4"/>
          <p:cNvSpPr>
            <a:spLocks noGrp="1"/>
          </p:cNvSpPr>
          <p:nvPr>
            <p:ph type="body" sz="quarter" idx="14"/>
          </p:nvPr>
        </p:nvSpPr>
        <p:spPr>
          <a:xfrm>
            <a:off x="3838723" y="2150322"/>
            <a:ext cx="1980000" cy="1898498"/>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Click to edit Master text styles</a:t>
            </a:r>
          </a:p>
        </p:txBody>
      </p:sp>
      <p:sp>
        <p:nvSpPr>
          <p:cNvPr id="10" name="Text Placeholder 4"/>
          <p:cNvSpPr>
            <a:spLocks noGrp="1"/>
          </p:cNvSpPr>
          <p:nvPr>
            <p:ph type="body" sz="quarter" idx="10"/>
          </p:nvPr>
        </p:nvSpPr>
        <p:spPr>
          <a:xfrm>
            <a:off x="883966" y="2150322"/>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Click to edit Master text styles</a:t>
            </a:r>
          </a:p>
        </p:txBody>
      </p:sp>
      <p:sp>
        <p:nvSpPr>
          <p:cNvPr id="11" name="Title 1"/>
          <p:cNvSpPr>
            <a:spLocks noGrp="1"/>
          </p:cNvSpPr>
          <p:nvPr>
            <p:ph type="title"/>
          </p:nvPr>
        </p:nvSpPr>
        <p:spPr>
          <a:xfrm>
            <a:off x="324000" y="599250"/>
            <a:ext cx="8388000" cy="1231819"/>
          </a:xfrm>
        </p:spPr>
        <p:txBody>
          <a:bodyPr>
            <a:noAutofit/>
          </a:bodyPr>
          <a:lstStyle>
            <a:lvl1pPr>
              <a:defRPr lang="nb-NO" sz="3600" b="1" kern="1200" cap="all" smtClean="0">
                <a:solidFill>
                  <a:schemeClr val="bg1"/>
                </a:solidFill>
                <a:effectLst>
                  <a:outerShdw blurRad="63500" dist="38100" dir="2700000" algn="tl" rotWithShape="0">
                    <a:srgbClr val="000000">
                      <a:alpha val="30000"/>
                    </a:srgbClr>
                  </a:outerShdw>
                </a:effectLst>
                <a:latin typeface="Arial"/>
                <a:ea typeface="+mj-ea"/>
                <a:cs typeface="Arial"/>
              </a:defRPr>
            </a:lvl1pPr>
          </a:lstStyle>
          <a:p>
            <a:r>
              <a:rPr lang="en-US" noProof="0"/>
              <a:t>Click to edit Master title style</a:t>
            </a:r>
            <a:endParaRPr lang="en-GB" noProof="0"/>
          </a:p>
        </p:txBody>
      </p:sp>
      <p:sp>
        <p:nvSpPr>
          <p:cNvPr id="12" name="TextBox 11"/>
          <p:cNvSpPr txBox="1"/>
          <p:nvPr userDrawn="1"/>
        </p:nvSpPr>
        <p:spPr>
          <a:xfrm>
            <a:off x="276225" y="1824610"/>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1</a:t>
            </a:r>
          </a:p>
        </p:txBody>
      </p:sp>
      <p:sp>
        <p:nvSpPr>
          <p:cNvPr id="13" name="TextBox 12"/>
          <p:cNvSpPr txBox="1"/>
          <p:nvPr userDrawn="1"/>
        </p:nvSpPr>
        <p:spPr>
          <a:xfrm>
            <a:off x="3230981" y="1824610"/>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2</a:t>
            </a:r>
          </a:p>
        </p:txBody>
      </p:sp>
      <p:sp>
        <p:nvSpPr>
          <p:cNvPr id="14" name="TextBox 13"/>
          <p:cNvSpPr txBox="1"/>
          <p:nvPr userDrawn="1"/>
        </p:nvSpPr>
        <p:spPr>
          <a:xfrm>
            <a:off x="6039799" y="1824610"/>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3</a:t>
            </a:r>
          </a:p>
        </p:txBody>
      </p:sp>
      <p:sp>
        <p:nvSpPr>
          <p:cNvPr id="15" name="Text Placeholder 4"/>
          <p:cNvSpPr>
            <a:spLocks noGrp="1"/>
          </p:cNvSpPr>
          <p:nvPr>
            <p:ph type="body" sz="quarter" idx="17"/>
          </p:nvPr>
        </p:nvSpPr>
        <p:spPr>
          <a:xfrm>
            <a:off x="884718" y="4096110"/>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Click to edit Master text styles</a:t>
            </a:r>
          </a:p>
        </p:txBody>
      </p:sp>
      <p:sp>
        <p:nvSpPr>
          <p:cNvPr id="16" name="TextBox 15"/>
          <p:cNvSpPr txBox="1"/>
          <p:nvPr userDrawn="1"/>
        </p:nvSpPr>
        <p:spPr>
          <a:xfrm>
            <a:off x="286455" y="3770398"/>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4</a:t>
            </a:r>
          </a:p>
        </p:txBody>
      </p:sp>
      <p:sp>
        <p:nvSpPr>
          <p:cNvPr id="17" name="Text Placeholder 4"/>
          <p:cNvSpPr>
            <a:spLocks noGrp="1"/>
          </p:cNvSpPr>
          <p:nvPr>
            <p:ph type="body" sz="quarter" idx="18"/>
          </p:nvPr>
        </p:nvSpPr>
        <p:spPr>
          <a:xfrm>
            <a:off x="6646698" y="4090193"/>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Click to edit Master text styles</a:t>
            </a:r>
          </a:p>
        </p:txBody>
      </p:sp>
      <p:sp>
        <p:nvSpPr>
          <p:cNvPr id="18" name="TextBox 17"/>
          <p:cNvSpPr txBox="1"/>
          <p:nvPr userDrawn="1"/>
        </p:nvSpPr>
        <p:spPr>
          <a:xfrm>
            <a:off x="6048435" y="3764481"/>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6</a:t>
            </a:r>
          </a:p>
        </p:txBody>
      </p:sp>
      <p:sp>
        <p:nvSpPr>
          <p:cNvPr id="19" name="Text Placeholder 4"/>
          <p:cNvSpPr>
            <a:spLocks noGrp="1"/>
          </p:cNvSpPr>
          <p:nvPr>
            <p:ph type="body" sz="quarter" idx="19"/>
          </p:nvPr>
        </p:nvSpPr>
        <p:spPr>
          <a:xfrm>
            <a:off x="3841804" y="4096110"/>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Click to edit Master text styles</a:t>
            </a:r>
          </a:p>
        </p:txBody>
      </p:sp>
      <p:sp>
        <p:nvSpPr>
          <p:cNvPr id="20" name="TextBox 19"/>
          <p:cNvSpPr txBox="1"/>
          <p:nvPr userDrawn="1"/>
        </p:nvSpPr>
        <p:spPr>
          <a:xfrm>
            <a:off x="3243541" y="3770398"/>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5</a:t>
            </a:r>
          </a:p>
        </p:txBody>
      </p:sp>
    </p:spTree>
    <p:extLst>
      <p:ext uri="{BB962C8B-B14F-4D97-AF65-F5344CB8AC3E}">
        <p14:creationId xmlns:p14="http://schemas.microsoft.com/office/powerpoint/2010/main" val="19691329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Agenda - Air - 6">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1" name="Rectangle 20"/>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pic>
        <p:nvPicPr>
          <p:cNvPr id="22" name="Picture 4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727950" y="6310006"/>
            <a:ext cx="984250" cy="353255"/>
          </a:xfrm>
          <a:prstGeom prst="rect">
            <a:avLst/>
          </a:prstGeom>
          <a:noFill/>
          <a:ln w="9525">
            <a:noFill/>
            <a:miter lim="800000"/>
            <a:headEnd/>
            <a:tailEnd/>
          </a:ln>
        </p:spPr>
      </p:pic>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ext Placeholder 4"/>
          <p:cNvSpPr>
            <a:spLocks noGrp="1"/>
          </p:cNvSpPr>
          <p:nvPr>
            <p:ph type="body" sz="quarter" idx="16"/>
          </p:nvPr>
        </p:nvSpPr>
        <p:spPr>
          <a:xfrm>
            <a:off x="6647541" y="2150322"/>
            <a:ext cx="1980000" cy="1898498"/>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Click to edit Master text styles</a:t>
            </a:r>
          </a:p>
        </p:txBody>
      </p:sp>
      <p:sp>
        <p:nvSpPr>
          <p:cNvPr id="9" name="Text Placeholder 4"/>
          <p:cNvSpPr>
            <a:spLocks noGrp="1"/>
          </p:cNvSpPr>
          <p:nvPr>
            <p:ph type="body" sz="quarter" idx="14"/>
          </p:nvPr>
        </p:nvSpPr>
        <p:spPr>
          <a:xfrm>
            <a:off x="3838723" y="2150322"/>
            <a:ext cx="1980000" cy="1898498"/>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Click to edit Master text styles</a:t>
            </a:r>
          </a:p>
        </p:txBody>
      </p:sp>
      <p:sp>
        <p:nvSpPr>
          <p:cNvPr id="10" name="Text Placeholder 4"/>
          <p:cNvSpPr>
            <a:spLocks noGrp="1"/>
          </p:cNvSpPr>
          <p:nvPr>
            <p:ph type="body" sz="quarter" idx="10"/>
          </p:nvPr>
        </p:nvSpPr>
        <p:spPr>
          <a:xfrm>
            <a:off x="883966" y="2150322"/>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Click to edit Master text styles</a:t>
            </a:r>
          </a:p>
        </p:txBody>
      </p:sp>
      <p:sp>
        <p:nvSpPr>
          <p:cNvPr id="11" name="Title 1"/>
          <p:cNvSpPr>
            <a:spLocks noGrp="1"/>
          </p:cNvSpPr>
          <p:nvPr>
            <p:ph type="title"/>
          </p:nvPr>
        </p:nvSpPr>
        <p:spPr>
          <a:xfrm>
            <a:off x="324000" y="599250"/>
            <a:ext cx="8388000" cy="1231819"/>
          </a:xfrm>
        </p:spPr>
        <p:txBody>
          <a:bodyPr>
            <a:noAutofit/>
          </a:bodyPr>
          <a:lstStyle>
            <a:lvl1pPr>
              <a:defRPr lang="nb-NO" sz="3600" b="1" kern="1200" cap="all" smtClean="0">
                <a:solidFill>
                  <a:schemeClr val="bg1"/>
                </a:solidFill>
                <a:effectLst>
                  <a:outerShdw blurRad="63500" dist="38100" dir="2700000" algn="tl" rotWithShape="0">
                    <a:srgbClr val="000000">
                      <a:alpha val="30000"/>
                    </a:srgbClr>
                  </a:outerShdw>
                </a:effectLst>
                <a:latin typeface="Arial"/>
                <a:ea typeface="+mj-ea"/>
                <a:cs typeface="Arial"/>
              </a:defRPr>
            </a:lvl1pPr>
          </a:lstStyle>
          <a:p>
            <a:r>
              <a:rPr lang="en-US" noProof="0"/>
              <a:t>Click to edit Master title style</a:t>
            </a:r>
            <a:endParaRPr lang="en-GB" noProof="0"/>
          </a:p>
        </p:txBody>
      </p:sp>
      <p:sp>
        <p:nvSpPr>
          <p:cNvPr id="12" name="TextBox 11"/>
          <p:cNvSpPr txBox="1"/>
          <p:nvPr userDrawn="1"/>
        </p:nvSpPr>
        <p:spPr>
          <a:xfrm>
            <a:off x="276225" y="1824610"/>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1</a:t>
            </a:r>
          </a:p>
        </p:txBody>
      </p:sp>
      <p:sp>
        <p:nvSpPr>
          <p:cNvPr id="13" name="TextBox 12"/>
          <p:cNvSpPr txBox="1"/>
          <p:nvPr userDrawn="1"/>
        </p:nvSpPr>
        <p:spPr>
          <a:xfrm>
            <a:off x="3230981" y="1824610"/>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2</a:t>
            </a:r>
          </a:p>
        </p:txBody>
      </p:sp>
      <p:sp>
        <p:nvSpPr>
          <p:cNvPr id="14" name="TextBox 13"/>
          <p:cNvSpPr txBox="1"/>
          <p:nvPr userDrawn="1"/>
        </p:nvSpPr>
        <p:spPr>
          <a:xfrm>
            <a:off x="6039799" y="1824610"/>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3</a:t>
            </a:r>
          </a:p>
        </p:txBody>
      </p:sp>
      <p:sp>
        <p:nvSpPr>
          <p:cNvPr id="15" name="Text Placeholder 4"/>
          <p:cNvSpPr>
            <a:spLocks noGrp="1"/>
          </p:cNvSpPr>
          <p:nvPr>
            <p:ph type="body" sz="quarter" idx="17"/>
          </p:nvPr>
        </p:nvSpPr>
        <p:spPr>
          <a:xfrm>
            <a:off x="884718" y="4096110"/>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Click to edit Master text styles</a:t>
            </a:r>
          </a:p>
        </p:txBody>
      </p:sp>
      <p:sp>
        <p:nvSpPr>
          <p:cNvPr id="16" name="TextBox 15"/>
          <p:cNvSpPr txBox="1"/>
          <p:nvPr userDrawn="1"/>
        </p:nvSpPr>
        <p:spPr>
          <a:xfrm>
            <a:off x="286455" y="3770398"/>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4</a:t>
            </a:r>
          </a:p>
        </p:txBody>
      </p:sp>
      <p:sp>
        <p:nvSpPr>
          <p:cNvPr id="17" name="Text Placeholder 4"/>
          <p:cNvSpPr>
            <a:spLocks noGrp="1"/>
          </p:cNvSpPr>
          <p:nvPr>
            <p:ph type="body" sz="quarter" idx="18"/>
          </p:nvPr>
        </p:nvSpPr>
        <p:spPr>
          <a:xfrm>
            <a:off x="6646698" y="4090193"/>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Click to edit Master text styles</a:t>
            </a:r>
          </a:p>
        </p:txBody>
      </p:sp>
      <p:sp>
        <p:nvSpPr>
          <p:cNvPr id="18" name="TextBox 17"/>
          <p:cNvSpPr txBox="1"/>
          <p:nvPr userDrawn="1"/>
        </p:nvSpPr>
        <p:spPr>
          <a:xfrm>
            <a:off x="6048435" y="3764481"/>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6</a:t>
            </a:r>
          </a:p>
        </p:txBody>
      </p:sp>
      <p:sp>
        <p:nvSpPr>
          <p:cNvPr id="19" name="Text Placeholder 4"/>
          <p:cNvSpPr>
            <a:spLocks noGrp="1"/>
          </p:cNvSpPr>
          <p:nvPr>
            <p:ph type="body" sz="quarter" idx="19"/>
          </p:nvPr>
        </p:nvSpPr>
        <p:spPr>
          <a:xfrm>
            <a:off x="3841804" y="4096110"/>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Click to edit Master text styles</a:t>
            </a:r>
          </a:p>
        </p:txBody>
      </p:sp>
      <p:sp>
        <p:nvSpPr>
          <p:cNvPr id="20" name="TextBox 19"/>
          <p:cNvSpPr txBox="1"/>
          <p:nvPr userDrawn="1"/>
        </p:nvSpPr>
        <p:spPr>
          <a:xfrm>
            <a:off x="3243541" y="3770398"/>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5</a:t>
            </a:r>
          </a:p>
        </p:txBody>
      </p:sp>
    </p:spTree>
    <p:extLst>
      <p:ext uri="{BB962C8B-B14F-4D97-AF65-F5344CB8AC3E}">
        <p14:creationId xmlns:p14="http://schemas.microsoft.com/office/powerpoint/2010/main" val="286966728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a:xfrm>
            <a:off x="331200" y="1390267"/>
            <a:ext cx="8381000" cy="4615248"/>
          </a:xfrm>
        </p:spPr>
        <p:txBody>
          <a:bodyPr/>
          <a:lstStyle/>
          <a:p>
            <a:pPr lvl="0"/>
            <a:r>
              <a:rPr lang="en-US" noProof="0"/>
              <a:t>Click to edit Master text styles</a:t>
            </a:r>
          </a:p>
          <a:p>
            <a:pPr lvl="1"/>
            <a:r>
              <a:rPr lang="en-US" noProof="0"/>
              <a:t>Second level</a:t>
            </a:r>
          </a:p>
          <a:p>
            <a:pPr lvl="2"/>
            <a:r>
              <a:rPr lang="en-US" noProof="0"/>
              <a:t>Third level</a:t>
            </a: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B2ACB19-C0E1-7345-B8BA-15A723BE30E5}" type="slidenum">
              <a:rPr lang="en-GB" smtClean="0">
                <a:solidFill>
                  <a:srgbClr val="7A6F69"/>
                </a:solidFill>
              </a:rPr>
              <a:pPr/>
              <a:t>‹#›</a:t>
            </a:fld>
            <a:endParaRPr lang="en-GB">
              <a:solidFill>
                <a:srgbClr val="7A6F69"/>
              </a:solidFill>
            </a:endParaRPr>
          </a:p>
        </p:txBody>
      </p:sp>
    </p:spTree>
    <p:extLst>
      <p:ext uri="{BB962C8B-B14F-4D97-AF65-F5344CB8AC3E}">
        <p14:creationId xmlns:p14="http://schemas.microsoft.com/office/powerpoint/2010/main" val="224115129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1202" y="0"/>
            <a:ext cx="8381001" cy="1209600"/>
          </a:xfrm>
        </p:spPr>
        <p:txBody>
          <a:bodyPr>
            <a:noAutofit/>
          </a:bodyPr>
          <a:lstStyle/>
          <a:p>
            <a:r>
              <a:rPr lang="en-US" noProof="0"/>
              <a:t>Click to edit Master title style</a:t>
            </a:r>
            <a:endParaRPr lang="en-GB" noProof="0"/>
          </a:p>
        </p:txBody>
      </p:sp>
      <p:sp>
        <p:nvSpPr>
          <p:cNvPr id="3" name="Content Placeholder 2"/>
          <p:cNvSpPr>
            <a:spLocks noGrp="1"/>
          </p:cNvSpPr>
          <p:nvPr>
            <p:ph sz="half" idx="1"/>
          </p:nvPr>
        </p:nvSpPr>
        <p:spPr>
          <a:xfrm>
            <a:off x="331199" y="1390269"/>
            <a:ext cx="4038600" cy="4615247"/>
          </a:xfrm>
        </p:spPr>
        <p:txBody>
          <a:bodyPr>
            <a:noAutofit/>
          </a:bodyPr>
          <a:lstStyle>
            <a:lvl1pPr>
              <a:defRPr sz="18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p:txBody>
      </p:sp>
      <p:sp>
        <p:nvSpPr>
          <p:cNvPr id="4" name="Content Placeholder 3"/>
          <p:cNvSpPr>
            <a:spLocks noGrp="1"/>
          </p:cNvSpPr>
          <p:nvPr>
            <p:ph sz="half" idx="2"/>
          </p:nvPr>
        </p:nvSpPr>
        <p:spPr>
          <a:xfrm>
            <a:off x="4648200" y="1390267"/>
            <a:ext cx="4064000" cy="4615248"/>
          </a:xfrm>
        </p:spPr>
        <p:txBody>
          <a:bodyPr>
            <a:noAutofit/>
          </a:bodyPr>
          <a:lstStyle>
            <a:lvl1pPr>
              <a:defRPr sz="18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p:txBody>
      </p:sp>
      <p:sp>
        <p:nvSpPr>
          <p:cNvPr id="6" name="Footer Placeholder 5"/>
          <p:cNvSpPr>
            <a:spLocks noGrp="1"/>
          </p:cNvSpPr>
          <p:nvPr>
            <p:ph type="ftr" sz="quarter" idx="11"/>
          </p:nvPr>
        </p:nvSpPr>
        <p:spPr/>
        <p:txBody>
          <a:bodyPr>
            <a:noAutofit/>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Tree>
    <p:extLst>
      <p:ext uri="{BB962C8B-B14F-4D97-AF65-F5344CB8AC3E}">
        <p14:creationId xmlns:p14="http://schemas.microsoft.com/office/powerpoint/2010/main" val="361149733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image left">
    <p:spTree>
      <p:nvGrpSpPr>
        <p:cNvPr id="1" name=""/>
        <p:cNvGrpSpPr/>
        <p:nvPr/>
      </p:nvGrpSpPr>
      <p:grpSpPr>
        <a:xfrm>
          <a:off x="0" y="0"/>
          <a:ext cx="0" cy="0"/>
          <a:chOff x="0" y="0"/>
          <a:chExt cx="0" cy="0"/>
        </a:xfrm>
      </p:grpSpPr>
      <p:sp>
        <p:nvSpPr>
          <p:cNvPr id="2" name="Title 1"/>
          <p:cNvSpPr>
            <a:spLocks noGrp="1"/>
          </p:cNvSpPr>
          <p:nvPr>
            <p:ph type="title"/>
          </p:nvPr>
        </p:nvSpPr>
        <p:spPr>
          <a:xfrm>
            <a:off x="331202" y="0"/>
            <a:ext cx="8381001" cy="1209600"/>
          </a:xfrm>
        </p:spPr>
        <p:txBody>
          <a:bodyPr>
            <a:noAutofit/>
          </a:bodyPr>
          <a:lstStyle/>
          <a:p>
            <a:r>
              <a:rPr lang="en-US" noProof="0"/>
              <a:t>Click to edit Master title style</a:t>
            </a:r>
            <a:endParaRPr lang="en-GB" noProof="0"/>
          </a:p>
        </p:txBody>
      </p:sp>
      <p:sp>
        <p:nvSpPr>
          <p:cNvPr id="4" name="Content Placeholder 3"/>
          <p:cNvSpPr>
            <a:spLocks noGrp="1"/>
          </p:cNvSpPr>
          <p:nvPr>
            <p:ph sz="half" idx="2"/>
          </p:nvPr>
        </p:nvSpPr>
        <p:spPr>
          <a:xfrm>
            <a:off x="4648200" y="1390267"/>
            <a:ext cx="4064000" cy="4615248"/>
          </a:xfrm>
        </p:spPr>
        <p:txBody>
          <a:bodyPr>
            <a:noAutofit/>
          </a:bodyPr>
          <a:lstStyle>
            <a:lvl1pPr>
              <a:defRPr sz="18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p:txBody>
      </p:sp>
      <p:sp>
        <p:nvSpPr>
          <p:cNvPr id="6" name="Footer Placeholder 5"/>
          <p:cNvSpPr>
            <a:spLocks noGrp="1"/>
          </p:cNvSpPr>
          <p:nvPr>
            <p:ph type="ftr" sz="quarter" idx="11"/>
          </p:nvPr>
        </p:nvSpPr>
        <p:spPr/>
        <p:txBody>
          <a:bodyPr>
            <a:noAutofit/>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Picture Placeholder 7"/>
          <p:cNvSpPr>
            <a:spLocks noGrp="1"/>
          </p:cNvSpPr>
          <p:nvPr>
            <p:ph type="pic" sz="quarter" idx="13"/>
          </p:nvPr>
        </p:nvSpPr>
        <p:spPr>
          <a:xfrm>
            <a:off x="428628" y="1390267"/>
            <a:ext cx="3941763" cy="4616198"/>
          </a:xfrm>
        </p:spPr>
        <p:txBody>
          <a:bodyPr>
            <a:noAutofit/>
          </a:bodyPr>
          <a:lstStyle/>
          <a:p>
            <a:r>
              <a:rPr lang="en-US" noProof="0"/>
              <a:t>Click icon to add picture</a:t>
            </a:r>
            <a:endParaRPr lang="en-GB" noProof="0"/>
          </a:p>
        </p:txBody>
      </p:sp>
    </p:spTree>
    <p:extLst>
      <p:ext uri="{BB962C8B-B14F-4D97-AF65-F5344CB8AC3E}">
        <p14:creationId xmlns:p14="http://schemas.microsoft.com/office/powerpoint/2010/main" val="9061676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ntent/image right">
    <p:spTree>
      <p:nvGrpSpPr>
        <p:cNvPr id="1" name=""/>
        <p:cNvGrpSpPr/>
        <p:nvPr/>
      </p:nvGrpSpPr>
      <p:grpSpPr>
        <a:xfrm>
          <a:off x="0" y="0"/>
          <a:ext cx="0" cy="0"/>
          <a:chOff x="0" y="0"/>
          <a:chExt cx="0" cy="0"/>
        </a:xfrm>
      </p:grpSpPr>
      <p:sp>
        <p:nvSpPr>
          <p:cNvPr id="2" name="Title 1"/>
          <p:cNvSpPr>
            <a:spLocks noGrp="1"/>
          </p:cNvSpPr>
          <p:nvPr>
            <p:ph type="title"/>
          </p:nvPr>
        </p:nvSpPr>
        <p:spPr>
          <a:xfrm>
            <a:off x="331202" y="0"/>
            <a:ext cx="8381001" cy="1209600"/>
          </a:xfrm>
        </p:spPr>
        <p:txBody>
          <a:bodyPr>
            <a:noAutofit/>
          </a:bodyPr>
          <a:lstStyle/>
          <a:p>
            <a:r>
              <a:rPr lang="en-US" noProof="0"/>
              <a:t>Click to edit Master title style</a:t>
            </a:r>
            <a:endParaRPr lang="en-GB" noProof="0"/>
          </a:p>
        </p:txBody>
      </p:sp>
      <p:sp>
        <p:nvSpPr>
          <p:cNvPr id="4" name="Content Placeholder 3"/>
          <p:cNvSpPr>
            <a:spLocks noGrp="1"/>
          </p:cNvSpPr>
          <p:nvPr>
            <p:ph sz="half" idx="2"/>
          </p:nvPr>
        </p:nvSpPr>
        <p:spPr>
          <a:xfrm>
            <a:off x="331199" y="1390267"/>
            <a:ext cx="4038600" cy="4615248"/>
          </a:xfrm>
        </p:spPr>
        <p:txBody>
          <a:bodyPr>
            <a:noAutofit/>
          </a:bodyPr>
          <a:lstStyle>
            <a:lvl1pPr>
              <a:defRPr sz="18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p:txBody>
      </p:sp>
      <p:sp>
        <p:nvSpPr>
          <p:cNvPr id="6" name="Footer Placeholder 5"/>
          <p:cNvSpPr>
            <a:spLocks noGrp="1"/>
          </p:cNvSpPr>
          <p:nvPr>
            <p:ph type="ftr" sz="quarter" idx="11"/>
          </p:nvPr>
        </p:nvSpPr>
        <p:spPr/>
        <p:txBody>
          <a:bodyPr>
            <a:noAutofit/>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Picture Placeholder 7"/>
          <p:cNvSpPr>
            <a:spLocks noGrp="1"/>
          </p:cNvSpPr>
          <p:nvPr>
            <p:ph type="pic" sz="quarter" idx="13"/>
          </p:nvPr>
        </p:nvSpPr>
        <p:spPr>
          <a:xfrm>
            <a:off x="4770440" y="1390267"/>
            <a:ext cx="3941763" cy="4616198"/>
          </a:xfrm>
        </p:spPr>
        <p:txBody>
          <a:bodyPr>
            <a:noAutofit/>
          </a:bodyPr>
          <a:lstStyle/>
          <a:p>
            <a:r>
              <a:rPr lang="en-US" noProof="0"/>
              <a:t>Click icon to add picture</a:t>
            </a:r>
            <a:endParaRPr lang="en-GB" noProof="0"/>
          </a:p>
        </p:txBody>
      </p:sp>
    </p:spTree>
    <p:extLst>
      <p:ext uri="{BB962C8B-B14F-4D97-AF65-F5344CB8AC3E}">
        <p14:creationId xmlns:p14="http://schemas.microsoft.com/office/powerpoint/2010/main" val="389010777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 ocher">
    <p:spTree>
      <p:nvGrpSpPr>
        <p:cNvPr id="1" name=""/>
        <p:cNvGrpSpPr/>
        <p:nvPr/>
      </p:nvGrpSpPr>
      <p:grpSpPr>
        <a:xfrm>
          <a:off x="0" y="0"/>
          <a:ext cx="0" cy="0"/>
          <a:chOff x="0" y="0"/>
          <a:chExt cx="0" cy="0"/>
        </a:xfrm>
      </p:grpSpPr>
      <p:sp>
        <p:nvSpPr>
          <p:cNvPr id="2" name="Title 1"/>
          <p:cNvSpPr>
            <a:spLocks noGrp="1"/>
          </p:cNvSpPr>
          <p:nvPr>
            <p:ph type="title"/>
          </p:nvPr>
        </p:nvSpPr>
        <p:spPr>
          <a:xfrm>
            <a:off x="331202" y="0"/>
            <a:ext cx="8381001" cy="1209600"/>
          </a:xfrm>
        </p:spPr>
        <p:txBody>
          <a:bodyPr>
            <a:noAutofit/>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331199" y="1390268"/>
            <a:ext cx="4040188" cy="586105"/>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331199" y="2095502"/>
            <a:ext cx="4040188" cy="3910014"/>
          </a:xfrm>
        </p:spPr>
        <p:txBody>
          <a:bodyPr>
            <a:noAutofit/>
          </a:bodyPr>
          <a:lstStyle>
            <a:lvl1pPr>
              <a:defRPr sz="1800"/>
            </a:lvl1pPr>
            <a:lvl2pPr>
              <a:defRPr sz="1600"/>
            </a:lvl2pPr>
            <a:lvl3pPr>
              <a:defRPr sz="14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p:txBody>
      </p:sp>
      <p:sp>
        <p:nvSpPr>
          <p:cNvPr id="5" name="Text Placeholder 4"/>
          <p:cNvSpPr>
            <a:spLocks noGrp="1"/>
          </p:cNvSpPr>
          <p:nvPr>
            <p:ph type="body" sz="quarter" idx="3"/>
          </p:nvPr>
        </p:nvSpPr>
        <p:spPr>
          <a:xfrm>
            <a:off x="4645026" y="1390268"/>
            <a:ext cx="4067174" cy="586105"/>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095502"/>
            <a:ext cx="4067174" cy="3910014"/>
          </a:xfrm>
        </p:spPr>
        <p:txBody>
          <a:bodyPr>
            <a:noAutofit/>
          </a:bodyPr>
          <a:lstStyle>
            <a:lvl1pPr>
              <a:defRPr sz="1800"/>
            </a:lvl1pPr>
            <a:lvl2pPr>
              <a:defRPr sz="1600"/>
            </a:lvl2pPr>
            <a:lvl3pPr>
              <a:defRPr sz="14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p:txBody>
      </p:sp>
      <p:sp>
        <p:nvSpPr>
          <p:cNvPr id="8" name="Footer Placeholder 7"/>
          <p:cNvSpPr>
            <a:spLocks noGrp="1"/>
          </p:cNvSpPr>
          <p:nvPr>
            <p:ph type="ftr" sz="quarter" idx="11"/>
          </p:nvPr>
        </p:nvSpPr>
        <p:spPr/>
        <p:txBody>
          <a:bodyPr>
            <a:noAutofit/>
          </a:bodyPr>
          <a:lstStyle/>
          <a:p>
            <a:endParaRPr lang="en-GB">
              <a:solidFill>
                <a:srgbClr val="000000">
                  <a:tint val="75000"/>
                </a:srgbClr>
              </a:solidFill>
            </a:endParaRPr>
          </a:p>
        </p:txBody>
      </p:sp>
      <p:sp>
        <p:nvSpPr>
          <p:cNvPr id="9" name="Slide Number Placeholder 8"/>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Tree>
    <p:extLst>
      <p:ext uri="{BB962C8B-B14F-4D97-AF65-F5344CB8AC3E}">
        <p14:creationId xmlns:p14="http://schemas.microsoft.com/office/powerpoint/2010/main" val="213041706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4" name="Footer Placeholder 3"/>
          <p:cNvSpPr>
            <a:spLocks noGrp="1"/>
          </p:cNvSpPr>
          <p:nvPr>
            <p:ph type="ftr" sz="quarter" idx="11"/>
          </p:nvPr>
        </p:nvSpPr>
        <p:spPr/>
        <p:txBody>
          <a:bodyPr/>
          <a:lstStyle/>
          <a:p>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5B2ACB19-C0E1-7345-B8BA-15A723BE30E5}" type="slidenum">
              <a:rPr lang="en-GB" smtClean="0">
                <a:solidFill>
                  <a:srgbClr val="7A6F69"/>
                </a:solidFill>
              </a:rPr>
              <a:pPr/>
              <a:t>‹#›</a:t>
            </a:fld>
            <a:endParaRPr lang="en-GB">
              <a:solidFill>
                <a:srgbClr val="7A6F69"/>
              </a:solidFill>
            </a:endParaRPr>
          </a:p>
        </p:txBody>
      </p:sp>
    </p:spTree>
    <p:extLst>
      <p:ext uri="{BB962C8B-B14F-4D97-AF65-F5344CB8AC3E}">
        <p14:creationId xmlns:p14="http://schemas.microsoft.com/office/powerpoint/2010/main" val="419352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2"/>
          </p:nvPr>
        </p:nvSpPr>
        <p:spPr/>
        <p:txBody>
          <a:bodyPr/>
          <a:lstStyle/>
          <a:p>
            <a:fld id="{5B2ACB19-C0E1-7345-B8BA-15A723BE30E5}" type="slidenum">
              <a:rPr lang="en-GB" smtClean="0">
                <a:solidFill>
                  <a:srgbClr val="7A6F69"/>
                </a:solidFill>
              </a:rPr>
              <a:pPr/>
              <a:t>‹#›</a:t>
            </a:fld>
            <a:endParaRPr lang="en-GB">
              <a:solidFill>
                <a:srgbClr val="7A6F69"/>
              </a:solidFill>
            </a:endParaRPr>
          </a:p>
        </p:txBody>
      </p:sp>
    </p:spTree>
    <p:extLst>
      <p:ext uri="{BB962C8B-B14F-4D97-AF65-F5344CB8AC3E}">
        <p14:creationId xmlns:p14="http://schemas.microsoft.com/office/powerpoint/2010/main" val="25689165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B2ACB19-C0E1-7345-B8BA-15A723BE30E5}" type="slidenum">
              <a:rPr lang="en-GB" smtClean="0">
                <a:solidFill>
                  <a:srgbClr val="7A6F69"/>
                </a:solidFill>
              </a:rPr>
              <a:pPr/>
              <a:t>‹#›</a:t>
            </a:fld>
            <a:endParaRPr lang="en-GB">
              <a:solidFill>
                <a:srgbClr val="7A6F69"/>
              </a:solidFill>
            </a:endParaRPr>
          </a:p>
        </p:txBody>
      </p:sp>
      <p:sp>
        <p:nvSpPr>
          <p:cNvPr id="7" name="Picture Placeholder 6"/>
          <p:cNvSpPr>
            <a:spLocks noGrp="1"/>
          </p:cNvSpPr>
          <p:nvPr>
            <p:ph type="pic" sz="quarter" idx="13"/>
          </p:nvPr>
        </p:nvSpPr>
        <p:spPr>
          <a:xfrm>
            <a:off x="438150" y="1390650"/>
            <a:ext cx="8274050" cy="4615816"/>
          </a:xfrm>
        </p:spPr>
        <p:txBody>
          <a:bodyPr/>
          <a:lstStyle/>
          <a:p>
            <a:r>
              <a:rPr lang="en-US" noProof="0"/>
              <a:t>Click icon to add picture</a:t>
            </a:r>
            <a:endParaRPr lang="en-GB" noProof="0"/>
          </a:p>
        </p:txBody>
      </p:sp>
    </p:spTree>
    <p:extLst>
      <p:ext uri="{BB962C8B-B14F-4D97-AF65-F5344CB8AC3E}">
        <p14:creationId xmlns:p14="http://schemas.microsoft.com/office/powerpoint/2010/main" val="231991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6639215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Image - full p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B2ACB19-C0E1-7345-B8BA-15A723BE30E5}" type="slidenum">
              <a:rPr lang="en-GB" smtClean="0">
                <a:solidFill>
                  <a:srgbClr val="7A6F69"/>
                </a:solidFill>
              </a:rPr>
              <a:pPr/>
              <a:t>‹#›</a:t>
            </a:fld>
            <a:endParaRPr lang="en-GB">
              <a:solidFill>
                <a:srgbClr val="7A6F69"/>
              </a:solidFill>
            </a:endParaRPr>
          </a:p>
        </p:txBody>
      </p:sp>
      <p:sp>
        <p:nvSpPr>
          <p:cNvPr id="7" name="Picture Placeholder 6"/>
          <p:cNvSpPr>
            <a:spLocks noGrp="1"/>
          </p:cNvSpPr>
          <p:nvPr>
            <p:ph type="pic" sz="quarter" idx="13"/>
          </p:nvPr>
        </p:nvSpPr>
        <p:spPr>
          <a:xfrm>
            <a:off x="0" y="2"/>
            <a:ext cx="9144000" cy="6179819"/>
          </a:xfrm>
        </p:spPr>
        <p:txBody>
          <a:bodyPr/>
          <a:lstStyle/>
          <a:p>
            <a:r>
              <a:rPr lang="en-US" noProof="0"/>
              <a:t>Click icon to add picture</a:t>
            </a:r>
            <a:endParaRPr lang="en-GB" noProof="0"/>
          </a:p>
        </p:txBody>
      </p:sp>
    </p:spTree>
    <p:extLst>
      <p:ext uri="{BB962C8B-B14F-4D97-AF65-F5344CB8AC3E}">
        <p14:creationId xmlns:p14="http://schemas.microsoft.com/office/powerpoint/2010/main" val="288678100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Sign off">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4003345"/>
            <a:ext cx="9144000" cy="2854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pic>
        <p:nvPicPr>
          <p:cNvPr id="3" name="Picture 2" descr="ST_pure_pos_rgb_5c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6676" y="4526279"/>
            <a:ext cx="2254724" cy="833694"/>
          </a:xfrm>
          <a:prstGeom prst="rect">
            <a:avLst/>
          </a:prstGeom>
        </p:spPr>
      </p:pic>
      <p:sp>
        <p:nvSpPr>
          <p:cNvPr id="8" name="TextBox 7"/>
          <p:cNvSpPr txBox="1"/>
          <p:nvPr userDrawn="1"/>
        </p:nvSpPr>
        <p:spPr>
          <a:xfrm>
            <a:off x="6490370" y="6148046"/>
            <a:ext cx="2256854" cy="307777"/>
          </a:xfrm>
          <a:prstGeom prst="rect">
            <a:avLst/>
          </a:prstGeom>
          <a:noFill/>
        </p:spPr>
        <p:txBody>
          <a:bodyPr wrap="square" rtlCol="0">
            <a:spAutoFit/>
          </a:bodyPr>
          <a:lstStyle/>
          <a:p>
            <a:pPr algn="r"/>
            <a:r>
              <a:rPr lang="en-GB" sz="1400">
                <a:solidFill>
                  <a:srgbClr val="00B0DC"/>
                </a:solidFill>
                <a:cs typeface="Arial"/>
              </a:rPr>
              <a:t>www.statkraft.com</a:t>
            </a:r>
          </a:p>
        </p:txBody>
      </p:sp>
      <p:sp>
        <p:nvSpPr>
          <p:cNvPr id="2" name="TextBox 1"/>
          <p:cNvSpPr txBox="1"/>
          <p:nvPr userDrawn="1"/>
        </p:nvSpPr>
        <p:spPr>
          <a:xfrm>
            <a:off x="179217" y="3042184"/>
            <a:ext cx="5554169" cy="1015663"/>
          </a:xfrm>
          <a:prstGeom prst="rect">
            <a:avLst/>
          </a:prstGeom>
          <a:noFill/>
        </p:spPr>
        <p:txBody>
          <a:bodyPr wrap="square" rtlCol="0">
            <a:spAutoFit/>
          </a:bodyPr>
          <a:lstStyle/>
          <a:p>
            <a:r>
              <a:rPr lang="en-GB" sz="6000" b="1">
                <a:solidFill>
                  <a:srgbClr val="FFFFFF"/>
                </a:solidFill>
                <a:cs typeface="Arial"/>
              </a:rPr>
              <a:t>THANK YOU</a:t>
            </a:r>
          </a:p>
        </p:txBody>
      </p:sp>
      <p:sp>
        <p:nvSpPr>
          <p:cNvPr id="6" name="Text Placeholder 5"/>
          <p:cNvSpPr>
            <a:spLocks noGrp="1"/>
          </p:cNvSpPr>
          <p:nvPr>
            <p:ph type="body" sz="quarter" idx="10"/>
          </p:nvPr>
        </p:nvSpPr>
        <p:spPr>
          <a:xfrm>
            <a:off x="349297" y="4526282"/>
            <a:ext cx="5157788" cy="1535430"/>
          </a:xfrm>
        </p:spPr>
        <p:txBody>
          <a:bodyPr>
            <a:normAutofit/>
          </a:bodyPr>
          <a:lstStyle>
            <a:lvl1pPr marL="0" indent="0">
              <a:lnSpc>
                <a:spcPct val="100000"/>
              </a:lnSpc>
              <a:spcBef>
                <a:spcPts val="0"/>
              </a:spcBef>
              <a:buNone/>
              <a:defRPr sz="1600"/>
            </a:lvl1pPr>
            <a:lvl2pPr marL="179387" indent="0">
              <a:buNone/>
              <a:defRPr/>
            </a:lvl2pPr>
            <a:lvl3pPr marL="358775"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11224354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Sign off - Air">
    <p:bg>
      <p:bgPr>
        <a:blipFill dpi="0" rotWithShape="1">
          <a:blip r:embed="rId2">
            <a:lum/>
          </a:blip>
          <a:srcRect/>
          <a:stretch>
            <a:fillRect l="-500" r="-500" b="40000"/>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4003345"/>
            <a:ext cx="9144000" cy="2854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pic>
        <p:nvPicPr>
          <p:cNvPr id="3" name="Picture 2" descr="ST_pure_pos_rgb_5c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6676" y="4526279"/>
            <a:ext cx="2254724" cy="833694"/>
          </a:xfrm>
          <a:prstGeom prst="rect">
            <a:avLst/>
          </a:prstGeom>
        </p:spPr>
      </p:pic>
      <p:sp>
        <p:nvSpPr>
          <p:cNvPr id="8" name="TextBox 7"/>
          <p:cNvSpPr txBox="1"/>
          <p:nvPr userDrawn="1"/>
        </p:nvSpPr>
        <p:spPr>
          <a:xfrm>
            <a:off x="6490370" y="6148046"/>
            <a:ext cx="2256854" cy="307777"/>
          </a:xfrm>
          <a:prstGeom prst="rect">
            <a:avLst/>
          </a:prstGeom>
          <a:noFill/>
        </p:spPr>
        <p:txBody>
          <a:bodyPr wrap="square" rtlCol="0">
            <a:spAutoFit/>
          </a:bodyPr>
          <a:lstStyle/>
          <a:p>
            <a:pPr algn="r"/>
            <a:r>
              <a:rPr lang="en-GB" sz="1400">
                <a:solidFill>
                  <a:srgbClr val="00B0DC"/>
                </a:solidFill>
                <a:cs typeface="Arial"/>
              </a:rPr>
              <a:t>www.statkraft.com</a:t>
            </a:r>
          </a:p>
        </p:txBody>
      </p:sp>
      <p:sp>
        <p:nvSpPr>
          <p:cNvPr id="2" name="TextBox 1"/>
          <p:cNvSpPr txBox="1"/>
          <p:nvPr userDrawn="1"/>
        </p:nvSpPr>
        <p:spPr>
          <a:xfrm>
            <a:off x="179217" y="3042184"/>
            <a:ext cx="5554169" cy="1015663"/>
          </a:xfrm>
          <a:prstGeom prst="rect">
            <a:avLst/>
          </a:prstGeom>
          <a:noFill/>
        </p:spPr>
        <p:txBody>
          <a:bodyPr wrap="square" rtlCol="0">
            <a:spAutoFit/>
          </a:bodyPr>
          <a:lstStyle/>
          <a:p>
            <a:r>
              <a:rPr lang="en-GB" sz="6000" b="1">
                <a:solidFill>
                  <a:srgbClr val="FFFFFF"/>
                </a:solidFill>
                <a:cs typeface="Arial"/>
              </a:rPr>
              <a:t>THANK YOU</a:t>
            </a:r>
          </a:p>
        </p:txBody>
      </p:sp>
      <p:sp>
        <p:nvSpPr>
          <p:cNvPr id="6" name="Text Placeholder 5"/>
          <p:cNvSpPr>
            <a:spLocks noGrp="1"/>
          </p:cNvSpPr>
          <p:nvPr>
            <p:ph type="body" sz="quarter" idx="10"/>
          </p:nvPr>
        </p:nvSpPr>
        <p:spPr>
          <a:xfrm>
            <a:off x="349297" y="4526282"/>
            <a:ext cx="5157788" cy="1535430"/>
          </a:xfrm>
        </p:spPr>
        <p:txBody>
          <a:bodyPr>
            <a:normAutofit/>
          </a:bodyPr>
          <a:lstStyle>
            <a:lvl1pPr marL="0" indent="0">
              <a:lnSpc>
                <a:spcPct val="100000"/>
              </a:lnSpc>
              <a:spcBef>
                <a:spcPts val="0"/>
              </a:spcBef>
              <a:buNone/>
              <a:defRPr sz="1600"/>
            </a:lvl1pPr>
            <a:lvl2pPr marL="179387" indent="0">
              <a:buNone/>
              <a:defRPr/>
            </a:lvl2pPr>
            <a:lvl3pPr marL="358775"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71394615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49"/>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431800" y="6124883"/>
            <a:ext cx="1369148" cy="491398"/>
          </a:xfrm>
          <a:prstGeom prst="rect">
            <a:avLst/>
          </a:prstGeom>
          <a:noFill/>
          <a:ln w="9525">
            <a:noFill/>
            <a:miter lim="800000"/>
            <a:headEnd/>
            <a:tailEnd/>
          </a:ln>
        </p:spPr>
      </p:pic>
      <p:sp>
        <p:nvSpPr>
          <p:cNvPr id="2" name="Title 1"/>
          <p:cNvSpPr>
            <a:spLocks noGrp="1"/>
          </p:cNvSpPr>
          <p:nvPr>
            <p:ph type="ctrTitle"/>
          </p:nvPr>
        </p:nvSpPr>
        <p:spPr>
          <a:xfrm>
            <a:off x="325438" y="2"/>
            <a:ext cx="5349692" cy="3293192"/>
          </a:xfrm>
        </p:spPr>
        <p:txBody>
          <a:bodyPr>
            <a:noAutofit/>
          </a:bodyPr>
          <a:lstStyle>
            <a:lvl1pPr algn="l">
              <a:defRPr sz="4000" cap="all">
                <a:solidFill>
                  <a:schemeClr val="accent6"/>
                </a:solidFill>
              </a:defRPr>
            </a:lvl1pPr>
          </a:lstStyle>
          <a:p>
            <a:r>
              <a:rPr lang="en-US" noProof="0"/>
              <a:t>Click to edit Master title style</a:t>
            </a:r>
            <a:endParaRPr lang="en-GB" noProof="0"/>
          </a:p>
        </p:txBody>
      </p:sp>
      <p:sp>
        <p:nvSpPr>
          <p:cNvPr id="3" name="Subtitle 2"/>
          <p:cNvSpPr>
            <a:spLocks noGrp="1"/>
          </p:cNvSpPr>
          <p:nvPr>
            <p:ph type="subTitle" idx="1"/>
          </p:nvPr>
        </p:nvSpPr>
        <p:spPr>
          <a:xfrm>
            <a:off x="325438" y="3428998"/>
            <a:ext cx="5349692" cy="1902542"/>
          </a:xfrm>
        </p:spPr>
        <p:txBody>
          <a:bodyPr>
            <a:noAutofit/>
          </a:bodyPr>
          <a:lstStyle>
            <a:lvl1pPr marL="0" indent="0" algn="l">
              <a:buNone/>
              <a:defRPr sz="1600">
                <a:solidFill>
                  <a:srgbClr val="5F57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37771" y="2783745"/>
            <a:ext cx="3606230" cy="4074256"/>
          </a:xfrm>
          <a:prstGeom prst="rect">
            <a:avLst/>
          </a:prstGeom>
        </p:spPr>
      </p:pic>
    </p:spTree>
    <p:extLst>
      <p:ext uri="{BB962C8B-B14F-4D97-AF65-F5344CB8AC3E}">
        <p14:creationId xmlns:p14="http://schemas.microsoft.com/office/powerpoint/2010/main" val="34014028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 Confidential">
    <p:spTree>
      <p:nvGrpSpPr>
        <p:cNvPr id="1" name=""/>
        <p:cNvGrpSpPr/>
        <p:nvPr/>
      </p:nvGrpSpPr>
      <p:grpSpPr>
        <a:xfrm>
          <a:off x="0" y="0"/>
          <a:ext cx="0" cy="0"/>
          <a:chOff x="0" y="0"/>
          <a:chExt cx="0" cy="0"/>
        </a:xfrm>
      </p:grpSpPr>
      <p:grpSp>
        <p:nvGrpSpPr>
          <p:cNvPr id="110" name="Group 109"/>
          <p:cNvGrpSpPr>
            <a:grpSpLocks noChangeAspect="1"/>
          </p:cNvGrpSpPr>
          <p:nvPr userDrawn="1"/>
        </p:nvGrpSpPr>
        <p:grpSpPr>
          <a:xfrm>
            <a:off x="448102" y="5346389"/>
            <a:ext cx="1540442" cy="339772"/>
            <a:chOff x="804863" y="446088"/>
            <a:chExt cx="6823075" cy="1254125"/>
          </a:xfrm>
          <a:solidFill>
            <a:schemeClr val="accent3"/>
          </a:solidFill>
        </p:grpSpPr>
        <p:sp>
          <p:nvSpPr>
            <p:cNvPr id="68" name="Freeform 33"/>
            <p:cNvSpPr>
              <a:spLocks noEditPoints="1"/>
            </p:cNvSpPr>
            <p:nvPr userDrawn="1"/>
          </p:nvSpPr>
          <p:spPr bwMode="auto">
            <a:xfrm>
              <a:off x="804863" y="446088"/>
              <a:ext cx="6823075" cy="1254125"/>
            </a:xfrm>
            <a:custGeom>
              <a:avLst/>
              <a:gdLst>
                <a:gd name="T0" fmla="*/ 140 w 4298"/>
                <a:gd name="T1" fmla="*/ 0 h 790"/>
                <a:gd name="T2" fmla="*/ 125 w 4298"/>
                <a:gd name="T3" fmla="*/ 0 h 790"/>
                <a:gd name="T4" fmla="*/ 98 w 4298"/>
                <a:gd name="T5" fmla="*/ 6 h 790"/>
                <a:gd name="T6" fmla="*/ 74 w 4298"/>
                <a:gd name="T7" fmla="*/ 18 h 790"/>
                <a:gd name="T8" fmla="*/ 51 w 4298"/>
                <a:gd name="T9" fmla="*/ 32 h 790"/>
                <a:gd name="T10" fmla="*/ 32 w 4298"/>
                <a:gd name="T11" fmla="*/ 51 h 790"/>
                <a:gd name="T12" fmla="*/ 16 w 4298"/>
                <a:gd name="T13" fmla="*/ 74 h 790"/>
                <a:gd name="T14" fmla="*/ 6 w 4298"/>
                <a:gd name="T15" fmla="*/ 99 h 790"/>
                <a:gd name="T16" fmla="*/ 0 w 4298"/>
                <a:gd name="T17" fmla="*/ 127 h 790"/>
                <a:gd name="T18" fmla="*/ 0 w 4298"/>
                <a:gd name="T19" fmla="*/ 649 h 790"/>
                <a:gd name="T20" fmla="*/ 0 w 4298"/>
                <a:gd name="T21" fmla="*/ 664 h 790"/>
                <a:gd name="T22" fmla="*/ 6 w 4298"/>
                <a:gd name="T23" fmla="*/ 691 h 790"/>
                <a:gd name="T24" fmla="*/ 16 w 4298"/>
                <a:gd name="T25" fmla="*/ 717 h 790"/>
                <a:gd name="T26" fmla="*/ 32 w 4298"/>
                <a:gd name="T27" fmla="*/ 739 h 790"/>
                <a:gd name="T28" fmla="*/ 51 w 4298"/>
                <a:gd name="T29" fmla="*/ 758 h 790"/>
                <a:gd name="T30" fmla="*/ 74 w 4298"/>
                <a:gd name="T31" fmla="*/ 773 h 790"/>
                <a:gd name="T32" fmla="*/ 98 w 4298"/>
                <a:gd name="T33" fmla="*/ 784 h 790"/>
                <a:gd name="T34" fmla="*/ 125 w 4298"/>
                <a:gd name="T35" fmla="*/ 789 h 790"/>
                <a:gd name="T36" fmla="*/ 4156 w 4298"/>
                <a:gd name="T37" fmla="*/ 790 h 790"/>
                <a:gd name="T38" fmla="*/ 4171 w 4298"/>
                <a:gd name="T39" fmla="*/ 789 h 790"/>
                <a:gd name="T40" fmla="*/ 4198 w 4298"/>
                <a:gd name="T41" fmla="*/ 784 h 790"/>
                <a:gd name="T42" fmla="*/ 4224 w 4298"/>
                <a:gd name="T43" fmla="*/ 773 h 790"/>
                <a:gd name="T44" fmla="*/ 4246 w 4298"/>
                <a:gd name="T45" fmla="*/ 758 h 790"/>
                <a:gd name="T46" fmla="*/ 4266 w 4298"/>
                <a:gd name="T47" fmla="*/ 739 h 790"/>
                <a:gd name="T48" fmla="*/ 4280 w 4298"/>
                <a:gd name="T49" fmla="*/ 717 h 790"/>
                <a:gd name="T50" fmla="*/ 4291 w 4298"/>
                <a:gd name="T51" fmla="*/ 691 h 790"/>
                <a:gd name="T52" fmla="*/ 4296 w 4298"/>
                <a:gd name="T53" fmla="*/ 664 h 790"/>
                <a:gd name="T54" fmla="*/ 4298 w 4298"/>
                <a:gd name="T55" fmla="*/ 141 h 790"/>
                <a:gd name="T56" fmla="*/ 4296 w 4298"/>
                <a:gd name="T57" fmla="*/ 127 h 790"/>
                <a:gd name="T58" fmla="*/ 4291 w 4298"/>
                <a:gd name="T59" fmla="*/ 99 h 790"/>
                <a:gd name="T60" fmla="*/ 4280 w 4298"/>
                <a:gd name="T61" fmla="*/ 74 h 790"/>
                <a:gd name="T62" fmla="*/ 4266 w 4298"/>
                <a:gd name="T63" fmla="*/ 51 h 790"/>
                <a:gd name="T64" fmla="*/ 4246 w 4298"/>
                <a:gd name="T65" fmla="*/ 32 h 790"/>
                <a:gd name="T66" fmla="*/ 4224 w 4298"/>
                <a:gd name="T67" fmla="*/ 18 h 790"/>
                <a:gd name="T68" fmla="*/ 4198 w 4298"/>
                <a:gd name="T69" fmla="*/ 6 h 790"/>
                <a:gd name="T70" fmla="*/ 4171 w 4298"/>
                <a:gd name="T71" fmla="*/ 0 h 790"/>
                <a:gd name="T72" fmla="*/ 4156 w 4298"/>
                <a:gd name="T73" fmla="*/ 0 h 790"/>
                <a:gd name="T74" fmla="*/ 4224 w 4298"/>
                <a:gd name="T75" fmla="*/ 649 h 790"/>
                <a:gd name="T76" fmla="*/ 4217 w 4298"/>
                <a:gd name="T77" fmla="*/ 677 h 790"/>
                <a:gd name="T78" fmla="*/ 4203 w 4298"/>
                <a:gd name="T79" fmla="*/ 699 h 790"/>
                <a:gd name="T80" fmla="*/ 4181 w 4298"/>
                <a:gd name="T81" fmla="*/ 715 h 790"/>
                <a:gd name="T82" fmla="*/ 4153 w 4298"/>
                <a:gd name="T83" fmla="*/ 720 h 790"/>
                <a:gd name="T84" fmla="*/ 144 w 4298"/>
                <a:gd name="T85" fmla="*/ 720 h 790"/>
                <a:gd name="T86" fmla="*/ 117 w 4298"/>
                <a:gd name="T87" fmla="*/ 715 h 790"/>
                <a:gd name="T88" fmla="*/ 95 w 4298"/>
                <a:gd name="T89" fmla="*/ 699 h 790"/>
                <a:gd name="T90" fmla="*/ 79 w 4298"/>
                <a:gd name="T91" fmla="*/ 677 h 790"/>
                <a:gd name="T92" fmla="*/ 74 w 4298"/>
                <a:gd name="T93" fmla="*/ 649 h 790"/>
                <a:gd name="T94" fmla="*/ 74 w 4298"/>
                <a:gd name="T95" fmla="*/ 141 h 790"/>
                <a:gd name="T96" fmla="*/ 79 w 4298"/>
                <a:gd name="T97" fmla="*/ 114 h 790"/>
                <a:gd name="T98" fmla="*/ 95 w 4298"/>
                <a:gd name="T99" fmla="*/ 91 h 790"/>
                <a:gd name="T100" fmla="*/ 117 w 4298"/>
                <a:gd name="T101" fmla="*/ 75 h 790"/>
                <a:gd name="T102" fmla="*/ 144 w 4298"/>
                <a:gd name="T103" fmla="*/ 71 h 790"/>
                <a:gd name="T104" fmla="*/ 4153 w 4298"/>
                <a:gd name="T105" fmla="*/ 71 h 790"/>
                <a:gd name="T106" fmla="*/ 4181 w 4298"/>
                <a:gd name="T107" fmla="*/ 75 h 790"/>
                <a:gd name="T108" fmla="*/ 4203 w 4298"/>
                <a:gd name="T109" fmla="*/ 91 h 790"/>
                <a:gd name="T110" fmla="*/ 4217 w 4298"/>
                <a:gd name="T111" fmla="*/ 114 h 790"/>
                <a:gd name="T112" fmla="*/ 4224 w 4298"/>
                <a:gd name="T113" fmla="*/ 141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98" h="790">
                  <a:moveTo>
                    <a:pt x="4156" y="0"/>
                  </a:moveTo>
                  <a:lnTo>
                    <a:pt x="140" y="0"/>
                  </a:lnTo>
                  <a:lnTo>
                    <a:pt x="140" y="0"/>
                  </a:lnTo>
                  <a:lnTo>
                    <a:pt x="125" y="0"/>
                  </a:lnTo>
                  <a:lnTo>
                    <a:pt x="112" y="3"/>
                  </a:lnTo>
                  <a:lnTo>
                    <a:pt x="98" y="6"/>
                  </a:lnTo>
                  <a:lnTo>
                    <a:pt x="85" y="11"/>
                  </a:lnTo>
                  <a:lnTo>
                    <a:pt x="74" y="18"/>
                  </a:lnTo>
                  <a:lnTo>
                    <a:pt x="61" y="24"/>
                  </a:lnTo>
                  <a:lnTo>
                    <a:pt x="51" y="32"/>
                  </a:lnTo>
                  <a:lnTo>
                    <a:pt x="40" y="42"/>
                  </a:lnTo>
                  <a:lnTo>
                    <a:pt x="32" y="51"/>
                  </a:lnTo>
                  <a:lnTo>
                    <a:pt x="24" y="63"/>
                  </a:lnTo>
                  <a:lnTo>
                    <a:pt x="16" y="74"/>
                  </a:lnTo>
                  <a:lnTo>
                    <a:pt x="11" y="87"/>
                  </a:lnTo>
                  <a:lnTo>
                    <a:pt x="6" y="99"/>
                  </a:lnTo>
                  <a:lnTo>
                    <a:pt x="3" y="112"/>
                  </a:lnTo>
                  <a:lnTo>
                    <a:pt x="0" y="127"/>
                  </a:lnTo>
                  <a:lnTo>
                    <a:pt x="0" y="141"/>
                  </a:lnTo>
                  <a:lnTo>
                    <a:pt x="0" y="649"/>
                  </a:lnTo>
                  <a:lnTo>
                    <a:pt x="0" y="649"/>
                  </a:lnTo>
                  <a:lnTo>
                    <a:pt x="0" y="664"/>
                  </a:lnTo>
                  <a:lnTo>
                    <a:pt x="3" y="678"/>
                  </a:lnTo>
                  <a:lnTo>
                    <a:pt x="6" y="691"/>
                  </a:lnTo>
                  <a:lnTo>
                    <a:pt x="11" y="704"/>
                  </a:lnTo>
                  <a:lnTo>
                    <a:pt x="16" y="717"/>
                  </a:lnTo>
                  <a:lnTo>
                    <a:pt x="24" y="728"/>
                  </a:lnTo>
                  <a:lnTo>
                    <a:pt x="32" y="739"/>
                  </a:lnTo>
                  <a:lnTo>
                    <a:pt x="40" y="749"/>
                  </a:lnTo>
                  <a:lnTo>
                    <a:pt x="51" y="758"/>
                  </a:lnTo>
                  <a:lnTo>
                    <a:pt x="61" y="766"/>
                  </a:lnTo>
                  <a:lnTo>
                    <a:pt x="74" y="773"/>
                  </a:lnTo>
                  <a:lnTo>
                    <a:pt x="85" y="779"/>
                  </a:lnTo>
                  <a:lnTo>
                    <a:pt x="98" y="784"/>
                  </a:lnTo>
                  <a:lnTo>
                    <a:pt x="112" y="787"/>
                  </a:lnTo>
                  <a:lnTo>
                    <a:pt x="125" y="789"/>
                  </a:lnTo>
                  <a:lnTo>
                    <a:pt x="140" y="790"/>
                  </a:lnTo>
                  <a:lnTo>
                    <a:pt x="4156" y="790"/>
                  </a:lnTo>
                  <a:lnTo>
                    <a:pt x="4156" y="790"/>
                  </a:lnTo>
                  <a:lnTo>
                    <a:pt x="4171" y="789"/>
                  </a:lnTo>
                  <a:lnTo>
                    <a:pt x="4185" y="787"/>
                  </a:lnTo>
                  <a:lnTo>
                    <a:pt x="4198" y="784"/>
                  </a:lnTo>
                  <a:lnTo>
                    <a:pt x="4211" y="779"/>
                  </a:lnTo>
                  <a:lnTo>
                    <a:pt x="4224" y="773"/>
                  </a:lnTo>
                  <a:lnTo>
                    <a:pt x="4235" y="766"/>
                  </a:lnTo>
                  <a:lnTo>
                    <a:pt x="4246" y="758"/>
                  </a:lnTo>
                  <a:lnTo>
                    <a:pt x="4256" y="749"/>
                  </a:lnTo>
                  <a:lnTo>
                    <a:pt x="4266" y="739"/>
                  </a:lnTo>
                  <a:lnTo>
                    <a:pt x="4274" y="728"/>
                  </a:lnTo>
                  <a:lnTo>
                    <a:pt x="4280" y="717"/>
                  </a:lnTo>
                  <a:lnTo>
                    <a:pt x="4286" y="704"/>
                  </a:lnTo>
                  <a:lnTo>
                    <a:pt x="4291" y="691"/>
                  </a:lnTo>
                  <a:lnTo>
                    <a:pt x="4294" y="678"/>
                  </a:lnTo>
                  <a:lnTo>
                    <a:pt x="4296" y="664"/>
                  </a:lnTo>
                  <a:lnTo>
                    <a:pt x="4298" y="649"/>
                  </a:lnTo>
                  <a:lnTo>
                    <a:pt x="4298" y="141"/>
                  </a:lnTo>
                  <a:lnTo>
                    <a:pt x="4298" y="141"/>
                  </a:lnTo>
                  <a:lnTo>
                    <a:pt x="4296" y="127"/>
                  </a:lnTo>
                  <a:lnTo>
                    <a:pt x="4294" y="112"/>
                  </a:lnTo>
                  <a:lnTo>
                    <a:pt x="4291" y="99"/>
                  </a:lnTo>
                  <a:lnTo>
                    <a:pt x="4286" y="87"/>
                  </a:lnTo>
                  <a:lnTo>
                    <a:pt x="4280" y="74"/>
                  </a:lnTo>
                  <a:lnTo>
                    <a:pt x="4274" y="63"/>
                  </a:lnTo>
                  <a:lnTo>
                    <a:pt x="4266" y="51"/>
                  </a:lnTo>
                  <a:lnTo>
                    <a:pt x="4256" y="42"/>
                  </a:lnTo>
                  <a:lnTo>
                    <a:pt x="4246" y="32"/>
                  </a:lnTo>
                  <a:lnTo>
                    <a:pt x="4235" y="24"/>
                  </a:lnTo>
                  <a:lnTo>
                    <a:pt x="4224" y="18"/>
                  </a:lnTo>
                  <a:lnTo>
                    <a:pt x="4211" y="11"/>
                  </a:lnTo>
                  <a:lnTo>
                    <a:pt x="4198" y="6"/>
                  </a:lnTo>
                  <a:lnTo>
                    <a:pt x="4185" y="3"/>
                  </a:lnTo>
                  <a:lnTo>
                    <a:pt x="4171" y="0"/>
                  </a:lnTo>
                  <a:lnTo>
                    <a:pt x="4156" y="0"/>
                  </a:lnTo>
                  <a:lnTo>
                    <a:pt x="4156" y="0"/>
                  </a:lnTo>
                  <a:close/>
                  <a:moveTo>
                    <a:pt x="4224" y="649"/>
                  </a:moveTo>
                  <a:lnTo>
                    <a:pt x="4224" y="649"/>
                  </a:lnTo>
                  <a:lnTo>
                    <a:pt x="4222" y="664"/>
                  </a:lnTo>
                  <a:lnTo>
                    <a:pt x="4217" y="677"/>
                  </a:lnTo>
                  <a:lnTo>
                    <a:pt x="4211" y="689"/>
                  </a:lnTo>
                  <a:lnTo>
                    <a:pt x="4203" y="699"/>
                  </a:lnTo>
                  <a:lnTo>
                    <a:pt x="4193" y="709"/>
                  </a:lnTo>
                  <a:lnTo>
                    <a:pt x="4181" y="715"/>
                  </a:lnTo>
                  <a:lnTo>
                    <a:pt x="4168" y="718"/>
                  </a:lnTo>
                  <a:lnTo>
                    <a:pt x="4153" y="720"/>
                  </a:lnTo>
                  <a:lnTo>
                    <a:pt x="144" y="720"/>
                  </a:lnTo>
                  <a:lnTo>
                    <a:pt x="144" y="720"/>
                  </a:lnTo>
                  <a:lnTo>
                    <a:pt x="130" y="718"/>
                  </a:lnTo>
                  <a:lnTo>
                    <a:pt x="117" y="715"/>
                  </a:lnTo>
                  <a:lnTo>
                    <a:pt x="104" y="709"/>
                  </a:lnTo>
                  <a:lnTo>
                    <a:pt x="95" y="699"/>
                  </a:lnTo>
                  <a:lnTo>
                    <a:pt x="85" y="689"/>
                  </a:lnTo>
                  <a:lnTo>
                    <a:pt x="79" y="677"/>
                  </a:lnTo>
                  <a:lnTo>
                    <a:pt x="75" y="664"/>
                  </a:lnTo>
                  <a:lnTo>
                    <a:pt x="74" y="649"/>
                  </a:lnTo>
                  <a:lnTo>
                    <a:pt x="74" y="141"/>
                  </a:lnTo>
                  <a:lnTo>
                    <a:pt x="74" y="141"/>
                  </a:lnTo>
                  <a:lnTo>
                    <a:pt x="75" y="127"/>
                  </a:lnTo>
                  <a:lnTo>
                    <a:pt x="79" y="114"/>
                  </a:lnTo>
                  <a:lnTo>
                    <a:pt x="85" y="101"/>
                  </a:lnTo>
                  <a:lnTo>
                    <a:pt x="95" y="91"/>
                  </a:lnTo>
                  <a:lnTo>
                    <a:pt x="104" y="82"/>
                  </a:lnTo>
                  <a:lnTo>
                    <a:pt x="117" y="75"/>
                  </a:lnTo>
                  <a:lnTo>
                    <a:pt x="130" y="72"/>
                  </a:lnTo>
                  <a:lnTo>
                    <a:pt x="144" y="71"/>
                  </a:lnTo>
                  <a:lnTo>
                    <a:pt x="4153" y="71"/>
                  </a:lnTo>
                  <a:lnTo>
                    <a:pt x="4153" y="71"/>
                  </a:lnTo>
                  <a:lnTo>
                    <a:pt x="4168" y="72"/>
                  </a:lnTo>
                  <a:lnTo>
                    <a:pt x="4181" y="75"/>
                  </a:lnTo>
                  <a:lnTo>
                    <a:pt x="4193" y="82"/>
                  </a:lnTo>
                  <a:lnTo>
                    <a:pt x="4203" y="91"/>
                  </a:lnTo>
                  <a:lnTo>
                    <a:pt x="4211" y="101"/>
                  </a:lnTo>
                  <a:lnTo>
                    <a:pt x="4217" y="114"/>
                  </a:lnTo>
                  <a:lnTo>
                    <a:pt x="4222" y="127"/>
                  </a:lnTo>
                  <a:lnTo>
                    <a:pt x="4224" y="141"/>
                  </a:lnTo>
                  <a:lnTo>
                    <a:pt x="4224" y="6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69" name="Freeform 34"/>
            <p:cNvSpPr>
              <a:spLocks/>
            </p:cNvSpPr>
            <p:nvPr userDrawn="1"/>
          </p:nvSpPr>
          <p:spPr bwMode="auto">
            <a:xfrm>
              <a:off x="1130301" y="749301"/>
              <a:ext cx="544513" cy="655638"/>
            </a:xfrm>
            <a:custGeom>
              <a:avLst/>
              <a:gdLst>
                <a:gd name="T0" fmla="*/ 244 w 343"/>
                <a:gd name="T1" fmla="*/ 162 h 413"/>
                <a:gd name="T2" fmla="*/ 241 w 343"/>
                <a:gd name="T3" fmla="*/ 130 h 413"/>
                <a:gd name="T4" fmla="*/ 230 w 343"/>
                <a:gd name="T5" fmla="*/ 102 h 413"/>
                <a:gd name="T6" fmla="*/ 215 w 343"/>
                <a:gd name="T7" fmla="*/ 86 h 413"/>
                <a:gd name="T8" fmla="*/ 202 w 343"/>
                <a:gd name="T9" fmla="*/ 80 h 413"/>
                <a:gd name="T10" fmla="*/ 186 w 343"/>
                <a:gd name="T11" fmla="*/ 75 h 413"/>
                <a:gd name="T12" fmla="*/ 177 w 343"/>
                <a:gd name="T13" fmla="*/ 75 h 413"/>
                <a:gd name="T14" fmla="*/ 156 w 343"/>
                <a:gd name="T15" fmla="*/ 80 h 413"/>
                <a:gd name="T16" fmla="*/ 138 w 343"/>
                <a:gd name="T17" fmla="*/ 90 h 413"/>
                <a:gd name="T18" fmla="*/ 125 w 343"/>
                <a:gd name="T19" fmla="*/ 106 h 413"/>
                <a:gd name="T20" fmla="*/ 116 w 343"/>
                <a:gd name="T21" fmla="*/ 125 h 413"/>
                <a:gd name="T22" fmla="*/ 106 w 343"/>
                <a:gd name="T23" fmla="*/ 170 h 413"/>
                <a:gd name="T24" fmla="*/ 104 w 343"/>
                <a:gd name="T25" fmla="*/ 211 h 413"/>
                <a:gd name="T26" fmla="*/ 104 w 343"/>
                <a:gd name="T27" fmla="*/ 232 h 413"/>
                <a:gd name="T28" fmla="*/ 111 w 343"/>
                <a:gd name="T29" fmla="*/ 276 h 413"/>
                <a:gd name="T30" fmla="*/ 121 w 343"/>
                <a:gd name="T31" fmla="*/ 303 h 413"/>
                <a:gd name="T32" fmla="*/ 132 w 343"/>
                <a:gd name="T33" fmla="*/ 319 h 413"/>
                <a:gd name="T34" fmla="*/ 148 w 343"/>
                <a:gd name="T35" fmla="*/ 330 h 413"/>
                <a:gd name="T36" fmla="*/ 169 w 343"/>
                <a:gd name="T37" fmla="*/ 336 h 413"/>
                <a:gd name="T38" fmla="*/ 181 w 343"/>
                <a:gd name="T39" fmla="*/ 336 h 413"/>
                <a:gd name="T40" fmla="*/ 210 w 343"/>
                <a:gd name="T41" fmla="*/ 330 h 413"/>
                <a:gd name="T42" fmla="*/ 231 w 343"/>
                <a:gd name="T43" fmla="*/ 314 h 413"/>
                <a:gd name="T44" fmla="*/ 244 w 343"/>
                <a:gd name="T45" fmla="*/ 290 h 413"/>
                <a:gd name="T46" fmla="*/ 252 w 343"/>
                <a:gd name="T47" fmla="*/ 261 h 413"/>
                <a:gd name="T48" fmla="*/ 343 w 343"/>
                <a:gd name="T49" fmla="*/ 268 h 413"/>
                <a:gd name="T50" fmla="*/ 337 w 343"/>
                <a:gd name="T51" fmla="*/ 300 h 413"/>
                <a:gd name="T52" fmla="*/ 326 w 343"/>
                <a:gd name="T53" fmla="*/ 328 h 413"/>
                <a:gd name="T54" fmla="*/ 311 w 343"/>
                <a:gd name="T55" fmla="*/ 354 h 413"/>
                <a:gd name="T56" fmla="*/ 291 w 343"/>
                <a:gd name="T57" fmla="*/ 375 h 413"/>
                <a:gd name="T58" fmla="*/ 268 w 343"/>
                <a:gd name="T59" fmla="*/ 391 h 413"/>
                <a:gd name="T60" fmla="*/ 241 w 343"/>
                <a:gd name="T61" fmla="*/ 404 h 413"/>
                <a:gd name="T62" fmla="*/ 210 w 343"/>
                <a:gd name="T63" fmla="*/ 410 h 413"/>
                <a:gd name="T64" fmla="*/ 177 w 343"/>
                <a:gd name="T65" fmla="*/ 413 h 413"/>
                <a:gd name="T66" fmla="*/ 156 w 343"/>
                <a:gd name="T67" fmla="*/ 412 h 413"/>
                <a:gd name="T68" fmla="*/ 116 w 343"/>
                <a:gd name="T69" fmla="*/ 404 h 413"/>
                <a:gd name="T70" fmla="*/ 84 w 343"/>
                <a:gd name="T71" fmla="*/ 388 h 413"/>
                <a:gd name="T72" fmla="*/ 55 w 343"/>
                <a:gd name="T73" fmla="*/ 365 h 413"/>
                <a:gd name="T74" fmla="*/ 34 w 343"/>
                <a:gd name="T75" fmla="*/ 336 h 413"/>
                <a:gd name="T76" fmla="*/ 16 w 343"/>
                <a:gd name="T77" fmla="*/ 303 h 413"/>
                <a:gd name="T78" fmla="*/ 5 w 343"/>
                <a:gd name="T79" fmla="*/ 266 h 413"/>
                <a:gd name="T80" fmla="*/ 0 w 343"/>
                <a:gd name="T81" fmla="*/ 227 h 413"/>
                <a:gd name="T82" fmla="*/ 0 w 343"/>
                <a:gd name="T83" fmla="*/ 207 h 413"/>
                <a:gd name="T84" fmla="*/ 2 w 343"/>
                <a:gd name="T85" fmla="*/ 167 h 413"/>
                <a:gd name="T86" fmla="*/ 11 w 343"/>
                <a:gd name="T87" fmla="*/ 128 h 413"/>
                <a:gd name="T88" fmla="*/ 24 w 343"/>
                <a:gd name="T89" fmla="*/ 93 h 413"/>
                <a:gd name="T90" fmla="*/ 45 w 343"/>
                <a:gd name="T91" fmla="*/ 61 h 413"/>
                <a:gd name="T92" fmla="*/ 69 w 343"/>
                <a:gd name="T93" fmla="*/ 35 h 413"/>
                <a:gd name="T94" fmla="*/ 101 w 343"/>
                <a:gd name="T95" fmla="*/ 16 h 413"/>
                <a:gd name="T96" fmla="*/ 138 w 343"/>
                <a:gd name="T97" fmla="*/ 5 h 413"/>
                <a:gd name="T98" fmla="*/ 180 w 343"/>
                <a:gd name="T99" fmla="*/ 0 h 413"/>
                <a:gd name="T100" fmla="*/ 199 w 343"/>
                <a:gd name="T101" fmla="*/ 0 h 413"/>
                <a:gd name="T102" fmla="*/ 231 w 343"/>
                <a:gd name="T103" fmla="*/ 6 h 413"/>
                <a:gd name="T104" fmla="*/ 260 w 343"/>
                <a:gd name="T105" fmla="*/ 16 h 413"/>
                <a:gd name="T106" fmla="*/ 284 w 343"/>
                <a:gd name="T107" fmla="*/ 32 h 413"/>
                <a:gd name="T108" fmla="*/ 305 w 343"/>
                <a:gd name="T109" fmla="*/ 51 h 413"/>
                <a:gd name="T110" fmla="*/ 321 w 343"/>
                <a:gd name="T111" fmla="*/ 77 h 413"/>
                <a:gd name="T112" fmla="*/ 332 w 343"/>
                <a:gd name="T113" fmla="*/ 106 h 413"/>
                <a:gd name="T114" fmla="*/ 340 w 343"/>
                <a:gd name="T115" fmla="*/ 138 h 413"/>
                <a:gd name="T116" fmla="*/ 244 w 343"/>
                <a:gd name="T117" fmla="*/ 16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3" h="413">
                  <a:moveTo>
                    <a:pt x="244" y="162"/>
                  </a:moveTo>
                  <a:lnTo>
                    <a:pt x="244" y="162"/>
                  </a:lnTo>
                  <a:lnTo>
                    <a:pt x="244" y="146"/>
                  </a:lnTo>
                  <a:lnTo>
                    <a:pt x="241" y="130"/>
                  </a:lnTo>
                  <a:lnTo>
                    <a:pt x="236" y="115"/>
                  </a:lnTo>
                  <a:lnTo>
                    <a:pt x="230" y="102"/>
                  </a:lnTo>
                  <a:lnTo>
                    <a:pt x="222" y="91"/>
                  </a:lnTo>
                  <a:lnTo>
                    <a:pt x="215" y="86"/>
                  </a:lnTo>
                  <a:lnTo>
                    <a:pt x="209" y="83"/>
                  </a:lnTo>
                  <a:lnTo>
                    <a:pt x="202" y="80"/>
                  </a:lnTo>
                  <a:lnTo>
                    <a:pt x="194" y="77"/>
                  </a:lnTo>
                  <a:lnTo>
                    <a:pt x="186" y="75"/>
                  </a:lnTo>
                  <a:lnTo>
                    <a:pt x="177" y="75"/>
                  </a:lnTo>
                  <a:lnTo>
                    <a:pt x="177" y="75"/>
                  </a:lnTo>
                  <a:lnTo>
                    <a:pt x="165" y="77"/>
                  </a:lnTo>
                  <a:lnTo>
                    <a:pt x="156" y="80"/>
                  </a:lnTo>
                  <a:lnTo>
                    <a:pt x="146" y="83"/>
                  </a:lnTo>
                  <a:lnTo>
                    <a:pt x="138" y="90"/>
                  </a:lnTo>
                  <a:lnTo>
                    <a:pt x="132" y="98"/>
                  </a:lnTo>
                  <a:lnTo>
                    <a:pt x="125" y="106"/>
                  </a:lnTo>
                  <a:lnTo>
                    <a:pt x="121" y="115"/>
                  </a:lnTo>
                  <a:lnTo>
                    <a:pt x="116" y="125"/>
                  </a:lnTo>
                  <a:lnTo>
                    <a:pt x="109" y="147"/>
                  </a:lnTo>
                  <a:lnTo>
                    <a:pt x="106" y="170"/>
                  </a:lnTo>
                  <a:lnTo>
                    <a:pt x="104" y="191"/>
                  </a:lnTo>
                  <a:lnTo>
                    <a:pt x="104" y="211"/>
                  </a:lnTo>
                  <a:lnTo>
                    <a:pt x="104" y="211"/>
                  </a:lnTo>
                  <a:lnTo>
                    <a:pt x="104" y="232"/>
                  </a:lnTo>
                  <a:lnTo>
                    <a:pt x="106" y="253"/>
                  </a:lnTo>
                  <a:lnTo>
                    <a:pt x="111" y="276"/>
                  </a:lnTo>
                  <a:lnTo>
                    <a:pt x="117" y="295"/>
                  </a:lnTo>
                  <a:lnTo>
                    <a:pt x="121" y="303"/>
                  </a:lnTo>
                  <a:lnTo>
                    <a:pt x="127" y="311"/>
                  </a:lnTo>
                  <a:lnTo>
                    <a:pt x="132" y="319"/>
                  </a:lnTo>
                  <a:lnTo>
                    <a:pt x="140" y="325"/>
                  </a:lnTo>
                  <a:lnTo>
                    <a:pt x="148" y="330"/>
                  </a:lnTo>
                  <a:lnTo>
                    <a:pt x="157" y="333"/>
                  </a:lnTo>
                  <a:lnTo>
                    <a:pt x="169" y="336"/>
                  </a:lnTo>
                  <a:lnTo>
                    <a:pt x="181" y="336"/>
                  </a:lnTo>
                  <a:lnTo>
                    <a:pt x="181" y="336"/>
                  </a:lnTo>
                  <a:lnTo>
                    <a:pt x="197" y="335"/>
                  </a:lnTo>
                  <a:lnTo>
                    <a:pt x="210" y="330"/>
                  </a:lnTo>
                  <a:lnTo>
                    <a:pt x="222" y="324"/>
                  </a:lnTo>
                  <a:lnTo>
                    <a:pt x="231" y="314"/>
                  </a:lnTo>
                  <a:lnTo>
                    <a:pt x="239" y="303"/>
                  </a:lnTo>
                  <a:lnTo>
                    <a:pt x="244" y="290"/>
                  </a:lnTo>
                  <a:lnTo>
                    <a:pt x="249" y="276"/>
                  </a:lnTo>
                  <a:lnTo>
                    <a:pt x="252" y="261"/>
                  </a:lnTo>
                  <a:lnTo>
                    <a:pt x="343" y="268"/>
                  </a:lnTo>
                  <a:lnTo>
                    <a:pt x="343" y="268"/>
                  </a:lnTo>
                  <a:lnTo>
                    <a:pt x="340" y="284"/>
                  </a:lnTo>
                  <a:lnTo>
                    <a:pt x="337" y="300"/>
                  </a:lnTo>
                  <a:lnTo>
                    <a:pt x="332" y="314"/>
                  </a:lnTo>
                  <a:lnTo>
                    <a:pt x="326" y="328"/>
                  </a:lnTo>
                  <a:lnTo>
                    <a:pt x="319" y="341"/>
                  </a:lnTo>
                  <a:lnTo>
                    <a:pt x="311" y="354"/>
                  </a:lnTo>
                  <a:lnTo>
                    <a:pt x="302" y="365"/>
                  </a:lnTo>
                  <a:lnTo>
                    <a:pt x="291" y="375"/>
                  </a:lnTo>
                  <a:lnTo>
                    <a:pt x="279" y="383"/>
                  </a:lnTo>
                  <a:lnTo>
                    <a:pt x="268" y="391"/>
                  </a:lnTo>
                  <a:lnTo>
                    <a:pt x="255" y="397"/>
                  </a:lnTo>
                  <a:lnTo>
                    <a:pt x="241" y="404"/>
                  </a:lnTo>
                  <a:lnTo>
                    <a:pt x="226" y="407"/>
                  </a:lnTo>
                  <a:lnTo>
                    <a:pt x="210" y="410"/>
                  </a:lnTo>
                  <a:lnTo>
                    <a:pt x="194" y="413"/>
                  </a:lnTo>
                  <a:lnTo>
                    <a:pt x="177" y="413"/>
                  </a:lnTo>
                  <a:lnTo>
                    <a:pt x="177" y="413"/>
                  </a:lnTo>
                  <a:lnTo>
                    <a:pt x="156" y="412"/>
                  </a:lnTo>
                  <a:lnTo>
                    <a:pt x="135" y="409"/>
                  </a:lnTo>
                  <a:lnTo>
                    <a:pt x="116" y="404"/>
                  </a:lnTo>
                  <a:lnTo>
                    <a:pt x="100" y="396"/>
                  </a:lnTo>
                  <a:lnTo>
                    <a:pt x="84" y="388"/>
                  </a:lnTo>
                  <a:lnTo>
                    <a:pt x="69" y="377"/>
                  </a:lnTo>
                  <a:lnTo>
                    <a:pt x="55" y="365"/>
                  </a:lnTo>
                  <a:lnTo>
                    <a:pt x="44" y="351"/>
                  </a:lnTo>
                  <a:lnTo>
                    <a:pt x="34" y="336"/>
                  </a:lnTo>
                  <a:lnTo>
                    <a:pt x="24" y="320"/>
                  </a:lnTo>
                  <a:lnTo>
                    <a:pt x="16" y="303"/>
                  </a:lnTo>
                  <a:lnTo>
                    <a:pt x="10" y="285"/>
                  </a:lnTo>
                  <a:lnTo>
                    <a:pt x="5" y="266"/>
                  </a:lnTo>
                  <a:lnTo>
                    <a:pt x="2" y="247"/>
                  </a:lnTo>
                  <a:lnTo>
                    <a:pt x="0" y="227"/>
                  </a:lnTo>
                  <a:lnTo>
                    <a:pt x="0" y="207"/>
                  </a:lnTo>
                  <a:lnTo>
                    <a:pt x="0" y="207"/>
                  </a:lnTo>
                  <a:lnTo>
                    <a:pt x="0" y="186"/>
                  </a:lnTo>
                  <a:lnTo>
                    <a:pt x="2" y="167"/>
                  </a:lnTo>
                  <a:lnTo>
                    <a:pt x="7" y="146"/>
                  </a:lnTo>
                  <a:lnTo>
                    <a:pt x="11" y="128"/>
                  </a:lnTo>
                  <a:lnTo>
                    <a:pt x="18" y="109"/>
                  </a:lnTo>
                  <a:lnTo>
                    <a:pt x="24" y="93"/>
                  </a:lnTo>
                  <a:lnTo>
                    <a:pt x="34" y="77"/>
                  </a:lnTo>
                  <a:lnTo>
                    <a:pt x="45" y="61"/>
                  </a:lnTo>
                  <a:lnTo>
                    <a:pt x="56" y="48"/>
                  </a:lnTo>
                  <a:lnTo>
                    <a:pt x="69" y="35"/>
                  </a:lnTo>
                  <a:lnTo>
                    <a:pt x="85" y="25"/>
                  </a:lnTo>
                  <a:lnTo>
                    <a:pt x="101" y="16"/>
                  </a:lnTo>
                  <a:lnTo>
                    <a:pt x="119" y="9"/>
                  </a:lnTo>
                  <a:lnTo>
                    <a:pt x="138" y="5"/>
                  </a:lnTo>
                  <a:lnTo>
                    <a:pt x="157" y="1"/>
                  </a:lnTo>
                  <a:lnTo>
                    <a:pt x="180" y="0"/>
                  </a:lnTo>
                  <a:lnTo>
                    <a:pt x="180" y="0"/>
                  </a:lnTo>
                  <a:lnTo>
                    <a:pt x="199" y="0"/>
                  </a:lnTo>
                  <a:lnTo>
                    <a:pt x="215" y="3"/>
                  </a:lnTo>
                  <a:lnTo>
                    <a:pt x="231" y="6"/>
                  </a:lnTo>
                  <a:lnTo>
                    <a:pt x="247" y="11"/>
                  </a:lnTo>
                  <a:lnTo>
                    <a:pt x="260" y="16"/>
                  </a:lnTo>
                  <a:lnTo>
                    <a:pt x="273" y="24"/>
                  </a:lnTo>
                  <a:lnTo>
                    <a:pt x="284" y="32"/>
                  </a:lnTo>
                  <a:lnTo>
                    <a:pt x="295" y="41"/>
                  </a:lnTo>
                  <a:lnTo>
                    <a:pt x="305" y="51"/>
                  </a:lnTo>
                  <a:lnTo>
                    <a:pt x="313" y="64"/>
                  </a:lnTo>
                  <a:lnTo>
                    <a:pt x="321" y="77"/>
                  </a:lnTo>
                  <a:lnTo>
                    <a:pt x="327" y="90"/>
                  </a:lnTo>
                  <a:lnTo>
                    <a:pt x="332" y="106"/>
                  </a:lnTo>
                  <a:lnTo>
                    <a:pt x="337" y="120"/>
                  </a:lnTo>
                  <a:lnTo>
                    <a:pt x="340" y="138"/>
                  </a:lnTo>
                  <a:lnTo>
                    <a:pt x="343" y="155"/>
                  </a:lnTo>
                  <a:lnTo>
                    <a:pt x="244"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0" name="Freeform 35"/>
            <p:cNvSpPr>
              <a:spLocks noEditPoints="1"/>
            </p:cNvSpPr>
            <p:nvPr userDrawn="1"/>
          </p:nvSpPr>
          <p:spPr bwMode="auto">
            <a:xfrm>
              <a:off x="1744663" y="749301"/>
              <a:ext cx="544513" cy="655638"/>
            </a:xfrm>
            <a:custGeom>
              <a:avLst/>
              <a:gdLst>
                <a:gd name="T0" fmla="*/ 32 w 343"/>
                <a:gd name="T1" fmla="*/ 333 h 413"/>
                <a:gd name="T2" fmla="*/ 11 w 343"/>
                <a:gd name="T3" fmla="*/ 282 h 413"/>
                <a:gd name="T4" fmla="*/ 1 w 343"/>
                <a:gd name="T5" fmla="*/ 224 h 413"/>
                <a:gd name="T6" fmla="*/ 1 w 343"/>
                <a:gd name="T7" fmla="*/ 186 h 413"/>
                <a:gd name="T8" fmla="*/ 11 w 343"/>
                <a:gd name="T9" fmla="*/ 128 h 413"/>
                <a:gd name="T10" fmla="*/ 32 w 343"/>
                <a:gd name="T11" fmla="*/ 78 h 413"/>
                <a:gd name="T12" fmla="*/ 65 w 343"/>
                <a:gd name="T13" fmla="*/ 37 h 413"/>
                <a:gd name="T14" fmla="*/ 112 w 343"/>
                <a:gd name="T15" fmla="*/ 9 h 413"/>
                <a:gd name="T16" fmla="*/ 173 w 343"/>
                <a:gd name="T17" fmla="*/ 0 h 413"/>
                <a:gd name="T18" fmla="*/ 210 w 343"/>
                <a:gd name="T19" fmla="*/ 3 h 413"/>
                <a:gd name="T20" fmla="*/ 259 w 343"/>
                <a:gd name="T21" fmla="*/ 22 h 413"/>
                <a:gd name="T22" fmla="*/ 300 w 343"/>
                <a:gd name="T23" fmla="*/ 61 h 413"/>
                <a:gd name="T24" fmla="*/ 319 w 343"/>
                <a:gd name="T25" fmla="*/ 94 h 413"/>
                <a:gd name="T26" fmla="*/ 338 w 343"/>
                <a:gd name="T27" fmla="*/ 149 h 413"/>
                <a:gd name="T28" fmla="*/ 343 w 343"/>
                <a:gd name="T29" fmla="*/ 207 h 413"/>
                <a:gd name="T30" fmla="*/ 341 w 343"/>
                <a:gd name="T31" fmla="*/ 242 h 413"/>
                <a:gd name="T32" fmla="*/ 328 w 343"/>
                <a:gd name="T33" fmla="*/ 296 h 413"/>
                <a:gd name="T34" fmla="*/ 306 w 343"/>
                <a:gd name="T35" fmla="*/ 346 h 413"/>
                <a:gd name="T36" fmla="*/ 279 w 343"/>
                <a:gd name="T37" fmla="*/ 375 h 413"/>
                <a:gd name="T38" fmla="*/ 231 w 343"/>
                <a:gd name="T39" fmla="*/ 404 h 413"/>
                <a:gd name="T40" fmla="*/ 173 w 343"/>
                <a:gd name="T41" fmla="*/ 413 h 413"/>
                <a:gd name="T42" fmla="*/ 133 w 343"/>
                <a:gd name="T43" fmla="*/ 410 h 413"/>
                <a:gd name="T44" fmla="*/ 83 w 343"/>
                <a:gd name="T45" fmla="*/ 389 h 413"/>
                <a:gd name="T46" fmla="*/ 43 w 343"/>
                <a:gd name="T47" fmla="*/ 349 h 413"/>
                <a:gd name="T48" fmla="*/ 112 w 343"/>
                <a:gd name="T49" fmla="*/ 122 h 413"/>
                <a:gd name="T50" fmla="*/ 99 w 343"/>
                <a:gd name="T51" fmla="*/ 186 h 413"/>
                <a:gd name="T52" fmla="*/ 99 w 343"/>
                <a:gd name="T53" fmla="*/ 226 h 413"/>
                <a:gd name="T54" fmla="*/ 110 w 343"/>
                <a:gd name="T55" fmla="*/ 290 h 413"/>
                <a:gd name="T56" fmla="*/ 126 w 343"/>
                <a:gd name="T57" fmla="*/ 317 h 413"/>
                <a:gd name="T58" fmla="*/ 150 w 343"/>
                <a:gd name="T59" fmla="*/ 333 h 413"/>
                <a:gd name="T60" fmla="*/ 173 w 343"/>
                <a:gd name="T61" fmla="*/ 336 h 413"/>
                <a:gd name="T62" fmla="*/ 203 w 343"/>
                <a:gd name="T63" fmla="*/ 330 h 413"/>
                <a:gd name="T64" fmla="*/ 224 w 343"/>
                <a:gd name="T65" fmla="*/ 311 h 413"/>
                <a:gd name="T66" fmla="*/ 232 w 343"/>
                <a:gd name="T67" fmla="*/ 292 h 413"/>
                <a:gd name="T68" fmla="*/ 245 w 343"/>
                <a:gd name="T69" fmla="*/ 227 h 413"/>
                <a:gd name="T70" fmla="*/ 245 w 343"/>
                <a:gd name="T71" fmla="*/ 184 h 413"/>
                <a:gd name="T72" fmla="*/ 231 w 343"/>
                <a:gd name="T73" fmla="*/ 115 h 413"/>
                <a:gd name="T74" fmla="*/ 221 w 343"/>
                <a:gd name="T75" fmla="*/ 98 h 413"/>
                <a:gd name="T76" fmla="*/ 200 w 343"/>
                <a:gd name="T77" fmla="*/ 82 h 413"/>
                <a:gd name="T78" fmla="*/ 173 w 343"/>
                <a:gd name="T79" fmla="*/ 77 h 413"/>
                <a:gd name="T80" fmla="*/ 150 w 343"/>
                <a:gd name="T81" fmla="*/ 80 h 413"/>
                <a:gd name="T82" fmla="*/ 126 w 343"/>
                <a:gd name="T83" fmla="*/ 94 h 413"/>
                <a:gd name="T84" fmla="*/ 112 w 343"/>
                <a:gd name="T85" fmla="*/ 12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3" h="413">
                  <a:moveTo>
                    <a:pt x="43" y="349"/>
                  </a:moveTo>
                  <a:lnTo>
                    <a:pt x="43" y="349"/>
                  </a:lnTo>
                  <a:lnTo>
                    <a:pt x="32" y="333"/>
                  </a:lnTo>
                  <a:lnTo>
                    <a:pt x="24" y="317"/>
                  </a:lnTo>
                  <a:lnTo>
                    <a:pt x="16" y="300"/>
                  </a:lnTo>
                  <a:lnTo>
                    <a:pt x="11" y="282"/>
                  </a:lnTo>
                  <a:lnTo>
                    <a:pt x="6" y="263"/>
                  </a:lnTo>
                  <a:lnTo>
                    <a:pt x="3" y="243"/>
                  </a:lnTo>
                  <a:lnTo>
                    <a:pt x="1" y="224"/>
                  </a:lnTo>
                  <a:lnTo>
                    <a:pt x="0" y="207"/>
                  </a:lnTo>
                  <a:lnTo>
                    <a:pt x="0" y="207"/>
                  </a:lnTo>
                  <a:lnTo>
                    <a:pt x="1" y="186"/>
                  </a:lnTo>
                  <a:lnTo>
                    <a:pt x="3" y="167"/>
                  </a:lnTo>
                  <a:lnTo>
                    <a:pt x="6" y="147"/>
                  </a:lnTo>
                  <a:lnTo>
                    <a:pt x="11" y="128"/>
                  </a:lnTo>
                  <a:lnTo>
                    <a:pt x="16" y="110"/>
                  </a:lnTo>
                  <a:lnTo>
                    <a:pt x="24" y="94"/>
                  </a:lnTo>
                  <a:lnTo>
                    <a:pt x="32" y="78"/>
                  </a:lnTo>
                  <a:lnTo>
                    <a:pt x="41" y="62"/>
                  </a:lnTo>
                  <a:lnTo>
                    <a:pt x="53" y="49"/>
                  </a:lnTo>
                  <a:lnTo>
                    <a:pt x="65" y="37"/>
                  </a:lnTo>
                  <a:lnTo>
                    <a:pt x="80" y="25"/>
                  </a:lnTo>
                  <a:lnTo>
                    <a:pt x="96" y="17"/>
                  </a:lnTo>
                  <a:lnTo>
                    <a:pt x="112" y="9"/>
                  </a:lnTo>
                  <a:lnTo>
                    <a:pt x="131" y="5"/>
                  </a:lnTo>
                  <a:lnTo>
                    <a:pt x="150" y="1"/>
                  </a:lnTo>
                  <a:lnTo>
                    <a:pt x="173" y="0"/>
                  </a:lnTo>
                  <a:lnTo>
                    <a:pt x="173" y="0"/>
                  </a:lnTo>
                  <a:lnTo>
                    <a:pt x="192" y="0"/>
                  </a:lnTo>
                  <a:lnTo>
                    <a:pt x="210" y="3"/>
                  </a:lnTo>
                  <a:lnTo>
                    <a:pt x="227" y="8"/>
                  </a:lnTo>
                  <a:lnTo>
                    <a:pt x="243" y="14"/>
                  </a:lnTo>
                  <a:lnTo>
                    <a:pt x="259" y="22"/>
                  </a:lnTo>
                  <a:lnTo>
                    <a:pt x="274" y="33"/>
                  </a:lnTo>
                  <a:lnTo>
                    <a:pt x="288" y="46"/>
                  </a:lnTo>
                  <a:lnTo>
                    <a:pt x="300" y="61"/>
                  </a:lnTo>
                  <a:lnTo>
                    <a:pt x="300" y="61"/>
                  </a:lnTo>
                  <a:lnTo>
                    <a:pt x="311" y="77"/>
                  </a:lnTo>
                  <a:lnTo>
                    <a:pt x="319" y="94"/>
                  </a:lnTo>
                  <a:lnTo>
                    <a:pt x="327" y="112"/>
                  </a:lnTo>
                  <a:lnTo>
                    <a:pt x="333" y="130"/>
                  </a:lnTo>
                  <a:lnTo>
                    <a:pt x="338" y="149"/>
                  </a:lnTo>
                  <a:lnTo>
                    <a:pt x="341" y="168"/>
                  </a:lnTo>
                  <a:lnTo>
                    <a:pt x="343" y="187"/>
                  </a:lnTo>
                  <a:lnTo>
                    <a:pt x="343" y="207"/>
                  </a:lnTo>
                  <a:lnTo>
                    <a:pt x="343" y="207"/>
                  </a:lnTo>
                  <a:lnTo>
                    <a:pt x="343" y="224"/>
                  </a:lnTo>
                  <a:lnTo>
                    <a:pt x="341" y="242"/>
                  </a:lnTo>
                  <a:lnTo>
                    <a:pt x="338" y="260"/>
                  </a:lnTo>
                  <a:lnTo>
                    <a:pt x="335" y="279"/>
                  </a:lnTo>
                  <a:lnTo>
                    <a:pt x="328" y="296"/>
                  </a:lnTo>
                  <a:lnTo>
                    <a:pt x="322" y="314"/>
                  </a:lnTo>
                  <a:lnTo>
                    <a:pt x="314" y="330"/>
                  </a:lnTo>
                  <a:lnTo>
                    <a:pt x="306" y="346"/>
                  </a:lnTo>
                  <a:lnTo>
                    <a:pt x="306" y="346"/>
                  </a:lnTo>
                  <a:lnTo>
                    <a:pt x="293" y="362"/>
                  </a:lnTo>
                  <a:lnTo>
                    <a:pt x="279" y="375"/>
                  </a:lnTo>
                  <a:lnTo>
                    <a:pt x="264" y="388"/>
                  </a:lnTo>
                  <a:lnTo>
                    <a:pt x="248" y="396"/>
                  </a:lnTo>
                  <a:lnTo>
                    <a:pt x="231" y="404"/>
                  </a:lnTo>
                  <a:lnTo>
                    <a:pt x="211" y="409"/>
                  </a:lnTo>
                  <a:lnTo>
                    <a:pt x="192" y="412"/>
                  </a:lnTo>
                  <a:lnTo>
                    <a:pt x="173" y="413"/>
                  </a:lnTo>
                  <a:lnTo>
                    <a:pt x="173" y="413"/>
                  </a:lnTo>
                  <a:lnTo>
                    <a:pt x="152" y="412"/>
                  </a:lnTo>
                  <a:lnTo>
                    <a:pt x="133" y="410"/>
                  </a:lnTo>
                  <a:lnTo>
                    <a:pt x="115" y="405"/>
                  </a:lnTo>
                  <a:lnTo>
                    <a:pt x="99" y="399"/>
                  </a:lnTo>
                  <a:lnTo>
                    <a:pt x="83" y="389"/>
                  </a:lnTo>
                  <a:lnTo>
                    <a:pt x="69" y="378"/>
                  </a:lnTo>
                  <a:lnTo>
                    <a:pt x="54" y="365"/>
                  </a:lnTo>
                  <a:lnTo>
                    <a:pt x="43" y="349"/>
                  </a:lnTo>
                  <a:lnTo>
                    <a:pt x="43" y="349"/>
                  </a:lnTo>
                  <a:close/>
                  <a:moveTo>
                    <a:pt x="112" y="122"/>
                  </a:moveTo>
                  <a:lnTo>
                    <a:pt x="112" y="122"/>
                  </a:lnTo>
                  <a:lnTo>
                    <a:pt x="106" y="142"/>
                  </a:lnTo>
                  <a:lnTo>
                    <a:pt x="101" y="163"/>
                  </a:lnTo>
                  <a:lnTo>
                    <a:pt x="99" y="186"/>
                  </a:lnTo>
                  <a:lnTo>
                    <a:pt x="99" y="207"/>
                  </a:lnTo>
                  <a:lnTo>
                    <a:pt x="99" y="207"/>
                  </a:lnTo>
                  <a:lnTo>
                    <a:pt x="99" y="226"/>
                  </a:lnTo>
                  <a:lnTo>
                    <a:pt x="101" y="248"/>
                  </a:lnTo>
                  <a:lnTo>
                    <a:pt x="104" y="269"/>
                  </a:lnTo>
                  <a:lnTo>
                    <a:pt x="110" y="290"/>
                  </a:lnTo>
                  <a:lnTo>
                    <a:pt x="115" y="300"/>
                  </a:lnTo>
                  <a:lnTo>
                    <a:pt x="120" y="309"/>
                  </a:lnTo>
                  <a:lnTo>
                    <a:pt x="126" y="317"/>
                  </a:lnTo>
                  <a:lnTo>
                    <a:pt x="133" y="324"/>
                  </a:lnTo>
                  <a:lnTo>
                    <a:pt x="141" y="328"/>
                  </a:lnTo>
                  <a:lnTo>
                    <a:pt x="150" y="333"/>
                  </a:lnTo>
                  <a:lnTo>
                    <a:pt x="160" y="336"/>
                  </a:lnTo>
                  <a:lnTo>
                    <a:pt x="173" y="336"/>
                  </a:lnTo>
                  <a:lnTo>
                    <a:pt x="173" y="336"/>
                  </a:lnTo>
                  <a:lnTo>
                    <a:pt x="184" y="336"/>
                  </a:lnTo>
                  <a:lnTo>
                    <a:pt x="194" y="333"/>
                  </a:lnTo>
                  <a:lnTo>
                    <a:pt x="203" y="330"/>
                  </a:lnTo>
                  <a:lnTo>
                    <a:pt x="211" y="325"/>
                  </a:lnTo>
                  <a:lnTo>
                    <a:pt x="218" y="319"/>
                  </a:lnTo>
                  <a:lnTo>
                    <a:pt x="224" y="311"/>
                  </a:lnTo>
                  <a:lnTo>
                    <a:pt x="229" y="301"/>
                  </a:lnTo>
                  <a:lnTo>
                    <a:pt x="232" y="292"/>
                  </a:lnTo>
                  <a:lnTo>
                    <a:pt x="232" y="292"/>
                  </a:lnTo>
                  <a:lnTo>
                    <a:pt x="239" y="271"/>
                  </a:lnTo>
                  <a:lnTo>
                    <a:pt x="242" y="250"/>
                  </a:lnTo>
                  <a:lnTo>
                    <a:pt x="245" y="227"/>
                  </a:lnTo>
                  <a:lnTo>
                    <a:pt x="245" y="207"/>
                  </a:lnTo>
                  <a:lnTo>
                    <a:pt x="245" y="207"/>
                  </a:lnTo>
                  <a:lnTo>
                    <a:pt x="245" y="184"/>
                  </a:lnTo>
                  <a:lnTo>
                    <a:pt x="242" y="160"/>
                  </a:lnTo>
                  <a:lnTo>
                    <a:pt x="237" y="138"/>
                  </a:lnTo>
                  <a:lnTo>
                    <a:pt x="231" y="115"/>
                  </a:lnTo>
                  <a:lnTo>
                    <a:pt x="231" y="115"/>
                  </a:lnTo>
                  <a:lnTo>
                    <a:pt x="226" y="106"/>
                  </a:lnTo>
                  <a:lnTo>
                    <a:pt x="221" y="98"/>
                  </a:lnTo>
                  <a:lnTo>
                    <a:pt x="215" y="91"/>
                  </a:lnTo>
                  <a:lnTo>
                    <a:pt x="208" y="86"/>
                  </a:lnTo>
                  <a:lnTo>
                    <a:pt x="200" y="82"/>
                  </a:lnTo>
                  <a:lnTo>
                    <a:pt x="192" y="78"/>
                  </a:lnTo>
                  <a:lnTo>
                    <a:pt x="183" y="77"/>
                  </a:lnTo>
                  <a:lnTo>
                    <a:pt x="173" y="77"/>
                  </a:lnTo>
                  <a:lnTo>
                    <a:pt x="173" y="77"/>
                  </a:lnTo>
                  <a:lnTo>
                    <a:pt x="162" y="77"/>
                  </a:lnTo>
                  <a:lnTo>
                    <a:pt x="150" y="80"/>
                  </a:lnTo>
                  <a:lnTo>
                    <a:pt x="142" y="83"/>
                  </a:lnTo>
                  <a:lnTo>
                    <a:pt x="134" y="88"/>
                  </a:lnTo>
                  <a:lnTo>
                    <a:pt x="126" y="94"/>
                  </a:lnTo>
                  <a:lnTo>
                    <a:pt x="122" y="102"/>
                  </a:lnTo>
                  <a:lnTo>
                    <a:pt x="117" y="112"/>
                  </a:lnTo>
                  <a:lnTo>
                    <a:pt x="112" y="122"/>
                  </a:lnTo>
                  <a:lnTo>
                    <a:pt x="11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1" name="Freeform 36"/>
            <p:cNvSpPr>
              <a:spLocks/>
            </p:cNvSpPr>
            <p:nvPr userDrawn="1"/>
          </p:nvSpPr>
          <p:spPr bwMode="auto">
            <a:xfrm>
              <a:off x="2386013" y="758826"/>
              <a:ext cx="490538" cy="636588"/>
            </a:xfrm>
            <a:custGeom>
              <a:avLst/>
              <a:gdLst>
                <a:gd name="T0" fmla="*/ 309 w 309"/>
                <a:gd name="T1" fmla="*/ 401 h 401"/>
                <a:gd name="T2" fmla="*/ 229 w 309"/>
                <a:gd name="T3" fmla="*/ 401 h 401"/>
                <a:gd name="T4" fmla="*/ 75 w 309"/>
                <a:gd name="T5" fmla="*/ 132 h 401"/>
                <a:gd name="T6" fmla="*/ 72 w 309"/>
                <a:gd name="T7" fmla="*/ 132 h 401"/>
                <a:gd name="T8" fmla="*/ 72 w 309"/>
                <a:gd name="T9" fmla="*/ 401 h 401"/>
                <a:gd name="T10" fmla="*/ 0 w 309"/>
                <a:gd name="T11" fmla="*/ 401 h 401"/>
                <a:gd name="T12" fmla="*/ 0 w 309"/>
                <a:gd name="T13" fmla="*/ 0 h 401"/>
                <a:gd name="T14" fmla="*/ 101 w 309"/>
                <a:gd name="T15" fmla="*/ 0 h 401"/>
                <a:gd name="T16" fmla="*/ 236 w 309"/>
                <a:gd name="T17" fmla="*/ 236 h 401"/>
                <a:gd name="T18" fmla="*/ 236 w 309"/>
                <a:gd name="T19" fmla="*/ 236 h 401"/>
                <a:gd name="T20" fmla="*/ 236 w 309"/>
                <a:gd name="T21" fmla="*/ 0 h 401"/>
                <a:gd name="T22" fmla="*/ 309 w 309"/>
                <a:gd name="T23" fmla="*/ 0 h 401"/>
                <a:gd name="T24" fmla="*/ 309 w 309"/>
                <a:gd name="T25"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401">
                  <a:moveTo>
                    <a:pt x="309" y="401"/>
                  </a:moveTo>
                  <a:lnTo>
                    <a:pt x="229" y="401"/>
                  </a:lnTo>
                  <a:lnTo>
                    <a:pt x="75" y="132"/>
                  </a:lnTo>
                  <a:lnTo>
                    <a:pt x="72" y="132"/>
                  </a:lnTo>
                  <a:lnTo>
                    <a:pt x="72" y="401"/>
                  </a:lnTo>
                  <a:lnTo>
                    <a:pt x="0" y="401"/>
                  </a:lnTo>
                  <a:lnTo>
                    <a:pt x="0" y="0"/>
                  </a:lnTo>
                  <a:lnTo>
                    <a:pt x="101" y="0"/>
                  </a:lnTo>
                  <a:lnTo>
                    <a:pt x="236" y="236"/>
                  </a:lnTo>
                  <a:lnTo>
                    <a:pt x="236" y="236"/>
                  </a:lnTo>
                  <a:lnTo>
                    <a:pt x="236" y="0"/>
                  </a:lnTo>
                  <a:lnTo>
                    <a:pt x="309" y="0"/>
                  </a:lnTo>
                  <a:lnTo>
                    <a:pt x="309" y="4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2" name="Freeform 37"/>
            <p:cNvSpPr>
              <a:spLocks/>
            </p:cNvSpPr>
            <p:nvPr userDrawn="1"/>
          </p:nvSpPr>
          <p:spPr bwMode="auto">
            <a:xfrm>
              <a:off x="2997201" y="758826"/>
              <a:ext cx="455613" cy="636588"/>
            </a:xfrm>
            <a:custGeom>
              <a:avLst/>
              <a:gdLst>
                <a:gd name="T0" fmla="*/ 94 w 287"/>
                <a:gd name="T1" fmla="*/ 77 h 401"/>
                <a:gd name="T2" fmla="*/ 94 w 287"/>
                <a:gd name="T3" fmla="*/ 169 h 401"/>
                <a:gd name="T4" fmla="*/ 247 w 287"/>
                <a:gd name="T5" fmla="*/ 169 h 401"/>
                <a:gd name="T6" fmla="*/ 247 w 287"/>
                <a:gd name="T7" fmla="*/ 244 h 401"/>
                <a:gd name="T8" fmla="*/ 94 w 287"/>
                <a:gd name="T9" fmla="*/ 244 h 401"/>
                <a:gd name="T10" fmla="*/ 94 w 287"/>
                <a:gd name="T11" fmla="*/ 401 h 401"/>
                <a:gd name="T12" fmla="*/ 0 w 287"/>
                <a:gd name="T13" fmla="*/ 401 h 401"/>
                <a:gd name="T14" fmla="*/ 0 w 287"/>
                <a:gd name="T15" fmla="*/ 0 h 401"/>
                <a:gd name="T16" fmla="*/ 287 w 287"/>
                <a:gd name="T17" fmla="*/ 0 h 401"/>
                <a:gd name="T18" fmla="*/ 287 w 287"/>
                <a:gd name="T19" fmla="*/ 77 h 401"/>
                <a:gd name="T20" fmla="*/ 94 w 287"/>
                <a:gd name="T21" fmla="*/ 7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 h="401">
                  <a:moveTo>
                    <a:pt x="94" y="77"/>
                  </a:moveTo>
                  <a:lnTo>
                    <a:pt x="94" y="169"/>
                  </a:lnTo>
                  <a:lnTo>
                    <a:pt x="247" y="169"/>
                  </a:lnTo>
                  <a:lnTo>
                    <a:pt x="247" y="244"/>
                  </a:lnTo>
                  <a:lnTo>
                    <a:pt x="94" y="244"/>
                  </a:lnTo>
                  <a:lnTo>
                    <a:pt x="94" y="401"/>
                  </a:lnTo>
                  <a:lnTo>
                    <a:pt x="0" y="401"/>
                  </a:lnTo>
                  <a:lnTo>
                    <a:pt x="0" y="0"/>
                  </a:lnTo>
                  <a:lnTo>
                    <a:pt x="287" y="0"/>
                  </a:lnTo>
                  <a:lnTo>
                    <a:pt x="287" y="77"/>
                  </a:lnTo>
                  <a:lnTo>
                    <a:pt x="94"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3" name="Rectangle 38"/>
            <p:cNvSpPr>
              <a:spLocks noChangeArrowheads="1"/>
            </p:cNvSpPr>
            <p:nvPr userDrawn="1"/>
          </p:nvSpPr>
          <p:spPr bwMode="auto">
            <a:xfrm>
              <a:off x="3503613" y="758826"/>
              <a:ext cx="147638" cy="636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4" name="Freeform 39"/>
            <p:cNvSpPr>
              <a:spLocks noEditPoints="1"/>
            </p:cNvSpPr>
            <p:nvPr userDrawn="1"/>
          </p:nvSpPr>
          <p:spPr bwMode="auto">
            <a:xfrm>
              <a:off x="3778251" y="758826"/>
              <a:ext cx="523875" cy="636588"/>
            </a:xfrm>
            <a:custGeom>
              <a:avLst/>
              <a:gdLst>
                <a:gd name="T0" fmla="*/ 115 w 330"/>
                <a:gd name="T1" fmla="*/ 0 h 401"/>
                <a:gd name="T2" fmla="*/ 178 w 330"/>
                <a:gd name="T3" fmla="*/ 3 h 401"/>
                <a:gd name="T4" fmla="*/ 216 w 330"/>
                <a:gd name="T5" fmla="*/ 11 h 401"/>
                <a:gd name="T6" fmla="*/ 252 w 330"/>
                <a:gd name="T7" fmla="*/ 31 h 401"/>
                <a:gd name="T8" fmla="*/ 268 w 330"/>
                <a:gd name="T9" fmla="*/ 45 h 401"/>
                <a:gd name="T10" fmla="*/ 297 w 330"/>
                <a:gd name="T11" fmla="*/ 79 h 401"/>
                <a:gd name="T12" fmla="*/ 316 w 330"/>
                <a:gd name="T13" fmla="*/ 116 h 401"/>
                <a:gd name="T14" fmla="*/ 327 w 330"/>
                <a:gd name="T15" fmla="*/ 157 h 401"/>
                <a:gd name="T16" fmla="*/ 330 w 330"/>
                <a:gd name="T17" fmla="*/ 199 h 401"/>
                <a:gd name="T18" fmla="*/ 329 w 330"/>
                <a:gd name="T19" fmla="*/ 220 h 401"/>
                <a:gd name="T20" fmla="*/ 322 w 330"/>
                <a:gd name="T21" fmla="*/ 258 h 401"/>
                <a:gd name="T22" fmla="*/ 309 w 330"/>
                <a:gd name="T23" fmla="*/ 295 h 401"/>
                <a:gd name="T24" fmla="*/ 290 w 330"/>
                <a:gd name="T25" fmla="*/ 330 h 401"/>
                <a:gd name="T26" fmla="*/ 277 w 330"/>
                <a:gd name="T27" fmla="*/ 346 h 401"/>
                <a:gd name="T28" fmla="*/ 247 w 330"/>
                <a:gd name="T29" fmla="*/ 374 h 401"/>
                <a:gd name="T30" fmla="*/ 212 w 330"/>
                <a:gd name="T31" fmla="*/ 390 h 401"/>
                <a:gd name="T32" fmla="*/ 173 w 330"/>
                <a:gd name="T33" fmla="*/ 399 h 401"/>
                <a:gd name="T34" fmla="*/ 131 w 330"/>
                <a:gd name="T35" fmla="*/ 401 h 401"/>
                <a:gd name="T36" fmla="*/ 0 w 330"/>
                <a:gd name="T37" fmla="*/ 0 h 401"/>
                <a:gd name="T38" fmla="*/ 93 w 330"/>
                <a:gd name="T39" fmla="*/ 326 h 401"/>
                <a:gd name="T40" fmla="*/ 125 w 330"/>
                <a:gd name="T41" fmla="*/ 326 h 401"/>
                <a:gd name="T42" fmla="*/ 152 w 330"/>
                <a:gd name="T43" fmla="*/ 324 h 401"/>
                <a:gd name="T44" fmla="*/ 175 w 330"/>
                <a:gd name="T45" fmla="*/ 318 h 401"/>
                <a:gd name="T46" fmla="*/ 194 w 330"/>
                <a:gd name="T47" fmla="*/ 305 h 401"/>
                <a:gd name="T48" fmla="*/ 212 w 330"/>
                <a:gd name="T49" fmla="*/ 282 h 401"/>
                <a:gd name="T50" fmla="*/ 216 w 330"/>
                <a:gd name="T51" fmla="*/ 273 h 401"/>
                <a:gd name="T52" fmla="*/ 228 w 330"/>
                <a:gd name="T53" fmla="*/ 241 h 401"/>
                <a:gd name="T54" fmla="*/ 234 w 330"/>
                <a:gd name="T55" fmla="*/ 196 h 401"/>
                <a:gd name="T56" fmla="*/ 231 w 330"/>
                <a:gd name="T57" fmla="*/ 172 h 401"/>
                <a:gd name="T58" fmla="*/ 223 w 330"/>
                <a:gd name="T59" fmla="*/ 136 h 401"/>
                <a:gd name="T60" fmla="*/ 212 w 330"/>
                <a:gd name="T61" fmla="*/ 116 h 401"/>
                <a:gd name="T62" fmla="*/ 205 w 330"/>
                <a:gd name="T63" fmla="*/ 106 h 401"/>
                <a:gd name="T64" fmla="*/ 188 w 330"/>
                <a:gd name="T65" fmla="*/ 88 h 401"/>
                <a:gd name="T66" fmla="*/ 170 w 330"/>
                <a:gd name="T67" fmla="*/ 79 h 401"/>
                <a:gd name="T68" fmla="*/ 149 w 330"/>
                <a:gd name="T69" fmla="*/ 74 h 401"/>
                <a:gd name="T70" fmla="*/ 93 w 330"/>
                <a:gd name="T71" fmla="*/ 7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0" h="401">
                  <a:moveTo>
                    <a:pt x="115" y="0"/>
                  </a:moveTo>
                  <a:lnTo>
                    <a:pt x="115" y="0"/>
                  </a:lnTo>
                  <a:lnTo>
                    <a:pt x="159" y="0"/>
                  </a:lnTo>
                  <a:lnTo>
                    <a:pt x="178" y="3"/>
                  </a:lnTo>
                  <a:lnTo>
                    <a:pt x="197" y="7"/>
                  </a:lnTo>
                  <a:lnTo>
                    <a:pt x="216" y="11"/>
                  </a:lnTo>
                  <a:lnTo>
                    <a:pt x="234" y="19"/>
                  </a:lnTo>
                  <a:lnTo>
                    <a:pt x="252" y="31"/>
                  </a:lnTo>
                  <a:lnTo>
                    <a:pt x="268" y="45"/>
                  </a:lnTo>
                  <a:lnTo>
                    <a:pt x="268" y="45"/>
                  </a:lnTo>
                  <a:lnTo>
                    <a:pt x="284" y="61"/>
                  </a:lnTo>
                  <a:lnTo>
                    <a:pt x="297" y="79"/>
                  </a:lnTo>
                  <a:lnTo>
                    <a:pt x="306" y="96"/>
                  </a:lnTo>
                  <a:lnTo>
                    <a:pt x="316" y="116"/>
                  </a:lnTo>
                  <a:lnTo>
                    <a:pt x="322" y="136"/>
                  </a:lnTo>
                  <a:lnTo>
                    <a:pt x="327" y="157"/>
                  </a:lnTo>
                  <a:lnTo>
                    <a:pt x="329" y="178"/>
                  </a:lnTo>
                  <a:lnTo>
                    <a:pt x="330" y="199"/>
                  </a:lnTo>
                  <a:lnTo>
                    <a:pt x="330" y="199"/>
                  </a:lnTo>
                  <a:lnTo>
                    <a:pt x="329" y="220"/>
                  </a:lnTo>
                  <a:lnTo>
                    <a:pt x="327" y="239"/>
                  </a:lnTo>
                  <a:lnTo>
                    <a:pt x="322" y="258"/>
                  </a:lnTo>
                  <a:lnTo>
                    <a:pt x="317" y="278"/>
                  </a:lnTo>
                  <a:lnTo>
                    <a:pt x="309" y="295"/>
                  </a:lnTo>
                  <a:lnTo>
                    <a:pt x="301" y="313"/>
                  </a:lnTo>
                  <a:lnTo>
                    <a:pt x="290" y="330"/>
                  </a:lnTo>
                  <a:lnTo>
                    <a:pt x="277" y="346"/>
                  </a:lnTo>
                  <a:lnTo>
                    <a:pt x="277" y="346"/>
                  </a:lnTo>
                  <a:lnTo>
                    <a:pt x="263" y="361"/>
                  </a:lnTo>
                  <a:lnTo>
                    <a:pt x="247" y="374"/>
                  </a:lnTo>
                  <a:lnTo>
                    <a:pt x="229" y="383"/>
                  </a:lnTo>
                  <a:lnTo>
                    <a:pt x="212" y="390"/>
                  </a:lnTo>
                  <a:lnTo>
                    <a:pt x="192" y="396"/>
                  </a:lnTo>
                  <a:lnTo>
                    <a:pt x="173" y="399"/>
                  </a:lnTo>
                  <a:lnTo>
                    <a:pt x="152" y="401"/>
                  </a:lnTo>
                  <a:lnTo>
                    <a:pt x="131" y="401"/>
                  </a:lnTo>
                  <a:lnTo>
                    <a:pt x="0" y="401"/>
                  </a:lnTo>
                  <a:lnTo>
                    <a:pt x="0" y="0"/>
                  </a:lnTo>
                  <a:lnTo>
                    <a:pt x="115" y="0"/>
                  </a:lnTo>
                  <a:close/>
                  <a:moveTo>
                    <a:pt x="93" y="326"/>
                  </a:moveTo>
                  <a:lnTo>
                    <a:pt x="125" y="326"/>
                  </a:lnTo>
                  <a:lnTo>
                    <a:pt x="125" y="326"/>
                  </a:lnTo>
                  <a:lnTo>
                    <a:pt x="139" y="326"/>
                  </a:lnTo>
                  <a:lnTo>
                    <a:pt x="152" y="324"/>
                  </a:lnTo>
                  <a:lnTo>
                    <a:pt x="164" y="322"/>
                  </a:lnTo>
                  <a:lnTo>
                    <a:pt x="175" y="318"/>
                  </a:lnTo>
                  <a:lnTo>
                    <a:pt x="184" y="313"/>
                  </a:lnTo>
                  <a:lnTo>
                    <a:pt x="194" y="305"/>
                  </a:lnTo>
                  <a:lnTo>
                    <a:pt x="202" y="295"/>
                  </a:lnTo>
                  <a:lnTo>
                    <a:pt x="212" y="282"/>
                  </a:lnTo>
                  <a:lnTo>
                    <a:pt x="212" y="282"/>
                  </a:lnTo>
                  <a:lnTo>
                    <a:pt x="216" y="273"/>
                  </a:lnTo>
                  <a:lnTo>
                    <a:pt x="221" y="263"/>
                  </a:lnTo>
                  <a:lnTo>
                    <a:pt x="228" y="241"/>
                  </a:lnTo>
                  <a:lnTo>
                    <a:pt x="232" y="218"/>
                  </a:lnTo>
                  <a:lnTo>
                    <a:pt x="234" y="196"/>
                  </a:lnTo>
                  <a:lnTo>
                    <a:pt x="234" y="196"/>
                  </a:lnTo>
                  <a:lnTo>
                    <a:pt x="231" y="172"/>
                  </a:lnTo>
                  <a:lnTo>
                    <a:pt x="226" y="149"/>
                  </a:lnTo>
                  <a:lnTo>
                    <a:pt x="223" y="136"/>
                  </a:lnTo>
                  <a:lnTo>
                    <a:pt x="218" y="127"/>
                  </a:lnTo>
                  <a:lnTo>
                    <a:pt x="212" y="116"/>
                  </a:lnTo>
                  <a:lnTo>
                    <a:pt x="205" y="106"/>
                  </a:lnTo>
                  <a:lnTo>
                    <a:pt x="205" y="106"/>
                  </a:lnTo>
                  <a:lnTo>
                    <a:pt x="196" y="96"/>
                  </a:lnTo>
                  <a:lnTo>
                    <a:pt x="188" y="88"/>
                  </a:lnTo>
                  <a:lnTo>
                    <a:pt x="180" y="84"/>
                  </a:lnTo>
                  <a:lnTo>
                    <a:pt x="170" y="79"/>
                  </a:lnTo>
                  <a:lnTo>
                    <a:pt x="160" y="76"/>
                  </a:lnTo>
                  <a:lnTo>
                    <a:pt x="149" y="74"/>
                  </a:lnTo>
                  <a:lnTo>
                    <a:pt x="125" y="74"/>
                  </a:lnTo>
                  <a:lnTo>
                    <a:pt x="93" y="74"/>
                  </a:lnTo>
                  <a:lnTo>
                    <a:pt x="93"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5" name="Freeform 40"/>
            <p:cNvSpPr>
              <a:spLocks/>
            </p:cNvSpPr>
            <p:nvPr userDrawn="1"/>
          </p:nvSpPr>
          <p:spPr bwMode="auto">
            <a:xfrm>
              <a:off x="4391026" y="758826"/>
              <a:ext cx="455613" cy="636588"/>
            </a:xfrm>
            <a:custGeom>
              <a:avLst/>
              <a:gdLst>
                <a:gd name="T0" fmla="*/ 95 w 287"/>
                <a:gd name="T1" fmla="*/ 77 h 401"/>
                <a:gd name="T2" fmla="*/ 95 w 287"/>
                <a:gd name="T3" fmla="*/ 159 h 401"/>
                <a:gd name="T4" fmla="*/ 247 w 287"/>
                <a:gd name="T5" fmla="*/ 159 h 401"/>
                <a:gd name="T6" fmla="*/ 247 w 287"/>
                <a:gd name="T7" fmla="*/ 234 h 401"/>
                <a:gd name="T8" fmla="*/ 95 w 287"/>
                <a:gd name="T9" fmla="*/ 234 h 401"/>
                <a:gd name="T10" fmla="*/ 95 w 287"/>
                <a:gd name="T11" fmla="*/ 324 h 401"/>
                <a:gd name="T12" fmla="*/ 287 w 287"/>
                <a:gd name="T13" fmla="*/ 324 h 401"/>
                <a:gd name="T14" fmla="*/ 287 w 287"/>
                <a:gd name="T15" fmla="*/ 401 h 401"/>
                <a:gd name="T16" fmla="*/ 0 w 287"/>
                <a:gd name="T17" fmla="*/ 401 h 401"/>
                <a:gd name="T18" fmla="*/ 0 w 287"/>
                <a:gd name="T19" fmla="*/ 0 h 401"/>
                <a:gd name="T20" fmla="*/ 287 w 287"/>
                <a:gd name="T21" fmla="*/ 0 h 401"/>
                <a:gd name="T22" fmla="*/ 287 w 287"/>
                <a:gd name="T23" fmla="*/ 77 h 401"/>
                <a:gd name="T24" fmla="*/ 95 w 287"/>
                <a:gd name="T25" fmla="*/ 7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401">
                  <a:moveTo>
                    <a:pt x="95" y="77"/>
                  </a:moveTo>
                  <a:lnTo>
                    <a:pt x="95" y="159"/>
                  </a:lnTo>
                  <a:lnTo>
                    <a:pt x="247" y="159"/>
                  </a:lnTo>
                  <a:lnTo>
                    <a:pt x="247" y="234"/>
                  </a:lnTo>
                  <a:lnTo>
                    <a:pt x="95" y="234"/>
                  </a:lnTo>
                  <a:lnTo>
                    <a:pt x="95" y="324"/>
                  </a:lnTo>
                  <a:lnTo>
                    <a:pt x="287" y="324"/>
                  </a:lnTo>
                  <a:lnTo>
                    <a:pt x="287" y="401"/>
                  </a:lnTo>
                  <a:lnTo>
                    <a:pt x="0" y="401"/>
                  </a:lnTo>
                  <a:lnTo>
                    <a:pt x="0" y="0"/>
                  </a:lnTo>
                  <a:lnTo>
                    <a:pt x="287" y="0"/>
                  </a:lnTo>
                  <a:lnTo>
                    <a:pt x="287" y="77"/>
                  </a:lnTo>
                  <a:lnTo>
                    <a:pt x="9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6" name="Freeform 41"/>
            <p:cNvSpPr>
              <a:spLocks/>
            </p:cNvSpPr>
            <p:nvPr userDrawn="1"/>
          </p:nvSpPr>
          <p:spPr bwMode="auto">
            <a:xfrm>
              <a:off x="4930776" y="758826"/>
              <a:ext cx="492125" cy="636588"/>
            </a:xfrm>
            <a:custGeom>
              <a:avLst/>
              <a:gdLst>
                <a:gd name="T0" fmla="*/ 310 w 310"/>
                <a:gd name="T1" fmla="*/ 401 h 401"/>
                <a:gd name="T2" fmla="*/ 230 w 310"/>
                <a:gd name="T3" fmla="*/ 401 h 401"/>
                <a:gd name="T4" fmla="*/ 76 w 310"/>
                <a:gd name="T5" fmla="*/ 132 h 401"/>
                <a:gd name="T6" fmla="*/ 73 w 310"/>
                <a:gd name="T7" fmla="*/ 132 h 401"/>
                <a:gd name="T8" fmla="*/ 73 w 310"/>
                <a:gd name="T9" fmla="*/ 401 h 401"/>
                <a:gd name="T10" fmla="*/ 0 w 310"/>
                <a:gd name="T11" fmla="*/ 401 h 401"/>
                <a:gd name="T12" fmla="*/ 0 w 310"/>
                <a:gd name="T13" fmla="*/ 0 h 401"/>
                <a:gd name="T14" fmla="*/ 101 w 310"/>
                <a:gd name="T15" fmla="*/ 0 h 401"/>
                <a:gd name="T16" fmla="*/ 236 w 310"/>
                <a:gd name="T17" fmla="*/ 236 h 401"/>
                <a:gd name="T18" fmla="*/ 238 w 310"/>
                <a:gd name="T19" fmla="*/ 236 h 401"/>
                <a:gd name="T20" fmla="*/ 238 w 310"/>
                <a:gd name="T21" fmla="*/ 0 h 401"/>
                <a:gd name="T22" fmla="*/ 310 w 310"/>
                <a:gd name="T23" fmla="*/ 0 h 401"/>
                <a:gd name="T24" fmla="*/ 310 w 310"/>
                <a:gd name="T25"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401">
                  <a:moveTo>
                    <a:pt x="310" y="401"/>
                  </a:moveTo>
                  <a:lnTo>
                    <a:pt x="230" y="401"/>
                  </a:lnTo>
                  <a:lnTo>
                    <a:pt x="76" y="132"/>
                  </a:lnTo>
                  <a:lnTo>
                    <a:pt x="73" y="132"/>
                  </a:lnTo>
                  <a:lnTo>
                    <a:pt x="73" y="401"/>
                  </a:lnTo>
                  <a:lnTo>
                    <a:pt x="0" y="401"/>
                  </a:lnTo>
                  <a:lnTo>
                    <a:pt x="0" y="0"/>
                  </a:lnTo>
                  <a:lnTo>
                    <a:pt x="101" y="0"/>
                  </a:lnTo>
                  <a:lnTo>
                    <a:pt x="236" y="236"/>
                  </a:lnTo>
                  <a:lnTo>
                    <a:pt x="238" y="236"/>
                  </a:lnTo>
                  <a:lnTo>
                    <a:pt x="238" y="0"/>
                  </a:lnTo>
                  <a:lnTo>
                    <a:pt x="310" y="0"/>
                  </a:lnTo>
                  <a:lnTo>
                    <a:pt x="310" y="4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7" name="Freeform 42"/>
            <p:cNvSpPr>
              <a:spLocks/>
            </p:cNvSpPr>
            <p:nvPr userDrawn="1"/>
          </p:nvSpPr>
          <p:spPr bwMode="auto">
            <a:xfrm>
              <a:off x="5499101" y="758826"/>
              <a:ext cx="471488" cy="636588"/>
            </a:xfrm>
            <a:custGeom>
              <a:avLst/>
              <a:gdLst>
                <a:gd name="T0" fmla="*/ 297 w 297"/>
                <a:gd name="T1" fmla="*/ 79 h 401"/>
                <a:gd name="T2" fmla="*/ 196 w 297"/>
                <a:gd name="T3" fmla="*/ 79 h 401"/>
                <a:gd name="T4" fmla="*/ 196 w 297"/>
                <a:gd name="T5" fmla="*/ 401 h 401"/>
                <a:gd name="T6" fmla="*/ 103 w 297"/>
                <a:gd name="T7" fmla="*/ 401 h 401"/>
                <a:gd name="T8" fmla="*/ 103 w 297"/>
                <a:gd name="T9" fmla="*/ 79 h 401"/>
                <a:gd name="T10" fmla="*/ 0 w 297"/>
                <a:gd name="T11" fmla="*/ 79 h 401"/>
                <a:gd name="T12" fmla="*/ 0 w 297"/>
                <a:gd name="T13" fmla="*/ 0 h 401"/>
                <a:gd name="T14" fmla="*/ 297 w 297"/>
                <a:gd name="T15" fmla="*/ 0 h 401"/>
                <a:gd name="T16" fmla="*/ 297 w 297"/>
                <a:gd name="T17" fmla="*/ 7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401">
                  <a:moveTo>
                    <a:pt x="297" y="79"/>
                  </a:moveTo>
                  <a:lnTo>
                    <a:pt x="196" y="79"/>
                  </a:lnTo>
                  <a:lnTo>
                    <a:pt x="196" y="401"/>
                  </a:lnTo>
                  <a:lnTo>
                    <a:pt x="103" y="401"/>
                  </a:lnTo>
                  <a:lnTo>
                    <a:pt x="103" y="79"/>
                  </a:lnTo>
                  <a:lnTo>
                    <a:pt x="0" y="79"/>
                  </a:lnTo>
                  <a:lnTo>
                    <a:pt x="0" y="0"/>
                  </a:lnTo>
                  <a:lnTo>
                    <a:pt x="297" y="0"/>
                  </a:lnTo>
                  <a:lnTo>
                    <a:pt x="297"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8" name="Rectangle 43"/>
            <p:cNvSpPr>
              <a:spLocks noChangeArrowheads="1"/>
            </p:cNvSpPr>
            <p:nvPr userDrawn="1"/>
          </p:nvSpPr>
          <p:spPr bwMode="auto">
            <a:xfrm>
              <a:off x="6048376" y="758826"/>
              <a:ext cx="150813" cy="636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79" name="Freeform 44"/>
            <p:cNvSpPr>
              <a:spLocks noEditPoints="1"/>
            </p:cNvSpPr>
            <p:nvPr userDrawn="1"/>
          </p:nvSpPr>
          <p:spPr bwMode="auto">
            <a:xfrm>
              <a:off x="6272213" y="758826"/>
              <a:ext cx="577850" cy="636588"/>
            </a:xfrm>
            <a:custGeom>
              <a:avLst/>
              <a:gdLst>
                <a:gd name="T0" fmla="*/ 364 w 364"/>
                <a:gd name="T1" fmla="*/ 401 h 401"/>
                <a:gd name="T2" fmla="*/ 263 w 364"/>
                <a:gd name="T3" fmla="*/ 401 h 401"/>
                <a:gd name="T4" fmla="*/ 239 w 364"/>
                <a:gd name="T5" fmla="*/ 319 h 401"/>
                <a:gd name="T6" fmla="*/ 110 w 364"/>
                <a:gd name="T7" fmla="*/ 319 h 401"/>
                <a:gd name="T8" fmla="*/ 84 w 364"/>
                <a:gd name="T9" fmla="*/ 401 h 401"/>
                <a:gd name="T10" fmla="*/ 0 w 364"/>
                <a:gd name="T11" fmla="*/ 401 h 401"/>
                <a:gd name="T12" fmla="*/ 130 w 364"/>
                <a:gd name="T13" fmla="*/ 0 h 401"/>
                <a:gd name="T14" fmla="*/ 239 w 364"/>
                <a:gd name="T15" fmla="*/ 0 h 401"/>
                <a:gd name="T16" fmla="*/ 364 w 364"/>
                <a:gd name="T17" fmla="*/ 401 h 401"/>
                <a:gd name="T18" fmla="*/ 217 w 364"/>
                <a:gd name="T19" fmla="*/ 245 h 401"/>
                <a:gd name="T20" fmla="*/ 175 w 364"/>
                <a:gd name="T21" fmla="*/ 104 h 401"/>
                <a:gd name="T22" fmla="*/ 132 w 364"/>
                <a:gd name="T23" fmla="*/ 245 h 401"/>
                <a:gd name="T24" fmla="*/ 217 w 364"/>
                <a:gd name="T25" fmla="*/ 24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 h="401">
                  <a:moveTo>
                    <a:pt x="364" y="401"/>
                  </a:moveTo>
                  <a:lnTo>
                    <a:pt x="263" y="401"/>
                  </a:lnTo>
                  <a:lnTo>
                    <a:pt x="239" y="319"/>
                  </a:lnTo>
                  <a:lnTo>
                    <a:pt x="110" y="319"/>
                  </a:lnTo>
                  <a:lnTo>
                    <a:pt x="84" y="401"/>
                  </a:lnTo>
                  <a:lnTo>
                    <a:pt x="0" y="401"/>
                  </a:lnTo>
                  <a:lnTo>
                    <a:pt x="130" y="0"/>
                  </a:lnTo>
                  <a:lnTo>
                    <a:pt x="239" y="0"/>
                  </a:lnTo>
                  <a:lnTo>
                    <a:pt x="364" y="401"/>
                  </a:lnTo>
                  <a:close/>
                  <a:moveTo>
                    <a:pt x="217" y="245"/>
                  </a:moveTo>
                  <a:lnTo>
                    <a:pt x="175" y="104"/>
                  </a:lnTo>
                  <a:lnTo>
                    <a:pt x="132" y="245"/>
                  </a:lnTo>
                  <a:lnTo>
                    <a:pt x="217"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80" name="Freeform 45"/>
            <p:cNvSpPr>
              <a:spLocks/>
            </p:cNvSpPr>
            <p:nvPr userDrawn="1"/>
          </p:nvSpPr>
          <p:spPr bwMode="auto">
            <a:xfrm>
              <a:off x="6916738" y="758826"/>
              <a:ext cx="404813" cy="636588"/>
            </a:xfrm>
            <a:custGeom>
              <a:avLst/>
              <a:gdLst>
                <a:gd name="T0" fmla="*/ 255 w 255"/>
                <a:gd name="T1" fmla="*/ 322 h 401"/>
                <a:gd name="T2" fmla="*/ 255 w 255"/>
                <a:gd name="T3" fmla="*/ 401 h 401"/>
                <a:gd name="T4" fmla="*/ 0 w 255"/>
                <a:gd name="T5" fmla="*/ 401 h 401"/>
                <a:gd name="T6" fmla="*/ 0 w 255"/>
                <a:gd name="T7" fmla="*/ 0 h 401"/>
                <a:gd name="T8" fmla="*/ 95 w 255"/>
                <a:gd name="T9" fmla="*/ 0 h 401"/>
                <a:gd name="T10" fmla="*/ 95 w 255"/>
                <a:gd name="T11" fmla="*/ 322 h 401"/>
                <a:gd name="T12" fmla="*/ 255 w 255"/>
                <a:gd name="T13" fmla="*/ 322 h 401"/>
              </a:gdLst>
              <a:ahLst/>
              <a:cxnLst>
                <a:cxn ang="0">
                  <a:pos x="T0" y="T1"/>
                </a:cxn>
                <a:cxn ang="0">
                  <a:pos x="T2" y="T3"/>
                </a:cxn>
                <a:cxn ang="0">
                  <a:pos x="T4" y="T5"/>
                </a:cxn>
                <a:cxn ang="0">
                  <a:pos x="T6" y="T7"/>
                </a:cxn>
                <a:cxn ang="0">
                  <a:pos x="T8" y="T9"/>
                </a:cxn>
                <a:cxn ang="0">
                  <a:pos x="T10" y="T11"/>
                </a:cxn>
                <a:cxn ang="0">
                  <a:pos x="T12" y="T13"/>
                </a:cxn>
              </a:cxnLst>
              <a:rect l="0" t="0" r="r" b="b"/>
              <a:pathLst>
                <a:path w="255" h="401">
                  <a:moveTo>
                    <a:pt x="255" y="322"/>
                  </a:moveTo>
                  <a:lnTo>
                    <a:pt x="255" y="401"/>
                  </a:lnTo>
                  <a:lnTo>
                    <a:pt x="0" y="401"/>
                  </a:lnTo>
                  <a:lnTo>
                    <a:pt x="0" y="0"/>
                  </a:lnTo>
                  <a:lnTo>
                    <a:pt x="95" y="0"/>
                  </a:lnTo>
                  <a:lnTo>
                    <a:pt x="95" y="322"/>
                  </a:lnTo>
                  <a:lnTo>
                    <a:pt x="255" y="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pic>
        <p:nvPicPr>
          <p:cNvPr id="14" name="Picture 49"/>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431800" y="6124883"/>
            <a:ext cx="1369148" cy="491398"/>
          </a:xfrm>
          <a:prstGeom prst="rect">
            <a:avLst/>
          </a:prstGeom>
          <a:noFill/>
          <a:ln w="9525">
            <a:noFill/>
            <a:miter lim="800000"/>
            <a:headEnd/>
            <a:tailEnd/>
          </a:ln>
        </p:spPr>
      </p:pic>
      <p:sp>
        <p:nvSpPr>
          <p:cNvPr id="2" name="Title 1"/>
          <p:cNvSpPr>
            <a:spLocks noGrp="1"/>
          </p:cNvSpPr>
          <p:nvPr>
            <p:ph type="ctrTitle"/>
          </p:nvPr>
        </p:nvSpPr>
        <p:spPr>
          <a:xfrm>
            <a:off x="325438" y="2"/>
            <a:ext cx="5349692" cy="3293192"/>
          </a:xfrm>
        </p:spPr>
        <p:txBody>
          <a:bodyPr>
            <a:noAutofit/>
          </a:bodyPr>
          <a:lstStyle>
            <a:lvl1pPr algn="l">
              <a:defRPr sz="4000" cap="all">
                <a:solidFill>
                  <a:schemeClr val="accent6"/>
                </a:solidFill>
              </a:defRPr>
            </a:lvl1pPr>
          </a:lstStyle>
          <a:p>
            <a:r>
              <a:rPr lang="en-US" noProof="0"/>
              <a:t>Click to edit Master title style</a:t>
            </a:r>
            <a:endParaRPr lang="en-GB" noProof="0"/>
          </a:p>
        </p:txBody>
      </p:sp>
      <p:sp>
        <p:nvSpPr>
          <p:cNvPr id="3" name="Subtitle 2"/>
          <p:cNvSpPr>
            <a:spLocks noGrp="1"/>
          </p:cNvSpPr>
          <p:nvPr>
            <p:ph type="subTitle" idx="1"/>
          </p:nvPr>
        </p:nvSpPr>
        <p:spPr>
          <a:xfrm>
            <a:off x="325438" y="3428998"/>
            <a:ext cx="5349692" cy="1902542"/>
          </a:xfrm>
        </p:spPr>
        <p:txBody>
          <a:bodyPr>
            <a:noAutofit/>
          </a:bodyPr>
          <a:lstStyle>
            <a:lvl1pPr marL="0" indent="0" algn="l">
              <a:buNone/>
              <a:defRPr sz="1600">
                <a:solidFill>
                  <a:srgbClr val="5F57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37771" y="2783745"/>
            <a:ext cx="3606230" cy="4074256"/>
          </a:xfrm>
          <a:prstGeom prst="rect">
            <a:avLst/>
          </a:prstGeom>
        </p:spPr>
      </p:pic>
    </p:spTree>
    <p:extLst>
      <p:ext uri="{BB962C8B-B14F-4D97-AF65-F5344CB8AC3E}">
        <p14:creationId xmlns:p14="http://schemas.microsoft.com/office/powerpoint/2010/main" val="339561640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imag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itle 1"/>
          <p:cNvSpPr>
            <a:spLocks noGrp="1"/>
          </p:cNvSpPr>
          <p:nvPr>
            <p:ph type="ctrTitle"/>
          </p:nvPr>
        </p:nvSpPr>
        <p:spPr>
          <a:xfrm>
            <a:off x="325438" y="748605"/>
            <a:ext cx="8386762" cy="2136428"/>
          </a:xfrm>
        </p:spPr>
        <p:txBody>
          <a:bodyPr>
            <a:noAutofit/>
          </a:bodyPr>
          <a:lstStyle>
            <a:lvl1pPr algn="l">
              <a:defRPr sz="3600" b="1" cap="all">
                <a:solidFill>
                  <a:schemeClr val="bg1"/>
                </a:solidFill>
                <a:effectLst>
                  <a:outerShdw blurRad="63500" dist="38100" dir="2700000" algn="tl" rotWithShape="0">
                    <a:srgbClr val="000000">
                      <a:alpha val="30000"/>
                    </a:srgbClr>
                  </a:outerShdw>
                </a:effectLst>
              </a:defRPr>
            </a:lvl1pPr>
          </a:lstStyle>
          <a:p>
            <a:r>
              <a:rPr lang="en-US" noProof="0"/>
              <a:t>Click to edit Master title style</a:t>
            </a:r>
            <a:endParaRPr lang="en-GB" noProof="0"/>
          </a:p>
        </p:txBody>
      </p:sp>
      <p:sp>
        <p:nvSpPr>
          <p:cNvPr id="9" name="Subtitle 2"/>
          <p:cNvSpPr>
            <a:spLocks noGrp="1"/>
          </p:cNvSpPr>
          <p:nvPr>
            <p:ph type="subTitle" idx="1"/>
          </p:nvPr>
        </p:nvSpPr>
        <p:spPr>
          <a:xfrm>
            <a:off x="325438" y="3020837"/>
            <a:ext cx="5349692" cy="1902542"/>
          </a:xfrm>
        </p:spPr>
        <p:txBody>
          <a:bodyPr>
            <a:noAutofit/>
          </a:bodyPr>
          <a:lstStyle>
            <a:lvl1pPr marL="0" indent="0" algn="l">
              <a:buNone/>
              <a:defRPr sz="1600" b="1">
                <a:solidFill>
                  <a:srgbClr val="FFFFFF"/>
                </a:solidFill>
                <a:effectLst>
                  <a:outerShdw blurRad="63500" dist="38100" dir="2700000" algn="tl" rotWithShape="0">
                    <a:srgbClr val="000000">
                      <a:alpha val="3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pic>
        <p:nvPicPr>
          <p:cNvPr id="10" name="Picture 49"/>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27950" y="6310006"/>
            <a:ext cx="984250" cy="353255"/>
          </a:xfrm>
          <a:prstGeom prst="rect">
            <a:avLst/>
          </a:prstGeom>
          <a:noFill/>
          <a:ln w="9525">
            <a:noFill/>
            <a:miter lim="800000"/>
            <a:headEnd/>
            <a:tailEnd/>
          </a:ln>
        </p:spPr>
      </p:pic>
    </p:spTree>
    <p:extLst>
      <p:ext uri="{BB962C8B-B14F-4D97-AF65-F5344CB8AC3E}">
        <p14:creationId xmlns:p14="http://schemas.microsoft.com/office/powerpoint/2010/main" val="8746830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 imag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itle 1"/>
          <p:cNvSpPr>
            <a:spLocks noGrp="1"/>
          </p:cNvSpPr>
          <p:nvPr>
            <p:ph type="ctrTitle"/>
          </p:nvPr>
        </p:nvSpPr>
        <p:spPr>
          <a:xfrm>
            <a:off x="325438" y="748605"/>
            <a:ext cx="8386762" cy="2136428"/>
          </a:xfrm>
        </p:spPr>
        <p:txBody>
          <a:bodyPr>
            <a:noAutofit/>
          </a:bodyPr>
          <a:lstStyle>
            <a:lvl1pPr algn="l">
              <a:defRPr sz="3600" cap="all">
                <a:solidFill>
                  <a:schemeClr val="bg1"/>
                </a:solidFill>
                <a:effectLst>
                  <a:outerShdw blurRad="63500" dist="38100" dir="2700000" algn="tl" rotWithShape="0">
                    <a:srgbClr val="000000">
                      <a:alpha val="30000"/>
                    </a:srgbClr>
                  </a:outerShdw>
                </a:effectLst>
              </a:defRPr>
            </a:lvl1pPr>
          </a:lstStyle>
          <a:p>
            <a:r>
              <a:rPr lang="en-US" noProof="0"/>
              <a:t>Click to edit Master title style</a:t>
            </a:r>
            <a:endParaRPr lang="en-GB" noProof="0"/>
          </a:p>
        </p:txBody>
      </p:sp>
      <p:sp>
        <p:nvSpPr>
          <p:cNvPr id="9" name="Subtitle 2"/>
          <p:cNvSpPr>
            <a:spLocks noGrp="1"/>
          </p:cNvSpPr>
          <p:nvPr>
            <p:ph type="subTitle" idx="1"/>
          </p:nvPr>
        </p:nvSpPr>
        <p:spPr>
          <a:xfrm>
            <a:off x="325438" y="3020837"/>
            <a:ext cx="5349692" cy="1902542"/>
          </a:xfrm>
        </p:spPr>
        <p:txBody>
          <a:bodyPr>
            <a:noAutofit/>
          </a:bodyPr>
          <a:lstStyle>
            <a:lvl1pPr marL="0" indent="0" algn="l">
              <a:buNone/>
              <a:defRPr sz="1600" b="1">
                <a:solidFill>
                  <a:srgbClr val="FFFFFF"/>
                </a:solidFill>
                <a:effectLst>
                  <a:outerShdw blurRad="63500" dist="38100" dir="2700000" algn="tl" rotWithShape="0">
                    <a:srgbClr val="000000">
                      <a:alpha val="3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pic>
        <p:nvPicPr>
          <p:cNvPr id="10" name="Picture 49"/>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27950" y="6310006"/>
            <a:ext cx="984250" cy="353255"/>
          </a:xfrm>
          <a:prstGeom prst="rect">
            <a:avLst/>
          </a:prstGeom>
          <a:noFill/>
          <a:ln w="9525">
            <a:noFill/>
            <a:miter lim="800000"/>
            <a:headEnd/>
            <a:tailEnd/>
          </a:ln>
        </p:spPr>
      </p:pic>
    </p:spTree>
    <p:extLst>
      <p:ext uri="{BB962C8B-B14F-4D97-AF65-F5344CB8AC3E}">
        <p14:creationId xmlns:p14="http://schemas.microsoft.com/office/powerpoint/2010/main" val="57873840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 image 3">
    <p:bg>
      <p:bgPr>
        <a:blipFill dpi="0" rotWithShape="1">
          <a:blip r:embed="rId2" cstate="screen">
            <a:lum/>
            <a:extLst>
              <a:ext uri="{28A0092B-C50C-407E-A947-70E740481C1C}">
                <a14:useLocalDpi xmlns:a14="http://schemas.microsoft.com/office/drawing/2010/main"/>
              </a:ext>
            </a:extLst>
          </a:blip>
          <a:srcRect/>
          <a:stretch>
            <a:fillRect b="10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itle 1"/>
          <p:cNvSpPr>
            <a:spLocks noGrp="1"/>
          </p:cNvSpPr>
          <p:nvPr>
            <p:ph type="ctrTitle"/>
          </p:nvPr>
        </p:nvSpPr>
        <p:spPr>
          <a:xfrm>
            <a:off x="325438" y="748605"/>
            <a:ext cx="8386762" cy="2136428"/>
          </a:xfrm>
        </p:spPr>
        <p:txBody>
          <a:bodyPr>
            <a:noAutofit/>
          </a:bodyPr>
          <a:lstStyle>
            <a:lvl1pPr algn="l">
              <a:defRPr sz="3600" cap="all">
                <a:solidFill>
                  <a:schemeClr val="bg1"/>
                </a:solidFill>
                <a:effectLst>
                  <a:outerShdw blurRad="63500" dist="38100" dir="2700000" algn="tl" rotWithShape="0">
                    <a:srgbClr val="000000">
                      <a:alpha val="30000"/>
                    </a:srgbClr>
                  </a:outerShdw>
                </a:effectLst>
              </a:defRPr>
            </a:lvl1pPr>
          </a:lstStyle>
          <a:p>
            <a:r>
              <a:rPr lang="en-US" noProof="0"/>
              <a:t>Click to edit Master title style</a:t>
            </a:r>
            <a:endParaRPr lang="en-GB" noProof="0"/>
          </a:p>
        </p:txBody>
      </p:sp>
      <p:sp>
        <p:nvSpPr>
          <p:cNvPr id="9" name="Subtitle 2"/>
          <p:cNvSpPr>
            <a:spLocks noGrp="1"/>
          </p:cNvSpPr>
          <p:nvPr>
            <p:ph type="subTitle" idx="1"/>
          </p:nvPr>
        </p:nvSpPr>
        <p:spPr>
          <a:xfrm>
            <a:off x="325438" y="3020837"/>
            <a:ext cx="5349692" cy="1902542"/>
          </a:xfrm>
        </p:spPr>
        <p:txBody>
          <a:bodyPr>
            <a:noAutofit/>
          </a:bodyPr>
          <a:lstStyle>
            <a:lvl1pPr marL="0" indent="0" algn="l">
              <a:buNone/>
              <a:defRPr sz="1600" b="1">
                <a:solidFill>
                  <a:srgbClr val="FFFFFF"/>
                </a:solidFill>
                <a:effectLst>
                  <a:outerShdw blurRad="63500" dist="38100" dir="2700000" algn="tl" rotWithShape="0">
                    <a:srgbClr val="000000">
                      <a:alpha val="3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pic>
        <p:nvPicPr>
          <p:cNvPr id="10" name="Picture 49"/>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27950" y="6310006"/>
            <a:ext cx="984250" cy="353255"/>
          </a:xfrm>
          <a:prstGeom prst="rect">
            <a:avLst/>
          </a:prstGeom>
          <a:noFill/>
          <a:ln w="9525">
            <a:noFill/>
            <a:miter lim="800000"/>
            <a:headEnd/>
            <a:tailEnd/>
          </a:ln>
        </p:spPr>
      </p:pic>
    </p:spTree>
    <p:extLst>
      <p:ext uri="{BB962C8B-B14F-4D97-AF65-F5344CB8AC3E}">
        <p14:creationId xmlns:p14="http://schemas.microsoft.com/office/powerpoint/2010/main" val="159963867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 im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itle 1"/>
          <p:cNvSpPr>
            <a:spLocks noGrp="1"/>
          </p:cNvSpPr>
          <p:nvPr>
            <p:ph type="ctrTitle"/>
          </p:nvPr>
        </p:nvSpPr>
        <p:spPr>
          <a:xfrm>
            <a:off x="325438" y="748605"/>
            <a:ext cx="8386762" cy="2136428"/>
          </a:xfrm>
        </p:spPr>
        <p:txBody>
          <a:bodyPr>
            <a:noAutofit/>
          </a:bodyPr>
          <a:lstStyle>
            <a:lvl1pPr algn="l">
              <a:defRPr sz="3600" cap="all">
                <a:solidFill>
                  <a:schemeClr val="bg1"/>
                </a:solidFill>
                <a:effectLst>
                  <a:outerShdw blurRad="63500" dist="38100" dir="2700000" algn="tl" rotWithShape="0">
                    <a:srgbClr val="000000">
                      <a:alpha val="30000"/>
                    </a:srgbClr>
                  </a:outerShdw>
                </a:effectLst>
              </a:defRPr>
            </a:lvl1pPr>
          </a:lstStyle>
          <a:p>
            <a:r>
              <a:rPr lang="en-US" noProof="0"/>
              <a:t>Click to edit Master title style</a:t>
            </a:r>
            <a:endParaRPr lang="en-GB" noProof="0"/>
          </a:p>
        </p:txBody>
      </p:sp>
      <p:sp>
        <p:nvSpPr>
          <p:cNvPr id="9" name="Subtitle 2"/>
          <p:cNvSpPr>
            <a:spLocks noGrp="1"/>
          </p:cNvSpPr>
          <p:nvPr>
            <p:ph type="subTitle" idx="1"/>
          </p:nvPr>
        </p:nvSpPr>
        <p:spPr>
          <a:xfrm>
            <a:off x="325438" y="3020837"/>
            <a:ext cx="5349692" cy="1902542"/>
          </a:xfrm>
        </p:spPr>
        <p:txBody>
          <a:bodyPr>
            <a:noAutofit/>
          </a:bodyPr>
          <a:lstStyle>
            <a:lvl1pPr marL="0" indent="0" algn="l">
              <a:buNone/>
              <a:defRPr sz="1600" b="1">
                <a:solidFill>
                  <a:srgbClr val="FFFFFF"/>
                </a:solidFill>
                <a:effectLst>
                  <a:outerShdw blurRad="63500" dist="38100" dir="2700000" algn="tl" rotWithShape="0">
                    <a:srgbClr val="000000">
                      <a:alpha val="3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pic>
        <p:nvPicPr>
          <p:cNvPr id="10" name="Picture 49"/>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27950" y="6310006"/>
            <a:ext cx="984250" cy="353255"/>
          </a:xfrm>
          <a:prstGeom prst="rect">
            <a:avLst/>
          </a:prstGeom>
          <a:noFill/>
          <a:ln w="9525">
            <a:noFill/>
            <a:miter lim="800000"/>
            <a:headEnd/>
            <a:tailEnd/>
          </a:ln>
        </p:spPr>
      </p:pic>
    </p:spTree>
    <p:extLst>
      <p:ext uri="{BB962C8B-B14F-4D97-AF65-F5344CB8AC3E}">
        <p14:creationId xmlns:p14="http://schemas.microsoft.com/office/powerpoint/2010/main" val="123098048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Agenda - Water -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pic>
        <p:nvPicPr>
          <p:cNvPr id="16" name="Picture 49"/>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27950" y="6310006"/>
            <a:ext cx="984250" cy="353255"/>
          </a:xfrm>
          <a:prstGeom prst="rect">
            <a:avLst/>
          </a:prstGeom>
          <a:noFill/>
          <a:ln w="9525">
            <a:noFill/>
            <a:miter lim="800000"/>
            <a:headEnd/>
            <a:tailEnd/>
          </a:ln>
        </p:spPr>
      </p:pic>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ext Placeholder 4"/>
          <p:cNvSpPr>
            <a:spLocks noGrp="1"/>
          </p:cNvSpPr>
          <p:nvPr>
            <p:ph type="body" sz="quarter" idx="16"/>
          </p:nvPr>
        </p:nvSpPr>
        <p:spPr>
          <a:xfrm>
            <a:off x="6647541" y="3151200"/>
            <a:ext cx="1980000" cy="2655305"/>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Edit Master text styles</a:t>
            </a:r>
          </a:p>
        </p:txBody>
      </p:sp>
      <p:sp>
        <p:nvSpPr>
          <p:cNvPr id="9" name="Text Placeholder 4"/>
          <p:cNvSpPr>
            <a:spLocks noGrp="1"/>
          </p:cNvSpPr>
          <p:nvPr>
            <p:ph type="body" sz="quarter" idx="14"/>
          </p:nvPr>
        </p:nvSpPr>
        <p:spPr>
          <a:xfrm>
            <a:off x="3838723" y="3151200"/>
            <a:ext cx="1980000" cy="2655305"/>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Edit Master text styles</a:t>
            </a:r>
          </a:p>
        </p:txBody>
      </p:sp>
      <p:sp>
        <p:nvSpPr>
          <p:cNvPr id="10" name="Text Placeholder 4"/>
          <p:cNvSpPr>
            <a:spLocks noGrp="1"/>
          </p:cNvSpPr>
          <p:nvPr>
            <p:ph type="body" sz="quarter" idx="10"/>
          </p:nvPr>
        </p:nvSpPr>
        <p:spPr>
          <a:xfrm>
            <a:off x="883966" y="3151200"/>
            <a:ext cx="1980000" cy="2655305"/>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Edit Master text styles</a:t>
            </a:r>
          </a:p>
        </p:txBody>
      </p:sp>
      <p:sp>
        <p:nvSpPr>
          <p:cNvPr id="11" name="Title 1"/>
          <p:cNvSpPr>
            <a:spLocks noGrp="1"/>
          </p:cNvSpPr>
          <p:nvPr>
            <p:ph type="title"/>
          </p:nvPr>
        </p:nvSpPr>
        <p:spPr>
          <a:xfrm>
            <a:off x="324000" y="747104"/>
            <a:ext cx="8388000" cy="2138400"/>
          </a:xfrm>
        </p:spPr>
        <p:txBody>
          <a:bodyPr>
            <a:noAutofit/>
          </a:bodyPr>
          <a:lstStyle>
            <a:lvl1pPr>
              <a:defRPr lang="nb-NO" sz="3600" b="1" kern="1200" cap="all" smtClean="0">
                <a:solidFill>
                  <a:schemeClr val="bg1"/>
                </a:solidFill>
                <a:effectLst>
                  <a:outerShdw blurRad="63500" dist="38100" dir="2700000" algn="tl" rotWithShape="0">
                    <a:srgbClr val="000000">
                      <a:alpha val="30000"/>
                    </a:srgbClr>
                  </a:outerShdw>
                </a:effectLst>
                <a:latin typeface="Arial"/>
                <a:ea typeface="+mj-ea"/>
                <a:cs typeface="Arial"/>
              </a:defRPr>
            </a:lvl1pPr>
          </a:lstStyle>
          <a:p>
            <a:r>
              <a:rPr lang="en-US" noProof="0"/>
              <a:t>Click to edit Master title style</a:t>
            </a:r>
            <a:endParaRPr lang="en-GB" noProof="0"/>
          </a:p>
        </p:txBody>
      </p:sp>
      <p:sp>
        <p:nvSpPr>
          <p:cNvPr id="12" name="TextBox 11"/>
          <p:cNvSpPr txBox="1"/>
          <p:nvPr userDrawn="1"/>
        </p:nvSpPr>
        <p:spPr>
          <a:xfrm>
            <a:off x="276225" y="2825487"/>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1</a:t>
            </a:r>
          </a:p>
        </p:txBody>
      </p:sp>
      <p:sp>
        <p:nvSpPr>
          <p:cNvPr id="13" name="TextBox 12"/>
          <p:cNvSpPr txBox="1"/>
          <p:nvPr userDrawn="1"/>
        </p:nvSpPr>
        <p:spPr>
          <a:xfrm>
            <a:off x="3230981" y="2825487"/>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2</a:t>
            </a:r>
          </a:p>
        </p:txBody>
      </p:sp>
      <p:sp>
        <p:nvSpPr>
          <p:cNvPr id="14" name="TextBox 13"/>
          <p:cNvSpPr txBox="1"/>
          <p:nvPr userDrawn="1"/>
        </p:nvSpPr>
        <p:spPr>
          <a:xfrm>
            <a:off x="6039799" y="2825487"/>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3</a:t>
            </a:r>
          </a:p>
        </p:txBody>
      </p:sp>
    </p:spTree>
    <p:extLst>
      <p:ext uri="{BB962C8B-B14F-4D97-AF65-F5344CB8AC3E}">
        <p14:creationId xmlns:p14="http://schemas.microsoft.com/office/powerpoint/2010/main" val="1289799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4"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96894"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35420387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Agenda - Air - 3">
    <p:bg>
      <p:bgPr>
        <a:blipFill dpi="0" rotWithShape="1">
          <a:blip r:embed="rId2" cstate="screen">
            <a:lum/>
            <a:extLst>
              <a:ext uri="{28A0092B-C50C-407E-A947-70E740481C1C}">
                <a14:useLocalDpi xmlns:a14="http://schemas.microsoft.com/office/drawing/2010/main"/>
              </a:ext>
            </a:extLst>
          </a:blip>
          <a:srcRect/>
          <a:stretch>
            <a:fillRect b="8000"/>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pic>
        <p:nvPicPr>
          <p:cNvPr id="16" name="Picture 49"/>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27950" y="6310006"/>
            <a:ext cx="984250" cy="353255"/>
          </a:xfrm>
          <a:prstGeom prst="rect">
            <a:avLst/>
          </a:prstGeom>
          <a:noFill/>
          <a:ln w="9525">
            <a:noFill/>
            <a:miter lim="800000"/>
            <a:headEnd/>
            <a:tailEnd/>
          </a:ln>
        </p:spPr>
      </p:pic>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ext Placeholder 4"/>
          <p:cNvSpPr>
            <a:spLocks noGrp="1"/>
          </p:cNvSpPr>
          <p:nvPr>
            <p:ph type="body" sz="quarter" idx="16"/>
          </p:nvPr>
        </p:nvSpPr>
        <p:spPr>
          <a:xfrm>
            <a:off x="6647541" y="3151200"/>
            <a:ext cx="1980000" cy="2655305"/>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Edit Master text styles</a:t>
            </a:r>
          </a:p>
        </p:txBody>
      </p:sp>
      <p:sp>
        <p:nvSpPr>
          <p:cNvPr id="9" name="Text Placeholder 4"/>
          <p:cNvSpPr>
            <a:spLocks noGrp="1"/>
          </p:cNvSpPr>
          <p:nvPr>
            <p:ph type="body" sz="quarter" idx="14"/>
          </p:nvPr>
        </p:nvSpPr>
        <p:spPr>
          <a:xfrm>
            <a:off x="3838723" y="3151200"/>
            <a:ext cx="1980000" cy="2655305"/>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Edit Master text styles</a:t>
            </a:r>
          </a:p>
        </p:txBody>
      </p:sp>
      <p:sp>
        <p:nvSpPr>
          <p:cNvPr id="10" name="Text Placeholder 4"/>
          <p:cNvSpPr>
            <a:spLocks noGrp="1"/>
          </p:cNvSpPr>
          <p:nvPr>
            <p:ph type="body" sz="quarter" idx="10"/>
          </p:nvPr>
        </p:nvSpPr>
        <p:spPr>
          <a:xfrm>
            <a:off x="883966" y="3151200"/>
            <a:ext cx="1980000" cy="2655305"/>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Edit Master text styles</a:t>
            </a:r>
          </a:p>
        </p:txBody>
      </p:sp>
      <p:sp>
        <p:nvSpPr>
          <p:cNvPr id="11" name="Title 1"/>
          <p:cNvSpPr>
            <a:spLocks noGrp="1"/>
          </p:cNvSpPr>
          <p:nvPr>
            <p:ph type="title"/>
          </p:nvPr>
        </p:nvSpPr>
        <p:spPr>
          <a:xfrm>
            <a:off x="324000" y="747104"/>
            <a:ext cx="8388000" cy="2138400"/>
          </a:xfrm>
        </p:spPr>
        <p:txBody>
          <a:bodyPr>
            <a:noAutofit/>
          </a:bodyPr>
          <a:lstStyle>
            <a:lvl1pPr>
              <a:defRPr lang="nb-NO" sz="3600" b="1" kern="1200" cap="all" smtClean="0">
                <a:solidFill>
                  <a:schemeClr val="bg1"/>
                </a:solidFill>
                <a:effectLst>
                  <a:outerShdw blurRad="63500" dist="38100" dir="2700000" algn="tl" rotWithShape="0">
                    <a:srgbClr val="000000">
                      <a:alpha val="30000"/>
                    </a:srgbClr>
                  </a:outerShdw>
                </a:effectLst>
                <a:latin typeface="Arial"/>
                <a:ea typeface="+mj-ea"/>
                <a:cs typeface="Arial"/>
              </a:defRPr>
            </a:lvl1pPr>
          </a:lstStyle>
          <a:p>
            <a:r>
              <a:rPr lang="en-US" noProof="0"/>
              <a:t>Click to edit Master title style</a:t>
            </a:r>
            <a:endParaRPr lang="en-GB" noProof="0"/>
          </a:p>
        </p:txBody>
      </p:sp>
      <p:sp>
        <p:nvSpPr>
          <p:cNvPr id="12" name="TextBox 11"/>
          <p:cNvSpPr txBox="1"/>
          <p:nvPr userDrawn="1"/>
        </p:nvSpPr>
        <p:spPr>
          <a:xfrm>
            <a:off x="276225" y="2825487"/>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1</a:t>
            </a:r>
          </a:p>
        </p:txBody>
      </p:sp>
      <p:sp>
        <p:nvSpPr>
          <p:cNvPr id="13" name="TextBox 12"/>
          <p:cNvSpPr txBox="1"/>
          <p:nvPr userDrawn="1"/>
        </p:nvSpPr>
        <p:spPr>
          <a:xfrm>
            <a:off x="3230981" y="2825487"/>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2</a:t>
            </a:r>
          </a:p>
        </p:txBody>
      </p:sp>
      <p:sp>
        <p:nvSpPr>
          <p:cNvPr id="14" name="TextBox 13"/>
          <p:cNvSpPr txBox="1"/>
          <p:nvPr userDrawn="1"/>
        </p:nvSpPr>
        <p:spPr>
          <a:xfrm>
            <a:off x="6039799" y="2825487"/>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3</a:t>
            </a:r>
          </a:p>
        </p:txBody>
      </p:sp>
    </p:spTree>
    <p:extLst>
      <p:ext uri="{BB962C8B-B14F-4D97-AF65-F5344CB8AC3E}">
        <p14:creationId xmlns:p14="http://schemas.microsoft.com/office/powerpoint/2010/main" val="223634018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Agenda - Water - 6">
    <p:bg>
      <p:bgPr>
        <a:blipFill rotWithShape="1">
          <a:blip r:embed="rId2"/>
          <a:stretch>
            <a:fillRect/>
          </a:stretch>
        </a:blipFill>
        <a:effectLst/>
      </p:bgPr>
    </p:bg>
    <p:spTree>
      <p:nvGrpSpPr>
        <p:cNvPr id="1" name=""/>
        <p:cNvGrpSpPr/>
        <p:nvPr/>
      </p:nvGrpSpPr>
      <p:grpSpPr>
        <a:xfrm>
          <a:off x="0" y="0"/>
          <a:ext cx="0" cy="0"/>
          <a:chOff x="0" y="0"/>
          <a:chExt cx="0" cy="0"/>
        </a:xfrm>
      </p:grpSpPr>
      <p:sp>
        <p:nvSpPr>
          <p:cNvPr id="21" name="Rectangle 20"/>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pic>
        <p:nvPicPr>
          <p:cNvPr id="22" name="Picture 49"/>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27950" y="6310006"/>
            <a:ext cx="984250" cy="353255"/>
          </a:xfrm>
          <a:prstGeom prst="rect">
            <a:avLst/>
          </a:prstGeom>
          <a:noFill/>
          <a:ln w="9525">
            <a:noFill/>
            <a:miter lim="800000"/>
            <a:headEnd/>
            <a:tailEnd/>
          </a:ln>
        </p:spPr>
      </p:pic>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ext Placeholder 4"/>
          <p:cNvSpPr>
            <a:spLocks noGrp="1"/>
          </p:cNvSpPr>
          <p:nvPr>
            <p:ph type="body" sz="quarter" idx="16"/>
          </p:nvPr>
        </p:nvSpPr>
        <p:spPr>
          <a:xfrm>
            <a:off x="6647541" y="2150322"/>
            <a:ext cx="1980000" cy="1898498"/>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Edit Master text styles</a:t>
            </a:r>
          </a:p>
        </p:txBody>
      </p:sp>
      <p:sp>
        <p:nvSpPr>
          <p:cNvPr id="9" name="Text Placeholder 4"/>
          <p:cNvSpPr>
            <a:spLocks noGrp="1"/>
          </p:cNvSpPr>
          <p:nvPr>
            <p:ph type="body" sz="quarter" idx="14"/>
          </p:nvPr>
        </p:nvSpPr>
        <p:spPr>
          <a:xfrm>
            <a:off x="3838723" y="2150322"/>
            <a:ext cx="1980000" cy="1898498"/>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Edit Master text styles</a:t>
            </a:r>
          </a:p>
        </p:txBody>
      </p:sp>
      <p:sp>
        <p:nvSpPr>
          <p:cNvPr id="10" name="Text Placeholder 4"/>
          <p:cNvSpPr>
            <a:spLocks noGrp="1"/>
          </p:cNvSpPr>
          <p:nvPr>
            <p:ph type="body" sz="quarter" idx="10"/>
          </p:nvPr>
        </p:nvSpPr>
        <p:spPr>
          <a:xfrm>
            <a:off x="883966" y="2150322"/>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Edit Master text styles</a:t>
            </a:r>
          </a:p>
        </p:txBody>
      </p:sp>
      <p:sp>
        <p:nvSpPr>
          <p:cNvPr id="11" name="Title 1"/>
          <p:cNvSpPr>
            <a:spLocks noGrp="1"/>
          </p:cNvSpPr>
          <p:nvPr>
            <p:ph type="title"/>
          </p:nvPr>
        </p:nvSpPr>
        <p:spPr>
          <a:xfrm>
            <a:off x="324000" y="599250"/>
            <a:ext cx="8388000" cy="1231819"/>
          </a:xfrm>
        </p:spPr>
        <p:txBody>
          <a:bodyPr>
            <a:noAutofit/>
          </a:bodyPr>
          <a:lstStyle>
            <a:lvl1pPr>
              <a:defRPr lang="nb-NO" sz="3600" b="1" kern="1200" cap="all" smtClean="0">
                <a:solidFill>
                  <a:schemeClr val="bg1"/>
                </a:solidFill>
                <a:effectLst>
                  <a:outerShdw blurRad="63500" dist="38100" dir="2700000" algn="tl" rotWithShape="0">
                    <a:srgbClr val="000000">
                      <a:alpha val="30000"/>
                    </a:srgbClr>
                  </a:outerShdw>
                </a:effectLst>
                <a:latin typeface="Arial"/>
                <a:ea typeface="+mj-ea"/>
                <a:cs typeface="Arial"/>
              </a:defRPr>
            </a:lvl1pPr>
          </a:lstStyle>
          <a:p>
            <a:r>
              <a:rPr lang="en-US" noProof="0"/>
              <a:t>Click to edit Master title style</a:t>
            </a:r>
            <a:endParaRPr lang="en-GB" noProof="0"/>
          </a:p>
        </p:txBody>
      </p:sp>
      <p:sp>
        <p:nvSpPr>
          <p:cNvPr id="12" name="TextBox 11"/>
          <p:cNvSpPr txBox="1"/>
          <p:nvPr userDrawn="1"/>
        </p:nvSpPr>
        <p:spPr>
          <a:xfrm>
            <a:off x="276225" y="1824610"/>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1</a:t>
            </a:r>
          </a:p>
        </p:txBody>
      </p:sp>
      <p:sp>
        <p:nvSpPr>
          <p:cNvPr id="13" name="TextBox 12"/>
          <p:cNvSpPr txBox="1"/>
          <p:nvPr userDrawn="1"/>
        </p:nvSpPr>
        <p:spPr>
          <a:xfrm>
            <a:off x="3230981" y="1824610"/>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2</a:t>
            </a:r>
          </a:p>
        </p:txBody>
      </p:sp>
      <p:sp>
        <p:nvSpPr>
          <p:cNvPr id="14" name="TextBox 13"/>
          <p:cNvSpPr txBox="1"/>
          <p:nvPr userDrawn="1"/>
        </p:nvSpPr>
        <p:spPr>
          <a:xfrm>
            <a:off x="6039799" y="1824610"/>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3</a:t>
            </a:r>
          </a:p>
        </p:txBody>
      </p:sp>
      <p:sp>
        <p:nvSpPr>
          <p:cNvPr id="15" name="Text Placeholder 4"/>
          <p:cNvSpPr>
            <a:spLocks noGrp="1"/>
          </p:cNvSpPr>
          <p:nvPr>
            <p:ph type="body" sz="quarter" idx="17"/>
          </p:nvPr>
        </p:nvSpPr>
        <p:spPr>
          <a:xfrm>
            <a:off x="884718" y="4096110"/>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Edit Master text styles</a:t>
            </a:r>
          </a:p>
        </p:txBody>
      </p:sp>
      <p:sp>
        <p:nvSpPr>
          <p:cNvPr id="16" name="TextBox 15"/>
          <p:cNvSpPr txBox="1"/>
          <p:nvPr userDrawn="1"/>
        </p:nvSpPr>
        <p:spPr>
          <a:xfrm>
            <a:off x="286455" y="3770398"/>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4</a:t>
            </a:r>
          </a:p>
        </p:txBody>
      </p:sp>
      <p:sp>
        <p:nvSpPr>
          <p:cNvPr id="17" name="Text Placeholder 4"/>
          <p:cNvSpPr>
            <a:spLocks noGrp="1"/>
          </p:cNvSpPr>
          <p:nvPr>
            <p:ph type="body" sz="quarter" idx="18"/>
          </p:nvPr>
        </p:nvSpPr>
        <p:spPr>
          <a:xfrm>
            <a:off x="6646698" y="4090193"/>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Edit Master text styles</a:t>
            </a:r>
          </a:p>
        </p:txBody>
      </p:sp>
      <p:sp>
        <p:nvSpPr>
          <p:cNvPr id="18" name="TextBox 17"/>
          <p:cNvSpPr txBox="1"/>
          <p:nvPr userDrawn="1"/>
        </p:nvSpPr>
        <p:spPr>
          <a:xfrm>
            <a:off x="6048435" y="3764481"/>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6</a:t>
            </a:r>
          </a:p>
        </p:txBody>
      </p:sp>
      <p:sp>
        <p:nvSpPr>
          <p:cNvPr id="19" name="Text Placeholder 4"/>
          <p:cNvSpPr>
            <a:spLocks noGrp="1"/>
          </p:cNvSpPr>
          <p:nvPr>
            <p:ph type="body" sz="quarter" idx="19"/>
          </p:nvPr>
        </p:nvSpPr>
        <p:spPr>
          <a:xfrm>
            <a:off x="3841804" y="4096110"/>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Edit Master text styles</a:t>
            </a:r>
          </a:p>
        </p:txBody>
      </p:sp>
      <p:sp>
        <p:nvSpPr>
          <p:cNvPr id="20" name="TextBox 19"/>
          <p:cNvSpPr txBox="1"/>
          <p:nvPr userDrawn="1"/>
        </p:nvSpPr>
        <p:spPr>
          <a:xfrm>
            <a:off x="3243541" y="3770398"/>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5</a:t>
            </a:r>
          </a:p>
        </p:txBody>
      </p:sp>
    </p:spTree>
    <p:extLst>
      <p:ext uri="{BB962C8B-B14F-4D97-AF65-F5344CB8AC3E}">
        <p14:creationId xmlns:p14="http://schemas.microsoft.com/office/powerpoint/2010/main" val="22830969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Agenda - Air -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20"/>
          <p:cNvSpPr/>
          <p:nvPr userDrawn="1"/>
        </p:nvSpPr>
        <p:spPr>
          <a:xfrm>
            <a:off x="1" y="6179821"/>
            <a:ext cx="9144000" cy="67818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GB">
              <a:solidFill>
                <a:srgbClr val="FFFFFF"/>
              </a:solidFill>
            </a:endParaRPr>
          </a:p>
        </p:txBody>
      </p:sp>
      <p:pic>
        <p:nvPicPr>
          <p:cNvPr id="22" name="Picture 49"/>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27950" y="6310006"/>
            <a:ext cx="984250" cy="353255"/>
          </a:xfrm>
          <a:prstGeom prst="rect">
            <a:avLst/>
          </a:prstGeom>
          <a:noFill/>
          <a:ln w="9525">
            <a:noFill/>
            <a:miter lim="800000"/>
            <a:headEnd/>
            <a:tailEnd/>
          </a:ln>
        </p:spPr>
      </p:pic>
      <p:sp>
        <p:nvSpPr>
          <p:cNvPr id="5" name="Footer Placeholder 4"/>
          <p:cNvSpPr>
            <a:spLocks noGrp="1"/>
          </p:cNvSpPr>
          <p:nvPr>
            <p:ph type="ftr" sz="quarter" idx="11"/>
          </p:nvPr>
        </p:nvSpPr>
        <p:spPr/>
        <p:txBody>
          <a:bodyPr>
            <a:noAutofit/>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Text Placeholder 4"/>
          <p:cNvSpPr>
            <a:spLocks noGrp="1"/>
          </p:cNvSpPr>
          <p:nvPr>
            <p:ph type="body" sz="quarter" idx="16"/>
          </p:nvPr>
        </p:nvSpPr>
        <p:spPr>
          <a:xfrm>
            <a:off x="6647541" y="2150322"/>
            <a:ext cx="1980000" cy="1898498"/>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Edit Master text styles</a:t>
            </a:r>
          </a:p>
        </p:txBody>
      </p:sp>
      <p:sp>
        <p:nvSpPr>
          <p:cNvPr id="9" name="Text Placeholder 4"/>
          <p:cNvSpPr>
            <a:spLocks noGrp="1"/>
          </p:cNvSpPr>
          <p:nvPr>
            <p:ph type="body" sz="quarter" idx="14"/>
          </p:nvPr>
        </p:nvSpPr>
        <p:spPr>
          <a:xfrm>
            <a:off x="3838723" y="2150322"/>
            <a:ext cx="1980000" cy="1898498"/>
          </a:xfrm>
        </p:spPr>
        <p:txBody>
          <a:bodyPr>
            <a:noAutofit/>
          </a:bodyPr>
          <a:lstStyle>
            <a:lvl1pPr marL="0" indent="0">
              <a:lnSpc>
                <a:spcPct val="100000"/>
              </a:lnSpc>
              <a:buNone/>
              <a:defRPr lang="nb-NO" sz="1600" kern="1200" dirty="0" smtClean="0">
                <a:solidFill>
                  <a:schemeClr val="bg1"/>
                </a:solidFill>
                <a:latin typeface="Arial"/>
                <a:ea typeface="+mn-ea"/>
                <a:cs typeface="Arial"/>
              </a:defRPr>
            </a:lvl1pPr>
            <a:lvl2pPr>
              <a:defRPr sz="1200"/>
            </a:lvl2pPr>
            <a:lvl3pPr>
              <a:defRPr sz="1200"/>
            </a:lvl3pPr>
            <a:lvl4pPr>
              <a:defRPr sz="1200"/>
            </a:lvl4pPr>
            <a:lvl5pPr>
              <a:defRPr sz="1200"/>
            </a:lvl5pPr>
          </a:lstStyle>
          <a:p>
            <a:pPr marL="0" lvl="0" indent="0" algn="l" defTabSz="457200" rtl="0" eaLnBrk="1" latinLnBrk="0" hangingPunct="1">
              <a:lnSpc>
                <a:spcPct val="90000"/>
              </a:lnSpc>
              <a:spcBef>
                <a:spcPts val="800"/>
              </a:spcBef>
              <a:buClr>
                <a:schemeClr val="accent4"/>
              </a:buClr>
              <a:buSzPct val="80000"/>
              <a:buFont typeface="Wingdings 3" charset="2"/>
              <a:buNone/>
            </a:pPr>
            <a:r>
              <a:rPr lang="en-US" noProof="0"/>
              <a:t>Edit Master text styles</a:t>
            </a:r>
          </a:p>
        </p:txBody>
      </p:sp>
      <p:sp>
        <p:nvSpPr>
          <p:cNvPr id="10" name="Text Placeholder 4"/>
          <p:cNvSpPr>
            <a:spLocks noGrp="1"/>
          </p:cNvSpPr>
          <p:nvPr>
            <p:ph type="body" sz="quarter" idx="10"/>
          </p:nvPr>
        </p:nvSpPr>
        <p:spPr>
          <a:xfrm>
            <a:off x="883966" y="2150322"/>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Edit Master text styles</a:t>
            </a:r>
          </a:p>
        </p:txBody>
      </p:sp>
      <p:sp>
        <p:nvSpPr>
          <p:cNvPr id="11" name="Title 1"/>
          <p:cNvSpPr>
            <a:spLocks noGrp="1"/>
          </p:cNvSpPr>
          <p:nvPr>
            <p:ph type="title"/>
          </p:nvPr>
        </p:nvSpPr>
        <p:spPr>
          <a:xfrm>
            <a:off x="324000" y="599250"/>
            <a:ext cx="8388000" cy="1231819"/>
          </a:xfrm>
        </p:spPr>
        <p:txBody>
          <a:bodyPr>
            <a:noAutofit/>
          </a:bodyPr>
          <a:lstStyle>
            <a:lvl1pPr>
              <a:defRPr lang="nb-NO" sz="3600" b="1" kern="1200" cap="all" smtClean="0">
                <a:solidFill>
                  <a:schemeClr val="bg1"/>
                </a:solidFill>
                <a:effectLst>
                  <a:outerShdw blurRad="63500" dist="38100" dir="2700000" algn="tl" rotWithShape="0">
                    <a:srgbClr val="000000">
                      <a:alpha val="30000"/>
                    </a:srgbClr>
                  </a:outerShdw>
                </a:effectLst>
                <a:latin typeface="Arial"/>
                <a:ea typeface="+mj-ea"/>
                <a:cs typeface="Arial"/>
              </a:defRPr>
            </a:lvl1pPr>
          </a:lstStyle>
          <a:p>
            <a:r>
              <a:rPr lang="en-US" noProof="0"/>
              <a:t>Click to edit Master title style</a:t>
            </a:r>
            <a:endParaRPr lang="en-GB" noProof="0"/>
          </a:p>
        </p:txBody>
      </p:sp>
      <p:sp>
        <p:nvSpPr>
          <p:cNvPr id="12" name="TextBox 11"/>
          <p:cNvSpPr txBox="1"/>
          <p:nvPr userDrawn="1"/>
        </p:nvSpPr>
        <p:spPr>
          <a:xfrm>
            <a:off x="276225" y="1824610"/>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1</a:t>
            </a:r>
          </a:p>
        </p:txBody>
      </p:sp>
      <p:sp>
        <p:nvSpPr>
          <p:cNvPr id="13" name="TextBox 12"/>
          <p:cNvSpPr txBox="1"/>
          <p:nvPr userDrawn="1"/>
        </p:nvSpPr>
        <p:spPr>
          <a:xfrm>
            <a:off x="3230981" y="1824610"/>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2</a:t>
            </a:r>
          </a:p>
        </p:txBody>
      </p:sp>
      <p:sp>
        <p:nvSpPr>
          <p:cNvPr id="14" name="TextBox 13"/>
          <p:cNvSpPr txBox="1"/>
          <p:nvPr userDrawn="1"/>
        </p:nvSpPr>
        <p:spPr>
          <a:xfrm>
            <a:off x="6039799" y="1824610"/>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3</a:t>
            </a:r>
          </a:p>
        </p:txBody>
      </p:sp>
      <p:sp>
        <p:nvSpPr>
          <p:cNvPr id="15" name="Text Placeholder 4"/>
          <p:cNvSpPr>
            <a:spLocks noGrp="1"/>
          </p:cNvSpPr>
          <p:nvPr>
            <p:ph type="body" sz="quarter" idx="17"/>
          </p:nvPr>
        </p:nvSpPr>
        <p:spPr>
          <a:xfrm>
            <a:off x="884718" y="4096110"/>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Edit Master text styles</a:t>
            </a:r>
          </a:p>
        </p:txBody>
      </p:sp>
      <p:sp>
        <p:nvSpPr>
          <p:cNvPr id="16" name="TextBox 15"/>
          <p:cNvSpPr txBox="1"/>
          <p:nvPr userDrawn="1"/>
        </p:nvSpPr>
        <p:spPr>
          <a:xfrm>
            <a:off x="286455" y="3770398"/>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4</a:t>
            </a:r>
          </a:p>
        </p:txBody>
      </p:sp>
      <p:sp>
        <p:nvSpPr>
          <p:cNvPr id="17" name="Text Placeholder 4"/>
          <p:cNvSpPr>
            <a:spLocks noGrp="1"/>
          </p:cNvSpPr>
          <p:nvPr>
            <p:ph type="body" sz="quarter" idx="18"/>
          </p:nvPr>
        </p:nvSpPr>
        <p:spPr>
          <a:xfrm>
            <a:off x="6646698" y="4090193"/>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Edit Master text styles</a:t>
            </a:r>
          </a:p>
        </p:txBody>
      </p:sp>
      <p:sp>
        <p:nvSpPr>
          <p:cNvPr id="18" name="TextBox 17"/>
          <p:cNvSpPr txBox="1"/>
          <p:nvPr userDrawn="1"/>
        </p:nvSpPr>
        <p:spPr>
          <a:xfrm>
            <a:off x="6048435" y="3764481"/>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6</a:t>
            </a:r>
          </a:p>
        </p:txBody>
      </p:sp>
      <p:sp>
        <p:nvSpPr>
          <p:cNvPr id="19" name="Text Placeholder 4"/>
          <p:cNvSpPr>
            <a:spLocks noGrp="1"/>
          </p:cNvSpPr>
          <p:nvPr>
            <p:ph type="body" sz="quarter" idx="19"/>
          </p:nvPr>
        </p:nvSpPr>
        <p:spPr>
          <a:xfrm>
            <a:off x="3841804" y="4096110"/>
            <a:ext cx="1980000" cy="1898498"/>
          </a:xfrm>
        </p:spPr>
        <p:txBody>
          <a:bodyPr>
            <a:noAutofit/>
          </a:bodyPr>
          <a:lstStyle>
            <a:lvl1pPr marL="0" indent="0">
              <a:lnSpc>
                <a:spcPct val="100000"/>
              </a:lnSpc>
              <a:buNone/>
              <a:defRPr sz="1600">
                <a:solidFill>
                  <a:schemeClr val="bg1"/>
                </a:solidFill>
              </a:defRPr>
            </a:lvl1pPr>
            <a:lvl2pPr>
              <a:defRPr sz="1200"/>
            </a:lvl2pPr>
            <a:lvl3pPr>
              <a:defRPr sz="1200"/>
            </a:lvl3pPr>
            <a:lvl4pPr>
              <a:defRPr sz="1200"/>
            </a:lvl4pPr>
            <a:lvl5pPr>
              <a:defRPr sz="1200"/>
            </a:lvl5pPr>
          </a:lstStyle>
          <a:p>
            <a:pPr lvl="0"/>
            <a:r>
              <a:rPr lang="en-US" noProof="0"/>
              <a:t>Edit Master text styles</a:t>
            </a:r>
          </a:p>
        </p:txBody>
      </p:sp>
      <p:sp>
        <p:nvSpPr>
          <p:cNvPr id="20" name="TextBox 19"/>
          <p:cNvSpPr txBox="1"/>
          <p:nvPr userDrawn="1"/>
        </p:nvSpPr>
        <p:spPr>
          <a:xfrm>
            <a:off x="3243541" y="3770398"/>
            <a:ext cx="790206" cy="1471172"/>
          </a:xfrm>
          <a:prstGeom prst="rect">
            <a:avLst/>
          </a:prstGeom>
          <a:noFill/>
        </p:spPr>
        <p:txBody>
          <a:bodyPr wrap="square" rtlCol="0">
            <a:noAutofit/>
          </a:bodyPr>
          <a:lstStyle/>
          <a:p>
            <a:pPr>
              <a:lnSpc>
                <a:spcPct val="110000"/>
              </a:lnSpc>
              <a:spcBef>
                <a:spcPts val="800"/>
              </a:spcBef>
              <a:buClr>
                <a:srgbClr val="E5D100"/>
              </a:buClr>
              <a:buSzPct val="80000"/>
              <a:buFont typeface="Wingdings 3" charset="2"/>
              <a:buNone/>
            </a:pPr>
            <a:r>
              <a:rPr lang="en-GB" sz="6800" b="1">
                <a:solidFill>
                  <a:srgbClr val="FFFFFF"/>
                </a:solidFill>
                <a:cs typeface="Arial"/>
              </a:rPr>
              <a:t>5</a:t>
            </a:r>
          </a:p>
        </p:txBody>
      </p:sp>
    </p:spTree>
    <p:extLst>
      <p:ext uri="{BB962C8B-B14F-4D97-AF65-F5344CB8AC3E}">
        <p14:creationId xmlns:p14="http://schemas.microsoft.com/office/powerpoint/2010/main" val="142157017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a:xfrm>
            <a:off x="331200" y="1390267"/>
            <a:ext cx="8381000" cy="4615248"/>
          </a:xfrm>
        </p:spPr>
        <p:txBody>
          <a:bodyPr/>
          <a:lstStyle/>
          <a:p>
            <a:pPr lvl="0"/>
            <a:r>
              <a:rPr lang="en-US" noProof="0"/>
              <a:t>Edit Master text styles</a:t>
            </a:r>
          </a:p>
          <a:p>
            <a:pPr lvl="1"/>
            <a:r>
              <a:rPr lang="en-US" noProof="0"/>
              <a:t>Second level</a:t>
            </a:r>
          </a:p>
          <a:p>
            <a:pPr lvl="2"/>
            <a:r>
              <a:rPr lang="en-US" noProof="0"/>
              <a:t>Third level</a:t>
            </a: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B2ACB19-C0E1-7345-B8BA-15A723BE30E5}" type="slidenum">
              <a:rPr lang="en-GB" smtClean="0">
                <a:solidFill>
                  <a:srgbClr val="7A6F69"/>
                </a:solidFill>
              </a:rPr>
              <a:pPr/>
              <a:t>‹#›</a:t>
            </a:fld>
            <a:endParaRPr lang="en-GB">
              <a:solidFill>
                <a:srgbClr val="7A6F69"/>
              </a:solidFill>
            </a:endParaRPr>
          </a:p>
        </p:txBody>
      </p:sp>
    </p:spTree>
    <p:extLst>
      <p:ext uri="{BB962C8B-B14F-4D97-AF65-F5344CB8AC3E}">
        <p14:creationId xmlns:p14="http://schemas.microsoft.com/office/powerpoint/2010/main" val="300991177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1202" y="0"/>
            <a:ext cx="8381001" cy="1209600"/>
          </a:xfrm>
        </p:spPr>
        <p:txBody>
          <a:bodyPr>
            <a:noAutofit/>
          </a:bodyPr>
          <a:lstStyle/>
          <a:p>
            <a:r>
              <a:rPr lang="en-US" noProof="0"/>
              <a:t>Click to edit Master title style</a:t>
            </a:r>
            <a:endParaRPr lang="en-GB" noProof="0"/>
          </a:p>
        </p:txBody>
      </p:sp>
      <p:sp>
        <p:nvSpPr>
          <p:cNvPr id="3" name="Content Placeholder 2"/>
          <p:cNvSpPr>
            <a:spLocks noGrp="1"/>
          </p:cNvSpPr>
          <p:nvPr>
            <p:ph sz="half" idx="1"/>
          </p:nvPr>
        </p:nvSpPr>
        <p:spPr>
          <a:xfrm>
            <a:off x="331199" y="1390269"/>
            <a:ext cx="4038600" cy="4615247"/>
          </a:xfrm>
        </p:spPr>
        <p:txBody>
          <a:bodyPr>
            <a:noAutofit/>
          </a:bodyPr>
          <a:lstStyle>
            <a:lvl1pPr>
              <a:defRPr sz="18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p:txBody>
      </p:sp>
      <p:sp>
        <p:nvSpPr>
          <p:cNvPr id="4" name="Content Placeholder 3"/>
          <p:cNvSpPr>
            <a:spLocks noGrp="1"/>
          </p:cNvSpPr>
          <p:nvPr>
            <p:ph sz="half" idx="2"/>
          </p:nvPr>
        </p:nvSpPr>
        <p:spPr>
          <a:xfrm>
            <a:off x="4648200" y="1390267"/>
            <a:ext cx="4064000" cy="4615248"/>
          </a:xfrm>
        </p:spPr>
        <p:txBody>
          <a:bodyPr>
            <a:noAutofit/>
          </a:bodyPr>
          <a:lstStyle>
            <a:lvl1pPr>
              <a:defRPr sz="18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p:txBody>
      </p:sp>
      <p:sp>
        <p:nvSpPr>
          <p:cNvPr id="6" name="Footer Placeholder 5"/>
          <p:cNvSpPr>
            <a:spLocks noGrp="1"/>
          </p:cNvSpPr>
          <p:nvPr>
            <p:ph type="ftr" sz="quarter" idx="11"/>
          </p:nvPr>
        </p:nvSpPr>
        <p:spPr/>
        <p:txBody>
          <a:bodyPr>
            <a:noAutofit/>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Tree>
    <p:extLst>
      <p:ext uri="{BB962C8B-B14F-4D97-AF65-F5344CB8AC3E}">
        <p14:creationId xmlns:p14="http://schemas.microsoft.com/office/powerpoint/2010/main" val="360569185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ntent/image left">
    <p:spTree>
      <p:nvGrpSpPr>
        <p:cNvPr id="1" name=""/>
        <p:cNvGrpSpPr/>
        <p:nvPr/>
      </p:nvGrpSpPr>
      <p:grpSpPr>
        <a:xfrm>
          <a:off x="0" y="0"/>
          <a:ext cx="0" cy="0"/>
          <a:chOff x="0" y="0"/>
          <a:chExt cx="0" cy="0"/>
        </a:xfrm>
      </p:grpSpPr>
      <p:sp>
        <p:nvSpPr>
          <p:cNvPr id="2" name="Title 1"/>
          <p:cNvSpPr>
            <a:spLocks noGrp="1"/>
          </p:cNvSpPr>
          <p:nvPr>
            <p:ph type="title"/>
          </p:nvPr>
        </p:nvSpPr>
        <p:spPr>
          <a:xfrm>
            <a:off x="331202" y="0"/>
            <a:ext cx="8381001" cy="1209600"/>
          </a:xfrm>
        </p:spPr>
        <p:txBody>
          <a:bodyPr>
            <a:noAutofit/>
          </a:bodyPr>
          <a:lstStyle/>
          <a:p>
            <a:r>
              <a:rPr lang="en-US" noProof="0"/>
              <a:t>Click to edit Master title style</a:t>
            </a:r>
            <a:endParaRPr lang="en-GB" noProof="0"/>
          </a:p>
        </p:txBody>
      </p:sp>
      <p:sp>
        <p:nvSpPr>
          <p:cNvPr id="4" name="Content Placeholder 3"/>
          <p:cNvSpPr>
            <a:spLocks noGrp="1"/>
          </p:cNvSpPr>
          <p:nvPr>
            <p:ph sz="half" idx="2"/>
          </p:nvPr>
        </p:nvSpPr>
        <p:spPr>
          <a:xfrm>
            <a:off x="4648200" y="1390267"/>
            <a:ext cx="4064000" cy="4615248"/>
          </a:xfrm>
        </p:spPr>
        <p:txBody>
          <a:bodyPr>
            <a:noAutofit/>
          </a:bodyPr>
          <a:lstStyle>
            <a:lvl1pPr>
              <a:defRPr sz="18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p:txBody>
      </p:sp>
      <p:sp>
        <p:nvSpPr>
          <p:cNvPr id="6" name="Footer Placeholder 5"/>
          <p:cNvSpPr>
            <a:spLocks noGrp="1"/>
          </p:cNvSpPr>
          <p:nvPr>
            <p:ph type="ftr" sz="quarter" idx="11"/>
          </p:nvPr>
        </p:nvSpPr>
        <p:spPr/>
        <p:txBody>
          <a:bodyPr>
            <a:noAutofit/>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Picture Placeholder 7"/>
          <p:cNvSpPr>
            <a:spLocks noGrp="1"/>
          </p:cNvSpPr>
          <p:nvPr>
            <p:ph type="pic" sz="quarter" idx="13"/>
          </p:nvPr>
        </p:nvSpPr>
        <p:spPr>
          <a:xfrm>
            <a:off x="428628" y="1390267"/>
            <a:ext cx="3941763" cy="4616198"/>
          </a:xfrm>
        </p:spPr>
        <p:txBody>
          <a:bodyPr>
            <a:noAutofit/>
          </a:bodyPr>
          <a:lstStyle/>
          <a:p>
            <a:r>
              <a:rPr lang="en-US" noProof="0"/>
              <a:t>Click icon to add picture</a:t>
            </a:r>
            <a:endParaRPr lang="en-GB" noProof="0"/>
          </a:p>
        </p:txBody>
      </p:sp>
    </p:spTree>
    <p:extLst>
      <p:ext uri="{BB962C8B-B14F-4D97-AF65-F5344CB8AC3E}">
        <p14:creationId xmlns:p14="http://schemas.microsoft.com/office/powerpoint/2010/main" val="47610864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ntent/image right">
    <p:spTree>
      <p:nvGrpSpPr>
        <p:cNvPr id="1" name=""/>
        <p:cNvGrpSpPr/>
        <p:nvPr/>
      </p:nvGrpSpPr>
      <p:grpSpPr>
        <a:xfrm>
          <a:off x="0" y="0"/>
          <a:ext cx="0" cy="0"/>
          <a:chOff x="0" y="0"/>
          <a:chExt cx="0" cy="0"/>
        </a:xfrm>
      </p:grpSpPr>
      <p:sp>
        <p:nvSpPr>
          <p:cNvPr id="2" name="Title 1"/>
          <p:cNvSpPr>
            <a:spLocks noGrp="1"/>
          </p:cNvSpPr>
          <p:nvPr>
            <p:ph type="title"/>
          </p:nvPr>
        </p:nvSpPr>
        <p:spPr>
          <a:xfrm>
            <a:off x="331202" y="0"/>
            <a:ext cx="8381001" cy="1209600"/>
          </a:xfrm>
        </p:spPr>
        <p:txBody>
          <a:bodyPr>
            <a:noAutofit/>
          </a:bodyPr>
          <a:lstStyle/>
          <a:p>
            <a:r>
              <a:rPr lang="en-US" noProof="0"/>
              <a:t>Click to edit Master title style</a:t>
            </a:r>
            <a:endParaRPr lang="en-GB" noProof="0"/>
          </a:p>
        </p:txBody>
      </p:sp>
      <p:sp>
        <p:nvSpPr>
          <p:cNvPr id="4" name="Content Placeholder 3"/>
          <p:cNvSpPr>
            <a:spLocks noGrp="1"/>
          </p:cNvSpPr>
          <p:nvPr>
            <p:ph sz="half" idx="2"/>
          </p:nvPr>
        </p:nvSpPr>
        <p:spPr>
          <a:xfrm>
            <a:off x="331199" y="1390267"/>
            <a:ext cx="4038600" cy="4615248"/>
          </a:xfrm>
        </p:spPr>
        <p:txBody>
          <a:bodyPr>
            <a:noAutofit/>
          </a:bodyPr>
          <a:lstStyle>
            <a:lvl1pPr>
              <a:defRPr sz="18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p:txBody>
      </p:sp>
      <p:sp>
        <p:nvSpPr>
          <p:cNvPr id="6" name="Footer Placeholder 5"/>
          <p:cNvSpPr>
            <a:spLocks noGrp="1"/>
          </p:cNvSpPr>
          <p:nvPr>
            <p:ph type="ftr" sz="quarter" idx="11"/>
          </p:nvPr>
        </p:nvSpPr>
        <p:spPr/>
        <p:txBody>
          <a:bodyPr>
            <a:noAutofit/>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
        <p:nvSpPr>
          <p:cNvPr id="8" name="Picture Placeholder 7"/>
          <p:cNvSpPr>
            <a:spLocks noGrp="1"/>
          </p:cNvSpPr>
          <p:nvPr>
            <p:ph type="pic" sz="quarter" idx="13"/>
          </p:nvPr>
        </p:nvSpPr>
        <p:spPr>
          <a:xfrm>
            <a:off x="4770440" y="1390267"/>
            <a:ext cx="3941763" cy="4616198"/>
          </a:xfrm>
        </p:spPr>
        <p:txBody>
          <a:bodyPr>
            <a:noAutofit/>
          </a:bodyPr>
          <a:lstStyle/>
          <a:p>
            <a:r>
              <a:rPr lang="en-US" noProof="0"/>
              <a:t>Click icon to add picture</a:t>
            </a:r>
            <a:endParaRPr lang="en-GB" noProof="0"/>
          </a:p>
        </p:txBody>
      </p:sp>
    </p:spTree>
    <p:extLst>
      <p:ext uri="{BB962C8B-B14F-4D97-AF65-F5344CB8AC3E}">
        <p14:creationId xmlns:p14="http://schemas.microsoft.com/office/powerpoint/2010/main" val="6031595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 ocher">
    <p:spTree>
      <p:nvGrpSpPr>
        <p:cNvPr id="1" name=""/>
        <p:cNvGrpSpPr/>
        <p:nvPr/>
      </p:nvGrpSpPr>
      <p:grpSpPr>
        <a:xfrm>
          <a:off x="0" y="0"/>
          <a:ext cx="0" cy="0"/>
          <a:chOff x="0" y="0"/>
          <a:chExt cx="0" cy="0"/>
        </a:xfrm>
      </p:grpSpPr>
      <p:sp>
        <p:nvSpPr>
          <p:cNvPr id="2" name="Title 1"/>
          <p:cNvSpPr>
            <a:spLocks noGrp="1"/>
          </p:cNvSpPr>
          <p:nvPr>
            <p:ph type="title"/>
          </p:nvPr>
        </p:nvSpPr>
        <p:spPr>
          <a:xfrm>
            <a:off x="331202" y="0"/>
            <a:ext cx="8381001" cy="1209600"/>
          </a:xfrm>
        </p:spPr>
        <p:txBody>
          <a:bodyPr>
            <a:noAutofit/>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331199" y="1390268"/>
            <a:ext cx="4040188" cy="586105"/>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331199" y="2095502"/>
            <a:ext cx="4040188" cy="3910014"/>
          </a:xfrm>
        </p:spPr>
        <p:txBody>
          <a:bodyPr>
            <a:noAutofit/>
          </a:bodyPr>
          <a:lstStyle>
            <a:lvl1pPr>
              <a:defRPr sz="1800"/>
            </a:lvl1pPr>
            <a:lvl2pPr>
              <a:defRPr sz="1600"/>
            </a:lvl2pPr>
            <a:lvl3pPr>
              <a:defRPr sz="14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p:txBody>
      </p:sp>
      <p:sp>
        <p:nvSpPr>
          <p:cNvPr id="5" name="Text Placeholder 4"/>
          <p:cNvSpPr>
            <a:spLocks noGrp="1"/>
          </p:cNvSpPr>
          <p:nvPr>
            <p:ph type="body" sz="quarter" idx="3"/>
          </p:nvPr>
        </p:nvSpPr>
        <p:spPr>
          <a:xfrm>
            <a:off x="4645026" y="1390268"/>
            <a:ext cx="4067174" cy="586105"/>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45026" y="2095502"/>
            <a:ext cx="4067174" cy="3910014"/>
          </a:xfrm>
        </p:spPr>
        <p:txBody>
          <a:bodyPr>
            <a:noAutofit/>
          </a:bodyPr>
          <a:lstStyle>
            <a:lvl1pPr>
              <a:defRPr sz="1800"/>
            </a:lvl1pPr>
            <a:lvl2pPr>
              <a:defRPr sz="1600"/>
            </a:lvl2pPr>
            <a:lvl3pPr>
              <a:defRPr sz="14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p:txBody>
      </p:sp>
      <p:sp>
        <p:nvSpPr>
          <p:cNvPr id="8" name="Footer Placeholder 7"/>
          <p:cNvSpPr>
            <a:spLocks noGrp="1"/>
          </p:cNvSpPr>
          <p:nvPr>
            <p:ph type="ftr" sz="quarter" idx="11"/>
          </p:nvPr>
        </p:nvSpPr>
        <p:spPr/>
        <p:txBody>
          <a:bodyPr>
            <a:noAutofit/>
          </a:bodyPr>
          <a:lstStyle/>
          <a:p>
            <a:endParaRPr lang="en-GB">
              <a:solidFill>
                <a:srgbClr val="000000">
                  <a:tint val="75000"/>
                </a:srgbClr>
              </a:solidFill>
            </a:endParaRPr>
          </a:p>
        </p:txBody>
      </p:sp>
      <p:sp>
        <p:nvSpPr>
          <p:cNvPr id="9" name="Slide Number Placeholder 8"/>
          <p:cNvSpPr>
            <a:spLocks noGrp="1"/>
          </p:cNvSpPr>
          <p:nvPr>
            <p:ph type="sldNum" sz="quarter" idx="12"/>
          </p:nvPr>
        </p:nvSpPr>
        <p:spPr/>
        <p:txBody>
          <a:bodyPr>
            <a:noAutofit/>
          </a:bodyPr>
          <a:lstStyle/>
          <a:p>
            <a:fld id="{5B2ACB19-C0E1-7345-B8BA-15A723BE30E5}" type="slidenum">
              <a:rPr lang="en-GB" smtClean="0">
                <a:solidFill>
                  <a:srgbClr val="7A6F69"/>
                </a:solidFill>
              </a:rPr>
              <a:pPr/>
              <a:t>‹#›</a:t>
            </a:fld>
            <a:endParaRPr lang="en-GB">
              <a:solidFill>
                <a:srgbClr val="7A6F69"/>
              </a:solidFill>
            </a:endParaRPr>
          </a:p>
        </p:txBody>
      </p:sp>
    </p:spTree>
    <p:extLst>
      <p:ext uri="{BB962C8B-B14F-4D97-AF65-F5344CB8AC3E}">
        <p14:creationId xmlns:p14="http://schemas.microsoft.com/office/powerpoint/2010/main" val="20570307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4" name="Footer Placeholder 3"/>
          <p:cNvSpPr>
            <a:spLocks noGrp="1"/>
          </p:cNvSpPr>
          <p:nvPr>
            <p:ph type="ftr" sz="quarter" idx="11"/>
          </p:nvPr>
        </p:nvSpPr>
        <p:spPr/>
        <p:txBody>
          <a:bodyPr/>
          <a:lstStyle/>
          <a:p>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5B2ACB19-C0E1-7345-B8BA-15A723BE30E5}" type="slidenum">
              <a:rPr lang="en-GB" smtClean="0">
                <a:solidFill>
                  <a:srgbClr val="7A6F69"/>
                </a:solidFill>
              </a:rPr>
              <a:pPr/>
              <a:t>‹#›</a:t>
            </a:fld>
            <a:endParaRPr lang="en-GB">
              <a:solidFill>
                <a:srgbClr val="7A6F69"/>
              </a:solidFill>
            </a:endParaRPr>
          </a:p>
        </p:txBody>
      </p:sp>
    </p:spTree>
    <p:extLst>
      <p:ext uri="{BB962C8B-B14F-4D97-AF65-F5344CB8AC3E}">
        <p14:creationId xmlns:p14="http://schemas.microsoft.com/office/powerpoint/2010/main" val="150930183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2"/>
          </p:nvPr>
        </p:nvSpPr>
        <p:spPr/>
        <p:txBody>
          <a:bodyPr/>
          <a:lstStyle/>
          <a:p>
            <a:fld id="{5B2ACB19-C0E1-7345-B8BA-15A723BE30E5}" type="slidenum">
              <a:rPr lang="en-GB" smtClean="0">
                <a:solidFill>
                  <a:srgbClr val="7A6F69"/>
                </a:solidFill>
              </a:rPr>
              <a:pPr/>
              <a:t>‹#›</a:t>
            </a:fld>
            <a:endParaRPr lang="en-GB">
              <a:solidFill>
                <a:srgbClr val="7A6F69"/>
              </a:solidFill>
            </a:endParaRPr>
          </a:p>
        </p:txBody>
      </p:sp>
    </p:spTree>
    <p:extLst>
      <p:ext uri="{BB962C8B-B14F-4D97-AF65-F5344CB8AC3E}">
        <p14:creationId xmlns:p14="http://schemas.microsoft.com/office/powerpoint/2010/main" val="1523765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4"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96894"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half" idx="3"/>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2997569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B2ACB19-C0E1-7345-B8BA-15A723BE30E5}" type="slidenum">
              <a:rPr lang="en-GB" smtClean="0">
                <a:solidFill>
                  <a:srgbClr val="7A6F69"/>
                </a:solidFill>
              </a:rPr>
              <a:pPr/>
              <a:t>‹#›</a:t>
            </a:fld>
            <a:endParaRPr lang="en-GB">
              <a:solidFill>
                <a:srgbClr val="7A6F69"/>
              </a:solidFill>
            </a:endParaRPr>
          </a:p>
        </p:txBody>
      </p:sp>
      <p:sp>
        <p:nvSpPr>
          <p:cNvPr id="7" name="Picture Placeholder 6"/>
          <p:cNvSpPr>
            <a:spLocks noGrp="1"/>
          </p:cNvSpPr>
          <p:nvPr>
            <p:ph type="pic" sz="quarter" idx="13"/>
          </p:nvPr>
        </p:nvSpPr>
        <p:spPr>
          <a:xfrm>
            <a:off x="438150" y="1390650"/>
            <a:ext cx="8274050" cy="4615816"/>
          </a:xfrm>
        </p:spPr>
        <p:txBody>
          <a:bodyPr/>
          <a:lstStyle/>
          <a:p>
            <a:r>
              <a:rPr lang="en-US" noProof="0"/>
              <a:t>Click icon to add picture</a:t>
            </a:r>
            <a:endParaRPr lang="en-GB" noProof="0"/>
          </a:p>
        </p:txBody>
      </p:sp>
    </p:spTree>
    <p:extLst>
      <p:ext uri="{BB962C8B-B14F-4D97-AF65-F5344CB8AC3E}">
        <p14:creationId xmlns:p14="http://schemas.microsoft.com/office/powerpoint/2010/main" val="126463427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mage - full p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B2ACB19-C0E1-7345-B8BA-15A723BE30E5}" type="slidenum">
              <a:rPr lang="en-GB" smtClean="0">
                <a:solidFill>
                  <a:srgbClr val="7A6F69"/>
                </a:solidFill>
              </a:rPr>
              <a:pPr/>
              <a:t>‹#›</a:t>
            </a:fld>
            <a:endParaRPr lang="en-GB">
              <a:solidFill>
                <a:srgbClr val="7A6F69"/>
              </a:solidFill>
            </a:endParaRPr>
          </a:p>
        </p:txBody>
      </p:sp>
      <p:sp>
        <p:nvSpPr>
          <p:cNvPr id="7" name="Picture Placeholder 6"/>
          <p:cNvSpPr>
            <a:spLocks noGrp="1"/>
          </p:cNvSpPr>
          <p:nvPr>
            <p:ph type="pic" sz="quarter" idx="13"/>
          </p:nvPr>
        </p:nvSpPr>
        <p:spPr>
          <a:xfrm>
            <a:off x="0" y="2"/>
            <a:ext cx="9144000" cy="6179819"/>
          </a:xfrm>
        </p:spPr>
        <p:txBody>
          <a:bodyPr/>
          <a:lstStyle/>
          <a:p>
            <a:r>
              <a:rPr lang="en-US" noProof="0"/>
              <a:t>Click icon to add picture</a:t>
            </a:r>
            <a:endParaRPr lang="en-GB" noProof="0"/>
          </a:p>
        </p:txBody>
      </p:sp>
    </p:spTree>
    <p:extLst>
      <p:ext uri="{BB962C8B-B14F-4D97-AF65-F5344CB8AC3E}">
        <p14:creationId xmlns:p14="http://schemas.microsoft.com/office/powerpoint/2010/main" val="121321991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Sign off">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4003345"/>
            <a:ext cx="9144000" cy="2854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pic>
        <p:nvPicPr>
          <p:cNvPr id="3" name="Picture 2" descr="ST_pure_pos_rgb_5cm.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6676" y="4526279"/>
            <a:ext cx="2254724" cy="833694"/>
          </a:xfrm>
          <a:prstGeom prst="rect">
            <a:avLst/>
          </a:prstGeom>
        </p:spPr>
      </p:pic>
      <p:sp>
        <p:nvSpPr>
          <p:cNvPr id="8" name="TextBox 7"/>
          <p:cNvSpPr txBox="1"/>
          <p:nvPr userDrawn="1"/>
        </p:nvSpPr>
        <p:spPr>
          <a:xfrm>
            <a:off x="6490370" y="6148046"/>
            <a:ext cx="2256854" cy="307777"/>
          </a:xfrm>
          <a:prstGeom prst="rect">
            <a:avLst/>
          </a:prstGeom>
          <a:noFill/>
        </p:spPr>
        <p:txBody>
          <a:bodyPr wrap="square" rtlCol="0">
            <a:spAutoFit/>
          </a:bodyPr>
          <a:lstStyle/>
          <a:p>
            <a:pPr algn="r"/>
            <a:r>
              <a:rPr lang="en-GB" sz="1400">
                <a:solidFill>
                  <a:srgbClr val="00B0DC"/>
                </a:solidFill>
                <a:cs typeface="Arial"/>
              </a:rPr>
              <a:t>www.statkraft.com</a:t>
            </a:r>
          </a:p>
        </p:txBody>
      </p:sp>
      <p:sp>
        <p:nvSpPr>
          <p:cNvPr id="2" name="TextBox 1"/>
          <p:cNvSpPr txBox="1"/>
          <p:nvPr userDrawn="1"/>
        </p:nvSpPr>
        <p:spPr>
          <a:xfrm>
            <a:off x="179217" y="3042184"/>
            <a:ext cx="5554169" cy="1015663"/>
          </a:xfrm>
          <a:prstGeom prst="rect">
            <a:avLst/>
          </a:prstGeom>
          <a:noFill/>
        </p:spPr>
        <p:txBody>
          <a:bodyPr wrap="square" rtlCol="0">
            <a:spAutoFit/>
          </a:bodyPr>
          <a:lstStyle/>
          <a:p>
            <a:r>
              <a:rPr lang="en-GB" sz="6000" b="1">
                <a:solidFill>
                  <a:srgbClr val="FFFFFF"/>
                </a:solidFill>
                <a:cs typeface="Arial"/>
              </a:rPr>
              <a:t>THANK YOU</a:t>
            </a:r>
          </a:p>
        </p:txBody>
      </p:sp>
      <p:sp>
        <p:nvSpPr>
          <p:cNvPr id="6" name="Text Placeholder 5"/>
          <p:cNvSpPr>
            <a:spLocks noGrp="1"/>
          </p:cNvSpPr>
          <p:nvPr>
            <p:ph type="body" sz="quarter" idx="10"/>
          </p:nvPr>
        </p:nvSpPr>
        <p:spPr>
          <a:xfrm>
            <a:off x="349297" y="4526282"/>
            <a:ext cx="5157788" cy="1535430"/>
          </a:xfrm>
        </p:spPr>
        <p:txBody>
          <a:bodyPr>
            <a:normAutofit/>
          </a:bodyPr>
          <a:lstStyle>
            <a:lvl1pPr marL="0" indent="0">
              <a:lnSpc>
                <a:spcPct val="100000"/>
              </a:lnSpc>
              <a:spcBef>
                <a:spcPts val="0"/>
              </a:spcBef>
              <a:buNone/>
              <a:defRPr sz="1600"/>
            </a:lvl1pPr>
            <a:lvl2pPr marL="179387" indent="0">
              <a:buNone/>
              <a:defRPr/>
            </a:lvl2pPr>
            <a:lvl3pPr marL="358775" indent="0">
              <a:buNone/>
              <a:defRPr/>
            </a:lvl3pPr>
            <a:lvl4pPr marL="1371600" indent="0">
              <a:buNone/>
              <a:defRPr/>
            </a:lvl4pPr>
            <a:lvl5pPr marL="1828800" indent="0">
              <a:buNone/>
              <a:defRPr/>
            </a:lvl5pPr>
          </a:lstStyle>
          <a:p>
            <a:pPr lvl="0"/>
            <a:r>
              <a:rPr lang="en-US" noProof="0"/>
              <a:t>Edit Master text styles</a:t>
            </a:r>
          </a:p>
        </p:txBody>
      </p:sp>
    </p:spTree>
    <p:extLst>
      <p:ext uri="{BB962C8B-B14F-4D97-AF65-F5344CB8AC3E}">
        <p14:creationId xmlns:p14="http://schemas.microsoft.com/office/powerpoint/2010/main" val="279954756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Sign off - Air">
    <p:bg>
      <p:bgPr>
        <a:blipFill dpi="0" rotWithShape="1">
          <a:blip r:embed="rId2" cstate="screen">
            <a:lum/>
            <a:extLst>
              <a:ext uri="{28A0092B-C50C-407E-A947-70E740481C1C}">
                <a14:useLocalDpi xmlns:a14="http://schemas.microsoft.com/office/drawing/2010/main"/>
              </a:ext>
            </a:extLst>
          </a:blip>
          <a:srcRect/>
          <a:stretch>
            <a:fillRect b="40000"/>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4003345"/>
            <a:ext cx="9144000" cy="2854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pic>
        <p:nvPicPr>
          <p:cNvPr id="3" name="Picture 2" descr="ST_pure_pos_rgb_5cm.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6676" y="4526279"/>
            <a:ext cx="2254724" cy="833694"/>
          </a:xfrm>
          <a:prstGeom prst="rect">
            <a:avLst/>
          </a:prstGeom>
        </p:spPr>
      </p:pic>
      <p:sp>
        <p:nvSpPr>
          <p:cNvPr id="8" name="TextBox 7"/>
          <p:cNvSpPr txBox="1"/>
          <p:nvPr userDrawn="1"/>
        </p:nvSpPr>
        <p:spPr>
          <a:xfrm>
            <a:off x="6490370" y="6148046"/>
            <a:ext cx="2256854" cy="307777"/>
          </a:xfrm>
          <a:prstGeom prst="rect">
            <a:avLst/>
          </a:prstGeom>
          <a:noFill/>
        </p:spPr>
        <p:txBody>
          <a:bodyPr wrap="square" rtlCol="0">
            <a:spAutoFit/>
          </a:bodyPr>
          <a:lstStyle/>
          <a:p>
            <a:pPr algn="r"/>
            <a:r>
              <a:rPr lang="en-GB" sz="1400">
                <a:solidFill>
                  <a:srgbClr val="00B0DC"/>
                </a:solidFill>
                <a:cs typeface="Arial"/>
              </a:rPr>
              <a:t>www.statkraft.com</a:t>
            </a:r>
          </a:p>
        </p:txBody>
      </p:sp>
      <p:sp>
        <p:nvSpPr>
          <p:cNvPr id="2" name="TextBox 1"/>
          <p:cNvSpPr txBox="1"/>
          <p:nvPr userDrawn="1"/>
        </p:nvSpPr>
        <p:spPr>
          <a:xfrm>
            <a:off x="179217" y="3042184"/>
            <a:ext cx="5554169" cy="1015663"/>
          </a:xfrm>
          <a:prstGeom prst="rect">
            <a:avLst/>
          </a:prstGeom>
          <a:noFill/>
        </p:spPr>
        <p:txBody>
          <a:bodyPr wrap="square" rtlCol="0">
            <a:spAutoFit/>
          </a:bodyPr>
          <a:lstStyle/>
          <a:p>
            <a:r>
              <a:rPr lang="en-GB" sz="6000" b="1">
                <a:solidFill>
                  <a:srgbClr val="FFFFFF"/>
                </a:solidFill>
                <a:cs typeface="Arial"/>
              </a:rPr>
              <a:t>THANK YOU</a:t>
            </a:r>
          </a:p>
        </p:txBody>
      </p:sp>
      <p:sp>
        <p:nvSpPr>
          <p:cNvPr id="6" name="Text Placeholder 5"/>
          <p:cNvSpPr>
            <a:spLocks noGrp="1"/>
          </p:cNvSpPr>
          <p:nvPr>
            <p:ph type="body" sz="quarter" idx="10"/>
          </p:nvPr>
        </p:nvSpPr>
        <p:spPr>
          <a:xfrm>
            <a:off x="349297" y="4526282"/>
            <a:ext cx="5157788" cy="1535430"/>
          </a:xfrm>
        </p:spPr>
        <p:txBody>
          <a:bodyPr>
            <a:normAutofit/>
          </a:bodyPr>
          <a:lstStyle>
            <a:lvl1pPr marL="0" indent="0">
              <a:lnSpc>
                <a:spcPct val="100000"/>
              </a:lnSpc>
              <a:spcBef>
                <a:spcPts val="0"/>
              </a:spcBef>
              <a:buNone/>
              <a:defRPr sz="1600"/>
            </a:lvl1pPr>
            <a:lvl2pPr marL="179387" indent="0">
              <a:buNone/>
              <a:defRPr/>
            </a:lvl2pPr>
            <a:lvl3pPr marL="358775" indent="0">
              <a:buNone/>
              <a:defRPr/>
            </a:lvl3pPr>
            <a:lvl4pPr marL="1371600" indent="0">
              <a:buNone/>
              <a:defRPr/>
            </a:lvl4pPr>
            <a:lvl5pPr marL="1828800" indent="0">
              <a:buNone/>
              <a:defRPr/>
            </a:lvl5pPr>
          </a:lstStyle>
          <a:p>
            <a:pPr lvl="0"/>
            <a:r>
              <a:rPr lang="en-US" noProof="0"/>
              <a:t>Edit Master text styles</a:t>
            </a:r>
          </a:p>
        </p:txBody>
      </p:sp>
    </p:spTree>
    <p:extLst>
      <p:ext uri="{BB962C8B-B14F-4D97-AF65-F5344CB8AC3E}">
        <p14:creationId xmlns:p14="http://schemas.microsoft.com/office/powerpoint/2010/main" val="189340896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4" name="Picture 11" descr="EirGrid-PPT-widescreen-backgrounds-01.jpg"/>
          <p:cNvPicPr>
            <a:picLocks noChangeAspect="1"/>
          </p:cNvPicPr>
          <p:nvPr/>
        </p:nvPicPr>
        <p:blipFill>
          <a:blip r:embed="rId2">
            <a:extLst>
              <a:ext uri="{28A0092B-C50C-407E-A947-70E740481C1C}">
                <a14:useLocalDpi xmlns:a14="http://schemas.microsoft.com/office/drawing/2010/main" val="0"/>
              </a:ext>
            </a:extLst>
          </a:blip>
          <a:srcRect l="5820" r="5743"/>
          <a:stretch>
            <a:fillRect/>
          </a:stretch>
        </p:blipFill>
        <p:spPr bwMode="auto">
          <a:xfrm>
            <a:off x="-25398" y="-25400"/>
            <a:ext cx="9236075"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13"/>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84"/>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a:xfrm>
            <a:off x="457200" y="7419976"/>
            <a:ext cx="2133600" cy="365125"/>
          </a:xfrm>
          <a:prstGeom prst="rect">
            <a:avLst/>
          </a:prstGeom>
        </p:spPr>
        <p:txBody>
          <a:bodyPr/>
          <a:lstStyle>
            <a:lvl1pPr>
              <a:defRPr/>
            </a:lvl1pPr>
          </a:lstStyle>
          <a:p>
            <a:fld id="{755F2505-0B80-4F59-BBA2-E716C01ABFC3}"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FC6AFBDF-606E-4FC6-ABCA-4A5C2A436B31}" type="slidenum">
              <a:rPr lang="en-IE" altLang="en-US"/>
              <a:pPr/>
              <a:t>‹#›</a:t>
            </a:fld>
            <a:endParaRPr lang="en-IE" altLang="en-US" dirty="0"/>
          </a:p>
        </p:txBody>
      </p:sp>
    </p:spTree>
    <p:extLst>
      <p:ext uri="{BB962C8B-B14F-4D97-AF65-F5344CB8AC3E}">
        <p14:creationId xmlns:p14="http://schemas.microsoft.com/office/powerpoint/2010/main" val="270806177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print">
            <a:duotone>
              <a:schemeClr val="bg2">
                <a:shade val="45000"/>
                <a:satMod val="135000"/>
              </a:schemeClr>
              <a:prstClr val="white"/>
            </a:duotone>
          </a:blip>
          <a:srcRect/>
          <a:stretch>
            <a:fillRect/>
          </a:stretch>
        </p:blipFill>
        <p:spPr bwMode="auto">
          <a:xfrm>
            <a:off x="1714480" y="1214422"/>
            <a:ext cx="5900749" cy="4263852"/>
          </a:xfrm>
          <a:prstGeom prst="rect">
            <a:avLst/>
          </a:prstGeom>
          <a:noFill/>
          <a:ln w="9525">
            <a:noFill/>
            <a:miter lim="800000"/>
            <a:headEnd/>
            <a:tailEnd/>
          </a:ln>
          <a:effectLst/>
        </p:spPr>
      </p:pic>
      <p:sp>
        <p:nvSpPr>
          <p:cNvPr id="3" name="Subtitle 2"/>
          <p:cNvSpPr>
            <a:spLocks noGrp="1"/>
          </p:cNvSpPr>
          <p:nvPr>
            <p:ph type="subTitle" idx="1"/>
          </p:nvPr>
        </p:nvSpPr>
        <p:spPr>
          <a:xfrm>
            <a:off x="2357422" y="3857628"/>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IE" dirty="0"/>
          </a:p>
        </p:txBody>
      </p:sp>
      <p:sp>
        <p:nvSpPr>
          <p:cNvPr id="4" name="Date Placeholder 3"/>
          <p:cNvSpPr>
            <a:spLocks noGrp="1"/>
          </p:cNvSpPr>
          <p:nvPr>
            <p:ph type="dt" sz="half" idx="10"/>
          </p:nvPr>
        </p:nvSpPr>
        <p:spPr/>
        <p:txBody>
          <a:bodyPr/>
          <a:lstStyle/>
          <a:p>
            <a:fld id="{A8C4AB72-1062-45AB-883B-7C877B0457BC}" type="datetime1">
              <a:rPr lang="en-US" smtClean="0">
                <a:solidFill>
                  <a:prstClr val="black">
                    <a:tint val="75000"/>
                  </a:prstClr>
                </a:solidFill>
              </a:rPr>
              <a:pPr/>
              <a:t>6/4/2019</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CEF60F9-EAF3-4F4F-B7C4-F68A048ADDCB}" type="slidenum">
              <a:rPr lang="en-IE" smtClean="0">
                <a:solidFill>
                  <a:prstClr val="black">
                    <a:tint val="75000"/>
                  </a:prstClr>
                </a:solidFill>
              </a:rPr>
              <a:pPr/>
              <a:t>‹#›</a:t>
            </a:fld>
            <a:endParaRPr lang="en-IE" dirty="0">
              <a:solidFill>
                <a:prstClr val="black">
                  <a:tint val="75000"/>
                </a:prstClr>
              </a:solidFill>
            </a:endParaRPr>
          </a:p>
        </p:txBody>
      </p:sp>
      <p:sp>
        <p:nvSpPr>
          <p:cNvPr id="11" name="Rectangle 3"/>
          <p:cNvSpPr txBox="1">
            <a:spLocks noChangeArrowheads="1"/>
          </p:cNvSpPr>
          <p:nvPr userDrawn="1"/>
        </p:nvSpPr>
        <p:spPr>
          <a:xfrm>
            <a:off x="1357290" y="3071810"/>
            <a:ext cx="6400800" cy="2754312"/>
          </a:xfrm>
          <a:prstGeom prst="rect">
            <a:avLst/>
          </a:prstGeom>
        </p:spPr>
        <p:txBody>
          <a:bodyPr vert="horz" lIns="91440" tIns="45720" rIns="91440" bIns="45720" rtlCol="0">
            <a:normAutofit/>
          </a:bodyPr>
          <a:lstStyle/>
          <a:p>
            <a:pPr marL="342900" indent="-342900" defTabSz="914400">
              <a:lnSpc>
                <a:spcPct val="80000"/>
              </a:lnSpc>
              <a:spcBef>
                <a:spcPct val="20000"/>
              </a:spcBef>
              <a:buFont typeface="Arial" pitchFamily="34" charset="0"/>
              <a:buNone/>
              <a:defRPr/>
            </a:pPr>
            <a:endParaRPr lang="en-IE" sz="3200" dirty="0">
              <a:solidFill>
                <a:prstClr val="black"/>
              </a:solidFill>
            </a:endParaRPr>
          </a:p>
          <a:p>
            <a:pPr marL="342900" indent="-342900" defTabSz="914400">
              <a:lnSpc>
                <a:spcPct val="80000"/>
              </a:lnSpc>
              <a:spcBef>
                <a:spcPct val="20000"/>
              </a:spcBef>
              <a:buFont typeface="Arial" pitchFamily="34" charset="0"/>
              <a:buNone/>
              <a:defRPr/>
            </a:pPr>
            <a:endParaRPr lang="en-IE" sz="3200" dirty="0">
              <a:solidFill>
                <a:prstClr val="black"/>
              </a:solidFill>
            </a:endParaRPr>
          </a:p>
          <a:p>
            <a:pPr marL="342900" indent="-342900" algn="ctr" defTabSz="914400">
              <a:lnSpc>
                <a:spcPct val="80000"/>
              </a:lnSpc>
              <a:spcBef>
                <a:spcPct val="20000"/>
              </a:spcBef>
              <a:buFont typeface="Arial" pitchFamily="34" charset="0"/>
              <a:buNone/>
              <a:defRPr/>
            </a:pPr>
            <a:endParaRPr lang="en-IE" sz="2000" dirty="0">
              <a:solidFill>
                <a:prstClr val="black"/>
              </a:solidFill>
            </a:endParaRPr>
          </a:p>
          <a:p>
            <a:pPr marL="342900" indent="-342900" defTabSz="914400">
              <a:lnSpc>
                <a:spcPct val="80000"/>
              </a:lnSpc>
              <a:spcBef>
                <a:spcPct val="20000"/>
              </a:spcBef>
              <a:buFont typeface="Arial" pitchFamily="34" charset="0"/>
              <a:buNone/>
              <a:defRPr/>
            </a:pPr>
            <a:endParaRPr lang="en-GB" sz="2000" dirty="0">
              <a:solidFill>
                <a:prstClr val="black"/>
              </a:solidFill>
            </a:endParaRPr>
          </a:p>
        </p:txBody>
      </p:sp>
    </p:spTree>
    <p:extLst>
      <p:ext uri="{BB962C8B-B14F-4D97-AF65-F5344CB8AC3E}">
        <p14:creationId xmlns:p14="http://schemas.microsoft.com/office/powerpoint/2010/main" val="142703947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print">
            <a:duotone>
              <a:schemeClr val="bg2">
                <a:shade val="45000"/>
                <a:satMod val="135000"/>
              </a:schemeClr>
              <a:prstClr val="white"/>
            </a:duotone>
          </a:blip>
          <a:srcRect/>
          <a:stretch>
            <a:fillRect/>
          </a:stretch>
        </p:blipFill>
        <p:spPr bwMode="auto">
          <a:xfrm>
            <a:off x="1714480" y="1214422"/>
            <a:ext cx="5900749" cy="426385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p:cNvSpPr>
            <a:spLocks noGrp="1"/>
          </p:cNvSpPr>
          <p:nvPr>
            <p:ph type="dt" sz="half" idx="10"/>
          </p:nvPr>
        </p:nvSpPr>
        <p:spPr/>
        <p:txBody>
          <a:bodyPr/>
          <a:lstStyle/>
          <a:p>
            <a:fld id="{C5FF9E67-57F8-4DD3-A694-536B11729067}" type="datetime1">
              <a:rPr lang="en-US" smtClean="0">
                <a:solidFill>
                  <a:prstClr val="black">
                    <a:tint val="75000"/>
                  </a:prstClr>
                </a:solidFill>
              </a:rPr>
              <a:pPr/>
              <a:t>6/4/2019</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CEF60F9-EAF3-4F4F-B7C4-F68A048ADDCB}" type="slidenum">
              <a:rPr lang="en-IE" smtClean="0">
                <a:solidFill>
                  <a:prstClr val="black">
                    <a:tint val="75000"/>
                  </a:prstClr>
                </a:solidFill>
              </a:rPr>
              <a:pPr/>
              <a:t>‹#›</a:t>
            </a:fld>
            <a:endParaRPr lang="en-IE" dirty="0">
              <a:solidFill>
                <a:prstClr val="black">
                  <a:tint val="75000"/>
                </a:prstClr>
              </a:solidFill>
            </a:endParaRPr>
          </a:p>
        </p:txBody>
      </p:sp>
      <p:pic>
        <p:nvPicPr>
          <p:cNvPr id="2050" name="Picture 2"/>
          <p:cNvPicPr>
            <a:picLocks noChangeAspect="1" noChangeArrowheads="1"/>
          </p:cNvPicPr>
          <p:nvPr userDrawn="1"/>
        </p:nvPicPr>
        <p:blipFill>
          <a:blip r:embed="rId3" cstate="print"/>
          <a:srcRect/>
          <a:stretch>
            <a:fillRect/>
          </a:stretch>
        </p:blipFill>
        <p:spPr bwMode="auto">
          <a:xfrm>
            <a:off x="7143768" y="6164170"/>
            <a:ext cx="2000232" cy="693830"/>
          </a:xfrm>
          <a:prstGeom prst="rect">
            <a:avLst/>
          </a:prstGeom>
          <a:noFill/>
          <a:ln w="9525">
            <a:noFill/>
            <a:miter lim="800000"/>
            <a:headEnd/>
            <a:tailEnd/>
          </a:ln>
          <a:effectLst/>
        </p:spPr>
      </p:pic>
    </p:spTree>
    <p:extLst>
      <p:ext uri="{BB962C8B-B14F-4D97-AF65-F5344CB8AC3E}">
        <p14:creationId xmlns:p14="http://schemas.microsoft.com/office/powerpoint/2010/main" val="310875429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6368B9-173B-4000-9630-24F98E022ACF}" type="datetime1">
              <a:rPr lang="en-US" smtClean="0">
                <a:solidFill>
                  <a:prstClr val="black">
                    <a:tint val="75000"/>
                  </a:prstClr>
                </a:solidFill>
              </a:rPr>
              <a:pPr/>
              <a:t>6/4/2019</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CEF60F9-EAF3-4F4F-B7C4-F68A048ADDCB}"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28466239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93A416C4-43B3-4860-84A8-34816BC50F42}" type="datetime1">
              <a:rPr lang="en-US" smtClean="0">
                <a:solidFill>
                  <a:prstClr val="black">
                    <a:tint val="75000"/>
                  </a:prstClr>
                </a:solidFill>
              </a:rPr>
              <a:pPr/>
              <a:t>6/4/2019</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CEF60F9-EAF3-4F4F-B7C4-F68A048ADDCB}" type="slidenum">
              <a:rPr lang="en-IE" smtClean="0">
                <a:solidFill>
                  <a:prstClr val="black">
                    <a:tint val="75000"/>
                  </a:prstClr>
                </a:solidFill>
              </a:rPr>
              <a:pPr/>
              <a:t>‹#›</a:t>
            </a:fld>
            <a:endParaRPr lang="en-IE" dirty="0">
              <a:solidFill>
                <a:prstClr val="black">
                  <a:tint val="75000"/>
                </a:prstClr>
              </a:solidFill>
            </a:endParaRPr>
          </a:p>
        </p:txBody>
      </p:sp>
      <p:pic>
        <p:nvPicPr>
          <p:cNvPr id="8" name="Picture 2"/>
          <p:cNvPicPr>
            <a:picLocks noChangeAspect="1" noChangeArrowheads="1"/>
          </p:cNvPicPr>
          <p:nvPr userDrawn="1"/>
        </p:nvPicPr>
        <p:blipFill>
          <a:blip r:embed="rId2" cstate="print"/>
          <a:srcRect/>
          <a:stretch>
            <a:fillRect/>
          </a:stretch>
        </p:blipFill>
        <p:spPr bwMode="auto">
          <a:xfrm>
            <a:off x="7143768" y="6164170"/>
            <a:ext cx="2000232" cy="693830"/>
          </a:xfrm>
          <a:prstGeom prst="rect">
            <a:avLst/>
          </a:prstGeom>
          <a:noFill/>
          <a:ln w="9525">
            <a:noFill/>
            <a:miter lim="800000"/>
            <a:headEnd/>
            <a:tailEnd/>
          </a:ln>
          <a:effectLst/>
        </p:spPr>
      </p:pic>
    </p:spTree>
    <p:extLst>
      <p:ext uri="{BB962C8B-B14F-4D97-AF65-F5344CB8AC3E}">
        <p14:creationId xmlns:p14="http://schemas.microsoft.com/office/powerpoint/2010/main" val="341419451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8DEE5BDB-96BD-4B5B-AE00-A0951CAFC672}" type="datetime1">
              <a:rPr lang="en-US" smtClean="0">
                <a:solidFill>
                  <a:prstClr val="black">
                    <a:tint val="75000"/>
                  </a:prstClr>
                </a:solidFill>
              </a:rPr>
              <a:pPr/>
              <a:t>6/4/2019</a:t>
            </a:fld>
            <a:endParaRPr lang="en-IE"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I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CEF60F9-EAF3-4F4F-B7C4-F68A048ADDCB}"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2261003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298637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4"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half" idx="3"/>
          </p:nvPr>
        </p:nvSpPr>
        <p:spPr>
          <a:xfrm>
            <a:off x="496896"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45241659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BB9209EE-9F0B-46B9-A49E-9E5A9FF86114}" type="datetime1">
              <a:rPr lang="en-US" smtClean="0">
                <a:solidFill>
                  <a:prstClr val="black">
                    <a:tint val="75000"/>
                  </a:prstClr>
                </a:solidFill>
              </a:rPr>
              <a:pPr/>
              <a:t>6/4/2019</a:t>
            </a:fld>
            <a:endParaRPr lang="en-IE"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IE"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CEF60F9-EAF3-4F4F-B7C4-F68A048ADDCB}"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6626889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2B766-AD9F-44AB-8126-CBC49F3C31A0}" type="datetime1">
              <a:rPr lang="en-US" smtClean="0">
                <a:solidFill>
                  <a:prstClr val="black">
                    <a:tint val="75000"/>
                  </a:prstClr>
                </a:solidFill>
              </a:rPr>
              <a:pPr/>
              <a:t>6/4/2019</a:t>
            </a:fld>
            <a:endParaRPr lang="en-IE"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IE" dirty="0">
              <a:solidFill>
                <a:prstClr val="black">
                  <a:tint val="75000"/>
                </a:prstClr>
              </a:solidFill>
            </a:endParaRPr>
          </a:p>
        </p:txBody>
      </p:sp>
      <p:sp>
        <p:nvSpPr>
          <p:cNvPr id="4" name="Slide Number Placeholder 3"/>
          <p:cNvSpPr>
            <a:spLocks noGrp="1"/>
          </p:cNvSpPr>
          <p:nvPr>
            <p:ph type="sldNum" sz="quarter" idx="12"/>
          </p:nvPr>
        </p:nvSpPr>
        <p:spPr>
          <a:xfrm>
            <a:off x="2571736" y="6492875"/>
            <a:ext cx="2133600" cy="365125"/>
          </a:xfrm>
        </p:spPr>
        <p:txBody>
          <a:bodyPr/>
          <a:lstStyle/>
          <a:p>
            <a:fld id="{5CEF60F9-EAF3-4F4F-B7C4-F68A048ADDCB}" type="slidenum">
              <a:rPr lang="en-IE" smtClean="0">
                <a:solidFill>
                  <a:prstClr val="black">
                    <a:tint val="75000"/>
                  </a:prstClr>
                </a:solidFill>
              </a:rPr>
              <a:pPr/>
              <a:t>‹#›</a:t>
            </a:fld>
            <a:endParaRPr lang="en-IE" dirty="0">
              <a:solidFill>
                <a:prstClr val="black">
                  <a:tint val="75000"/>
                </a:prstClr>
              </a:solidFill>
            </a:endParaRPr>
          </a:p>
        </p:txBody>
      </p:sp>
      <p:pic>
        <p:nvPicPr>
          <p:cNvPr id="5" name="Picture 4" descr="mullangrid_logo01Final smaller.jpg"/>
          <p:cNvPicPr>
            <a:picLocks noChangeAspect="1"/>
          </p:cNvPicPr>
          <p:nvPr userDrawn="1"/>
        </p:nvPicPr>
        <p:blipFill>
          <a:blip r:embed="rId2" cstate="print"/>
          <a:stretch>
            <a:fillRect/>
          </a:stretch>
        </p:blipFill>
        <p:spPr>
          <a:xfrm>
            <a:off x="6710487" y="6193734"/>
            <a:ext cx="2433513" cy="664266"/>
          </a:xfrm>
          <a:prstGeom prst="rect">
            <a:avLst/>
          </a:prstGeom>
        </p:spPr>
      </p:pic>
    </p:spTree>
    <p:extLst>
      <p:ext uri="{BB962C8B-B14F-4D97-AF65-F5344CB8AC3E}">
        <p14:creationId xmlns:p14="http://schemas.microsoft.com/office/powerpoint/2010/main" val="402939631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0E8D58-CCF8-4C69-B95D-FCB24692D913}" type="datetime1">
              <a:rPr lang="en-US" smtClean="0">
                <a:solidFill>
                  <a:prstClr val="black">
                    <a:tint val="75000"/>
                  </a:prstClr>
                </a:solidFill>
              </a:rPr>
              <a:pPr/>
              <a:t>6/4/2019</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CEF60F9-EAF3-4F4F-B7C4-F68A048ADDCB}"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28253339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D8967-7612-4193-B0F9-2B77DAE1A65E}" type="datetime1">
              <a:rPr lang="en-US" smtClean="0">
                <a:solidFill>
                  <a:prstClr val="black">
                    <a:tint val="75000"/>
                  </a:prstClr>
                </a:solidFill>
              </a:rPr>
              <a:pPr/>
              <a:t>6/4/2019</a:t>
            </a:fld>
            <a:endParaRPr lang="en-I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I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CEF60F9-EAF3-4F4F-B7C4-F68A048ADDCB}"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37672921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FBB93545-6143-4D72-9218-450DEEEA0130}" type="datetime1">
              <a:rPr lang="en-US" smtClean="0">
                <a:solidFill>
                  <a:prstClr val="black">
                    <a:tint val="75000"/>
                  </a:prstClr>
                </a:solidFill>
              </a:rPr>
              <a:pPr/>
              <a:t>6/4/2019</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CEF60F9-EAF3-4F4F-B7C4-F68A048ADDCB}"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81179672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46B6D91F-DFDD-4BE0-B823-CF4BE79AF5DB}" type="datetime1">
              <a:rPr lang="en-US" smtClean="0">
                <a:solidFill>
                  <a:prstClr val="black">
                    <a:tint val="75000"/>
                  </a:prstClr>
                </a:solidFill>
              </a:rPr>
              <a:pPr/>
              <a:t>6/4/2019</a:t>
            </a:fld>
            <a:endParaRPr lang="en-I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I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CEF60F9-EAF3-4F4F-B7C4-F68A048ADDCB}" type="slidenum">
              <a:rPr lang="en-IE" smtClean="0">
                <a:solidFill>
                  <a:prstClr val="black">
                    <a:tint val="75000"/>
                  </a:prstClr>
                </a:solidFill>
              </a:rPr>
              <a:pPr/>
              <a:t>‹#›</a:t>
            </a:fld>
            <a:endParaRPr lang="en-IE" dirty="0">
              <a:solidFill>
                <a:prstClr val="black">
                  <a:tint val="75000"/>
                </a:prstClr>
              </a:solidFill>
            </a:endParaRPr>
          </a:p>
        </p:txBody>
      </p:sp>
    </p:spTree>
    <p:extLst>
      <p:ext uri="{BB962C8B-B14F-4D97-AF65-F5344CB8AC3E}">
        <p14:creationId xmlns:p14="http://schemas.microsoft.com/office/powerpoint/2010/main" val="17512944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1" descr="EIRGRID_2015_GRADIENT.jpg"/>
          <p:cNvPicPr>
            <a:picLocks noChangeAspect="1"/>
          </p:cNvPicPr>
          <p:nvPr/>
        </p:nvPicPr>
        <p:blipFill>
          <a:blip r:embed="rId2">
            <a:extLst>
              <a:ext uri="{28A0092B-C50C-407E-A947-70E740481C1C}">
                <a14:useLocalDpi xmlns:a14="http://schemas.microsoft.com/office/drawing/2010/main" val="0"/>
              </a:ext>
            </a:extLst>
          </a:blip>
          <a:srcRect t="24648" r="1205"/>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400"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88" y="5689600"/>
            <a:ext cx="232886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72"/>
            <a:ext cx="7772400" cy="1196867"/>
          </a:xfrm>
        </p:spPr>
        <p:txBody>
          <a:bodyPr/>
          <a:lstStyle>
            <a:lvl1pPr marL="0" indent="0">
              <a:buNone/>
              <a:defRPr sz="2000" b="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37"/>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6F8EB13B-16D8-4020-8EFF-B86FDDFD353A}" type="datetime1">
              <a:rPr lang="en-IE" altLang="en-US" smtClean="0"/>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BEF44654-E425-4B84-9417-568F551FD13C}" type="slidenum">
              <a:rPr lang="en-IE" altLang="en-US"/>
              <a:pPr/>
              <a:t>‹#›</a:t>
            </a:fld>
            <a:endParaRPr lang="en-IE" altLang="en-US" dirty="0"/>
          </a:p>
        </p:txBody>
      </p:sp>
    </p:spTree>
    <p:extLst>
      <p:ext uri="{BB962C8B-B14F-4D97-AF65-F5344CB8AC3E}">
        <p14:creationId xmlns:p14="http://schemas.microsoft.com/office/powerpoint/2010/main" val="321095027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11" descr="EirGrid-PPT-widescreen-backgrounds-01.jpg"/>
          <p:cNvPicPr>
            <a:picLocks noChangeAspect="1"/>
          </p:cNvPicPr>
          <p:nvPr/>
        </p:nvPicPr>
        <p:blipFill>
          <a:blip r:embed="rId2">
            <a:extLst>
              <a:ext uri="{28A0092B-C50C-407E-A947-70E740481C1C}">
                <a14:useLocalDpi xmlns:a14="http://schemas.microsoft.com/office/drawing/2010/main" val="0"/>
              </a:ext>
            </a:extLst>
          </a:blip>
          <a:srcRect l="5820" r="5743"/>
          <a:stretch>
            <a:fillRect/>
          </a:stretch>
        </p:blipFill>
        <p:spPr bwMode="auto">
          <a:xfrm>
            <a:off x="-25400" y="-25400"/>
            <a:ext cx="9236075"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400"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88" y="5689600"/>
            <a:ext cx="232886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72"/>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37"/>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CB115536-CED8-4986-882B-BA67C11B9D54}" type="datetime1">
              <a:rPr lang="en-IE" altLang="en-US" smtClean="0"/>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FC6AFBDF-606E-4FC6-ABCA-4A5C2A436B31}" type="slidenum">
              <a:rPr lang="en-IE" altLang="en-US"/>
              <a:pPr/>
              <a:t>‹#›</a:t>
            </a:fld>
            <a:endParaRPr lang="en-IE" altLang="en-US" dirty="0"/>
          </a:p>
        </p:txBody>
      </p:sp>
    </p:spTree>
    <p:extLst>
      <p:ext uri="{BB962C8B-B14F-4D97-AF65-F5344CB8AC3E}">
        <p14:creationId xmlns:p14="http://schemas.microsoft.com/office/powerpoint/2010/main" val="199223247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354" r="6012"/>
          <a:stretch>
            <a:fillRect/>
          </a:stretch>
        </p:blipFill>
        <p:spPr bwMode="auto">
          <a:xfrm>
            <a:off x="-25400" y="-25400"/>
            <a:ext cx="92360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400"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88" y="5689600"/>
            <a:ext cx="232886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72"/>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37"/>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F6DE2717-B2F9-47A0-9F64-A01A39AE90AD}" type="datetime1">
              <a:rPr lang="en-IE" altLang="en-US" smtClean="0"/>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6014D58B-1B61-4D95-B676-DC95BA2C85F8}" type="slidenum">
              <a:rPr lang="en-IE" altLang="en-US"/>
              <a:pPr/>
              <a:t>‹#›</a:t>
            </a:fld>
            <a:endParaRPr lang="en-IE" altLang="en-US" dirty="0"/>
          </a:p>
        </p:txBody>
      </p:sp>
    </p:spTree>
    <p:extLst>
      <p:ext uri="{BB962C8B-B14F-4D97-AF65-F5344CB8AC3E}">
        <p14:creationId xmlns:p14="http://schemas.microsoft.com/office/powerpoint/2010/main" val="20829388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354" r="6012"/>
          <a:stretch>
            <a:fillRect/>
          </a:stretch>
        </p:blipFill>
        <p:spPr bwMode="auto">
          <a:xfrm>
            <a:off x="-25400" y="-25400"/>
            <a:ext cx="92360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400"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88" y="5689600"/>
            <a:ext cx="232886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72"/>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37"/>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57C6AE76-4F0E-4A68-8A0B-D96D5CEE22A4}" type="datetime1">
              <a:rPr lang="en-IE" altLang="en-US" smtClean="0"/>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52CCFE11-C8A5-4D5E-B7FD-6D87A22C936E}" type="slidenum">
              <a:rPr lang="en-IE" altLang="en-US"/>
              <a:pPr/>
              <a:t>‹#›</a:t>
            </a:fld>
            <a:endParaRPr lang="en-IE" altLang="en-US" dirty="0"/>
          </a:p>
        </p:txBody>
      </p:sp>
    </p:spTree>
    <p:extLst>
      <p:ext uri="{BB962C8B-B14F-4D97-AF65-F5344CB8AC3E}">
        <p14:creationId xmlns:p14="http://schemas.microsoft.com/office/powerpoint/2010/main" val="3754208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96896" y="1274764"/>
            <a:ext cx="8123237" cy="4572000"/>
          </a:xfrm>
        </p:spPr>
        <p:txBody>
          <a:bodyPr/>
          <a:lstStyle/>
          <a:p>
            <a:pPr lvl="0"/>
            <a:r>
              <a:rPr lang="en-US" noProof="0" dirty="0" smtClean="0"/>
              <a:t>Click icon to add table</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25842449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354" r="6012"/>
          <a:stretch>
            <a:fillRect/>
          </a:stretch>
        </p:blipFill>
        <p:spPr bwMode="auto">
          <a:xfrm>
            <a:off x="-25400" y="-25400"/>
            <a:ext cx="92360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400"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88" y="5689600"/>
            <a:ext cx="232886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72"/>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37"/>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34D72248-7E75-4B30-95BA-7EAB3CE6791F}" type="datetime1">
              <a:rPr lang="en-IE" altLang="en-US" smtClean="0"/>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42FC972F-21B1-40AB-BD51-4E61035FCF5C}" type="slidenum">
              <a:rPr lang="en-IE" altLang="en-US"/>
              <a:pPr/>
              <a:t>‹#›</a:t>
            </a:fld>
            <a:endParaRPr lang="en-IE" altLang="en-US" dirty="0"/>
          </a:p>
        </p:txBody>
      </p:sp>
    </p:spTree>
    <p:extLst>
      <p:ext uri="{BB962C8B-B14F-4D97-AF65-F5344CB8AC3E}">
        <p14:creationId xmlns:p14="http://schemas.microsoft.com/office/powerpoint/2010/main" val="251875571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479" r="6013"/>
          <a:stretch>
            <a:fillRect/>
          </a:stretch>
        </p:blipFill>
        <p:spPr bwMode="auto">
          <a:xfrm>
            <a:off x="-12700" y="-25400"/>
            <a:ext cx="92233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400"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88" y="5689600"/>
            <a:ext cx="232886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72"/>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37"/>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A89F4C44-DD63-45BF-85D5-82575BCD68EF}" type="datetime1">
              <a:rPr lang="en-IE" altLang="en-US" smtClean="0"/>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9078E4A7-7460-4319-AD0B-FCDB4F054B00}" type="slidenum">
              <a:rPr lang="en-IE" altLang="en-US"/>
              <a:pPr/>
              <a:t>‹#›</a:t>
            </a:fld>
            <a:endParaRPr lang="en-IE" altLang="en-US" dirty="0"/>
          </a:p>
        </p:txBody>
      </p:sp>
    </p:spTree>
    <p:extLst>
      <p:ext uri="{BB962C8B-B14F-4D97-AF65-F5344CB8AC3E}">
        <p14:creationId xmlns:p14="http://schemas.microsoft.com/office/powerpoint/2010/main" val="40271652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DA51B64-12E2-4F28-9A6F-BFF4D605B324}" type="datetime1">
              <a:rPr lang="en-IE" altLang="en-US" smtClean="0"/>
              <a:pPr/>
              <a:t>04/06/2019</a:t>
            </a:fld>
            <a:endParaRPr lang="en-IE"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31C0332-710C-4664-81BF-0EBC8790F498}" type="slidenum">
              <a:rPr lang="en-IE" altLang="en-US"/>
              <a:pPr/>
              <a:t>‹#›</a:t>
            </a:fld>
            <a:endParaRPr lang="en-IE" altLang="en-US" dirty="0"/>
          </a:p>
        </p:txBody>
      </p:sp>
    </p:spTree>
    <p:extLst>
      <p:ext uri="{BB962C8B-B14F-4D97-AF65-F5344CB8AC3E}">
        <p14:creationId xmlns:p14="http://schemas.microsoft.com/office/powerpoint/2010/main" val="3643263030"/>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ED5DC13-D58F-4F1E-A12F-8A9B22F1BF1A}" type="datetime1">
              <a:rPr lang="en-IE" altLang="en-US" smtClean="0"/>
              <a:pPr/>
              <a:t>04/06/2019</a:t>
            </a:fld>
            <a:endParaRPr lang="en-IE" altLang="en-US" dirty="0"/>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B99EE8-1094-484A-BBE0-829B042AC30B}" type="slidenum">
              <a:rPr lang="en-IE" altLang="en-US" smtClean="0"/>
              <a:pPr/>
              <a:t>‹#›</a:t>
            </a:fld>
            <a:endParaRPr lang="en-IE" altLang="en-US" dirty="0"/>
          </a:p>
        </p:txBody>
      </p:sp>
    </p:spTree>
    <p:extLst>
      <p:ext uri="{BB962C8B-B14F-4D97-AF65-F5344CB8AC3E}">
        <p14:creationId xmlns:p14="http://schemas.microsoft.com/office/powerpoint/2010/main" val="1347249169"/>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p:cNvSpPr txBox="1">
            <a:spLocks/>
          </p:cNvSpPr>
          <p:nvPr/>
        </p:nvSpPr>
        <p:spPr>
          <a:xfrm>
            <a:off x="722313" y="2730500"/>
            <a:ext cx="7772400" cy="1362075"/>
          </a:xfrm>
          <a:prstGeom prst="rect">
            <a:avLst/>
          </a:prstGeom>
        </p:spPr>
        <p:txBody>
          <a:bodyPr anchor="b"/>
          <a:lstStyle>
            <a:lvl1pPr algn="l" defTabSz="457200" rtl="0" eaLnBrk="1" latinLnBrk="0" hangingPunct="1">
              <a:spcBef>
                <a:spcPct val="0"/>
              </a:spcBef>
              <a:buNone/>
              <a:defRPr sz="3400" b="1" kern="1200" cap="none">
                <a:solidFill>
                  <a:schemeClr val="bg1"/>
                </a:solidFill>
                <a:latin typeface="Arial"/>
                <a:ea typeface="+mj-ea"/>
                <a:cs typeface="Arial"/>
              </a:defRPr>
            </a:lvl1pPr>
          </a:lstStyle>
          <a:p>
            <a:pPr>
              <a:defRPr/>
            </a:pPr>
            <a:r>
              <a:rPr lang="ga-IE" dirty="0" smtClean="0">
                <a:solidFill>
                  <a:srgbClr val="767676"/>
                </a:solidFill>
              </a:rPr>
              <a:t>Click To Edit Master Title Style</a:t>
            </a:r>
            <a:endParaRPr lang="en-US" dirty="0">
              <a:solidFill>
                <a:srgbClr val="767676"/>
              </a:solidFill>
            </a:endParaRPr>
          </a:p>
        </p:txBody>
      </p:sp>
      <p:sp>
        <p:nvSpPr>
          <p:cNvPr id="11" name="Text Placeholder 2"/>
          <p:cNvSpPr>
            <a:spLocks noGrp="1"/>
          </p:cNvSpPr>
          <p:nvPr>
            <p:ph type="body" idx="13"/>
          </p:nvPr>
        </p:nvSpPr>
        <p:spPr>
          <a:xfrm>
            <a:off x="722313" y="4092272"/>
            <a:ext cx="7772400" cy="1196867"/>
          </a:xfrm>
        </p:spPr>
        <p:txBody>
          <a:bodyPr/>
          <a:lstStyle>
            <a:lvl1pPr marL="0" indent="0">
              <a:buNone/>
              <a:defRPr sz="2000" b="0"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4"/>
          </p:nvPr>
        </p:nvSpPr>
        <p:spPr/>
        <p:txBody>
          <a:bodyPr/>
          <a:lstStyle>
            <a:lvl1pPr>
              <a:defRPr/>
            </a:lvl1pPr>
          </a:lstStyle>
          <a:p>
            <a:fld id="{E81078E9-B0EA-488D-8BA5-60FD420D548D}" type="datetime1">
              <a:rPr lang="en-IE" altLang="en-US" smtClean="0"/>
              <a:pPr/>
              <a:t>04/06/2019</a:t>
            </a:fld>
            <a:endParaRPr lang="en-IE" altLang="en-US" dirty="0"/>
          </a:p>
        </p:txBody>
      </p:sp>
      <p:sp>
        <p:nvSpPr>
          <p:cNvPr id="5" name="Footer Placeholder 4"/>
          <p:cNvSpPr>
            <a:spLocks noGrp="1"/>
          </p:cNvSpPr>
          <p:nvPr>
            <p:ph type="ftr" sz="quarter" idx="15"/>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6"/>
          </p:nvPr>
        </p:nvSpPr>
        <p:spPr/>
        <p:txBody>
          <a:bodyPr/>
          <a:lstStyle>
            <a:lvl1pPr>
              <a:defRPr/>
            </a:lvl1pPr>
          </a:lstStyle>
          <a:p>
            <a:fld id="{B1D3E295-9DCB-45B8-9FCC-A01A26A6CE31}" type="slidenum">
              <a:rPr lang="en-IE" altLang="en-US"/>
              <a:pPr/>
              <a:t>‹#›</a:t>
            </a:fld>
            <a:endParaRPr lang="en-IE" altLang="en-US" dirty="0"/>
          </a:p>
        </p:txBody>
      </p:sp>
    </p:spTree>
    <p:extLst>
      <p:ext uri="{BB962C8B-B14F-4D97-AF65-F5344CB8AC3E}">
        <p14:creationId xmlns:p14="http://schemas.microsoft.com/office/powerpoint/2010/main" val="77627844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2676" y="1535113"/>
            <a:ext cx="429471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02676" y="2174875"/>
            <a:ext cx="4294713" cy="310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9" y="1535113"/>
            <a:ext cx="431318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313187" cy="310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EB8D6447-17F8-467B-B4D1-6677F355F446}" type="datetime1">
              <a:rPr lang="en-IE" altLang="en-US" smtClean="0"/>
              <a:pPr/>
              <a:t>04/06/2019</a:t>
            </a:fld>
            <a:endParaRPr lang="en-IE"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A0DDE89-F5D7-4585-98B3-F6FFEF565C33}" type="slidenum">
              <a:rPr lang="en-IE" altLang="en-US"/>
              <a:pPr/>
              <a:t>‹#›</a:t>
            </a:fld>
            <a:endParaRPr lang="en-IE" altLang="en-US" dirty="0"/>
          </a:p>
        </p:txBody>
      </p:sp>
    </p:spTree>
    <p:extLst>
      <p:ext uri="{BB962C8B-B14F-4D97-AF65-F5344CB8AC3E}">
        <p14:creationId xmlns:p14="http://schemas.microsoft.com/office/powerpoint/2010/main" val="259878404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F7E878B-B116-44D4-B656-11C10B0C00BC}" type="datetime1">
              <a:rPr lang="en-IE" altLang="en-US" smtClean="0"/>
              <a:pPr/>
              <a:t>04/06/2019</a:t>
            </a:fld>
            <a:endParaRPr lang="en-IE"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1B6ED995-15B8-415B-BCF4-3F10F946ECFE}" type="slidenum">
              <a:rPr lang="en-IE" altLang="en-US"/>
              <a:pPr/>
              <a:t>‹#›</a:t>
            </a:fld>
            <a:endParaRPr lang="en-IE" altLang="en-US" dirty="0"/>
          </a:p>
        </p:txBody>
      </p:sp>
    </p:spTree>
    <p:extLst>
      <p:ext uri="{BB962C8B-B14F-4D97-AF65-F5344CB8AC3E}">
        <p14:creationId xmlns:p14="http://schemas.microsoft.com/office/powerpoint/2010/main" val="20595563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7A3D646-6C41-4980-96C6-30685AD6E70A}" type="datetime1">
              <a:rPr lang="en-IE" altLang="en-US" smtClean="0"/>
              <a:pPr/>
              <a:t>04/06/2019</a:t>
            </a:fld>
            <a:endParaRPr lang="en-IE"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5FB7565F-6F61-4E91-B175-0B34AD3480FE}" type="slidenum">
              <a:rPr lang="en-IE" altLang="en-US"/>
              <a:pPr/>
              <a:t>‹#›</a:t>
            </a:fld>
            <a:endParaRPr lang="en-IE" altLang="en-US" dirty="0"/>
          </a:p>
        </p:txBody>
      </p:sp>
    </p:spTree>
    <p:extLst>
      <p:ext uri="{BB962C8B-B14F-4D97-AF65-F5344CB8AC3E}">
        <p14:creationId xmlns:p14="http://schemas.microsoft.com/office/powerpoint/2010/main" val="113802981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63877F9-DFD4-478D-A00B-E45C31D10762}" type="datetimeFigureOut">
              <a:rPr lang="en-US"/>
              <a:pPr>
                <a:defRPr/>
              </a:pPr>
              <a:t>6/4/2019</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defRPr>
            </a:lvl1pPr>
          </a:lstStyle>
          <a:p>
            <a:pPr>
              <a:defRPr/>
            </a:pPr>
            <a:fld id="{E6439750-3E83-4CE2-9963-9A03C6A71EBA}" type="slidenum">
              <a:rPr lang="en-US"/>
              <a:pPr>
                <a:defRPr/>
              </a:pPr>
              <a:t>‹#›</a:t>
            </a:fld>
            <a:endParaRPr lang="en-US" dirty="0"/>
          </a:p>
        </p:txBody>
      </p:sp>
    </p:spTree>
    <p:extLst>
      <p:ext uri="{BB962C8B-B14F-4D97-AF65-F5344CB8AC3E}">
        <p14:creationId xmlns:p14="http://schemas.microsoft.com/office/powerpoint/2010/main" val="1184163320"/>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9" name="Picture 8" descr="EIRGRID_2015_GRADIENT.jpg"/>
          <p:cNvPicPr>
            <a:picLocks noChangeAspect="1"/>
          </p:cNvPicPr>
          <p:nvPr/>
        </p:nvPicPr>
        <p:blipFill rotWithShape="1">
          <a:blip r:embed="rId2">
            <a:extLst>
              <a:ext uri="{28A0092B-C50C-407E-A947-70E740481C1C}">
                <a14:useLocalDpi xmlns:a14="http://schemas.microsoft.com/office/drawing/2010/main"/>
              </a:ext>
            </a:extLst>
          </a:blip>
          <a:srcRect t="24647" r="1205"/>
          <a:stretch/>
        </p:blipFill>
        <p:spPr>
          <a:xfrm>
            <a:off x="-1" y="5"/>
            <a:ext cx="9144001" cy="6899461"/>
          </a:xfrm>
          <a:prstGeom prst="rect">
            <a:avLst/>
          </a:prstGeom>
        </p:spPr>
      </p:pic>
      <p:sp>
        <p:nvSpPr>
          <p:cNvPr id="4" name="Date Placeholder 3"/>
          <p:cNvSpPr>
            <a:spLocks noGrp="1"/>
          </p:cNvSpPr>
          <p:nvPr>
            <p:ph type="dt" sz="half" idx="10"/>
          </p:nvPr>
        </p:nvSpPr>
        <p:spPr/>
        <p:txBody>
          <a:bodyPr/>
          <a:lstStyle/>
          <a:p>
            <a:fld id="{8AA46BB3-3D07-4744-813D-FEF8B2081F77}"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0634F2-7C8A-A843-B2D8-85ABE5DF5039}" type="slidenum">
              <a:rPr lang="en-US" smtClean="0"/>
              <a:t>‹#›</a:t>
            </a:fld>
            <a:endParaRPr lang="en-US" dirty="0"/>
          </a:p>
        </p:txBody>
      </p:sp>
      <p:sp>
        <p:nvSpPr>
          <p:cNvPr id="15" name="Text Placeholder 2"/>
          <p:cNvSpPr>
            <a:spLocks noGrp="1"/>
          </p:cNvSpPr>
          <p:nvPr>
            <p:ph type="body" idx="13"/>
          </p:nvPr>
        </p:nvSpPr>
        <p:spPr>
          <a:xfrm>
            <a:off x="722313" y="4092284"/>
            <a:ext cx="7772400" cy="1196867"/>
          </a:xfrm>
        </p:spPr>
        <p:txBody>
          <a:bodyPr anchor="t"/>
          <a:lstStyle>
            <a:lvl1pPr marL="0" indent="0">
              <a:buNone/>
              <a:defRPr sz="2000" b="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hasCustomPrompt="1"/>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dirty="0" smtClean="0"/>
              <a:t>Click To Edit Master Text Styles</a:t>
            </a:r>
          </a:p>
        </p:txBody>
      </p:sp>
      <p:grpSp>
        <p:nvGrpSpPr>
          <p:cNvPr id="14" name="Group 13"/>
          <p:cNvGrpSpPr/>
          <p:nvPr/>
        </p:nvGrpSpPr>
        <p:grpSpPr>
          <a:xfrm>
            <a:off x="-25656" y="5373363"/>
            <a:ext cx="9237011" cy="1484650"/>
            <a:chOff x="-25658" y="5373351"/>
            <a:chExt cx="9237011" cy="1484649"/>
          </a:xfrm>
        </p:grpSpPr>
        <p:pic>
          <p:nvPicPr>
            <p:cNvPr id="17" name="Picture 16" descr="EirGrid Arc for PowerPoint.ai"/>
            <p:cNvPicPr>
              <a:picLocks noChangeAspect="1"/>
            </p:cNvPicPr>
            <p:nvPr userDrawn="1"/>
          </p:nvPicPr>
          <p:blipFill rotWithShape="1">
            <a:blip r:embed="rId3" cstate="screen">
              <a:extLst>
                <a:ext uri="{28A0092B-C50C-407E-A947-70E740481C1C}">
                  <a14:useLocalDpi xmlns:a14="http://schemas.microsoft.com/office/drawing/2010/main"/>
                </a:ext>
              </a:extLst>
            </a:blip>
            <a:srcRect b="42741"/>
            <a:stretch/>
          </p:blipFill>
          <p:spPr>
            <a:xfrm>
              <a:off x="-25658" y="5373351"/>
              <a:ext cx="9237011" cy="1190408"/>
            </a:xfrm>
            <a:prstGeom prst="rect">
              <a:avLst/>
            </a:prstGeom>
          </p:spPr>
        </p:pic>
        <p:sp>
          <p:nvSpPr>
            <p:cNvPr id="18" name="Rectangle 17"/>
            <p:cNvSpPr/>
            <p:nvPr userDrawn="1"/>
          </p:nvSpPr>
          <p:spPr>
            <a:xfrm>
              <a:off x="-25658" y="6208599"/>
              <a:ext cx="9237011" cy="64940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12" name="Group 8"/>
          <p:cNvGrpSpPr>
            <a:grpSpLocks/>
          </p:cNvGrpSpPr>
          <p:nvPr/>
        </p:nvGrpSpPr>
        <p:grpSpPr bwMode="auto">
          <a:xfrm>
            <a:off x="2524150" y="5781603"/>
            <a:ext cx="4067545" cy="874514"/>
            <a:chOff x="2884919" y="4573750"/>
            <a:chExt cx="3411553" cy="734696"/>
          </a:xfrm>
        </p:grpSpPr>
        <p:pic>
          <p:nvPicPr>
            <p:cNvPr id="13" name="Picture 7" descr="SONI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4688" y="4573750"/>
              <a:ext cx="1391784" cy="7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EIRGRID_2015_Colour_Low_R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4919" y="4573750"/>
              <a:ext cx="2006115" cy="72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447876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6" y="12747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96896"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08168579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5611" r="6144"/>
          <a:stretch/>
        </p:blipFill>
        <p:spPr>
          <a:xfrm>
            <a:off x="-9991" y="11"/>
            <a:ext cx="9237011" cy="5887907"/>
          </a:xfrm>
          <a:prstGeom prst="rect">
            <a:avLst/>
          </a:prstGeom>
        </p:spPr>
      </p:pic>
      <p:sp>
        <p:nvSpPr>
          <p:cNvPr id="4" name="Date Placeholder 3"/>
          <p:cNvSpPr>
            <a:spLocks noGrp="1"/>
          </p:cNvSpPr>
          <p:nvPr>
            <p:ph type="dt" sz="half" idx="10"/>
          </p:nvPr>
        </p:nvSpPr>
        <p:spPr/>
        <p:txBody>
          <a:bodyPr/>
          <a:lstStyle/>
          <a:p>
            <a:fld id="{8AA46BB3-3D07-4744-813D-FEF8B2081F77}"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0634F2-7C8A-A843-B2D8-85ABE5DF5039}" type="slidenum">
              <a:rPr lang="en-US" smtClean="0"/>
              <a:t>‹#›</a:t>
            </a:fld>
            <a:endParaRPr lang="en-US" dirty="0"/>
          </a:p>
        </p:txBody>
      </p:sp>
      <p:sp>
        <p:nvSpPr>
          <p:cNvPr id="15" name="Text Placeholder 2"/>
          <p:cNvSpPr>
            <a:spLocks noGrp="1"/>
          </p:cNvSpPr>
          <p:nvPr>
            <p:ph type="body" idx="13"/>
          </p:nvPr>
        </p:nvSpPr>
        <p:spPr>
          <a:xfrm>
            <a:off x="722313" y="4092284"/>
            <a:ext cx="7772400" cy="1196867"/>
          </a:xfrm>
        </p:spPr>
        <p:txBody>
          <a:bodyPr anchor="t"/>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hasCustomPrompt="1"/>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dirty="0" smtClean="0"/>
              <a:t>Click To Edit Master Text Styles</a:t>
            </a:r>
          </a:p>
        </p:txBody>
      </p:sp>
      <p:grpSp>
        <p:nvGrpSpPr>
          <p:cNvPr id="3" name="Group 2"/>
          <p:cNvGrpSpPr/>
          <p:nvPr/>
        </p:nvGrpSpPr>
        <p:grpSpPr>
          <a:xfrm>
            <a:off x="-25656" y="5373363"/>
            <a:ext cx="9237011" cy="1484650"/>
            <a:chOff x="-25658" y="5373351"/>
            <a:chExt cx="9237011" cy="1484649"/>
          </a:xfrm>
        </p:grpSpPr>
        <p:pic>
          <p:nvPicPr>
            <p:cNvPr id="10" name="Picture 9" descr="EirGrid Arc for PowerPoint.ai"/>
            <p:cNvPicPr>
              <a:picLocks noChangeAspect="1"/>
            </p:cNvPicPr>
            <p:nvPr userDrawn="1"/>
          </p:nvPicPr>
          <p:blipFill rotWithShape="1">
            <a:blip r:embed="rId3" cstate="screen">
              <a:extLst>
                <a:ext uri="{28A0092B-C50C-407E-A947-70E740481C1C}">
                  <a14:useLocalDpi xmlns:a14="http://schemas.microsoft.com/office/drawing/2010/main"/>
                </a:ext>
              </a:extLst>
            </a:blip>
            <a:srcRect b="42741"/>
            <a:stretch/>
          </p:blipFill>
          <p:spPr>
            <a:xfrm>
              <a:off x="-25658" y="5373351"/>
              <a:ext cx="9237011" cy="1190408"/>
            </a:xfrm>
            <a:prstGeom prst="rect">
              <a:avLst/>
            </a:prstGeom>
          </p:spPr>
        </p:pic>
        <p:sp>
          <p:nvSpPr>
            <p:cNvPr id="2" name="Rectangle 1"/>
            <p:cNvSpPr/>
            <p:nvPr userDrawn="1"/>
          </p:nvSpPr>
          <p:spPr>
            <a:xfrm>
              <a:off x="-25658" y="6208599"/>
              <a:ext cx="9237011" cy="64940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12" name="Group 8"/>
          <p:cNvGrpSpPr>
            <a:grpSpLocks/>
          </p:cNvGrpSpPr>
          <p:nvPr/>
        </p:nvGrpSpPr>
        <p:grpSpPr bwMode="auto">
          <a:xfrm>
            <a:off x="2524150" y="5781603"/>
            <a:ext cx="4067545" cy="874514"/>
            <a:chOff x="2884919" y="4573750"/>
            <a:chExt cx="3411553" cy="734696"/>
          </a:xfrm>
        </p:grpSpPr>
        <p:pic>
          <p:nvPicPr>
            <p:cNvPr id="14" name="Picture 7" descr="SONI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4688" y="4573750"/>
              <a:ext cx="1391784" cy="7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EIRGRID_2015_Colour_Low_R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4919" y="4573750"/>
              <a:ext cx="2006115" cy="72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89" y="0"/>
            <a:ext cx="10514415" cy="5914358"/>
          </a:xfrm>
          <a:prstGeom prst="rect">
            <a:avLst/>
          </a:prstGeom>
        </p:spPr>
      </p:pic>
      <p:sp>
        <p:nvSpPr>
          <p:cNvPr id="4" name="Date Placeholder 3"/>
          <p:cNvSpPr>
            <a:spLocks noGrp="1"/>
          </p:cNvSpPr>
          <p:nvPr>
            <p:ph type="dt" sz="half" idx="10"/>
          </p:nvPr>
        </p:nvSpPr>
        <p:spPr/>
        <p:txBody>
          <a:bodyPr/>
          <a:lstStyle/>
          <a:p>
            <a:fld id="{8AA46BB3-3D07-4744-813D-FEF8B2081F77}"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0634F2-7C8A-A843-B2D8-85ABE5DF5039}" type="slidenum">
              <a:rPr lang="en-US" smtClean="0"/>
              <a:t>‹#›</a:t>
            </a:fld>
            <a:endParaRPr lang="en-US" dirty="0"/>
          </a:p>
        </p:txBody>
      </p:sp>
      <p:sp>
        <p:nvSpPr>
          <p:cNvPr id="15" name="Text Placeholder 2"/>
          <p:cNvSpPr>
            <a:spLocks noGrp="1"/>
          </p:cNvSpPr>
          <p:nvPr>
            <p:ph type="body" idx="13"/>
          </p:nvPr>
        </p:nvSpPr>
        <p:spPr>
          <a:xfrm>
            <a:off x="722313" y="4092284"/>
            <a:ext cx="7772400" cy="1196867"/>
          </a:xfrm>
        </p:spPr>
        <p:txBody>
          <a:bodyPr anchor="t"/>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hasCustomPrompt="1"/>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dirty="0" smtClean="0"/>
              <a:t>Click To Edit Master Text Styles</a:t>
            </a:r>
          </a:p>
        </p:txBody>
      </p:sp>
      <p:grpSp>
        <p:nvGrpSpPr>
          <p:cNvPr id="3" name="Group 2"/>
          <p:cNvGrpSpPr/>
          <p:nvPr/>
        </p:nvGrpSpPr>
        <p:grpSpPr>
          <a:xfrm>
            <a:off x="-25656" y="5373363"/>
            <a:ext cx="9237011" cy="1484650"/>
            <a:chOff x="-25658" y="5373351"/>
            <a:chExt cx="9237011" cy="1484649"/>
          </a:xfrm>
        </p:grpSpPr>
        <p:pic>
          <p:nvPicPr>
            <p:cNvPr id="10" name="Picture 9" descr="EirGrid Arc for PowerPoint.ai"/>
            <p:cNvPicPr>
              <a:picLocks noChangeAspect="1"/>
            </p:cNvPicPr>
            <p:nvPr userDrawn="1"/>
          </p:nvPicPr>
          <p:blipFill rotWithShape="1">
            <a:blip r:embed="rId3" cstate="screen">
              <a:extLst>
                <a:ext uri="{28A0092B-C50C-407E-A947-70E740481C1C}">
                  <a14:useLocalDpi xmlns:a14="http://schemas.microsoft.com/office/drawing/2010/main"/>
                </a:ext>
              </a:extLst>
            </a:blip>
            <a:srcRect b="42741"/>
            <a:stretch/>
          </p:blipFill>
          <p:spPr>
            <a:xfrm>
              <a:off x="-25658" y="5373351"/>
              <a:ext cx="9237011" cy="1190408"/>
            </a:xfrm>
            <a:prstGeom prst="rect">
              <a:avLst/>
            </a:prstGeom>
          </p:spPr>
        </p:pic>
        <p:sp>
          <p:nvSpPr>
            <p:cNvPr id="2" name="Rectangle 1"/>
            <p:cNvSpPr/>
            <p:nvPr userDrawn="1"/>
          </p:nvSpPr>
          <p:spPr>
            <a:xfrm>
              <a:off x="-25658" y="6208599"/>
              <a:ext cx="9237011" cy="64940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12" name="Group 8"/>
          <p:cNvGrpSpPr>
            <a:grpSpLocks/>
          </p:cNvGrpSpPr>
          <p:nvPr/>
        </p:nvGrpSpPr>
        <p:grpSpPr bwMode="auto">
          <a:xfrm>
            <a:off x="2524150" y="5781603"/>
            <a:ext cx="4067545" cy="874514"/>
            <a:chOff x="2884919" y="4573750"/>
            <a:chExt cx="3411553" cy="734696"/>
          </a:xfrm>
        </p:grpSpPr>
        <p:pic>
          <p:nvPicPr>
            <p:cNvPr id="14" name="Picture 7" descr="SONI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4688" y="4573750"/>
              <a:ext cx="1391784" cy="7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EIRGRID_2015_Colour_Low_R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4919" y="4573750"/>
              <a:ext cx="2006115" cy="72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98188473"/>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17" y="0"/>
            <a:ext cx="10514415" cy="5914358"/>
          </a:xfrm>
          <a:prstGeom prst="rect">
            <a:avLst/>
          </a:prstGeom>
        </p:spPr>
      </p:pic>
      <p:sp>
        <p:nvSpPr>
          <p:cNvPr id="4" name="Date Placeholder 3"/>
          <p:cNvSpPr>
            <a:spLocks noGrp="1"/>
          </p:cNvSpPr>
          <p:nvPr>
            <p:ph type="dt" sz="half" idx="10"/>
          </p:nvPr>
        </p:nvSpPr>
        <p:spPr/>
        <p:txBody>
          <a:bodyPr/>
          <a:lstStyle/>
          <a:p>
            <a:fld id="{8AA46BB3-3D07-4744-813D-FEF8B2081F77}"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0634F2-7C8A-A843-B2D8-85ABE5DF5039}" type="slidenum">
              <a:rPr lang="en-US" smtClean="0"/>
              <a:t>‹#›</a:t>
            </a:fld>
            <a:endParaRPr lang="en-US" dirty="0"/>
          </a:p>
        </p:txBody>
      </p:sp>
      <p:sp>
        <p:nvSpPr>
          <p:cNvPr id="15" name="Text Placeholder 2"/>
          <p:cNvSpPr>
            <a:spLocks noGrp="1"/>
          </p:cNvSpPr>
          <p:nvPr>
            <p:ph type="body" idx="13"/>
          </p:nvPr>
        </p:nvSpPr>
        <p:spPr>
          <a:xfrm>
            <a:off x="722313" y="4092284"/>
            <a:ext cx="7772400" cy="1196867"/>
          </a:xfrm>
        </p:spPr>
        <p:txBody>
          <a:bodyPr anchor="t"/>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hasCustomPrompt="1"/>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dirty="0" smtClean="0"/>
              <a:t>Click To Edit Master Text Styles</a:t>
            </a:r>
          </a:p>
        </p:txBody>
      </p:sp>
      <p:grpSp>
        <p:nvGrpSpPr>
          <p:cNvPr id="3" name="Group 2"/>
          <p:cNvGrpSpPr/>
          <p:nvPr/>
        </p:nvGrpSpPr>
        <p:grpSpPr>
          <a:xfrm>
            <a:off x="-25656" y="5373363"/>
            <a:ext cx="9237011" cy="1484650"/>
            <a:chOff x="-25658" y="5373351"/>
            <a:chExt cx="9237011" cy="1484649"/>
          </a:xfrm>
        </p:grpSpPr>
        <p:pic>
          <p:nvPicPr>
            <p:cNvPr id="10" name="Picture 9" descr="EirGrid Arc for PowerPoint.ai"/>
            <p:cNvPicPr>
              <a:picLocks noChangeAspect="1"/>
            </p:cNvPicPr>
            <p:nvPr userDrawn="1"/>
          </p:nvPicPr>
          <p:blipFill rotWithShape="1">
            <a:blip r:embed="rId3" cstate="screen">
              <a:extLst>
                <a:ext uri="{28A0092B-C50C-407E-A947-70E740481C1C}">
                  <a14:useLocalDpi xmlns:a14="http://schemas.microsoft.com/office/drawing/2010/main"/>
                </a:ext>
              </a:extLst>
            </a:blip>
            <a:srcRect b="42741"/>
            <a:stretch/>
          </p:blipFill>
          <p:spPr>
            <a:xfrm>
              <a:off x="-25658" y="5373351"/>
              <a:ext cx="9237011" cy="1190408"/>
            </a:xfrm>
            <a:prstGeom prst="rect">
              <a:avLst/>
            </a:prstGeom>
          </p:spPr>
        </p:pic>
        <p:sp>
          <p:nvSpPr>
            <p:cNvPr id="2" name="Rectangle 1"/>
            <p:cNvSpPr/>
            <p:nvPr userDrawn="1"/>
          </p:nvSpPr>
          <p:spPr>
            <a:xfrm>
              <a:off x="-25658" y="6208599"/>
              <a:ext cx="9237011" cy="64940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18" name="Group 8"/>
          <p:cNvGrpSpPr>
            <a:grpSpLocks/>
          </p:cNvGrpSpPr>
          <p:nvPr/>
        </p:nvGrpSpPr>
        <p:grpSpPr bwMode="auto">
          <a:xfrm>
            <a:off x="2524150" y="5781603"/>
            <a:ext cx="4067545" cy="874514"/>
            <a:chOff x="2884919" y="4573750"/>
            <a:chExt cx="3411553" cy="734696"/>
          </a:xfrm>
        </p:grpSpPr>
        <p:pic>
          <p:nvPicPr>
            <p:cNvPr id="19" name="Picture 7" descr="SONI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4688" y="4573750"/>
              <a:ext cx="1391784" cy="7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EIRGRID_2015_Colour_Low_R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4919" y="4573750"/>
              <a:ext cx="2006115" cy="72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66359499"/>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A46BB3-3D07-4744-813D-FEF8B2081F77}"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0634F2-7C8A-A843-B2D8-85ABE5DF5039}" type="slidenum">
              <a:rPr lang="en-US" smtClean="0"/>
              <a:t>‹#›</a:t>
            </a:fld>
            <a:endParaRPr lang="en-US" dirty="0"/>
          </a:p>
        </p:txBody>
      </p:sp>
    </p:spTree>
    <p:extLst>
      <p:ext uri="{BB962C8B-B14F-4D97-AF65-F5344CB8AC3E}">
        <p14:creationId xmlns:p14="http://schemas.microsoft.com/office/powerpoint/2010/main" val="154630461"/>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A46BB3-3D07-4744-813D-FEF8B2081F77}"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0634F2-7C8A-A843-B2D8-85ABE5DF5039}" type="slidenum">
              <a:rPr lang="en-US" smtClean="0"/>
              <a:t>‹#›</a:t>
            </a:fld>
            <a:endParaRPr lang="en-US" dirty="0"/>
          </a:p>
        </p:txBody>
      </p:sp>
      <p:sp>
        <p:nvSpPr>
          <p:cNvPr id="10" name="Title 1"/>
          <p:cNvSpPr txBox="1">
            <a:spLocks/>
          </p:cNvSpPr>
          <p:nvPr/>
        </p:nvSpPr>
        <p:spPr>
          <a:xfrm>
            <a:off x="722313" y="2730209"/>
            <a:ext cx="7772400" cy="1362076"/>
          </a:xfrm>
          <a:prstGeom prst="rect">
            <a:avLst/>
          </a:prstGeom>
        </p:spPr>
        <p:txBody>
          <a:bodyPr vert="horz" lIns="91440" tIns="45720" rIns="91440" bIns="45720" rtlCol="0" anchor="b">
            <a:noAutofit/>
          </a:bodyPr>
          <a:lstStyle>
            <a:lvl1pPr algn="l" defTabSz="457200" rtl="0" eaLnBrk="1" latinLnBrk="0" hangingPunct="1">
              <a:spcBef>
                <a:spcPct val="0"/>
              </a:spcBef>
              <a:buNone/>
              <a:defRPr sz="3400" b="1" kern="1200" cap="none">
                <a:solidFill>
                  <a:schemeClr val="bg1"/>
                </a:solidFill>
                <a:latin typeface="Arial"/>
                <a:ea typeface="+mj-ea"/>
                <a:cs typeface="Arial"/>
              </a:defRPr>
            </a:lvl1pPr>
          </a:lstStyle>
          <a:p>
            <a:r>
              <a:rPr lang="ga-IE" dirty="0" smtClean="0">
                <a:solidFill>
                  <a:srgbClr val="767676"/>
                </a:solidFill>
              </a:rPr>
              <a:t>Click To Edit Master Title Style</a:t>
            </a:r>
            <a:endParaRPr lang="en-US" dirty="0">
              <a:solidFill>
                <a:srgbClr val="767676"/>
              </a:solidFill>
            </a:endParaRPr>
          </a:p>
        </p:txBody>
      </p:sp>
      <p:sp>
        <p:nvSpPr>
          <p:cNvPr id="11" name="Text Placeholder 2"/>
          <p:cNvSpPr>
            <a:spLocks noGrp="1"/>
          </p:cNvSpPr>
          <p:nvPr>
            <p:ph type="body" idx="13"/>
          </p:nvPr>
        </p:nvSpPr>
        <p:spPr>
          <a:xfrm>
            <a:off x="722313" y="4092284"/>
            <a:ext cx="7772400" cy="1196867"/>
          </a:xfrm>
        </p:spPr>
        <p:txBody>
          <a:bodyPr anchor="t"/>
          <a:lstStyle>
            <a:lvl1pPr marL="0" indent="0">
              <a:buNone/>
              <a:defRPr sz="2000" b="0"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45059160"/>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2678" y="1535117"/>
            <a:ext cx="429471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02678" y="2174875"/>
            <a:ext cx="4294713" cy="310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33" y="1535117"/>
            <a:ext cx="431318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313187" cy="310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A46BB3-3D07-4744-813D-FEF8B2081F77}" type="datetimeFigureOut">
              <a:rPr lang="en-US" smtClean="0"/>
              <a:t>6/4/2019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70634F2-7C8A-A843-B2D8-85ABE5DF5039}" type="slidenum">
              <a:rPr lang="en-US" smtClean="0"/>
              <a:t>‹#›</a:t>
            </a:fld>
            <a:endParaRPr lang="en-US" dirty="0"/>
          </a:p>
        </p:txBody>
      </p:sp>
    </p:spTree>
    <p:extLst>
      <p:ext uri="{BB962C8B-B14F-4D97-AF65-F5344CB8AC3E}">
        <p14:creationId xmlns:p14="http://schemas.microsoft.com/office/powerpoint/2010/main" val="2071748412"/>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A46BB3-3D07-4744-813D-FEF8B2081F77}" type="datetimeFigureOut">
              <a:rPr lang="en-US" smtClean="0"/>
              <a:t>6/4/2019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70634F2-7C8A-A843-B2D8-85ABE5DF5039}" type="slidenum">
              <a:rPr lang="en-US" smtClean="0"/>
              <a:t>‹#›</a:t>
            </a:fld>
            <a:endParaRPr lang="en-US" dirty="0"/>
          </a:p>
        </p:txBody>
      </p:sp>
    </p:spTree>
    <p:extLst>
      <p:ext uri="{BB962C8B-B14F-4D97-AF65-F5344CB8AC3E}">
        <p14:creationId xmlns:p14="http://schemas.microsoft.com/office/powerpoint/2010/main" val="971208499"/>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A46BB3-3D07-4744-813D-FEF8B2081F77}" type="datetimeFigureOut">
              <a:rPr lang="en-US" smtClean="0"/>
              <a:t>6/4/2019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70634F2-7C8A-A843-B2D8-85ABE5DF5039}" type="slidenum">
              <a:rPr lang="en-US" smtClean="0"/>
              <a:t>‹#›</a:t>
            </a:fld>
            <a:endParaRPr lang="en-US" dirty="0"/>
          </a:p>
        </p:txBody>
      </p:sp>
    </p:spTree>
    <p:extLst>
      <p:ext uri="{BB962C8B-B14F-4D97-AF65-F5344CB8AC3E}">
        <p14:creationId xmlns:p14="http://schemas.microsoft.com/office/powerpoint/2010/main" val="2959162522"/>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9" name="Picture 8" descr="EIRGRID_2015_GRADIENT.jpg"/>
          <p:cNvPicPr>
            <a:picLocks noChangeAspect="1"/>
          </p:cNvPicPr>
          <p:nvPr/>
        </p:nvPicPr>
        <p:blipFill rotWithShape="1">
          <a:blip r:embed="rId2">
            <a:extLst>
              <a:ext uri="{28A0092B-C50C-407E-A947-70E740481C1C}">
                <a14:useLocalDpi xmlns:a14="http://schemas.microsoft.com/office/drawing/2010/main"/>
              </a:ext>
            </a:extLst>
          </a:blip>
          <a:srcRect t="24647" r="1205"/>
          <a:stretch/>
        </p:blipFill>
        <p:spPr>
          <a:xfrm>
            <a:off x="-1" y="5"/>
            <a:ext cx="9144001" cy="6899461"/>
          </a:xfrm>
          <a:prstGeom prst="rect">
            <a:avLst/>
          </a:prstGeom>
        </p:spPr>
      </p:pic>
      <p:sp>
        <p:nvSpPr>
          <p:cNvPr id="4" name="Date Placeholder 3"/>
          <p:cNvSpPr>
            <a:spLocks noGrp="1"/>
          </p:cNvSpPr>
          <p:nvPr>
            <p:ph type="dt" sz="half" idx="10"/>
          </p:nvPr>
        </p:nvSpPr>
        <p:spPr/>
        <p:txBody>
          <a:bodyPr/>
          <a:lstStyle/>
          <a:p>
            <a:fld id="{8AA46BB3-3D07-4744-813D-FEF8B2081F77}" type="datetimeFigureOut">
              <a:rPr lang="en-US" smtClean="0">
                <a:solidFill>
                  <a:prstClr val="black">
                    <a:tint val="75000"/>
                  </a:prstClr>
                </a:solidFill>
              </a:rPr>
              <a:pPr/>
              <a:t>6/4/2019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0634F2-7C8A-A843-B2D8-85ABE5DF5039}" type="slidenum">
              <a:rPr lang="en-US" smtClean="0">
                <a:solidFill>
                  <a:prstClr val="black">
                    <a:tint val="75000"/>
                  </a:prstClr>
                </a:solidFill>
              </a:rPr>
              <a:pPr/>
              <a:t>‹#›</a:t>
            </a:fld>
            <a:endParaRPr lang="en-US" dirty="0">
              <a:solidFill>
                <a:prstClr val="black">
                  <a:tint val="75000"/>
                </a:prstClr>
              </a:solidFill>
            </a:endParaRPr>
          </a:p>
        </p:txBody>
      </p:sp>
      <p:sp>
        <p:nvSpPr>
          <p:cNvPr id="15" name="Text Placeholder 2"/>
          <p:cNvSpPr>
            <a:spLocks noGrp="1"/>
          </p:cNvSpPr>
          <p:nvPr>
            <p:ph type="body" idx="13"/>
          </p:nvPr>
        </p:nvSpPr>
        <p:spPr>
          <a:xfrm>
            <a:off x="722313" y="4092284"/>
            <a:ext cx="7772400" cy="1196867"/>
          </a:xfrm>
        </p:spPr>
        <p:txBody>
          <a:bodyPr anchor="t"/>
          <a:lstStyle>
            <a:lvl1pPr marL="0" indent="0">
              <a:buNone/>
              <a:defRPr sz="2000" b="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hasCustomPrompt="1"/>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dirty="0" smtClean="0"/>
              <a:t>Click To Edit Master Text Styles</a:t>
            </a:r>
          </a:p>
        </p:txBody>
      </p:sp>
      <p:grpSp>
        <p:nvGrpSpPr>
          <p:cNvPr id="14" name="Group 13"/>
          <p:cNvGrpSpPr/>
          <p:nvPr/>
        </p:nvGrpSpPr>
        <p:grpSpPr>
          <a:xfrm>
            <a:off x="-25656" y="5373363"/>
            <a:ext cx="9237011" cy="1484650"/>
            <a:chOff x="-25658" y="5373351"/>
            <a:chExt cx="9237011" cy="1484649"/>
          </a:xfrm>
        </p:grpSpPr>
        <p:pic>
          <p:nvPicPr>
            <p:cNvPr id="17" name="Picture 16" descr="EirGrid Arc for PowerPoint.ai"/>
            <p:cNvPicPr>
              <a:picLocks noChangeAspect="1"/>
            </p:cNvPicPr>
            <p:nvPr userDrawn="1"/>
          </p:nvPicPr>
          <p:blipFill rotWithShape="1">
            <a:blip r:embed="rId3" cstate="screen">
              <a:extLst>
                <a:ext uri="{28A0092B-C50C-407E-A947-70E740481C1C}">
                  <a14:useLocalDpi xmlns:a14="http://schemas.microsoft.com/office/drawing/2010/main"/>
                </a:ext>
              </a:extLst>
            </a:blip>
            <a:srcRect b="42741"/>
            <a:stretch/>
          </p:blipFill>
          <p:spPr>
            <a:xfrm>
              <a:off x="-25658" y="5373351"/>
              <a:ext cx="9237011" cy="1190408"/>
            </a:xfrm>
            <a:prstGeom prst="rect">
              <a:avLst/>
            </a:prstGeom>
          </p:spPr>
        </p:pic>
        <p:sp>
          <p:nvSpPr>
            <p:cNvPr id="18" name="Rectangle 17"/>
            <p:cNvSpPr/>
            <p:nvPr userDrawn="1"/>
          </p:nvSpPr>
          <p:spPr>
            <a:xfrm>
              <a:off x="-25658" y="6208599"/>
              <a:ext cx="9237011" cy="64940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grpSp>
      <p:grpSp>
        <p:nvGrpSpPr>
          <p:cNvPr id="12" name="Group 8"/>
          <p:cNvGrpSpPr>
            <a:grpSpLocks/>
          </p:cNvGrpSpPr>
          <p:nvPr/>
        </p:nvGrpSpPr>
        <p:grpSpPr bwMode="auto">
          <a:xfrm>
            <a:off x="2524150" y="5781603"/>
            <a:ext cx="4067545" cy="874514"/>
            <a:chOff x="2884919" y="4573750"/>
            <a:chExt cx="3411553" cy="734696"/>
          </a:xfrm>
        </p:grpSpPr>
        <p:pic>
          <p:nvPicPr>
            <p:cNvPr id="13" name="Picture 7" descr="SONI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4688" y="4573750"/>
              <a:ext cx="1391784" cy="7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EIRGRID_2015_Colour_Low_R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4919" y="4573750"/>
              <a:ext cx="2006115" cy="72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754213"/>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5611" r="6144"/>
          <a:stretch/>
        </p:blipFill>
        <p:spPr>
          <a:xfrm>
            <a:off x="-9991" y="11"/>
            <a:ext cx="9237011" cy="5887907"/>
          </a:xfrm>
          <a:prstGeom prst="rect">
            <a:avLst/>
          </a:prstGeom>
        </p:spPr>
      </p:pic>
      <p:sp>
        <p:nvSpPr>
          <p:cNvPr id="4" name="Date Placeholder 3"/>
          <p:cNvSpPr>
            <a:spLocks noGrp="1"/>
          </p:cNvSpPr>
          <p:nvPr>
            <p:ph type="dt" sz="half" idx="10"/>
          </p:nvPr>
        </p:nvSpPr>
        <p:spPr/>
        <p:txBody>
          <a:bodyPr/>
          <a:lstStyle/>
          <a:p>
            <a:fld id="{8AA46BB3-3D07-4744-813D-FEF8B2081F77}" type="datetimeFigureOut">
              <a:rPr lang="en-US" smtClean="0">
                <a:solidFill>
                  <a:prstClr val="black">
                    <a:tint val="75000"/>
                  </a:prstClr>
                </a:solidFill>
              </a:rPr>
              <a:pPr/>
              <a:t>6/4/2019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0634F2-7C8A-A843-B2D8-85ABE5DF5039}" type="slidenum">
              <a:rPr lang="en-US" smtClean="0">
                <a:solidFill>
                  <a:prstClr val="black">
                    <a:tint val="75000"/>
                  </a:prstClr>
                </a:solidFill>
              </a:rPr>
              <a:pPr/>
              <a:t>‹#›</a:t>
            </a:fld>
            <a:endParaRPr lang="en-US" dirty="0">
              <a:solidFill>
                <a:prstClr val="black">
                  <a:tint val="75000"/>
                </a:prstClr>
              </a:solidFill>
            </a:endParaRPr>
          </a:p>
        </p:txBody>
      </p:sp>
      <p:sp>
        <p:nvSpPr>
          <p:cNvPr id="15" name="Text Placeholder 2"/>
          <p:cNvSpPr>
            <a:spLocks noGrp="1"/>
          </p:cNvSpPr>
          <p:nvPr>
            <p:ph type="body" idx="13"/>
          </p:nvPr>
        </p:nvSpPr>
        <p:spPr>
          <a:xfrm>
            <a:off x="722313" y="4092284"/>
            <a:ext cx="7772400" cy="1196867"/>
          </a:xfrm>
        </p:spPr>
        <p:txBody>
          <a:bodyPr anchor="t"/>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hasCustomPrompt="1"/>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dirty="0" smtClean="0"/>
              <a:t>Click To Edit Master Text Styles</a:t>
            </a:r>
          </a:p>
        </p:txBody>
      </p:sp>
      <p:grpSp>
        <p:nvGrpSpPr>
          <p:cNvPr id="3" name="Group 2"/>
          <p:cNvGrpSpPr/>
          <p:nvPr/>
        </p:nvGrpSpPr>
        <p:grpSpPr>
          <a:xfrm>
            <a:off x="-25656" y="5373363"/>
            <a:ext cx="9237011" cy="1484650"/>
            <a:chOff x="-25658" y="5373351"/>
            <a:chExt cx="9237011" cy="1484649"/>
          </a:xfrm>
        </p:grpSpPr>
        <p:pic>
          <p:nvPicPr>
            <p:cNvPr id="10" name="Picture 9" descr="EirGrid Arc for PowerPoint.ai"/>
            <p:cNvPicPr>
              <a:picLocks noChangeAspect="1"/>
            </p:cNvPicPr>
            <p:nvPr userDrawn="1"/>
          </p:nvPicPr>
          <p:blipFill rotWithShape="1">
            <a:blip r:embed="rId3" cstate="screen">
              <a:extLst>
                <a:ext uri="{28A0092B-C50C-407E-A947-70E740481C1C}">
                  <a14:useLocalDpi xmlns:a14="http://schemas.microsoft.com/office/drawing/2010/main"/>
                </a:ext>
              </a:extLst>
            </a:blip>
            <a:srcRect b="42741"/>
            <a:stretch/>
          </p:blipFill>
          <p:spPr>
            <a:xfrm>
              <a:off x="-25658" y="5373351"/>
              <a:ext cx="9237011" cy="1190408"/>
            </a:xfrm>
            <a:prstGeom prst="rect">
              <a:avLst/>
            </a:prstGeom>
          </p:spPr>
        </p:pic>
        <p:sp>
          <p:nvSpPr>
            <p:cNvPr id="2" name="Rectangle 1"/>
            <p:cNvSpPr/>
            <p:nvPr userDrawn="1"/>
          </p:nvSpPr>
          <p:spPr>
            <a:xfrm>
              <a:off x="-25658" y="6208599"/>
              <a:ext cx="9237011" cy="64940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grpSp>
      <p:grpSp>
        <p:nvGrpSpPr>
          <p:cNvPr id="12" name="Group 8"/>
          <p:cNvGrpSpPr>
            <a:grpSpLocks/>
          </p:cNvGrpSpPr>
          <p:nvPr/>
        </p:nvGrpSpPr>
        <p:grpSpPr bwMode="auto">
          <a:xfrm>
            <a:off x="2524150" y="5781603"/>
            <a:ext cx="4067545" cy="874514"/>
            <a:chOff x="2884919" y="4573750"/>
            <a:chExt cx="3411553" cy="734696"/>
          </a:xfrm>
        </p:grpSpPr>
        <p:pic>
          <p:nvPicPr>
            <p:cNvPr id="14" name="Picture 7" descr="SONI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4688" y="4573750"/>
              <a:ext cx="1391784" cy="7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EIRGRID_2015_Colour_Low_R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4919" y="4573750"/>
              <a:ext cx="2006115" cy="72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0631627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11329858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89" y="0"/>
            <a:ext cx="10514415" cy="5914358"/>
          </a:xfrm>
          <a:prstGeom prst="rect">
            <a:avLst/>
          </a:prstGeom>
        </p:spPr>
      </p:pic>
      <p:sp>
        <p:nvSpPr>
          <p:cNvPr id="4" name="Date Placeholder 3"/>
          <p:cNvSpPr>
            <a:spLocks noGrp="1"/>
          </p:cNvSpPr>
          <p:nvPr>
            <p:ph type="dt" sz="half" idx="10"/>
          </p:nvPr>
        </p:nvSpPr>
        <p:spPr/>
        <p:txBody>
          <a:bodyPr/>
          <a:lstStyle/>
          <a:p>
            <a:fld id="{8AA46BB3-3D07-4744-813D-FEF8B2081F77}" type="datetimeFigureOut">
              <a:rPr lang="en-US" smtClean="0">
                <a:solidFill>
                  <a:prstClr val="black">
                    <a:tint val="75000"/>
                  </a:prstClr>
                </a:solidFill>
              </a:rPr>
              <a:pPr/>
              <a:t>6/4/2019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0634F2-7C8A-A843-B2D8-85ABE5DF5039}" type="slidenum">
              <a:rPr lang="en-US" smtClean="0">
                <a:solidFill>
                  <a:prstClr val="black">
                    <a:tint val="75000"/>
                  </a:prstClr>
                </a:solidFill>
              </a:rPr>
              <a:pPr/>
              <a:t>‹#›</a:t>
            </a:fld>
            <a:endParaRPr lang="en-US" dirty="0">
              <a:solidFill>
                <a:prstClr val="black">
                  <a:tint val="75000"/>
                </a:prstClr>
              </a:solidFill>
            </a:endParaRPr>
          </a:p>
        </p:txBody>
      </p:sp>
      <p:sp>
        <p:nvSpPr>
          <p:cNvPr id="15" name="Text Placeholder 2"/>
          <p:cNvSpPr>
            <a:spLocks noGrp="1"/>
          </p:cNvSpPr>
          <p:nvPr>
            <p:ph type="body" idx="13"/>
          </p:nvPr>
        </p:nvSpPr>
        <p:spPr>
          <a:xfrm>
            <a:off x="722313" y="4092284"/>
            <a:ext cx="7772400" cy="1196867"/>
          </a:xfrm>
        </p:spPr>
        <p:txBody>
          <a:bodyPr anchor="t"/>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hasCustomPrompt="1"/>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dirty="0" smtClean="0"/>
              <a:t>Click To Edit Master Text Styles</a:t>
            </a:r>
          </a:p>
        </p:txBody>
      </p:sp>
      <p:grpSp>
        <p:nvGrpSpPr>
          <p:cNvPr id="3" name="Group 2"/>
          <p:cNvGrpSpPr/>
          <p:nvPr/>
        </p:nvGrpSpPr>
        <p:grpSpPr>
          <a:xfrm>
            <a:off x="-25656" y="5373363"/>
            <a:ext cx="9237011" cy="1484650"/>
            <a:chOff x="-25658" y="5373351"/>
            <a:chExt cx="9237011" cy="1484649"/>
          </a:xfrm>
        </p:grpSpPr>
        <p:pic>
          <p:nvPicPr>
            <p:cNvPr id="10" name="Picture 9" descr="EirGrid Arc for PowerPoint.ai"/>
            <p:cNvPicPr>
              <a:picLocks noChangeAspect="1"/>
            </p:cNvPicPr>
            <p:nvPr userDrawn="1"/>
          </p:nvPicPr>
          <p:blipFill rotWithShape="1">
            <a:blip r:embed="rId3" cstate="screen">
              <a:extLst>
                <a:ext uri="{28A0092B-C50C-407E-A947-70E740481C1C}">
                  <a14:useLocalDpi xmlns:a14="http://schemas.microsoft.com/office/drawing/2010/main"/>
                </a:ext>
              </a:extLst>
            </a:blip>
            <a:srcRect b="42741"/>
            <a:stretch/>
          </p:blipFill>
          <p:spPr>
            <a:xfrm>
              <a:off x="-25658" y="5373351"/>
              <a:ext cx="9237011" cy="1190408"/>
            </a:xfrm>
            <a:prstGeom prst="rect">
              <a:avLst/>
            </a:prstGeom>
          </p:spPr>
        </p:pic>
        <p:sp>
          <p:nvSpPr>
            <p:cNvPr id="2" name="Rectangle 1"/>
            <p:cNvSpPr/>
            <p:nvPr userDrawn="1"/>
          </p:nvSpPr>
          <p:spPr>
            <a:xfrm>
              <a:off x="-25658" y="6208599"/>
              <a:ext cx="9237011" cy="64940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grpSp>
      <p:grpSp>
        <p:nvGrpSpPr>
          <p:cNvPr id="12" name="Group 8"/>
          <p:cNvGrpSpPr>
            <a:grpSpLocks/>
          </p:cNvGrpSpPr>
          <p:nvPr/>
        </p:nvGrpSpPr>
        <p:grpSpPr bwMode="auto">
          <a:xfrm>
            <a:off x="2524150" y="5781603"/>
            <a:ext cx="4067545" cy="874514"/>
            <a:chOff x="2884919" y="4573750"/>
            <a:chExt cx="3411553" cy="734696"/>
          </a:xfrm>
        </p:grpSpPr>
        <p:pic>
          <p:nvPicPr>
            <p:cNvPr id="14" name="Picture 7" descr="SONI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4688" y="4573750"/>
              <a:ext cx="1391784" cy="7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EIRGRID_2015_Colour_Low_R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4919" y="4573750"/>
              <a:ext cx="2006115" cy="72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94025180"/>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17" y="0"/>
            <a:ext cx="10514415" cy="5914358"/>
          </a:xfrm>
          <a:prstGeom prst="rect">
            <a:avLst/>
          </a:prstGeom>
        </p:spPr>
      </p:pic>
      <p:sp>
        <p:nvSpPr>
          <p:cNvPr id="4" name="Date Placeholder 3"/>
          <p:cNvSpPr>
            <a:spLocks noGrp="1"/>
          </p:cNvSpPr>
          <p:nvPr>
            <p:ph type="dt" sz="half" idx="10"/>
          </p:nvPr>
        </p:nvSpPr>
        <p:spPr/>
        <p:txBody>
          <a:bodyPr/>
          <a:lstStyle/>
          <a:p>
            <a:fld id="{8AA46BB3-3D07-4744-813D-FEF8B2081F77}" type="datetimeFigureOut">
              <a:rPr lang="en-US" smtClean="0">
                <a:solidFill>
                  <a:prstClr val="black">
                    <a:tint val="75000"/>
                  </a:prstClr>
                </a:solidFill>
              </a:rPr>
              <a:pPr/>
              <a:t>6/4/2019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0634F2-7C8A-A843-B2D8-85ABE5DF5039}" type="slidenum">
              <a:rPr lang="en-US" smtClean="0">
                <a:solidFill>
                  <a:prstClr val="black">
                    <a:tint val="75000"/>
                  </a:prstClr>
                </a:solidFill>
              </a:rPr>
              <a:pPr/>
              <a:t>‹#›</a:t>
            </a:fld>
            <a:endParaRPr lang="en-US" dirty="0">
              <a:solidFill>
                <a:prstClr val="black">
                  <a:tint val="75000"/>
                </a:prstClr>
              </a:solidFill>
            </a:endParaRPr>
          </a:p>
        </p:txBody>
      </p:sp>
      <p:sp>
        <p:nvSpPr>
          <p:cNvPr id="15" name="Text Placeholder 2"/>
          <p:cNvSpPr>
            <a:spLocks noGrp="1"/>
          </p:cNvSpPr>
          <p:nvPr>
            <p:ph type="body" idx="13"/>
          </p:nvPr>
        </p:nvSpPr>
        <p:spPr>
          <a:xfrm>
            <a:off x="722313" y="4092284"/>
            <a:ext cx="7772400" cy="1196867"/>
          </a:xfrm>
        </p:spPr>
        <p:txBody>
          <a:bodyPr anchor="t"/>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hasCustomPrompt="1"/>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dirty="0" smtClean="0"/>
              <a:t>Click To Edit Master Text Styles</a:t>
            </a:r>
          </a:p>
        </p:txBody>
      </p:sp>
      <p:grpSp>
        <p:nvGrpSpPr>
          <p:cNvPr id="3" name="Group 2"/>
          <p:cNvGrpSpPr/>
          <p:nvPr/>
        </p:nvGrpSpPr>
        <p:grpSpPr>
          <a:xfrm>
            <a:off x="-25656" y="5373363"/>
            <a:ext cx="9237011" cy="1484650"/>
            <a:chOff x="-25658" y="5373351"/>
            <a:chExt cx="9237011" cy="1484649"/>
          </a:xfrm>
        </p:grpSpPr>
        <p:pic>
          <p:nvPicPr>
            <p:cNvPr id="10" name="Picture 9" descr="EirGrid Arc for PowerPoint.ai"/>
            <p:cNvPicPr>
              <a:picLocks noChangeAspect="1"/>
            </p:cNvPicPr>
            <p:nvPr userDrawn="1"/>
          </p:nvPicPr>
          <p:blipFill rotWithShape="1">
            <a:blip r:embed="rId3" cstate="screen">
              <a:extLst>
                <a:ext uri="{28A0092B-C50C-407E-A947-70E740481C1C}">
                  <a14:useLocalDpi xmlns:a14="http://schemas.microsoft.com/office/drawing/2010/main"/>
                </a:ext>
              </a:extLst>
            </a:blip>
            <a:srcRect b="42741"/>
            <a:stretch/>
          </p:blipFill>
          <p:spPr>
            <a:xfrm>
              <a:off x="-25658" y="5373351"/>
              <a:ext cx="9237011" cy="1190408"/>
            </a:xfrm>
            <a:prstGeom prst="rect">
              <a:avLst/>
            </a:prstGeom>
          </p:spPr>
        </p:pic>
        <p:sp>
          <p:nvSpPr>
            <p:cNvPr id="2" name="Rectangle 1"/>
            <p:cNvSpPr/>
            <p:nvPr userDrawn="1"/>
          </p:nvSpPr>
          <p:spPr>
            <a:xfrm>
              <a:off x="-25658" y="6208599"/>
              <a:ext cx="9237011" cy="64940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grpSp>
      <p:grpSp>
        <p:nvGrpSpPr>
          <p:cNvPr id="18" name="Group 8"/>
          <p:cNvGrpSpPr>
            <a:grpSpLocks/>
          </p:cNvGrpSpPr>
          <p:nvPr/>
        </p:nvGrpSpPr>
        <p:grpSpPr bwMode="auto">
          <a:xfrm>
            <a:off x="2524150" y="5781603"/>
            <a:ext cx="4067545" cy="874514"/>
            <a:chOff x="2884919" y="4573750"/>
            <a:chExt cx="3411553" cy="734696"/>
          </a:xfrm>
        </p:grpSpPr>
        <p:pic>
          <p:nvPicPr>
            <p:cNvPr id="19" name="Picture 7" descr="SONI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4688" y="4573750"/>
              <a:ext cx="1391784" cy="7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EIRGRID_2015_Colour_Low_R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4919" y="4573750"/>
              <a:ext cx="2006115" cy="72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00634418"/>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A46BB3-3D07-4744-813D-FEF8B2081F77}" type="datetimeFigureOut">
              <a:rPr lang="en-US" smtClean="0">
                <a:solidFill>
                  <a:prstClr val="black">
                    <a:tint val="75000"/>
                  </a:prstClr>
                </a:solidFill>
              </a:rPr>
              <a:pPr/>
              <a:t>6/4/2019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0634F2-7C8A-A843-B2D8-85ABE5DF5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2878510"/>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A46BB3-3D07-4744-813D-FEF8B2081F77}" type="datetimeFigureOut">
              <a:rPr lang="en-US" smtClean="0">
                <a:solidFill>
                  <a:prstClr val="black">
                    <a:tint val="75000"/>
                  </a:prstClr>
                </a:solidFill>
              </a:rPr>
              <a:pPr/>
              <a:t>6/4/2019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0634F2-7C8A-A843-B2D8-85ABE5DF5039}" type="slidenum">
              <a:rPr lang="en-US" smtClean="0">
                <a:solidFill>
                  <a:prstClr val="black">
                    <a:tint val="75000"/>
                  </a:prstClr>
                </a:solidFill>
              </a:rPr>
              <a:pPr/>
              <a:t>‹#›</a:t>
            </a:fld>
            <a:endParaRPr lang="en-US" dirty="0">
              <a:solidFill>
                <a:prstClr val="black">
                  <a:tint val="75000"/>
                </a:prstClr>
              </a:solidFill>
            </a:endParaRPr>
          </a:p>
        </p:txBody>
      </p:sp>
      <p:sp>
        <p:nvSpPr>
          <p:cNvPr id="10" name="Title 1"/>
          <p:cNvSpPr txBox="1">
            <a:spLocks/>
          </p:cNvSpPr>
          <p:nvPr/>
        </p:nvSpPr>
        <p:spPr>
          <a:xfrm>
            <a:off x="722313" y="2730209"/>
            <a:ext cx="7772400" cy="1362076"/>
          </a:xfrm>
          <a:prstGeom prst="rect">
            <a:avLst/>
          </a:prstGeom>
        </p:spPr>
        <p:txBody>
          <a:bodyPr vert="horz" lIns="91440" tIns="45720" rIns="91440" bIns="45720" rtlCol="0" anchor="b">
            <a:noAutofit/>
          </a:bodyPr>
          <a:lstStyle>
            <a:lvl1pPr algn="l" defTabSz="457200" rtl="0" eaLnBrk="1" latinLnBrk="0" hangingPunct="1">
              <a:spcBef>
                <a:spcPct val="0"/>
              </a:spcBef>
              <a:buNone/>
              <a:defRPr sz="3400" b="1" kern="1200" cap="none">
                <a:solidFill>
                  <a:schemeClr val="bg1"/>
                </a:solidFill>
                <a:latin typeface="Arial"/>
                <a:ea typeface="+mj-ea"/>
                <a:cs typeface="Arial"/>
              </a:defRPr>
            </a:lvl1pPr>
          </a:lstStyle>
          <a:p>
            <a:r>
              <a:rPr lang="ga-IE" dirty="0" smtClean="0">
                <a:solidFill>
                  <a:srgbClr val="767676"/>
                </a:solidFill>
              </a:rPr>
              <a:t>Click To Edit Master Title Style</a:t>
            </a:r>
            <a:endParaRPr lang="en-US" dirty="0">
              <a:solidFill>
                <a:srgbClr val="767676"/>
              </a:solidFill>
            </a:endParaRPr>
          </a:p>
        </p:txBody>
      </p:sp>
      <p:sp>
        <p:nvSpPr>
          <p:cNvPr id="11" name="Text Placeholder 2"/>
          <p:cNvSpPr>
            <a:spLocks noGrp="1"/>
          </p:cNvSpPr>
          <p:nvPr>
            <p:ph type="body" idx="13"/>
          </p:nvPr>
        </p:nvSpPr>
        <p:spPr>
          <a:xfrm>
            <a:off x="722313" y="4092284"/>
            <a:ext cx="7772400" cy="1196867"/>
          </a:xfrm>
        </p:spPr>
        <p:txBody>
          <a:bodyPr anchor="t"/>
          <a:lstStyle>
            <a:lvl1pPr marL="0" indent="0">
              <a:buNone/>
              <a:defRPr sz="2000" b="0"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18972606"/>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2678" y="1535117"/>
            <a:ext cx="429471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02678" y="2174875"/>
            <a:ext cx="4294713" cy="310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33" y="1535117"/>
            <a:ext cx="431318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313187" cy="310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A46BB3-3D07-4744-813D-FEF8B2081F77}" type="datetimeFigureOut">
              <a:rPr lang="en-US" smtClean="0">
                <a:solidFill>
                  <a:prstClr val="black">
                    <a:tint val="75000"/>
                  </a:prstClr>
                </a:solidFill>
              </a:rPr>
              <a:pPr/>
              <a:t>6/4/2019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70634F2-7C8A-A843-B2D8-85ABE5DF5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3256628"/>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A46BB3-3D07-4744-813D-FEF8B2081F77}" type="datetimeFigureOut">
              <a:rPr lang="en-US" smtClean="0">
                <a:solidFill>
                  <a:prstClr val="black">
                    <a:tint val="75000"/>
                  </a:prstClr>
                </a:solidFill>
              </a:rPr>
              <a:pPr/>
              <a:t>6/4/2019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70634F2-7C8A-A843-B2D8-85ABE5DF5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1486496"/>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A46BB3-3D07-4744-813D-FEF8B2081F77}" type="datetimeFigureOut">
              <a:rPr lang="en-US" smtClean="0">
                <a:solidFill>
                  <a:prstClr val="black">
                    <a:tint val="75000"/>
                  </a:prstClr>
                </a:solidFill>
              </a:rPr>
              <a:pPr/>
              <a:t>6/4/2019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70634F2-7C8A-A843-B2D8-85ABE5DF5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9663091"/>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cSld name="6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354" r="6012"/>
          <a:stretch>
            <a:fillRect/>
          </a:stretch>
        </p:blipFill>
        <p:spPr bwMode="auto">
          <a:xfrm>
            <a:off x="-25398" y="-25400"/>
            <a:ext cx="92360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13"/>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84"/>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7D728D36-E3A9-45DC-8E98-4EF328910CDD}" type="datetimeFigureOut">
              <a:rPr lang="en-IE" altLang="en-US">
                <a:solidFill>
                  <a:prstClr val="black">
                    <a:tint val="75000"/>
                  </a:prstClr>
                </a:solidFill>
              </a:rPr>
              <a:pPr/>
              <a:t>04/06/2019</a:t>
            </a:fld>
            <a:endParaRPr lang="en-IE" altLang="en-US" dirty="0">
              <a:solidFill>
                <a:prstClr val="black">
                  <a:tint val="75000"/>
                </a:prstClr>
              </a:solidFill>
            </a:endParaRPr>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6014D58B-1B61-4D95-B676-DC95BA2C85F8}" type="slidenum">
              <a:rPr lang="en-IE" altLang="en-US">
                <a:solidFill>
                  <a:prstClr val="black">
                    <a:tint val="75000"/>
                  </a:prstClr>
                </a:solidFill>
              </a:rPr>
              <a:pPr/>
              <a:t>‹#›</a:t>
            </a:fld>
            <a:endParaRPr lang="en-IE" altLang="en-US" dirty="0">
              <a:solidFill>
                <a:prstClr val="black">
                  <a:tint val="75000"/>
                </a:prstClr>
              </a:solidFill>
            </a:endParaRPr>
          </a:p>
        </p:txBody>
      </p:sp>
    </p:spTree>
    <p:extLst>
      <p:ext uri="{BB962C8B-B14F-4D97-AF65-F5344CB8AC3E}">
        <p14:creationId xmlns:p14="http://schemas.microsoft.com/office/powerpoint/2010/main" val="27092460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14" y="155"/>
            <a:ext cx="9142571" cy="685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0"/>
          <p:cNvSpPr>
            <a:spLocks noGrp="1" noChangeArrowheads="1"/>
          </p:cNvSpPr>
          <p:nvPr>
            <p:ph type="ctrTitle"/>
          </p:nvPr>
        </p:nvSpPr>
        <p:spPr>
          <a:xfrm>
            <a:off x="1539875" y="2179320"/>
            <a:ext cx="6604000" cy="1070293"/>
          </a:xfrm>
        </p:spPr>
        <p:txBody>
          <a:bodyPr anchor="b"/>
          <a:lstStyle>
            <a:lvl1pPr>
              <a:defRPr sz="3200" cap="all" baseline="0">
                <a:solidFill>
                  <a:schemeClr val="tx1"/>
                </a:solidFill>
              </a:defRPr>
            </a:lvl1pPr>
          </a:lstStyle>
          <a:p>
            <a:pPr lvl="0"/>
            <a:r>
              <a:rPr lang="en-US" noProof="0" smtClean="0"/>
              <a:t>Click to edit Master title style</a:t>
            </a:r>
            <a:endParaRPr lang="en-US" noProof="0" dirty="0" smtClean="0"/>
          </a:p>
        </p:txBody>
      </p:sp>
      <p:sp>
        <p:nvSpPr>
          <p:cNvPr id="3077" name="Rectangle 9"/>
          <p:cNvSpPr>
            <a:spLocks noGrp="1" noChangeArrowheads="1"/>
          </p:cNvSpPr>
          <p:nvPr>
            <p:ph type="subTitle" idx="1"/>
          </p:nvPr>
        </p:nvSpPr>
        <p:spPr>
          <a:xfrm>
            <a:off x="1539875" y="3249613"/>
            <a:ext cx="6604000" cy="619125"/>
          </a:xfrm>
        </p:spPr>
        <p:txBody>
          <a:bodyPr tIns="0"/>
          <a:lstStyle>
            <a:lvl1pPr>
              <a:defRPr sz="1400">
                <a:solidFill>
                  <a:schemeClr val="tx1"/>
                </a:solidFill>
              </a:defRPr>
            </a:lvl1pPr>
          </a:lstStyle>
          <a:p>
            <a:pPr lvl="0"/>
            <a:r>
              <a:rPr lang="en-US" noProof="0" smtClean="0"/>
              <a:t>Click to edit Master subtitle style</a:t>
            </a:r>
            <a:endParaRPr lang="en-US" noProof="0" dirty="0" smtClean="0"/>
          </a:p>
        </p:txBody>
      </p:sp>
      <p:sp>
        <p:nvSpPr>
          <p:cNvPr id="6" name="Date Placeholder 5"/>
          <p:cNvSpPr>
            <a:spLocks noGrp="1" noChangeArrowheads="1"/>
          </p:cNvSpPr>
          <p:nvPr>
            <p:ph type="dt" sz="quarter" idx="10"/>
          </p:nvPr>
        </p:nvSpPr>
        <p:spPr bwMode="auto">
          <a:xfrm>
            <a:off x="1539875" y="5045206"/>
            <a:ext cx="2894012" cy="1984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bodyPr>
          <a:lstStyle>
            <a:lvl1pPr eaLnBrk="1" hangingPunct="1">
              <a:defRPr sz="1300">
                <a:solidFill>
                  <a:schemeClr val="tx1"/>
                </a:solidFill>
              </a:defRPr>
            </a:lvl1pPr>
          </a:lstStyle>
          <a:p>
            <a:pPr defTabSz="914400" fontAlgn="base">
              <a:spcBef>
                <a:spcPct val="0"/>
              </a:spcBef>
              <a:spcAft>
                <a:spcPct val="0"/>
              </a:spcAft>
              <a:defRPr/>
            </a:pPr>
            <a:endParaRPr lang="en-US" dirty="0">
              <a:solidFill>
                <a:srgbClr val="0065BD"/>
              </a:solidFill>
            </a:endParaRPr>
          </a:p>
        </p:txBody>
      </p:sp>
    </p:spTree>
    <p:extLst>
      <p:ext uri="{BB962C8B-B14F-4D97-AF65-F5344CB8AC3E}">
        <p14:creationId xmlns:p14="http://schemas.microsoft.com/office/powerpoint/2010/main" val="3862335713"/>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a:xfrm>
            <a:off x="496888" y="1255250"/>
            <a:ext cx="8123237" cy="45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Footer Placeholder 50"/>
          <p:cNvSpPr>
            <a:spLocks noGrp="1"/>
          </p:cNvSpPr>
          <p:nvPr>
            <p:ph type="ftr" sz="quarter" idx="10"/>
          </p:nvPr>
        </p:nvSpPr>
        <p:spPr/>
        <p:txBody>
          <a:bodyPr/>
          <a:lstStyle>
            <a:lvl1pPr>
              <a:defRPr/>
            </a:lvl1pPr>
          </a:lstStyle>
          <a:p>
            <a:pPr>
              <a:buClr>
                <a:prstClr val="white"/>
              </a:buClr>
              <a:defRPr/>
            </a:pPr>
            <a:r>
              <a:rPr lang="en-IE" dirty="0" smtClean="0"/>
              <a:t>Footer</a:t>
            </a:r>
            <a:endParaRPr lang="en-IE" dirty="0"/>
          </a:p>
        </p:txBody>
      </p:sp>
    </p:spTree>
    <p:extLst>
      <p:ext uri="{BB962C8B-B14F-4D97-AF65-F5344CB8AC3E}">
        <p14:creationId xmlns:p14="http://schemas.microsoft.com/office/powerpoint/2010/main" val="154119777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solidFill>
                  <a:schemeClr val="tx2"/>
                </a:solidFill>
              </a:defRPr>
            </a:lvl1pPr>
          </a:lstStyle>
          <a:p>
            <a:pPr>
              <a:buClr>
                <a:srgbClr val="A59D95"/>
              </a:buClr>
            </a:pPr>
            <a:endParaRPr lang="en-IE" dirty="0">
              <a:solidFill>
                <a:srgbClr val="FFFFFF"/>
              </a:solidFill>
            </a:endParaRPr>
          </a:p>
        </p:txBody>
      </p:sp>
    </p:spTree>
    <p:extLst>
      <p:ext uri="{BB962C8B-B14F-4D97-AF65-F5344CB8AC3E}">
        <p14:creationId xmlns:p14="http://schemas.microsoft.com/office/powerpoint/2010/main" val="213724193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4"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14" y="804"/>
            <a:ext cx="9142571" cy="68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7"/>
          <p:cNvSpPr>
            <a:spLocks noGrp="1" noChangeArrowheads="1"/>
          </p:cNvSpPr>
          <p:nvPr>
            <p:ph type="title"/>
          </p:nvPr>
        </p:nvSpPr>
        <p:spPr bwMode="auto">
          <a:xfrm>
            <a:off x="1546860" y="2171700"/>
            <a:ext cx="6461140" cy="106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defRPr sz="3200" cap="all" baseline="0"/>
            </a:lvl1pPr>
          </a:lstStyle>
          <a:p>
            <a:pPr lvl="0"/>
            <a:r>
              <a:rPr lang="en-US" smtClean="0"/>
              <a:t>Click to edit Master title style</a:t>
            </a:r>
            <a:endParaRPr lang="en-US" dirty="0" smtClean="0"/>
          </a:p>
        </p:txBody>
      </p:sp>
      <p:sp>
        <p:nvSpPr>
          <p:cNvPr id="3" name="Text Placeholder 2"/>
          <p:cNvSpPr>
            <a:spLocks noGrp="1"/>
          </p:cNvSpPr>
          <p:nvPr>
            <p:ph type="body" sz="quarter" idx="10"/>
          </p:nvPr>
        </p:nvSpPr>
        <p:spPr>
          <a:xfrm>
            <a:off x="1546225" y="3234212"/>
            <a:ext cx="6461125" cy="619125"/>
          </a:xfrm>
        </p:spPr>
        <p:txBody>
          <a:bodyPr tIns="0"/>
          <a:lstStyle>
            <a:lvl1pPr>
              <a:defRPr sz="1400" b="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4194823019"/>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6887" y="1255251"/>
            <a:ext cx="8123237" cy="3063280"/>
          </a:xfrm>
        </p:spPr>
        <p:txBody>
          <a:bodyPr anchor="b"/>
          <a:lstStyle>
            <a:lvl1pPr>
              <a:defRPr sz="4800"/>
            </a:lvl1pPr>
          </a:lstStyle>
          <a:p>
            <a:r>
              <a:rPr lang="en-US" smtClean="0"/>
              <a:t>Click to edit Master title style</a:t>
            </a:r>
            <a:endParaRPr lang="en-IE" dirty="0"/>
          </a:p>
        </p:txBody>
      </p:sp>
      <p:sp>
        <p:nvSpPr>
          <p:cNvPr id="3" name="Text Placeholder 2"/>
          <p:cNvSpPr>
            <a:spLocks noGrp="1"/>
          </p:cNvSpPr>
          <p:nvPr>
            <p:ph type="body" idx="1"/>
          </p:nvPr>
        </p:nvSpPr>
        <p:spPr>
          <a:xfrm>
            <a:off x="496887" y="4345518"/>
            <a:ext cx="8123237" cy="1500187"/>
          </a:xfrm>
        </p:spPr>
        <p:txBody>
          <a:bodyPr/>
          <a:lstStyle>
            <a:lvl1pPr marL="0" indent="0">
              <a:buNone/>
              <a:defRPr sz="240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3552299537"/>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88" y="1255250"/>
            <a:ext cx="3984625" cy="45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633913" y="1255250"/>
            <a:ext cx="3986212" cy="45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5"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2475020543"/>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6888" y="160867"/>
            <a:ext cx="6852179" cy="812801"/>
          </a:xfrm>
        </p:spPr>
        <p:txBody>
          <a:bodyPr anchor="ctr" anchorCtr="0"/>
          <a:lstStyle/>
          <a:p>
            <a:r>
              <a:rPr lang="en-US" smtClean="0"/>
              <a:t>Click to edit Master title style</a:t>
            </a:r>
            <a:endParaRPr lang="en-IE"/>
          </a:p>
        </p:txBody>
      </p:sp>
      <p:sp>
        <p:nvSpPr>
          <p:cNvPr id="3" name="Text Placeholder 2"/>
          <p:cNvSpPr>
            <a:spLocks noGrp="1"/>
          </p:cNvSpPr>
          <p:nvPr>
            <p:ph type="body" idx="1"/>
          </p:nvPr>
        </p:nvSpPr>
        <p:spPr>
          <a:xfrm>
            <a:off x="496888" y="1255250"/>
            <a:ext cx="3984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6888" y="2079161"/>
            <a:ext cx="3984625" cy="3694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5" name="Text Placeholder 4"/>
          <p:cNvSpPr>
            <a:spLocks noGrp="1"/>
          </p:cNvSpPr>
          <p:nvPr>
            <p:ph type="body" sz="quarter" idx="3"/>
          </p:nvPr>
        </p:nvSpPr>
        <p:spPr>
          <a:xfrm>
            <a:off x="4633913" y="1255250"/>
            <a:ext cx="3986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3913" y="2079161"/>
            <a:ext cx="3986212" cy="3694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137112367"/>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4263787610"/>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1826698097"/>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398463"/>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88" y="1274763"/>
            <a:ext cx="3984625" cy="217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3"/>
            <a:ext cx="3986212" cy="217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96888" y="3600000"/>
            <a:ext cx="3984625" cy="217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33913" y="3600000"/>
            <a:ext cx="3986212" cy="217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7"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4026564675"/>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3"/>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88" y="1274763"/>
            <a:ext cx="3984625" cy="217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96888" y="3600363"/>
            <a:ext cx="3984625" cy="217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5" name="Content Placeholder 4"/>
          <p:cNvSpPr>
            <a:spLocks noGrp="1"/>
          </p:cNvSpPr>
          <p:nvPr>
            <p:ph sz="half" idx="3"/>
          </p:nvPr>
        </p:nvSpPr>
        <p:spPr>
          <a:xfrm>
            <a:off x="4633913" y="1274763"/>
            <a:ext cx="3986212" cy="450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6"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1605869241"/>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3"/>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88" y="1274763"/>
            <a:ext cx="3984625" cy="217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3"/>
            <a:ext cx="3986212" cy="217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half" idx="3"/>
          </p:nvPr>
        </p:nvSpPr>
        <p:spPr>
          <a:xfrm>
            <a:off x="496888" y="3600000"/>
            <a:ext cx="8123237" cy="217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6"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533425598"/>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3"/>
            <a:ext cx="6877050" cy="53657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96888" y="1274763"/>
            <a:ext cx="8123237" cy="4500000"/>
          </a:xfrm>
        </p:spPr>
        <p:txBody>
          <a:bodyPr/>
          <a:lstStyle/>
          <a:p>
            <a:pPr lvl="0"/>
            <a:r>
              <a:rPr lang="en-US" noProof="0" smtClean="0"/>
              <a:t>Click icon to add table</a:t>
            </a:r>
            <a:endParaRPr lang="en-IE" noProof="0" smtClean="0"/>
          </a:p>
        </p:txBody>
      </p:sp>
      <p:sp>
        <p:nvSpPr>
          <p:cNvPr id="4"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142787886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hart Placeholder 2"/>
          <p:cNvSpPr>
            <a:spLocks noGrp="1"/>
          </p:cNvSpPr>
          <p:nvPr>
            <p:ph type="chart" idx="1"/>
          </p:nvPr>
        </p:nvSpPr>
        <p:spPr>
          <a:xfrm>
            <a:off x="496896" y="1274764"/>
            <a:ext cx="8123237" cy="4572000"/>
          </a:xfrm>
        </p:spPr>
        <p:txBody>
          <a:bodyPr/>
          <a:lstStyle/>
          <a:p>
            <a:pPr lvl="0"/>
            <a:r>
              <a:rPr lang="en-US" noProof="0" dirty="0" smtClean="0"/>
              <a:t>Click icon to add chart</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84297138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3"/>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88" y="1274763"/>
            <a:ext cx="8123237" cy="217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96888" y="3600000"/>
            <a:ext cx="8123237" cy="217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5"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2135823063"/>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3"/>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88" y="1274763"/>
            <a:ext cx="3984625" cy="450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3913" y="1274763"/>
            <a:ext cx="3986212" cy="450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943516636"/>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3"/>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88" y="1274763"/>
            <a:ext cx="3984625" cy="450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quarter" idx="2"/>
          </p:nvPr>
        </p:nvSpPr>
        <p:spPr>
          <a:xfrm>
            <a:off x="4633913" y="1274763"/>
            <a:ext cx="3986212" cy="217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5" name="Content Placeholder 4"/>
          <p:cNvSpPr>
            <a:spLocks noGrp="1"/>
          </p:cNvSpPr>
          <p:nvPr>
            <p:ph sz="quarter" idx="3"/>
          </p:nvPr>
        </p:nvSpPr>
        <p:spPr>
          <a:xfrm>
            <a:off x="4633913" y="3600363"/>
            <a:ext cx="3986212" cy="217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6" name="Footer Placeholder 50"/>
          <p:cNvSpPr>
            <a:spLocks noGrp="1"/>
          </p:cNvSpPr>
          <p:nvPr>
            <p:ph type="ftr" sz="quarter" idx="10"/>
          </p:nvPr>
        </p:nvSpPr>
        <p:spPr/>
        <p:txBody>
          <a:bodyPr/>
          <a:lstStyle>
            <a:lvl1pPr>
              <a:defRPr>
                <a:solidFill>
                  <a:schemeClr val="tx2"/>
                </a:solidFill>
              </a:defRPr>
            </a:lvl1pPr>
          </a:lstStyle>
          <a:p>
            <a:pPr>
              <a:buClr>
                <a:prstClr val="white"/>
              </a:buClr>
              <a:defRPr/>
            </a:pPr>
            <a:r>
              <a:rPr lang="en-IE" smtClean="0">
                <a:solidFill>
                  <a:srgbClr val="003C71"/>
                </a:solidFill>
              </a:rPr>
              <a:t>Footer</a:t>
            </a:r>
            <a:endParaRPr lang="en-IE">
              <a:solidFill>
                <a:srgbClr val="003C71"/>
              </a:solidFill>
            </a:endParaRPr>
          </a:p>
        </p:txBody>
      </p:sp>
    </p:spTree>
    <p:extLst>
      <p:ext uri="{BB962C8B-B14F-4D97-AF65-F5344CB8AC3E}">
        <p14:creationId xmlns:p14="http://schemas.microsoft.com/office/powerpoint/2010/main" val="4219811627"/>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3"/>
            <a:ext cx="6877050" cy="536575"/>
          </a:xfrm>
        </p:spPr>
        <p:txBody>
          <a:bodyPr/>
          <a:lstStyle/>
          <a:p>
            <a:r>
              <a:rPr lang="en-US" smtClean="0"/>
              <a:t>Click to edit Master title style</a:t>
            </a:r>
            <a:endParaRPr lang="en-IE"/>
          </a:p>
        </p:txBody>
      </p:sp>
      <p:sp>
        <p:nvSpPr>
          <p:cNvPr id="3" name="Chart Placeholder 2"/>
          <p:cNvSpPr>
            <a:spLocks noGrp="1"/>
          </p:cNvSpPr>
          <p:nvPr>
            <p:ph type="chart" idx="1"/>
          </p:nvPr>
        </p:nvSpPr>
        <p:spPr>
          <a:xfrm>
            <a:off x="496888" y="1274763"/>
            <a:ext cx="8123237" cy="4500000"/>
          </a:xfrm>
        </p:spPr>
        <p:txBody>
          <a:bodyPr/>
          <a:lstStyle/>
          <a:p>
            <a:pPr lvl="0"/>
            <a:r>
              <a:rPr lang="en-US" noProof="0" smtClean="0"/>
              <a:t>Click icon to add chart</a:t>
            </a:r>
            <a:endParaRPr lang="en-IE" noProof="0" smtClean="0"/>
          </a:p>
        </p:txBody>
      </p:sp>
      <p:sp>
        <p:nvSpPr>
          <p:cNvPr id="4"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2264854946"/>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3"/>
            <a:ext cx="6877050" cy="536575"/>
          </a:xfrm>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88" y="1274763"/>
            <a:ext cx="3984625" cy="450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Text Placeholder 3"/>
          <p:cNvSpPr>
            <a:spLocks noGrp="1"/>
          </p:cNvSpPr>
          <p:nvPr>
            <p:ph type="body" sz="half" idx="2"/>
          </p:nvPr>
        </p:nvSpPr>
        <p:spPr>
          <a:xfrm>
            <a:off x="4633913" y="1274763"/>
            <a:ext cx="3986212" cy="450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3828804061"/>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3"/>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88" y="1274763"/>
            <a:ext cx="3984625" cy="450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Online Image Placeholder 3"/>
          <p:cNvSpPr>
            <a:spLocks noGrp="1"/>
          </p:cNvSpPr>
          <p:nvPr>
            <p:ph type="clipArt" sz="half" idx="2"/>
          </p:nvPr>
        </p:nvSpPr>
        <p:spPr>
          <a:xfrm>
            <a:off x="4633913" y="1274763"/>
            <a:ext cx="3986212" cy="4500000"/>
          </a:xfrm>
        </p:spPr>
        <p:txBody>
          <a:bodyPr/>
          <a:lstStyle/>
          <a:p>
            <a:pPr lvl="0"/>
            <a:r>
              <a:rPr lang="en-US" noProof="0" smtClean="0"/>
              <a:t>Click icon to add clip art</a:t>
            </a:r>
            <a:endParaRPr lang="en-IE" noProof="0" smtClean="0"/>
          </a:p>
        </p:txBody>
      </p:sp>
      <p:sp>
        <p:nvSpPr>
          <p:cNvPr id="5" name="Footer Placeholder 50"/>
          <p:cNvSpPr>
            <a:spLocks noGrp="1"/>
          </p:cNvSpPr>
          <p:nvPr>
            <p:ph type="ftr" sz="quarter" idx="10"/>
          </p:nvPr>
        </p:nvSpPr>
        <p:spPr/>
        <p:txBody>
          <a:bodyPr/>
          <a:lstStyle>
            <a:lvl1pPr>
              <a:defRPr/>
            </a:lvl1pPr>
          </a:lstStyle>
          <a:p>
            <a:pPr>
              <a:buClr>
                <a:prstClr val="white"/>
              </a:buClr>
              <a:defRPr/>
            </a:pPr>
            <a:r>
              <a:rPr lang="en-IE" smtClean="0"/>
              <a:t>Footer</a:t>
            </a:r>
            <a:endParaRPr lang="en-IE"/>
          </a:p>
        </p:txBody>
      </p:sp>
    </p:spTree>
    <p:extLst>
      <p:ext uri="{BB962C8B-B14F-4D97-AF65-F5344CB8AC3E}">
        <p14:creationId xmlns:p14="http://schemas.microsoft.com/office/powerpoint/2010/main" val="1111338118"/>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obj" preserve="1">
  <p:cSld name="Title and Content - No Wave">
    <p:spTree>
      <p:nvGrpSpPr>
        <p:cNvPr id="1" name=""/>
        <p:cNvGrpSpPr/>
        <p:nvPr/>
      </p:nvGrpSpPr>
      <p:grpSpPr>
        <a:xfrm>
          <a:off x="0" y="0"/>
          <a:ext cx="0" cy="0"/>
          <a:chOff x="0" y="0"/>
          <a:chExt cx="0" cy="0"/>
        </a:xfrm>
      </p:grpSpPr>
      <p:pic>
        <p:nvPicPr>
          <p:cNvPr id="5"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l="80630" b="86467"/>
          <a:stretch/>
        </p:blipFill>
        <p:spPr bwMode="auto">
          <a:xfrm>
            <a:off x="7372351" y="7153"/>
            <a:ext cx="1770934" cy="927885"/>
          </a:xfrm>
          <a:prstGeom prst="rect">
            <a:avLst/>
          </a:prstGeom>
          <a:solidFill>
            <a:schemeClr val="bg1"/>
          </a:solidFill>
          <a:ln>
            <a:noFill/>
          </a:ln>
          <a:extLst/>
        </p:spPr>
      </p:pic>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a:xfrm>
            <a:off x="496888" y="1255250"/>
            <a:ext cx="8123237" cy="45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Footer Placeholder 50"/>
          <p:cNvSpPr>
            <a:spLocks noGrp="1"/>
          </p:cNvSpPr>
          <p:nvPr>
            <p:ph type="ftr" sz="quarter" idx="10"/>
          </p:nvPr>
        </p:nvSpPr>
        <p:spPr/>
        <p:txBody>
          <a:bodyPr/>
          <a:lstStyle>
            <a:lvl1pPr>
              <a:defRPr>
                <a:solidFill>
                  <a:schemeClr val="tx1"/>
                </a:solidFill>
              </a:defRPr>
            </a:lvl1pPr>
          </a:lstStyle>
          <a:p>
            <a:pPr>
              <a:buClr>
                <a:prstClr val="white"/>
              </a:buClr>
              <a:defRPr/>
            </a:pPr>
            <a:r>
              <a:rPr lang="en-IE" dirty="0" smtClean="0">
                <a:solidFill>
                  <a:srgbClr val="0065BD"/>
                </a:solidFill>
              </a:rPr>
              <a:t>Footer</a:t>
            </a:r>
            <a:endParaRPr lang="en-IE" dirty="0">
              <a:solidFill>
                <a:srgbClr val="0065BD"/>
              </a:solidFill>
            </a:endParaRPr>
          </a:p>
        </p:txBody>
      </p:sp>
      <p:sp>
        <p:nvSpPr>
          <p:cNvPr id="6" name="Text Box 12"/>
          <p:cNvSpPr txBox="1">
            <a:spLocks noChangeArrowheads="1"/>
          </p:cNvSpPr>
          <p:nvPr/>
        </p:nvSpPr>
        <p:spPr bwMode="auto">
          <a:xfrm>
            <a:off x="60325" y="6523038"/>
            <a:ext cx="436563" cy="228600"/>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lnSpc>
                <a:spcPct val="90000"/>
              </a:lnSpc>
              <a:spcBef>
                <a:spcPct val="0"/>
              </a:spcBef>
              <a:spcAft>
                <a:spcPct val="50000"/>
              </a:spcAft>
              <a:buClr>
                <a:prstClr val="white"/>
              </a:buClr>
              <a:buSzPct val="25000"/>
              <a:buFont typeface="Wingdings" panose="05000000000000000000" pitchFamily="2" charset="2"/>
              <a:buNone/>
              <a:defRPr/>
            </a:pPr>
            <a:fld id="{DBD2DFD5-10D2-4B25-9000-3702DC33C19A}" type="slidenum">
              <a:rPr lang="en-US" sz="1000" smtClean="0">
                <a:solidFill>
                  <a:srgbClr val="0065BD"/>
                </a:solidFill>
              </a:rPr>
              <a:pPr algn="ctr" eaLnBrk="0" fontAlgn="base" hangingPunct="0">
                <a:lnSpc>
                  <a:spcPct val="90000"/>
                </a:lnSpc>
                <a:spcBef>
                  <a:spcPct val="0"/>
                </a:spcBef>
                <a:spcAft>
                  <a:spcPct val="50000"/>
                </a:spcAft>
                <a:buClr>
                  <a:prstClr val="white"/>
                </a:buClr>
                <a:buSzPct val="25000"/>
                <a:buFont typeface="Wingdings" panose="05000000000000000000" pitchFamily="2" charset="2"/>
                <a:buNone/>
                <a:defRPr/>
              </a:pPr>
              <a:t>‹#›</a:t>
            </a:fld>
            <a:endParaRPr lang="en-US" sz="1000" dirty="0" smtClean="0">
              <a:solidFill>
                <a:srgbClr val="0065BD"/>
              </a:solidFill>
            </a:endParaRPr>
          </a:p>
        </p:txBody>
      </p:sp>
      <p:sp>
        <p:nvSpPr>
          <p:cNvPr id="7" name="Footer Placeholder 50"/>
          <p:cNvSpPr txBox="1">
            <a:spLocks/>
          </p:cNvSpPr>
          <p:nvPr/>
        </p:nvSpPr>
        <p:spPr>
          <a:xfrm>
            <a:off x="7216141" y="6454775"/>
            <a:ext cx="1403984" cy="365125"/>
          </a:xfrm>
          <a:prstGeom prst="rect">
            <a:avLst/>
          </a:prstGeom>
        </p:spPr>
        <p:txBody>
          <a:bodyPr r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14400" eaLnBrk="0" fontAlgn="base" hangingPunct="0">
              <a:lnSpc>
                <a:spcPct val="90000"/>
              </a:lnSpc>
              <a:spcBef>
                <a:spcPct val="0"/>
              </a:spcBef>
              <a:spcAft>
                <a:spcPct val="50000"/>
              </a:spcAft>
              <a:buClr>
                <a:prstClr val="white"/>
              </a:buClr>
              <a:buSzPct val="25000"/>
              <a:buFont typeface="Wingdings" panose="05000000000000000000" pitchFamily="2" charset="2"/>
              <a:buNone/>
              <a:defRPr/>
            </a:pPr>
            <a:r>
              <a:rPr lang="en-IE" sz="1000" b="1" dirty="0" smtClean="0">
                <a:solidFill>
                  <a:srgbClr val="0065BD"/>
                </a:solidFill>
              </a:rPr>
              <a:t> nienetworks.co.uk</a:t>
            </a:r>
          </a:p>
        </p:txBody>
      </p:sp>
      <p:sp>
        <p:nvSpPr>
          <p:cNvPr id="8" name="Rectangle 13"/>
          <p:cNvSpPr>
            <a:spLocks noChangeArrowheads="1"/>
          </p:cNvSpPr>
          <p:nvPr/>
        </p:nvSpPr>
        <p:spPr bwMode="auto">
          <a:xfrm>
            <a:off x="496888" y="1075250"/>
            <a:ext cx="8123237" cy="39600"/>
          </a:xfrm>
          <a:prstGeom prst="rect">
            <a:avLst/>
          </a:prstGeom>
          <a:gradFill rotWithShape="0">
            <a:gsLst>
              <a:gs pos="0">
                <a:srgbClr val="110352"/>
              </a:gs>
              <a:gs pos="25000">
                <a:srgbClr val="0082C9"/>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fontAlgn="base" hangingPunct="0">
              <a:lnSpc>
                <a:spcPct val="90000"/>
              </a:lnSpc>
              <a:spcBef>
                <a:spcPct val="0"/>
              </a:spcBef>
              <a:spcAft>
                <a:spcPct val="50000"/>
              </a:spcAft>
              <a:buClr>
                <a:prstClr val="white"/>
              </a:buClr>
              <a:buSzPct val="25000"/>
              <a:buFont typeface="Wingdings" panose="05000000000000000000" pitchFamily="2" charset="2"/>
              <a:buNone/>
              <a:defRPr/>
            </a:pPr>
            <a:endParaRPr lang="en-IE" smtClean="0">
              <a:solidFill>
                <a:srgbClr val="0065BD"/>
              </a:solidFill>
            </a:endParaRPr>
          </a:p>
        </p:txBody>
      </p:sp>
    </p:spTree>
    <p:extLst>
      <p:ext uri="{BB962C8B-B14F-4D97-AF65-F5344CB8AC3E}">
        <p14:creationId xmlns:p14="http://schemas.microsoft.com/office/powerpoint/2010/main" val="265593150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754295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Online Image Placeholder 3"/>
          <p:cNvSpPr>
            <a:spLocks noGrp="1"/>
          </p:cNvSpPr>
          <p:nvPr>
            <p:ph type="clipArt" sz="half" idx="2"/>
          </p:nvPr>
        </p:nvSpPr>
        <p:spPr>
          <a:xfrm>
            <a:off x="4633913" y="1274764"/>
            <a:ext cx="3986212" cy="4572000"/>
          </a:xfrm>
        </p:spPr>
        <p:txBody>
          <a:bodyPr/>
          <a:lstStyle/>
          <a:p>
            <a:pPr lvl="0"/>
            <a:r>
              <a:rPr lang="en-US" noProof="0" dirty="0" smtClean="0"/>
              <a:t>Click icon to add clip art</a:t>
            </a:r>
            <a:endParaRPr lang="en-IE" noProof="0" dirty="0" smtClean="0"/>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68476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lvl1pPr>
              <a:defRPr/>
            </a:lvl1pPr>
          </a:lstStyle>
          <a:p>
            <a:fld id="{80923C27-547C-42DE-86AE-F7D9A9EA5104}" type="datetimeFigureOut">
              <a:rPr lang="en-IE" altLang="en-US"/>
              <a:pPr/>
              <a:t>04/06/2019</a:t>
            </a:fld>
            <a:endParaRPr lang="en-IE"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F58D465-5435-4C26-8D45-E1A385A122A2}" type="slidenum">
              <a:rPr lang="en-IE" altLang="en-US"/>
              <a:pPr/>
              <a:t>‹#›</a:t>
            </a:fld>
            <a:endParaRPr lang="en-IE" altLang="en-US" dirty="0"/>
          </a:p>
        </p:txBody>
      </p:sp>
    </p:spTree>
    <p:extLst>
      <p:ext uri="{BB962C8B-B14F-4D97-AF65-F5344CB8AC3E}">
        <p14:creationId xmlns:p14="http://schemas.microsoft.com/office/powerpoint/2010/main" val="1412030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3"/>
          <p:cNvSpPr>
            <a:spLocks noGrp="1"/>
          </p:cNvSpPr>
          <p:nvPr>
            <p:ph type="dt" sz="half" idx="10"/>
          </p:nvPr>
        </p:nvSpPr>
        <p:spPr/>
        <p:txBody>
          <a:bodyPr/>
          <a:lstStyle>
            <a:lvl1pPr>
              <a:defRPr/>
            </a:lvl1pPr>
          </a:lstStyle>
          <a:p>
            <a:fld id="{95152071-DB53-4A1D-9647-B47A367FE279}" type="datetimeFigureOut">
              <a:rPr lang="en-IE" altLang="en-US"/>
              <a:pPr/>
              <a:t>04/06/2019</a:t>
            </a:fld>
            <a:endParaRPr lang="en-IE"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BC7FCEDE-2268-4E75-8B00-7A0F1FF6622B}" type="slidenum">
              <a:rPr lang="en-IE" altLang="en-US"/>
              <a:pPr/>
              <a:t>‹#›</a:t>
            </a:fld>
            <a:endParaRPr lang="en-IE" altLang="en-US" dirty="0"/>
          </a:p>
        </p:txBody>
      </p:sp>
    </p:spTree>
    <p:extLst>
      <p:ext uri="{BB962C8B-B14F-4D97-AF65-F5344CB8AC3E}">
        <p14:creationId xmlns:p14="http://schemas.microsoft.com/office/powerpoint/2010/main" val="339346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4" name="Picture 8" descr="ESB_Powerpoint_design_background2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2" descr="ESB_Networks_brandma#D1CA65"/>
          <p:cNvPicPr>
            <a:picLocks noChangeAspect="1" noChangeArrowheads="1"/>
          </p:cNvPicPr>
          <p:nvPr/>
        </p:nvPicPr>
        <p:blipFill>
          <a:blip r:embed="rId3"/>
          <a:srcRect/>
          <a:stretch>
            <a:fillRect/>
          </a:stretch>
        </p:blipFill>
        <p:spPr bwMode="auto">
          <a:xfrm>
            <a:off x="7164388" y="476251"/>
            <a:ext cx="1439862" cy="406400"/>
          </a:xfrm>
          <a:prstGeom prst="rect">
            <a:avLst/>
          </a:prstGeom>
          <a:noFill/>
          <a:ln w="9525">
            <a:noFill/>
            <a:miter lim="800000"/>
            <a:headEnd/>
            <a:tailEnd/>
          </a:ln>
        </p:spPr>
      </p:pic>
      <p:sp>
        <p:nvSpPr>
          <p:cNvPr id="9" name="Rectangle 17"/>
          <p:cNvSpPr>
            <a:spLocks noGrp="1" noChangeArrowheads="1"/>
          </p:cNvSpPr>
          <p:nvPr>
            <p:ph type="title"/>
          </p:nvPr>
        </p:nvSpPr>
        <p:spPr bwMode="auto">
          <a:xfrm>
            <a:off x="1875600" y="2503500"/>
            <a:ext cx="6604000" cy="619126"/>
          </a:xfrm>
          <a:prstGeom prst="rect">
            <a:avLst/>
          </a:prstGeom>
          <a:noFill/>
          <a:ln>
            <a:noFill/>
          </a:ln>
          <a:effectLst/>
          <a:extLst/>
        </p:spPr>
        <p:txBody>
          <a:bodyPr anchor="b"/>
          <a:lstStyle>
            <a:lvl1pPr>
              <a:defRPr sz="3200"/>
            </a:lvl1pPr>
          </a:lstStyle>
          <a:p>
            <a:pPr lvl="0"/>
            <a:r>
              <a:rPr lang="en-US" smtClean="0"/>
              <a:t>Click to edit Master title style</a:t>
            </a:r>
            <a:endParaRPr lang="en-US" dirty="0" smtClean="0"/>
          </a:p>
        </p:txBody>
      </p:sp>
      <p:sp>
        <p:nvSpPr>
          <p:cNvPr id="10" name="Rectangle 18"/>
          <p:cNvSpPr>
            <a:spLocks noGrp="1" noChangeArrowheads="1"/>
          </p:cNvSpPr>
          <p:nvPr>
            <p:ph idx="1"/>
          </p:nvPr>
        </p:nvSpPr>
        <p:spPr bwMode="auto">
          <a:xfrm>
            <a:off x="1875600" y="3133727"/>
            <a:ext cx="6604000" cy="619126"/>
          </a:xfrm>
          <a:prstGeom prst="rect">
            <a:avLst/>
          </a:prstGeom>
          <a:noFill/>
          <a:ln>
            <a:noFill/>
          </a:ln>
          <a:effectLst/>
          <a:extLst/>
        </p:spPr>
        <p:txBody>
          <a:bodyPr/>
          <a:lstStyle>
            <a:lvl1pPr>
              <a:defRPr>
                <a:solidFill>
                  <a:schemeClr val="tx1"/>
                </a:solidFill>
              </a:defRPr>
            </a:lvl1pPr>
          </a:lstStyle>
          <a:p>
            <a:pPr lvl="0"/>
            <a:r>
              <a:rPr lang="en-US" noProof="0" smtClean="0"/>
              <a:t>Click to edit Master text styles</a:t>
            </a:r>
          </a:p>
        </p:txBody>
      </p:sp>
    </p:spTree>
    <p:extLst>
      <p:ext uri="{BB962C8B-B14F-4D97-AF65-F5344CB8AC3E}">
        <p14:creationId xmlns:p14="http://schemas.microsoft.com/office/powerpoint/2010/main" val="4057775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lvl1pPr>
              <a:defRPr/>
            </a:lvl1pPr>
          </a:lstStyle>
          <a:p>
            <a:fld id="{80923C27-547C-42DE-86AE-F7D9A9EA5104}" type="datetimeFigureOut">
              <a:rPr lang="en-IE" altLang="en-US"/>
              <a:pPr/>
              <a:t>04/06/2019</a:t>
            </a:fld>
            <a:endParaRPr lang="en-IE"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F58D465-5435-4C26-8D45-E1A385A122A2}" type="slidenum">
              <a:rPr lang="en-IE" altLang="en-US"/>
              <a:pPr/>
              <a:t>‹#›</a:t>
            </a:fld>
            <a:endParaRPr lang="en-IE" altLang="en-US" dirty="0"/>
          </a:p>
        </p:txBody>
      </p:sp>
    </p:spTree>
    <p:extLst>
      <p:ext uri="{BB962C8B-B14F-4D97-AF65-F5344CB8AC3E}">
        <p14:creationId xmlns:p14="http://schemas.microsoft.com/office/powerpoint/2010/main" val="3514018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3"/>
          <p:cNvSpPr>
            <a:spLocks noGrp="1"/>
          </p:cNvSpPr>
          <p:nvPr>
            <p:ph type="dt" sz="half" idx="10"/>
          </p:nvPr>
        </p:nvSpPr>
        <p:spPr/>
        <p:txBody>
          <a:bodyPr/>
          <a:lstStyle>
            <a:lvl1pPr>
              <a:defRPr/>
            </a:lvl1pPr>
          </a:lstStyle>
          <a:p>
            <a:fld id="{95152071-DB53-4A1D-9647-B47A367FE279}" type="datetimeFigureOut">
              <a:rPr lang="en-IE" altLang="en-US"/>
              <a:pPr/>
              <a:t>04/06/2019</a:t>
            </a:fld>
            <a:endParaRPr lang="en-IE"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BC7FCEDE-2268-4E75-8B00-7A0F1FF6622B}" type="slidenum">
              <a:rPr lang="en-IE" altLang="en-US"/>
              <a:pPr/>
              <a:t>‹#›</a:t>
            </a:fld>
            <a:endParaRPr lang="en-IE" altLang="en-US" dirty="0"/>
          </a:p>
        </p:txBody>
      </p:sp>
    </p:spTree>
    <p:extLst>
      <p:ext uri="{BB962C8B-B14F-4D97-AF65-F5344CB8AC3E}">
        <p14:creationId xmlns:p14="http://schemas.microsoft.com/office/powerpoint/2010/main" val="2980034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4" name="Picture 10"/>
          <p:cNvPicPr>
            <a:picLocks noChangeAspect="1"/>
          </p:cNvPicPr>
          <p:nvPr/>
        </p:nvPicPr>
        <p:blipFill>
          <a:blip r:embed="rId2">
            <a:extLst>
              <a:ext uri="{28A0092B-C50C-407E-A947-70E740481C1C}">
                <a14:useLocalDpi xmlns:a14="http://schemas.microsoft.com/office/drawing/2010/main" val="0"/>
              </a:ext>
            </a:extLst>
          </a:blip>
          <a:srcRect t="7867"/>
          <a:stretch>
            <a:fillRect/>
          </a:stretch>
        </p:blipFill>
        <p:spPr bwMode="auto">
          <a:xfrm>
            <a:off x="1588" y="26"/>
            <a:ext cx="9144000" cy="631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33" y="5283201"/>
            <a:ext cx="9167813"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EIRGRID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52832" y="5740446"/>
            <a:ext cx="2006600" cy="96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301"/>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dirty="0"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7" name="Date Placeholder 3"/>
          <p:cNvSpPr>
            <a:spLocks noGrp="1"/>
          </p:cNvSpPr>
          <p:nvPr>
            <p:ph type="dt" sz="half" idx="15"/>
          </p:nvPr>
        </p:nvSpPr>
        <p:spPr/>
        <p:txBody>
          <a:bodyPr/>
          <a:lstStyle>
            <a:lvl1pPr>
              <a:defRPr/>
            </a:lvl1pPr>
          </a:lstStyle>
          <a:p>
            <a:fld id="{D2F9B526-11D0-4DAD-BFE8-B49C0427B431}" type="datetimeFigureOut">
              <a:rPr lang="en-IE" altLang="en-US"/>
              <a:pPr/>
              <a:t>04/06/2019</a:t>
            </a:fld>
            <a:endParaRPr lang="en-IE" altLang="en-US" dirty="0"/>
          </a:p>
        </p:txBody>
      </p:sp>
      <p:sp>
        <p:nvSpPr>
          <p:cNvPr id="8"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7"/>
          </p:nvPr>
        </p:nvSpPr>
        <p:spPr/>
        <p:txBody>
          <a:bodyPr/>
          <a:lstStyle>
            <a:lvl1pPr>
              <a:defRPr/>
            </a:lvl1pPr>
          </a:lstStyle>
          <a:p>
            <a:fld id="{B215F6F6-7530-4618-809E-92E4C57CDF22}" type="slidenum">
              <a:rPr lang="en-IE" altLang="en-US"/>
              <a:pPr/>
              <a:t>‹#›</a:t>
            </a:fld>
            <a:endParaRPr lang="en-IE" altLang="en-US" dirty="0"/>
          </a:p>
        </p:txBody>
      </p:sp>
    </p:spTree>
    <p:extLst>
      <p:ext uri="{BB962C8B-B14F-4D97-AF65-F5344CB8AC3E}">
        <p14:creationId xmlns:p14="http://schemas.microsoft.com/office/powerpoint/2010/main" val="537522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253F9-E2AB-4D52-9C4B-29EF1F9BF8D8}" type="datetimeFigureOut">
              <a:rPr lang="en-IE" smtClean="0"/>
              <a:pPr/>
              <a:t>04/06/2019</a:t>
            </a:fld>
            <a:endParaRPr lang="en-IE" dirty="0"/>
          </a:p>
        </p:txBody>
      </p:sp>
      <p:sp>
        <p:nvSpPr>
          <p:cNvPr id="3" name="Footer Placeholder 2"/>
          <p:cNvSpPr>
            <a:spLocks noGrp="1"/>
          </p:cNvSpPr>
          <p:nvPr>
            <p:ph type="ftr" sz="quarter" idx="11"/>
          </p:nvPr>
        </p:nvSpPr>
        <p:spPr/>
        <p:txBody>
          <a:bodyPr/>
          <a:lstStyle/>
          <a:p>
            <a:endParaRPr lang="en-IE"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F220A00-9176-4B94-98BA-319015F71FA0}" type="slidenum">
              <a:rPr lang="en-IE" smtClean="0"/>
              <a:pPr/>
              <a:t>‹#›</a:t>
            </a:fld>
            <a:endParaRPr lang="en-IE" dirty="0"/>
          </a:p>
        </p:txBody>
      </p:sp>
    </p:spTree>
    <p:extLst>
      <p:ext uri="{BB962C8B-B14F-4D97-AF65-F5344CB8AC3E}">
        <p14:creationId xmlns:p14="http://schemas.microsoft.com/office/powerpoint/2010/main" val="35238861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1" descr="EIRGRID_2015_GRADIENT.jpg"/>
          <p:cNvPicPr>
            <a:picLocks noChangeAspect="1"/>
          </p:cNvPicPr>
          <p:nvPr/>
        </p:nvPicPr>
        <p:blipFill>
          <a:blip r:embed="rId2">
            <a:extLst>
              <a:ext uri="{28A0092B-C50C-407E-A947-70E740481C1C}">
                <a14:useLocalDpi xmlns:a14="http://schemas.microsoft.com/office/drawing/2010/main" val="0"/>
              </a:ext>
            </a:extLst>
          </a:blip>
          <a:srcRect t="24648" r="1205"/>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13"/>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84"/>
            <a:ext cx="7772400" cy="1196867"/>
          </a:xfrm>
        </p:spPr>
        <p:txBody>
          <a:bodyPr/>
          <a:lstStyle>
            <a:lvl1pPr marL="0" indent="0">
              <a:buNone/>
              <a:defRPr sz="2000" b="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DE72F951-D835-4889-8761-E860CF51096E}"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BEF44654-E425-4B84-9417-568F551FD13C}" type="slidenum">
              <a:rPr lang="en-IE" altLang="en-US"/>
              <a:pPr/>
              <a:t>‹#›</a:t>
            </a:fld>
            <a:endParaRPr lang="en-IE" altLang="en-US" dirty="0"/>
          </a:p>
        </p:txBody>
      </p:sp>
    </p:spTree>
    <p:extLst>
      <p:ext uri="{BB962C8B-B14F-4D97-AF65-F5344CB8AC3E}">
        <p14:creationId xmlns:p14="http://schemas.microsoft.com/office/powerpoint/2010/main" val="176839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11" descr="EirGrid-PPT-widescreen-backgrounds-01.jpg"/>
          <p:cNvPicPr>
            <a:picLocks noChangeAspect="1"/>
          </p:cNvPicPr>
          <p:nvPr/>
        </p:nvPicPr>
        <p:blipFill>
          <a:blip r:embed="rId2">
            <a:extLst>
              <a:ext uri="{28A0092B-C50C-407E-A947-70E740481C1C}">
                <a14:useLocalDpi xmlns:a14="http://schemas.microsoft.com/office/drawing/2010/main" val="0"/>
              </a:ext>
            </a:extLst>
          </a:blip>
          <a:srcRect l="5820" r="5743"/>
          <a:stretch>
            <a:fillRect/>
          </a:stretch>
        </p:blipFill>
        <p:spPr bwMode="auto">
          <a:xfrm>
            <a:off x="-25398" y="-25400"/>
            <a:ext cx="9236075"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13"/>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84"/>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755F2505-0B80-4F59-BBA2-E716C01ABFC3}"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FC6AFBDF-606E-4FC6-ABCA-4A5C2A436B31}" type="slidenum">
              <a:rPr lang="en-IE" altLang="en-US"/>
              <a:pPr/>
              <a:t>‹#›</a:t>
            </a:fld>
            <a:endParaRPr lang="en-IE" altLang="en-US" dirty="0"/>
          </a:p>
        </p:txBody>
      </p:sp>
    </p:spTree>
    <p:extLst>
      <p:ext uri="{BB962C8B-B14F-4D97-AF65-F5344CB8AC3E}">
        <p14:creationId xmlns:p14="http://schemas.microsoft.com/office/powerpoint/2010/main" val="3454196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354" r="6012"/>
          <a:stretch>
            <a:fillRect/>
          </a:stretch>
        </p:blipFill>
        <p:spPr bwMode="auto">
          <a:xfrm>
            <a:off x="-25398" y="-25400"/>
            <a:ext cx="92360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13"/>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84"/>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7D728D36-E3A9-45DC-8E98-4EF328910CDD}"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6014D58B-1B61-4D95-B676-DC95BA2C85F8}" type="slidenum">
              <a:rPr lang="en-IE" altLang="en-US"/>
              <a:pPr/>
              <a:t>‹#›</a:t>
            </a:fld>
            <a:endParaRPr lang="en-IE" altLang="en-US" dirty="0"/>
          </a:p>
        </p:txBody>
      </p:sp>
    </p:spTree>
    <p:extLst>
      <p:ext uri="{BB962C8B-B14F-4D97-AF65-F5344CB8AC3E}">
        <p14:creationId xmlns:p14="http://schemas.microsoft.com/office/powerpoint/2010/main" val="264109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354" r="6012"/>
          <a:stretch>
            <a:fillRect/>
          </a:stretch>
        </p:blipFill>
        <p:spPr bwMode="auto">
          <a:xfrm>
            <a:off x="-25398" y="-25400"/>
            <a:ext cx="92360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13"/>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84"/>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33F9908B-BDE9-4BFF-8B9B-3AEA47B2D4B3}"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52CCFE11-C8A5-4D5E-B7FD-6D87A22C936E}" type="slidenum">
              <a:rPr lang="en-IE" altLang="en-US"/>
              <a:pPr/>
              <a:t>‹#›</a:t>
            </a:fld>
            <a:endParaRPr lang="en-IE" altLang="en-US" dirty="0"/>
          </a:p>
        </p:txBody>
      </p:sp>
    </p:spTree>
    <p:extLst>
      <p:ext uri="{BB962C8B-B14F-4D97-AF65-F5344CB8AC3E}">
        <p14:creationId xmlns:p14="http://schemas.microsoft.com/office/powerpoint/2010/main" val="211886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354" r="6012"/>
          <a:stretch>
            <a:fillRect/>
          </a:stretch>
        </p:blipFill>
        <p:spPr bwMode="auto">
          <a:xfrm>
            <a:off x="-25398" y="-25400"/>
            <a:ext cx="92360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13"/>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84"/>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CA91F886-B933-4688-AB0A-62C40A487017}"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42FC972F-21B1-40AB-BD51-4E61035FCF5C}" type="slidenum">
              <a:rPr lang="en-IE" altLang="en-US"/>
              <a:pPr/>
              <a:t>‹#›</a:t>
            </a:fld>
            <a:endParaRPr lang="en-IE" altLang="en-US" dirty="0"/>
          </a:p>
        </p:txBody>
      </p:sp>
    </p:spTree>
    <p:extLst>
      <p:ext uri="{BB962C8B-B14F-4D97-AF65-F5344CB8AC3E}">
        <p14:creationId xmlns:p14="http://schemas.microsoft.com/office/powerpoint/2010/main" val="954263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479" r="6013"/>
          <a:stretch>
            <a:fillRect/>
          </a:stretch>
        </p:blipFill>
        <p:spPr bwMode="auto">
          <a:xfrm>
            <a:off x="-12700" y="-25400"/>
            <a:ext cx="92233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13"/>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84"/>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14FFD6CA-0313-4EEF-953B-BCB051A5313B}"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9078E4A7-7460-4319-AD0B-FCDB4F054B00}" type="slidenum">
              <a:rPr lang="en-IE" altLang="en-US"/>
              <a:pPr/>
              <a:t>‹#›</a:t>
            </a:fld>
            <a:endParaRPr lang="en-IE" altLang="en-US" dirty="0"/>
          </a:p>
        </p:txBody>
      </p:sp>
    </p:spTree>
    <p:extLst>
      <p:ext uri="{BB962C8B-B14F-4D97-AF65-F5344CB8AC3E}">
        <p14:creationId xmlns:p14="http://schemas.microsoft.com/office/powerpoint/2010/main" val="421699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1067" y="1294885"/>
            <a:ext cx="8152342"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491067" y="4174608"/>
            <a:ext cx="815234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549924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A0C9729-2BFE-43BC-86AF-8D1263AD05D7}" type="datetimeFigureOut">
              <a:rPr lang="en-IE" altLang="en-US"/>
              <a:pPr/>
              <a:t>04/06/2019</a:t>
            </a:fld>
            <a:endParaRPr lang="en-IE"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31C0332-710C-4664-81BF-0EBC8790F498}" type="slidenum">
              <a:rPr lang="en-IE" altLang="en-US"/>
              <a:pPr/>
              <a:t>‹#›</a:t>
            </a:fld>
            <a:endParaRPr lang="en-IE" altLang="en-US" dirty="0"/>
          </a:p>
        </p:txBody>
      </p:sp>
    </p:spTree>
    <p:extLst>
      <p:ext uri="{BB962C8B-B14F-4D97-AF65-F5344CB8AC3E}">
        <p14:creationId xmlns:p14="http://schemas.microsoft.com/office/powerpoint/2010/main" val="2968889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4BCB1D-93AB-4A8B-85B8-5C16A7EF6D43}" type="datetimeFigureOut">
              <a:rPr lang="en-IE" altLang="en-US" smtClean="0"/>
              <a:pPr/>
              <a:t>04/06/2019</a:t>
            </a:fld>
            <a:endParaRPr lang="en-IE" altLang="en-US" dirty="0"/>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BB99EE8-1094-484A-BBE0-829B042AC30B}" type="slidenum">
              <a:rPr lang="en-IE" altLang="en-US" smtClean="0"/>
              <a:pPr/>
              <a:t>‹#›</a:t>
            </a:fld>
            <a:endParaRPr lang="en-IE" altLang="en-US" dirty="0"/>
          </a:p>
        </p:txBody>
      </p:sp>
    </p:spTree>
    <p:extLst>
      <p:ext uri="{BB962C8B-B14F-4D97-AF65-F5344CB8AC3E}">
        <p14:creationId xmlns:p14="http://schemas.microsoft.com/office/powerpoint/2010/main" val="139285936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p:cNvSpPr txBox="1">
            <a:spLocks/>
          </p:cNvSpPr>
          <p:nvPr/>
        </p:nvSpPr>
        <p:spPr>
          <a:xfrm>
            <a:off x="722313" y="2730513"/>
            <a:ext cx="7772400" cy="1362076"/>
          </a:xfrm>
          <a:prstGeom prst="rect">
            <a:avLst/>
          </a:prstGeom>
        </p:spPr>
        <p:txBody>
          <a:bodyPr anchor="b"/>
          <a:lstStyle>
            <a:lvl1pPr algn="l" defTabSz="457200" rtl="0" eaLnBrk="1" latinLnBrk="0" hangingPunct="1">
              <a:spcBef>
                <a:spcPct val="0"/>
              </a:spcBef>
              <a:buNone/>
              <a:defRPr sz="3400" b="1" kern="1200" cap="none">
                <a:solidFill>
                  <a:schemeClr val="bg1"/>
                </a:solidFill>
                <a:latin typeface="Arial"/>
                <a:ea typeface="+mj-ea"/>
                <a:cs typeface="Arial"/>
              </a:defRPr>
            </a:lvl1pPr>
          </a:lstStyle>
          <a:p>
            <a:pPr>
              <a:defRPr/>
            </a:pPr>
            <a:r>
              <a:rPr lang="ga-IE" dirty="0" smtClean="0">
                <a:solidFill>
                  <a:srgbClr val="767676"/>
                </a:solidFill>
              </a:rPr>
              <a:t>Click To Edit Master Title Style</a:t>
            </a:r>
            <a:endParaRPr lang="en-US" dirty="0">
              <a:solidFill>
                <a:srgbClr val="767676"/>
              </a:solidFill>
            </a:endParaRPr>
          </a:p>
        </p:txBody>
      </p:sp>
      <p:sp>
        <p:nvSpPr>
          <p:cNvPr id="11" name="Text Placeholder 2"/>
          <p:cNvSpPr>
            <a:spLocks noGrp="1"/>
          </p:cNvSpPr>
          <p:nvPr>
            <p:ph type="body" idx="13"/>
          </p:nvPr>
        </p:nvSpPr>
        <p:spPr>
          <a:xfrm>
            <a:off x="722313" y="4092284"/>
            <a:ext cx="7772400" cy="1196867"/>
          </a:xfrm>
        </p:spPr>
        <p:txBody>
          <a:bodyPr/>
          <a:lstStyle>
            <a:lvl1pPr marL="0" indent="0">
              <a:buNone/>
              <a:defRPr sz="2000" b="0"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4"/>
          </p:nvPr>
        </p:nvSpPr>
        <p:spPr/>
        <p:txBody>
          <a:bodyPr/>
          <a:lstStyle>
            <a:lvl1pPr>
              <a:defRPr/>
            </a:lvl1pPr>
          </a:lstStyle>
          <a:p>
            <a:fld id="{C6AB095E-E372-4476-98F4-378F7567B308}" type="datetimeFigureOut">
              <a:rPr lang="en-IE" altLang="en-US"/>
              <a:pPr/>
              <a:t>04/06/2019</a:t>
            </a:fld>
            <a:endParaRPr lang="en-IE" altLang="en-US" dirty="0"/>
          </a:p>
        </p:txBody>
      </p:sp>
      <p:sp>
        <p:nvSpPr>
          <p:cNvPr id="5" name="Footer Placeholder 4"/>
          <p:cNvSpPr>
            <a:spLocks noGrp="1"/>
          </p:cNvSpPr>
          <p:nvPr>
            <p:ph type="ftr" sz="quarter" idx="15"/>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6"/>
          </p:nvPr>
        </p:nvSpPr>
        <p:spPr/>
        <p:txBody>
          <a:bodyPr/>
          <a:lstStyle>
            <a:lvl1pPr>
              <a:defRPr/>
            </a:lvl1pPr>
          </a:lstStyle>
          <a:p>
            <a:fld id="{B1D3E295-9DCB-45B8-9FCC-A01A26A6CE31}" type="slidenum">
              <a:rPr lang="en-IE" altLang="en-US"/>
              <a:pPr/>
              <a:t>‹#›</a:t>
            </a:fld>
            <a:endParaRPr lang="en-IE" altLang="en-US" dirty="0"/>
          </a:p>
        </p:txBody>
      </p:sp>
    </p:spTree>
    <p:extLst>
      <p:ext uri="{BB962C8B-B14F-4D97-AF65-F5344CB8AC3E}">
        <p14:creationId xmlns:p14="http://schemas.microsoft.com/office/powerpoint/2010/main" val="1090679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2678" y="1535117"/>
            <a:ext cx="429471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02678" y="2174875"/>
            <a:ext cx="4294713" cy="310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33" y="1535117"/>
            <a:ext cx="431318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313187" cy="31025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E78106FB-3C83-448A-ACDD-E12E387C234D}" type="datetimeFigureOut">
              <a:rPr lang="en-IE" altLang="en-US"/>
              <a:pPr/>
              <a:t>04/06/2019</a:t>
            </a:fld>
            <a:endParaRPr lang="en-IE"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A0DDE89-F5D7-4585-98B3-F6FFEF565C33}" type="slidenum">
              <a:rPr lang="en-IE" altLang="en-US"/>
              <a:pPr/>
              <a:t>‹#›</a:t>
            </a:fld>
            <a:endParaRPr lang="en-IE" altLang="en-US" dirty="0"/>
          </a:p>
        </p:txBody>
      </p:sp>
    </p:spTree>
    <p:extLst>
      <p:ext uri="{BB962C8B-B14F-4D97-AF65-F5344CB8AC3E}">
        <p14:creationId xmlns:p14="http://schemas.microsoft.com/office/powerpoint/2010/main" val="4173875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CD5A4B-F8A8-4D80-8E49-5992D6BF6B29}" type="datetimeFigureOut">
              <a:rPr lang="en-IE" altLang="en-US"/>
              <a:pPr/>
              <a:t>04/06/2019</a:t>
            </a:fld>
            <a:endParaRPr lang="en-IE"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1B6ED995-15B8-415B-BCF4-3F10F946ECFE}" type="slidenum">
              <a:rPr lang="en-IE" altLang="en-US"/>
              <a:pPr/>
              <a:t>‹#›</a:t>
            </a:fld>
            <a:endParaRPr lang="en-IE" altLang="en-US" dirty="0"/>
          </a:p>
        </p:txBody>
      </p:sp>
    </p:spTree>
    <p:extLst>
      <p:ext uri="{BB962C8B-B14F-4D97-AF65-F5344CB8AC3E}">
        <p14:creationId xmlns:p14="http://schemas.microsoft.com/office/powerpoint/2010/main" val="811458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14DBC40-3C02-40E0-96C6-0E02C29A5321}" type="datetimeFigureOut">
              <a:rPr lang="en-IE" altLang="en-US"/>
              <a:pPr/>
              <a:t>04/06/2019</a:t>
            </a:fld>
            <a:endParaRPr lang="en-IE"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5FB7565F-6F61-4E91-B175-0B34AD3480FE}" type="slidenum">
              <a:rPr lang="en-IE" altLang="en-US"/>
              <a:pPr/>
              <a:t>‹#›</a:t>
            </a:fld>
            <a:endParaRPr lang="en-IE" altLang="en-US" dirty="0"/>
          </a:p>
        </p:txBody>
      </p:sp>
    </p:spTree>
    <p:extLst>
      <p:ext uri="{BB962C8B-B14F-4D97-AF65-F5344CB8AC3E}">
        <p14:creationId xmlns:p14="http://schemas.microsoft.com/office/powerpoint/2010/main" val="21238427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10000">
                <a:srgbClr val="C8B474"/>
              </a:gs>
              <a:gs pos="100000">
                <a:srgbClr val="FFFFFF"/>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Date Placeholder 3"/>
          <p:cNvSpPr>
            <a:spLocks noGrp="1"/>
          </p:cNvSpPr>
          <p:nvPr>
            <p:ph type="dt" sz="half" idx="10"/>
          </p:nvPr>
        </p:nvSpPr>
        <p:spPr/>
        <p:txBody>
          <a:bodyPr/>
          <a:lstStyle/>
          <a:p>
            <a:fld id="{8AA46BB3-3D07-4744-813D-FEF8B2081F77}" type="datetimeFigureOut">
              <a:rPr lang="en-US" smtClean="0"/>
              <a:pPr/>
              <a:t>6/4/2019</a:t>
            </a:fld>
            <a:endParaRPr lang="en-US" dirty="0"/>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0634F2-7C8A-A843-B2D8-85ABE5DF5039}" type="slidenum">
              <a:rPr lang="en-US" smtClean="0"/>
              <a:pPr/>
              <a:t>‹#›</a:t>
            </a:fld>
            <a:endParaRPr lang="en-US" dirty="0"/>
          </a:p>
        </p:txBody>
      </p:sp>
      <p:sp>
        <p:nvSpPr>
          <p:cNvPr id="15" name="Text Placeholder 2"/>
          <p:cNvSpPr>
            <a:spLocks noGrp="1"/>
          </p:cNvSpPr>
          <p:nvPr>
            <p:ph type="body" idx="13"/>
          </p:nvPr>
        </p:nvSpPr>
        <p:spPr>
          <a:xfrm>
            <a:off x="722313" y="4092271"/>
            <a:ext cx="7772400" cy="1196866"/>
          </a:xfrm>
        </p:spPr>
        <p:txBody>
          <a:bodyPr anchor="t"/>
          <a:lstStyle>
            <a:lvl1pPr marL="0" indent="0">
              <a:buNone/>
              <a:defRPr sz="2000" b="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hasCustomPrompt="1"/>
          </p:nvPr>
        </p:nvSpPr>
        <p:spPr>
          <a:xfrm>
            <a:off x="722313" y="2889437"/>
            <a:ext cx="7772400" cy="1196866"/>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dirty="0" smtClean="0"/>
              <a:t>Click To Edit Master Text Styles</a:t>
            </a:r>
          </a:p>
        </p:txBody>
      </p:sp>
      <p:pic>
        <p:nvPicPr>
          <p:cNvPr id="11" name="Picture 10" descr="EirGrid Arc for PowerPoint.ai"/>
          <p:cNvPicPr>
            <a:picLocks noChangeAspect="1"/>
          </p:cNvPicPr>
          <p:nvPr userDrawn="1"/>
        </p:nvPicPr>
        <p:blipFill rotWithShape="1">
          <a:blip r:embed="rId2">
            <a:extLst>
              <a:ext uri="{28A0092B-C50C-407E-A947-70E740481C1C}">
                <a14:useLocalDpi xmlns:a14="http://schemas.microsoft.com/office/drawing/2010/main" val="0"/>
              </a:ext>
            </a:extLst>
          </a:blip>
          <a:srcRect b="38158"/>
          <a:stretch/>
        </p:blipFill>
        <p:spPr>
          <a:xfrm>
            <a:off x="0" y="5581982"/>
            <a:ext cx="9144000" cy="1276031"/>
          </a:xfrm>
          <a:prstGeom prst="rect">
            <a:avLst/>
          </a:prstGeom>
        </p:spPr>
      </p:pic>
      <p:pic>
        <p:nvPicPr>
          <p:cNvPr id="10" name="Picture 9" descr="EIRGRID_Group_2015_Colour.ai"/>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42723" y="5925904"/>
            <a:ext cx="1748420" cy="779044"/>
          </a:xfrm>
          <a:prstGeom prst="rect">
            <a:avLst/>
          </a:prstGeom>
        </p:spPr>
      </p:pic>
    </p:spTree>
    <p:extLst>
      <p:ext uri="{BB962C8B-B14F-4D97-AF65-F5344CB8AC3E}">
        <p14:creationId xmlns:p14="http://schemas.microsoft.com/office/powerpoint/2010/main" val="244561787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SB_Powerpoint_design_background1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15" descr="ESB_Networks_brandma#D1CA65"/>
          <p:cNvPicPr>
            <a:picLocks noChangeAspect="1" noChangeArrowheads="1"/>
          </p:cNvPicPr>
          <p:nvPr/>
        </p:nvPicPr>
        <p:blipFill>
          <a:blip r:embed="rId3"/>
          <a:srcRect/>
          <a:stretch>
            <a:fillRect/>
          </a:stretch>
        </p:blipFill>
        <p:spPr bwMode="auto">
          <a:xfrm>
            <a:off x="539751" y="549277"/>
            <a:ext cx="2592388" cy="733426"/>
          </a:xfrm>
          <a:prstGeom prst="rect">
            <a:avLst/>
          </a:prstGeom>
          <a:noFill/>
          <a:ln w="9525">
            <a:noFill/>
            <a:miter lim="800000"/>
            <a:headEnd/>
            <a:tailEnd/>
          </a:ln>
        </p:spPr>
      </p:pic>
      <p:sp>
        <p:nvSpPr>
          <p:cNvPr id="3075" name="Rectangle 10"/>
          <p:cNvSpPr>
            <a:spLocks noGrp="1" noChangeArrowheads="1"/>
          </p:cNvSpPr>
          <p:nvPr>
            <p:ph type="ctrTitle"/>
          </p:nvPr>
        </p:nvSpPr>
        <p:spPr>
          <a:xfrm>
            <a:off x="1874838" y="2503500"/>
            <a:ext cx="6604000" cy="619126"/>
          </a:xfrm>
        </p:spPr>
        <p:txBody>
          <a:bodyPr anchor="b"/>
          <a:lstStyle>
            <a:lvl1pPr>
              <a:defRPr sz="3200"/>
            </a:lvl1pPr>
          </a:lstStyle>
          <a:p>
            <a:pPr lvl="0"/>
            <a:r>
              <a:rPr lang="en-US" noProof="0" smtClean="0"/>
              <a:t>Click to edit Master title style</a:t>
            </a:r>
          </a:p>
        </p:txBody>
      </p:sp>
      <p:sp>
        <p:nvSpPr>
          <p:cNvPr id="3077" name="Rectangle 9"/>
          <p:cNvSpPr>
            <a:spLocks noGrp="1" noChangeArrowheads="1"/>
          </p:cNvSpPr>
          <p:nvPr>
            <p:ph type="subTitle" idx="1"/>
          </p:nvPr>
        </p:nvSpPr>
        <p:spPr>
          <a:xfrm>
            <a:off x="1874838" y="3133727"/>
            <a:ext cx="6604000" cy="619126"/>
          </a:xfrm>
        </p:spPr>
        <p:txBody>
          <a:bodyPr/>
          <a:lstStyle>
            <a:lvl1pPr>
              <a:defRPr>
                <a:solidFill>
                  <a:schemeClr val="tx1"/>
                </a:solidFill>
              </a:defRPr>
            </a:lvl1pPr>
          </a:lstStyle>
          <a:p>
            <a:pPr lvl="0"/>
            <a:r>
              <a:rPr lang="en-US" noProof="0" smtClean="0"/>
              <a:t>Click to edit Master subtitle style</a:t>
            </a:r>
            <a:endParaRPr lang="en-US" noProof="0" dirty="0" smtClean="0"/>
          </a:p>
        </p:txBody>
      </p:sp>
      <p:sp>
        <p:nvSpPr>
          <p:cNvPr id="6" name="Date Placeholder 5"/>
          <p:cNvSpPr>
            <a:spLocks noGrp="1" noChangeArrowheads="1"/>
          </p:cNvSpPr>
          <p:nvPr>
            <p:ph type="dt" sz="quarter" idx="10"/>
          </p:nvPr>
        </p:nvSpPr>
        <p:spPr bwMode="auto">
          <a:xfrm>
            <a:off x="1874839" y="4978401"/>
            <a:ext cx="2894012" cy="198438"/>
          </a:xfrm>
          <a:prstGeom prst="rect">
            <a:avLst/>
          </a:prstGeom>
          <a:extLst/>
        </p:spPr>
        <p:txBody>
          <a:bodyPr vert="horz" wrap="square" lIns="0" tIns="45720" rIns="91440" bIns="45720" numCol="1" anchor="ctr" anchorCtr="0" compatLnSpc="1">
            <a:prstTxWarp prst="textNoShape">
              <a:avLst/>
            </a:prstTxWarp>
          </a:bodyPr>
          <a:lstStyle>
            <a:lvl1pPr eaLnBrk="1" hangingPunct="1">
              <a:defRPr sz="1300">
                <a:latin typeface="Arial" panose="020B0604020202020204" pitchFamily="34" charset="0"/>
                <a:cs typeface="Arial" panose="020B0604020202020204" pitchFamily="34" charset="0"/>
              </a:defRPr>
            </a:lvl1pPr>
          </a:lstStyle>
          <a:p>
            <a:pPr defTabSz="914400"/>
            <a:fld id="{EA72F41E-9CE4-46BB-8AC1-196E4B201F23}" type="datetimeFigureOut">
              <a:rPr lang="en-IE" smtClean="0">
                <a:solidFill>
                  <a:srgbClr val="336699"/>
                </a:solidFill>
              </a:rPr>
              <a:pPr defTabSz="914400"/>
              <a:t>04/06/2019</a:t>
            </a:fld>
            <a:endParaRPr lang="en-IE" dirty="0">
              <a:solidFill>
                <a:srgbClr val="336699"/>
              </a:solidFill>
            </a:endParaRPr>
          </a:p>
        </p:txBody>
      </p:sp>
    </p:spTree>
    <p:extLst>
      <p:ext uri="{BB962C8B-B14F-4D97-AF65-F5344CB8AC3E}">
        <p14:creationId xmlns:p14="http://schemas.microsoft.com/office/powerpoint/2010/main" val="18743004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90278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4" name="Picture 8" descr="ESB_Powerpoint_design_background2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2" descr="ESB_Networks_brandma#D1CA65"/>
          <p:cNvPicPr>
            <a:picLocks noChangeAspect="1" noChangeArrowheads="1"/>
          </p:cNvPicPr>
          <p:nvPr/>
        </p:nvPicPr>
        <p:blipFill>
          <a:blip r:embed="rId3"/>
          <a:srcRect/>
          <a:stretch>
            <a:fillRect/>
          </a:stretch>
        </p:blipFill>
        <p:spPr bwMode="auto">
          <a:xfrm>
            <a:off x="7164388" y="476251"/>
            <a:ext cx="1439862" cy="406400"/>
          </a:xfrm>
          <a:prstGeom prst="rect">
            <a:avLst/>
          </a:prstGeom>
          <a:noFill/>
          <a:ln w="9525">
            <a:noFill/>
            <a:miter lim="800000"/>
            <a:headEnd/>
            <a:tailEnd/>
          </a:ln>
        </p:spPr>
      </p:pic>
      <p:sp>
        <p:nvSpPr>
          <p:cNvPr id="9" name="Rectangle 17"/>
          <p:cNvSpPr>
            <a:spLocks noGrp="1" noChangeArrowheads="1"/>
          </p:cNvSpPr>
          <p:nvPr>
            <p:ph type="title"/>
          </p:nvPr>
        </p:nvSpPr>
        <p:spPr bwMode="auto">
          <a:xfrm>
            <a:off x="1875600" y="2503500"/>
            <a:ext cx="6604000" cy="619126"/>
          </a:xfrm>
          <a:prstGeom prst="rect">
            <a:avLst/>
          </a:prstGeom>
          <a:noFill/>
          <a:ln>
            <a:noFill/>
          </a:ln>
          <a:effectLst/>
          <a:extLst/>
        </p:spPr>
        <p:txBody>
          <a:bodyPr anchor="b"/>
          <a:lstStyle>
            <a:lvl1pPr>
              <a:defRPr sz="3200"/>
            </a:lvl1pPr>
          </a:lstStyle>
          <a:p>
            <a:pPr lvl="0"/>
            <a:r>
              <a:rPr lang="en-US" smtClean="0"/>
              <a:t>Click to edit Master title style</a:t>
            </a:r>
            <a:endParaRPr lang="en-US" dirty="0" smtClean="0"/>
          </a:p>
        </p:txBody>
      </p:sp>
      <p:sp>
        <p:nvSpPr>
          <p:cNvPr id="10" name="Rectangle 18"/>
          <p:cNvSpPr>
            <a:spLocks noGrp="1" noChangeArrowheads="1"/>
          </p:cNvSpPr>
          <p:nvPr>
            <p:ph idx="1"/>
          </p:nvPr>
        </p:nvSpPr>
        <p:spPr bwMode="auto">
          <a:xfrm>
            <a:off x="1875600" y="3133727"/>
            <a:ext cx="6604000" cy="619126"/>
          </a:xfrm>
          <a:prstGeom prst="rect">
            <a:avLst/>
          </a:prstGeom>
          <a:noFill/>
          <a:ln>
            <a:noFill/>
          </a:ln>
          <a:effectLst/>
          <a:extLst/>
        </p:spPr>
        <p:txBody>
          <a:bodyPr/>
          <a:lstStyle>
            <a:lvl1pPr>
              <a:defRPr>
                <a:solidFill>
                  <a:schemeClr val="tx1"/>
                </a:solidFill>
              </a:defRPr>
            </a:lvl1pPr>
          </a:lstStyle>
          <a:p>
            <a:pPr lvl="0"/>
            <a:r>
              <a:rPr lang="en-US" noProof="0" smtClean="0"/>
              <a:t>Click to edit Master text styles</a:t>
            </a:r>
          </a:p>
        </p:txBody>
      </p:sp>
    </p:spTree>
    <p:extLst>
      <p:ext uri="{BB962C8B-B14F-4D97-AF65-F5344CB8AC3E}">
        <p14:creationId xmlns:p14="http://schemas.microsoft.com/office/powerpoint/2010/main" val="782220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4" y="1111251"/>
            <a:ext cx="3984625"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633913" y="1111251"/>
            <a:ext cx="3986212"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9187040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1067" y="1294885"/>
            <a:ext cx="8152342"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491067" y="4174608"/>
            <a:ext cx="815234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3236737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4" y="1111251"/>
            <a:ext cx="3984625"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633913" y="1111251"/>
            <a:ext cx="3986212"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4468602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7" y="211678"/>
            <a:ext cx="6646333" cy="770467"/>
          </a:xfrm>
        </p:spPr>
        <p:txBody>
          <a:bodyPr anchor="ctr"/>
          <a:lstStyle/>
          <a:p>
            <a:r>
              <a:rPr lang="en-US" smtClean="0"/>
              <a:t>Click to edit Master title style</a:t>
            </a:r>
            <a:endParaRPr lang="en-IE"/>
          </a:p>
        </p:txBody>
      </p:sp>
      <p:sp>
        <p:nvSpPr>
          <p:cNvPr id="3" name="Text Placeholder 2"/>
          <p:cNvSpPr>
            <a:spLocks noGrp="1"/>
          </p:cNvSpPr>
          <p:nvPr>
            <p:ph type="body" idx="1"/>
          </p:nvPr>
        </p:nvSpPr>
        <p:spPr>
          <a:xfrm>
            <a:off x="496894" y="1111251"/>
            <a:ext cx="3984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6894" y="1935163"/>
            <a:ext cx="3984625"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33913" y="1111251"/>
            <a:ext cx="3986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3913" y="1935163"/>
            <a:ext cx="3986212"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8194438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203089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426828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4"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96894"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859952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4"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96894"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half" idx="3"/>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2634761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4"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half" idx="3"/>
          </p:nvPr>
        </p:nvSpPr>
        <p:spPr>
          <a:xfrm>
            <a:off x="496896"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2643915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96896" y="1274764"/>
            <a:ext cx="8123237" cy="4572000"/>
          </a:xfrm>
        </p:spPr>
        <p:txBody>
          <a:bodyPr/>
          <a:lstStyle/>
          <a:p>
            <a:pPr lvl="0"/>
            <a:r>
              <a:rPr lang="en-US" noProof="0" dirty="0" smtClean="0"/>
              <a:t>Click icon to add table</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6623196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6" y="12747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96896"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144125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7" y="211678"/>
            <a:ext cx="6646333" cy="770467"/>
          </a:xfrm>
        </p:spPr>
        <p:txBody>
          <a:bodyPr anchor="ctr"/>
          <a:lstStyle/>
          <a:p>
            <a:r>
              <a:rPr lang="en-US" smtClean="0"/>
              <a:t>Click to edit Master title style</a:t>
            </a:r>
            <a:endParaRPr lang="en-IE"/>
          </a:p>
        </p:txBody>
      </p:sp>
      <p:sp>
        <p:nvSpPr>
          <p:cNvPr id="3" name="Text Placeholder 2"/>
          <p:cNvSpPr>
            <a:spLocks noGrp="1"/>
          </p:cNvSpPr>
          <p:nvPr>
            <p:ph type="body" idx="1"/>
          </p:nvPr>
        </p:nvSpPr>
        <p:spPr>
          <a:xfrm>
            <a:off x="496894" y="1111251"/>
            <a:ext cx="3984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6894" y="1935163"/>
            <a:ext cx="3984625"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33913" y="1111251"/>
            <a:ext cx="3986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3913" y="1935163"/>
            <a:ext cx="3986212"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9774805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6471491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solidFill>
                  <a:schemeClr val="tx2"/>
                </a:solidFill>
              </a:defRPr>
            </a:lvl1pPr>
          </a:lstStyle>
          <a:p>
            <a:pPr>
              <a:buClr>
                <a:srgbClr val="A59D95"/>
              </a:buClr>
            </a:pPr>
            <a:endParaRPr lang="en-IE" dirty="0">
              <a:solidFill>
                <a:srgbClr val="FFFFFF"/>
              </a:solidFill>
            </a:endParaRPr>
          </a:p>
        </p:txBody>
      </p:sp>
    </p:spTree>
    <p:extLst>
      <p:ext uri="{BB962C8B-B14F-4D97-AF65-F5344CB8AC3E}">
        <p14:creationId xmlns:p14="http://schemas.microsoft.com/office/powerpoint/2010/main" val="13058965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hart Placeholder 2"/>
          <p:cNvSpPr>
            <a:spLocks noGrp="1"/>
          </p:cNvSpPr>
          <p:nvPr>
            <p:ph type="chart" idx="1"/>
          </p:nvPr>
        </p:nvSpPr>
        <p:spPr>
          <a:xfrm>
            <a:off x="496896" y="1274764"/>
            <a:ext cx="8123237" cy="4572000"/>
          </a:xfrm>
        </p:spPr>
        <p:txBody>
          <a:bodyPr/>
          <a:lstStyle/>
          <a:p>
            <a:pPr lvl="0"/>
            <a:r>
              <a:rPr lang="en-US" noProof="0" dirty="0" smtClean="0"/>
              <a:t>Click icon to add chart</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5904706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9063734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76"/>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4"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Online Image Placeholder 3"/>
          <p:cNvSpPr>
            <a:spLocks noGrp="1"/>
          </p:cNvSpPr>
          <p:nvPr>
            <p:ph type="clipArt" sz="half" idx="2"/>
          </p:nvPr>
        </p:nvSpPr>
        <p:spPr>
          <a:xfrm>
            <a:off x="4633913" y="1274764"/>
            <a:ext cx="3986212" cy="4572000"/>
          </a:xfrm>
        </p:spPr>
        <p:txBody>
          <a:bodyPr/>
          <a:lstStyle/>
          <a:p>
            <a:pPr lvl="0"/>
            <a:r>
              <a:rPr lang="en-US" noProof="0" dirty="0" smtClean="0"/>
              <a:t>Click icon to add clip art</a:t>
            </a:r>
            <a:endParaRPr lang="en-IE" noProof="0" dirty="0" smtClean="0"/>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42924701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SB_Powerpoint_design_background1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15" descr="ESB_Networks_brandma#D1CA65"/>
          <p:cNvPicPr>
            <a:picLocks noChangeAspect="1" noChangeArrowheads="1"/>
          </p:cNvPicPr>
          <p:nvPr/>
        </p:nvPicPr>
        <p:blipFill>
          <a:blip r:embed="rId3"/>
          <a:srcRect/>
          <a:stretch>
            <a:fillRect/>
          </a:stretch>
        </p:blipFill>
        <p:spPr bwMode="auto">
          <a:xfrm>
            <a:off x="539751" y="549277"/>
            <a:ext cx="2592388" cy="733426"/>
          </a:xfrm>
          <a:prstGeom prst="rect">
            <a:avLst/>
          </a:prstGeom>
          <a:noFill/>
          <a:ln w="9525">
            <a:noFill/>
            <a:miter lim="800000"/>
            <a:headEnd/>
            <a:tailEnd/>
          </a:ln>
        </p:spPr>
      </p:pic>
      <p:sp>
        <p:nvSpPr>
          <p:cNvPr id="3075" name="Rectangle 10"/>
          <p:cNvSpPr>
            <a:spLocks noGrp="1" noChangeArrowheads="1"/>
          </p:cNvSpPr>
          <p:nvPr>
            <p:ph type="ctrTitle"/>
          </p:nvPr>
        </p:nvSpPr>
        <p:spPr>
          <a:xfrm>
            <a:off x="1874838" y="2503494"/>
            <a:ext cx="6604000" cy="619126"/>
          </a:xfrm>
        </p:spPr>
        <p:txBody>
          <a:bodyPr anchor="b"/>
          <a:lstStyle>
            <a:lvl1pPr>
              <a:defRPr sz="3200"/>
            </a:lvl1pPr>
          </a:lstStyle>
          <a:p>
            <a:pPr lvl="0"/>
            <a:r>
              <a:rPr lang="en-US" noProof="0" smtClean="0"/>
              <a:t>Click to edit Master title style</a:t>
            </a:r>
          </a:p>
        </p:txBody>
      </p:sp>
      <p:sp>
        <p:nvSpPr>
          <p:cNvPr id="3077" name="Rectangle 9"/>
          <p:cNvSpPr>
            <a:spLocks noGrp="1" noChangeArrowheads="1"/>
          </p:cNvSpPr>
          <p:nvPr>
            <p:ph type="subTitle" idx="1"/>
          </p:nvPr>
        </p:nvSpPr>
        <p:spPr>
          <a:xfrm>
            <a:off x="1874838" y="3133727"/>
            <a:ext cx="6604000" cy="619126"/>
          </a:xfrm>
        </p:spPr>
        <p:txBody>
          <a:bodyPr/>
          <a:lstStyle>
            <a:lvl1pPr>
              <a:defRPr>
                <a:solidFill>
                  <a:schemeClr val="tx1"/>
                </a:solidFill>
              </a:defRPr>
            </a:lvl1pPr>
          </a:lstStyle>
          <a:p>
            <a:pPr lvl="0"/>
            <a:r>
              <a:rPr lang="en-US" noProof="0" smtClean="0"/>
              <a:t>Click to edit Master subtitle style</a:t>
            </a:r>
            <a:endParaRPr lang="en-US" noProof="0" dirty="0" smtClean="0"/>
          </a:p>
        </p:txBody>
      </p:sp>
      <p:sp>
        <p:nvSpPr>
          <p:cNvPr id="6" name="Date Placeholder 5"/>
          <p:cNvSpPr>
            <a:spLocks noGrp="1" noChangeArrowheads="1"/>
          </p:cNvSpPr>
          <p:nvPr>
            <p:ph type="dt" sz="quarter" idx="10"/>
          </p:nvPr>
        </p:nvSpPr>
        <p:spPr bwMode="auto">
          <a:xfrm>
            <a:off x="1874839" y="4978401"/>
            <a:ext cx="2894012" cy="198438"/>
          </a:xfrm>
          <a:prstGeom prst="rect">
            <a:avLst/>
          </a:prstGeom>
          <a:extLst/>
        </p:spPr>
        <p:txBody>
          <a:bodyPr vert="horz" wrap="square" lIns="0" tIns="45720" rIns="91440" bIns="45720" numCol="1" anchor="ctr" anchorCtr="0" compatLnSpc="1">
            <a:prstTxWarp prst="textNoShape">
              <a:avLst/>
            </a:prstTxWarp>
          </a:bodyPr>
          <a:lstStyle>
            <a:lvl1pPr eaLnBrk="1" hangingPunct="1">
              <a:defRPr sz="1300">
                <a:latin typeface="Arial" panose="020B0604020202020204" pitchFamily="34" charset="0"/>
                <a:cs typeface="Arial" panose="020B0604020202020204" pitchFamily="34" charset="0"/>
              </a:defRPr>
            </a:lvl1pPr>
          </a:lstStyle>
          <a:p>
            <a:pPr defTabSz="914400"/>
            <a:fld id="{45AE0766-CF55-470B-B029-98CBDD5E23C5}" type="datetimeFigureOut">
              <a:rPr lang="en-IE" smtClean="0">
                <a:solidFill>
                  <a:srgbClr val="336699"/>
                </a:solidFill>
              </a:rPr>
              <a:pPr defTabSz="914400"/>
              <a:t>04/06/2019</a:t>
            </a:fld>
            <a:endParaRPr lang="en-IE" dirty="0">
              <a:solidFill>
                <a:srgbClr val="336699"/>
              </a:solidFill>
            </a:endParaRPr>
          </a:p>
        </p:txBody>
      </p:sp>
    </p:spTree>
    <p:extLst>
      <p:ext uri="{BB962C8B-B14F-4D97-AF65-F5344CB8AC3E}">
        <p14:creationId xmlns:p14="http://schemas.microsoft.com/office/powerpoint/2010/main" val="27785734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494832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pic>
        <p:nvPicPr>
          <p:cNvPr id="4" name="Picture 8" descr="ESB_Powerpoint_design_background2 150dpi no logo.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2" descr="ESB_Networks_brandma#D1CA65"/>
          <p:cNvPicPr>
            <a:picLocks noChangeAspect="1" noChangeArrowheads="1"/>
          </p:cNvPicPr>
          <p:nvPr/>
        </p:nvPicPr>
        <p:blipFill>
          <a:blip r:embed="rId3"/>
          <a:srcRect/>
          <a:stretch>
            <a:fillRect/>
          </a:stretch>
        </p:blipFill>
        <p:spPr bwMode="auto">
          <a:xfrm>
            <a:off x="7164388" y="476251"/>
            <a:ext cx="1439862" cy="406400"/>
          </a:xfrm>
          <a:prstGeom prst="rect">
            <a:avLst/>
          </a:prstGeom>
          <a:noFill/>
          <a:ln w="9525">
            <a:noFill/>
            <a:miter lim="800000"/>
            <a:headEnd/>
            <a:tailEnd/>
          </a:ln>
        </p:spPr>
      </p:pic>
      <p:sp>
        <p:nvSpPr>
          <p:cNvPr id="9" name="Rectangle 17"/>
          <p:cNvSpPr>
            <a:spLocks noGrp="1" noChangeArrowheads="1"/>
          </p:cNvSpPr>
          <p:nvPr>
            <p:ph type="title"/>
          </p:nvPr>
        </p:nvSpPr>
        <p:spPr bwMode="auto">
          <a:xfrm>
            <a:off x="1875600" y="2503494"/>
            <a:ext cx="6604000" cy="619126"/>
          </a:xfrm>
          <a:prstGeom prst="rect">
            <a:avLst/>
          </a:prstGeom>
          <a:noFill/>
          <a:ln>
            <a:noFill/>
          </a:ln>
          <a:effectLst/>
          <a:extLst/>
        </p:spPr>
        <p:txBody>
          <a:bodyPr anchor="b"/>
          <a:lstStyle>
            <a:lvl1pPr>
              <a:defRPr sz="3200"/>
            </a:lvl1pPr>
          </a:lstStyle>
          <a:p>
            <a:pPr lvl="0"/>
            <a:r>
              <a:rPr lang="en-US" smtClean="0"/>
              <a:t>Click to edit Master title style</a:t>
            </a:r>
            <a:endParaRPr lang="en-US" dirty="0" smtClean="0"/>
          </a:p>
        </p:txBody>
      </p:sp>
      <p:sp>
        <p:nvSpPr>
          <p:cNvPr id="10" name="Rectangle 18"/>
          <p:cNvSpPr>
            <a:spLocks noGrp="1" noChangeArrowheads="1"/>
          </p:cNvSpPr>
          <p:nvPr>
            <p:ph idx="1"/>
          </p:nvPr>
        </p:nvSpPr>
        <p:spPr bwMode="auto">
          <a:xfrm>
            <a:off x="1875600" y="3133727"/>
            <a:ext cx="6604000" cy="619126"/>
          </a:xfrm>
          <a:prstGeom prst="rect">
            <a:avLst/>
          </a:prstGeom>
          <a:noFill/>
          <a:ln>
            <a:noFill/>
          </a:ln>
          <a:effectLst/>
          <a:extLst/>
        </p:spPr>
        <p:txBody>
          <a:bodyPr/>
          <a:lstStyle>
            <a:lvl1pPr>
              <a:defRPr>
                <a:solidFill>
                  <a:schemeClr val="tx1"/>
                </a:solidFill>
              </a:defRPr>
            </a:lvl1pPr>
          </a:lstStyle>
          <a:p>
            <a:pPr lvl="0"/>
            <a:r>
              <a:rPr lang="en-US" noProof="0" smtClean="0"/>
              <a:t>Click to edit Master text styles</a:t>
            </a:r>
          </a:p>
        </p:txBody>
      </p:sp>
    </p:spTree>
    <p:extLst>
      <p:ext uri="{BB962C8B-B14F-4D97-AF65-F5344CB8AC3E}">
        <p14:creationId xmlns:p14="http://schemas.microsoft.com/office/powerpoint/2010/main" val="38871235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1067" y="1294876"/>
            <a:ext cx="8152342"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491067" y="4174602"/>
            <a:ext cx="815234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487065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3" y="1111251"/>
            <a:ext cx="3984625"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Content Placeholder 3"/>
          <p:cNvSpPr>
            <a:spLocks noGrp="1"/>
          </p:cNvSpPr>
          <p:nvPr>
            <p:ph sz="half" idx="2"/>
          </p:nvPr>
        </p:nvSpPr>
        <p:spPr>
          <a:xfrm>
            <a:off x="4633913" y="1111251"/>
            <a:ext cx="3986212" cy="4735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907229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8087136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5" y="211672"/>
            <a:ext cx="6646333" cy="770467"/>
          </a:xfrm>
        </p:spPr>
        <p:txBody>
          <a:bodyPr anchor="ctr"/>
          <a:lstStyle/>
          <a:p>
            <a:r>
              <a:rPr lang="en-US" smtClean="0"/>
              <a:t>Click to edit Master title style</a:t>
            </a:r>
            <a:endParaRPr lang="en-IE"/>
          </a:p>
        </p:txBody>
      </p:sp>
      <p:sp>
        <p:nvSpPr>
          <p:cNvPr id="3" name="Text Placeholder 2"/>
          <p:cNvSpPr>
            <a:spLocks noGrp="1"/>
          </p:cNvSpPr>
          <p:nvPr>
            <p:ph type="body" idx="1"/>
          </p:nvPr>
        </p:nvSpPr>
        <p:spPr>
          <a:xfrm>
            <a:off x="496893" y="1111251"/>
            <a:ext cx="3984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6893" y="1935163"/>
            <a:ext cx="3984625"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33913" y="1111251"/>
            <a:ext cx="39862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3913" y="1935163"/>
            <a:ext cx="3986212" cy="39116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1417420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451589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5701746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95300" y="398467"/>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3"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96893"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Content Placeholder 5"/>
          <p:cNvSpPr>
            <a:spLocks noGrp="1"/>
          </p:cNvSpPr>
          <p:nvPr>
            <p:ph sz="quarter" idx="4"/>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4863572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3"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96893" y="36369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half" idx="3"/>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4716949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Content Placeholder 2"/>
          <p:cNvSpPr>
            <a:spLocks noGrp="1"/>
          </p:cNvSpPr>
          <p:nvPr>
            <p:ph sz="quarter" idx="1"/>
          </p:nvPr>
        </p:nvSpPr>
        <p:spPr>
          <a:xfrm>
            <a:off x="496893" y="1274764"/>
            <a:ext cx="3984625"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half" idx="3"/>
          </p:nvPr>
        </p:nvSpPr>
        <p:spPr>
          <a:xfrm>
            <a:off x="496893"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4861968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Table Placeholder 2"/>
          <p:cNvSpPr>
            <a:spLocks noGrp="1"/>
          </p:cNvSpPr>
          <p:nvPr>
            <p:ph type="tbl" idx="1"/>
          </p:nvPr>
        </p:nvSpPr>
        <p:spPr>
          <a:xfrm>
            <a:off x="496893" y="1274764"/>
            <a:ext cx="8123237" cy="4572000"/>
          </a:xfrm>
        </p:spPr>
        <p:txBody>
          <a:bodyPr/>
          <a:lstStyle/>
          <a:p>
            <a:pPr lvl="0"/>
            <a:r>
              <a:rPr lang="en-US" noProof="0" dirty="0" smtClean="0"/>
              <a:t>Click icon to add table</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2881571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3" y="12747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96893" y="3636964"/>
            <a:ext cx="8123237"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39580900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3"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8357521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3"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quarter" idx="2"/>
          </p:nvPr>
        </p:nvSpPr>
        <p:spPr>
          <a:xfrm>
            <a:off x="4633913" y="12747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Content Placeholder 4"/>
          <p:cNvSpPr>
            <a:spLocks noGrp="1"/>
          </p:cNvSpPr>
          <p:nvPr>
            <p:ph sz="quarter" idx="3"/>
          </p:nvPr>
        </p:nvSpPr>
        <p:spPr>
          <a:xfrm>
            <a:off x="4633913" y="3636964"/>
            <a:ext cx="3986212"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0"/>
          <p:cNvSpPr>
            <a:spLocks noGrp="1"/>
          </p:cNvSpPr>
          <p:nvPr>
            <p:ph type="ftr" sz="quarter" idx="10"/>
          </p:nvPr>
        </p:nvSpPr>
        <p:spPr/>
        <p:txBody>
          <a:bodyPr/>
          <a:lstStyle>
            <a:lvl1pPr>
              <a:defRPr>
                <a:solidFill>
                  <a:schemeClr val="tx2"/>
                </a:solidFill>
              </a:defRPr>
            </a:lvl1pPr>
          </a:lstStyle>
          <a:p>
            <a:pPr>
              <a:buClr>
                <a:srgbClr val="A59D95"/>
              </a:buClr>
            </a:pPr>
            <a:endParaRPr lang="en-IE" dirty="0">
              <a:solidFill>
                <a:srgbClr val="FFFFFF"/>
              </a:solidFill>
            </a:endParaRPr>
          </a:p>
        </p:txBody>
      </p:sp>
    </p:spTree>
    <p:extLst>
      <p:ext uri="{BB962C8B-B14F-4D97-AF65-F5344CB8AC3E}">
        <p14:creationId xmlns:p14="http://schemas.microsoft.com/office/powerpoint/2010/main" val="327152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663921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Chart Placeholder 2"/>
          <p:cNvSpPr>
            <a:spLocks noGrp="1"/>
          </p:cNvSpPr>
          <p:nvPr>
            <p:ph type="chart" idx="1"/>
          </p:nvPr>
        </p:nvSpPr>
        <p:spPr>
          <a:xfrm>
            <a:off x="496893" y="1274764"/>
            <a:ext cx="8123237" cy="4572000"/>
          </a:xfrm>
        </p:spPr>
        <p:txBody>
          <a:bodyPr/>
          <a:lstStyle/>
          <a:p>
            <a:pPr lvl="0"/>
            <a:r>
              <a:rPr lang="en-US" noProof="0" dirty="0" smtClean="0"/>
              <a:t>Click icon to add chart</a:t>
            </a:r>
            <a:endParaRPr lang="en-IE" noProof="0" dirty="0" smtClean="0"/>
          </a:p>
        </p:txBody>
      </p:sp>
      <p:sp>
        <p:nvSpPr>
          <p:cNvPr id="4"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2689876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Content Placeholder 2"/>
          <p:cNvSpPr>
            <a:spLocks noGrp="1"/>
          </p:cNvSpPr>
          <p:nvPr>
            <p:ph sz="half" idx="1"/>
          </p:nvPr>
        </p:nvSpPr>
        <p:spPr>
          <a:xfrm>
            <a:off x="496893"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633913" y="1274764"/>
            <a:ext cx="398621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11502276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7"/>
            <a:ext cx="6877050" cy="536575"/>
          </a:xfrm>
        </p:spPr>
        <p:txBody>
          <a:bodyPr/>
          <a:lstStyle/>
          <a:p>
            <a:r>
              <a:rPr lang="en-US" smtClean="0"/>
              <a:t>Click to edit Master title style</a:t>
            </a:r>
            <a:endParaRPr lang="en-IE"/>
          </a:p>
        </p:txBody>
      </p:sp>
      <p:sp>
        <p:nvSpPr>
          <p:cNvPr id="3" name="Text Placeholder 2"/>
          <p:cNvSpPr>
            <a:spLocks noGrp="1"/>
          </p:cNvSpPr>
          <p:nvPr>
            <p:ph type="body" sz="half" idx="1"/>
          </p:nvPr>
        </p:nvSpPr>
        <p:spPr>
          <a:xfrm>
            <a:off x="496893" y="1274764"/>
            <a:ext cx="3984625"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Online Image Placeholder 3"/>
          <p:cNvSpPr>
            <a:spLocks noGrp="1"/>
          </p:cNvSpPr>
          <p:nvPr>
            <p:ph type="clipArt" sz="half" idx="2"/>
          </p:nvPr>
        </p:nvSpPr>
        <p:spPr>
          <a:xfrm>
            <a:off x="4633913" y="1274764"/>
            <a:ext cx="3986212" cy="4572000"/>
          </a:xfrm>
        </p:spPr>
        <p:txBody>
          <a:bodyPr/>
          <a:lstStyle/>
          <a:p>
            <a:pPr lvl="0"/>
            <a:r>
              <a:rPr lang="en-US" noProof="0" dirty="0" smtClean="0"/>
              <a:t>Click icon to add clip art</a:t>
            </a:r>
            <a:endParaRPr lang="en-IE" noProof="0" dirty="0" smtClean="0"/>
          </a:p>
        </p:txBody>
      </p:sp>
      <p:sp>
        <p:nvSpPr>
          <p:cNvPr id="5" name="Footer Placeholder 50"/>
          <p:cNvSpPr>
            <a:spLocks noGrp="1"/>
          </p:cNvSpPr>
          <p:nvPr>
            <p:ph type="ftr" sz="quarter" idx="10"/>
          </p:nvPr>
        </p:nvSpPr>
        <p:spPr/>
        <p:txBody>
          <a:bodyPr/>
          <a:lstStyle>
            <a:lvl1pPr>
              <a:defRPr/>
            </a:lvl1pPr>
          </a:lstStyle>
          <a:p>
            <a:pPr>
              <a:buClr>
                <a:srgbClr val="A59D95"/>
              </a:buClr>
            </a:pPr>
            <a:endParaRPr lang="en-IE" dirty="0"/>
          </a:p>
        </p:txBody>
      </p:sp>
    </p:spTree>
    <p:extLst>
      <p:ext uri="{BB962C8B-B14F-4D97-AF65-F5344CB8AC3E}">
        <p14:creationId xmlns:p14="http://schemas.microsoft.com/office/powerpoint/2010/main" val="27635666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1" descr="EIRGRID_2015_GRADIENT.jpg"/>
          <p:cNvPicPr>
            <a:picLocks noChangeAspect="1"/>
          </p:cNvPicPr>
          <p:nvPr/>
        </p:nvPicPr>
        <p:blipFill>
          <a:blip r:embed="rId2">
            <a:extLst>
              <a:ext uri="{28A0092B-C50C-407E-A947-70E740481C1C}">
                <a14:useLocalDpi xmlns:a14="http://schemas.microsoft.com/office/drawing/2010/main" val="0"/>
              </a:ext>
            </a:extLst>
          </a:blip>
          <a:srcRect t="24648" r="1205"/>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04"/>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78"/>
            <a:ext cx="7772400" cy="1196867"/>
          </a:xfrm>
        </p:spPr>
        <p:txBody>
          <a:bodyPr/>
          <a:lstStyle>
            <a:lvl1pPr marL="0" indent="0">
              <a:buNone/>
              <a:defRPr sz="2000" b="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DE72F951-D835-4889-8761-E860CF51096E}"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BEF44654-E425-4B84-9417-568F551FD13C}" type="slidenum">
              <a:rPr lang="en-IE" altLang="en-US"/>
              <a:pPr/>
              <a:t>‹#›</a:t>
            </a:fld>
            <a:endParaRPr lang="en-IE" altLang="en-US" dirty="0"/>
          </a:p>
        </p:txBody>
      </p:sp>
    </p:spTree>
    <p:extLst>
      <p:ext uri="{BB962C8B-B14F-4D97-AF65-F5344CB8AC3E}">
        <p14:creationId xmlns:p14="http://schemas.microsoft.com/office/powerpoint/2010/main" val="17396153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11" descr="EirGrid-PPT-widescreen-backgrounds-01.jpg"/>
          <p:cNvPicPr>
            <a:picLocks noChangeAspect="1"/>
          </p:cNvPicPr>
          <p:nvPr/>
        </p:nvPicPr>
        <p:blipFill>
          <a:blip r:embed="rId2">
            <a:extLst>
              <a:ext uri="{28A0092B-C50C-407E-A947-70E740481C1C}">
                <a14:useLocalDpi xmlns:a14="http://schemas.microsoft.com/office/drawing/2010/main" val="0"/>
              </a:ext>
            </a:extLst>
          </a:blip>
          <a:srcRect l="5820" r="5743"/>
          <a:stretch>
            <a:fillRect/>
          </a:stretch>
        </p:blipFill>
        <p:spPr bwMode="auto">
          <a:xfrm>
            <a:off x="-25398" y="-25400"/>
            <a:ext cx="9236075"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04"/>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78"/>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755F2505-0B80-4F59-BBA2-E716C01ABFC3}"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FC6AFBDF-606E-4FC6-ABCA-4A5C2A436B31}" type="slidenum">
              <a:rPr lang="en-IE" altLang="en-US"/>
              <a:pPr/>
              <a:t>‹#›</a:t>
            </a:fld>
            <a:endParaRPr lang="en-IE" altLang="en-US" dirty="0"/>
          </a:p>
        </p:txBody>
      </p:sp>
    </p:spTree>
    <p:extLst>
      <p:ext uri="{BB962C8B-B14F-4D97-AF65-F5344CB8AC3E}">
        <p14:creationId xmlns:p14="http://schemas.microsoft.com/office/powerpoint/2010/main" val="2896745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354" r="6012"/>
          <a:stretch>
            <a:fillRect/>
          </a:stretch>
        </p:blipFill>
        <p:spPr bwMode="auto">
          <a:xfrm>
            <a:off x="-25398" y="-25400"/>
            <a:ext cx="92360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04"/>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78"/>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7D728D36-E3A9-45DC-8E98-4EF328910CDD}"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6014D58B-1B61-4D95-B676-DC95BA2C85F8}" type="slidenum">
              <a:rPr lang="en-IE" altLang="en-US"/>
              <a:pPr/>
              <a:t>‹#›</a:t>
            </a:fld>
            <a:endParaRPr lang="en-IE" altLang="en-US" dirty="0"/>
          </a:p>
        </p:txBody>
      </p:sp>
    </p:spTree>
    <p:extLst>
      <p:ext uri="{BB962C8B-B14F-4D97-AF65-F5344CB8AC3E}">
        <p14:creationId xmlns:p14="http://schemas.microsoft.com/office/powerpoint/2010/main" val="34247625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354" r="6012"/>
          <a:stretch>
            <a:fillRect/>
          </a:stretch>
        </p:blipFill>
        <p:spPr bwMode="auto">
          <a:xfrm>
            <a:off x="-25398" y="-25400"/>
            <a:ext cx="92360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04"/>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78"/>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33F9908B-BDE9-4BFF-8B9B-3AEA47B2D4B3}"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52CCFE11-C8A5-4D5E-B7FD-6D87A22C936E}" type="slidenum">
              <a:rPr lang="en-IE" altLang="en-US"/>
              <a:pPr/>
              <a:t>‹#›</a:t>
            </a:fld>
            <a:endParaRPr lang="en-IE" altLang="en-US" dirty="0"/>
          </a:p>
        </p:txBody>
      </p:sp>
    </p:spTree>
    <p:extLst>
      <p:ext uri="{BB962C8B-B14F-4D97-AF65-F5344CB8AC3E}">
        <p14:creationId xmlns:p14="http://schemas.microsoft.com/office/powerpoint/2010/main" val="30434896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354" r="6012"/>
          <a:stretch>
            <a:fillRect/>
          </a:stretch>
        </p:blipFill>
        <p:spPr bwMode="auto">
          <a:xfrm>
            <a:off x="-25398" y="-25400"/>
            <a:ext cx="92360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04"/>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78"/>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CA91F886-B933-4688-AB0A-62C40A487017}"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42FC972F-21B1-40AB-BD51-4E61035FCF5C}" type="slidenum">
              <a:rPr lang="en-IE" altLang="en-US"/>
              <a:pPr/>
              <a:t>‹#›</a:t>
            </a:fld>
            <a:endParaRPr lang="en-IE" altLang="en-US" dirty="0"/>
          </a:p>
        </p:txBody>
      </p:sp>
    </p:spTree>
    <p:extLst>
      <p:ext uri="{BB962C8B-B14F-4D97-AF65-F5344CB8AC3E}">
        <p14:creationId xmlns:p14="http://schemas.microsoft.com/office/powerpoint/2010/main" val="26934627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l="5479" r="6013"/>
          <a:stretch>
            <a:fillRect/>
          </a:stretch>
        </p:blipFill>
        <p:spPr bwMode="auto">
          <a:xfrm>
            <a:off x="-12700" y="-25400"/>
            <a:ext cx="922337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p:nvGrpSpPr>
        <p:grpSpPr bwMode="auto">
          <a:xfrm>
            <a:off x="-25398" y="5373688"/>
            <a:ext cx="9236075" cy="1484312"/>
            <a:chOff x="-25658" y="5373351"/>
            <a:chExt cx="9237011" cy="1484649"/>
          </a:xfrm>
        </p:grpSpPr>
        <p:pic>
          <p:nvPicPr>
            <p:cNvPr id="6" name="Picture 16" descr="EirGrid Arc for PowerPoint.ai"/>
            <p:cNvPicPr>
              <a:picLocks noChangeAspect="1"/>
            </p:cNvPicPr>
            <p:nvPr/>
          </p:nvPicPr>
          <p:blipFill>
            <a:blip r:embed="rId3">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pic>
        <p:nvPicPr>
          <p:cNvPr id="8" name="Picture 7" descr="EIRGRID_Group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2490" y="5689604"/>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3"/>
          </p:nvPr>
        </p:nvSpPr>
        <p:spPr>
          <a:xfrm>
            <a:off x="722313" y="4092278"/>
            <a:ext cx="7772400" cy="1196867"/>
          </a:xfrm>
        </p:spPr>
        <p:txBody>
          <a:bodyPr/>
          <a:lstStyle>
            <a:lvl1pPr marL="0" indent="0">
              <a:buNone/>
              <a:defRPr sz="2000" b="1" i="0">
                <a:solidFill>
                  <a:srgbClr val="C8B4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Text Placeholder 2"/>
          <p:cNvSpPr>
            <a:spLocks noGrp="1"/>
          </p:cNvSpPr>
          <p:nvPr>
            <p:ph type="body" idx="14"/>
          </p:nvPr>
        </p:nvSpPr>
        <p:spPr>
          <a:xfrm>
            <a:off x="722313" y="2889440"/>
            <a:ext cx="7772400" cy="1196867"/>
          </a:xfrm>
        </p:spPr>
        <p:txBody>
          <a:bodyPr anchor="b">
            <a:normAutofit/>
          </a:bodyPr>
          <a:lstStyle>
            <a:lvl1pPr marL="0" indent="0">
              <a:buNone/>
              <a:defRPr sz="3400" b="1"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5"/>
          </p:nvPr>
        </p:nvSpPr>
        <p:spPr/>
        <p:txBody>
          <a:bodyPr/>
          <a:lstStyle>
            <a:lvl1pPr>
              <a:defRPr/>
            </a:lvl1pPr>
          </a:lstStyle>
          <a:p>
            <a:fld id="{14FFD6CA-0313-4EEF-953B-BCB051A5313B}" type="datetimeFigureOut">
              <a:rPr lang="en-IE" altLang="en-US"/>
              <a:pPr/>
              <a:t>04/06/2019</a:t>
            </a:fld>
            <a:endParaRPr lang="en-IE" altLang="en-US" dirty="0"/>
          </a:p>
        </p:txBody>
      </p:sp>
      <p:sp>
        <p:nvSpPr>
          <p:cNvPr id="10" name="Footer Placeholder 4"/>
          <p:cNvSpPr>
            <a:spLocks noGrp="1"/>
          </p:cNvSpPr>
          <p:nvPr>
            <p:ph type="ftr" sz="quarter" idx="16"/>
          </p:nvPr>
        </p:nvSpPr>
        <p:spPr/>
        <p:txBody>
          <a:bodyPr/>
          <a:lstStyle>
            <a:lvl1pPr>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7"/>
          </p:nvPr>
        </p:nvSpPr>
        <p:spPr/>
        <p:txBody>
          <a:bodyPr/>
          <a:lstStyle>
            <a:lvl1pPr>
              <a:defRPr/>
            </a:lvl1pPr>
          </a:lstStyle>
          <a:p>
            <a:fld id="{9078E4A7-7460-4319-AD0B-FCDB4F054B00}" type="slidenum">
              <a:rPr lang="en-IE" altLang="en-US"/>
              <a:pPr/>
              <a:t>‹#›</a:t>
            </a:fld>
            <a:endParaRPr lang="en-IE" altLang="en-US" dirty="0"/>
          </a:p>
        </p:txBody>
      </p:sp>
    </p:spTree>
    <p:extLst>
      <p:ext uri="{BB962C8B-B14F-4D97-AF65-F5344CB8AC3E}">
        <p14:creationId xmlns:p14="http://schemas.microsoft.com/office/powerpoint/2010/main" val="10607268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A0C9729-2BFE-43BC-86AF-8D1263AD05D7}" type="datetimeFigureOut">
              <a:rPr lang="en-IE" altLang="en-US"/>
              <a:pPr/>
              <a:t>04/06/2019</a:t>
            </a:fld>
            <a:endParaRPr lang="en-IE"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31C0332-710C-4664-81BF-0EBC8790F498}" type="slidenum">
              <a:rPr lang="en-IE" altLang="en-US"/>
              <a:pPr/>
              <a:t>‹#›</a:t>
            </a:fld>
            <a:endParaRPr lang="en-IE" altLang="en-US" dirty="0"/>
          </a:p>
        </p:txBody>
      </p:sp>
    </p:spTree>
    <p:extLst>
      <p:ext uri="{BB962C8B-B14F-4D97-AF65-F5344CB8AC3E}">
        <p14:creationId xmlns:p14="http://schemas.microsoft.com/office/powerpoint/2010/main" val="14892094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image" Target="../media/image4.png"/><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image" Target="../media/image3.jpeg"/><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theme" Target="../theme/theme10.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image" Target="../media/image4.png"/><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image" Target="../media/image3.jpe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theme" Target="../theme/theme11.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3" Type="http://schemas.openxmlformats.org/officeDocument/2006/relationships/slideLayout" Target="../slideLayouts/slideLayout144.xml"/><Relationship Id="rId21" Type="http://schemas.openxmlformats.org/officeDocument/2006/relationships/image" Target="../media/image3.jpeg"/><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theme" Target="../theme/theme12.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21" Type="http://schemas.openxmlformats.org/officeDocument/2006/relationships/image" Target="../media/image4.png"/><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image" Target="../media/image3.jpeg"/><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19" Type="http://schemas.openxmlformats.org/officeDocument/2006/relationships/theme" Target="../theme/theme13.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3" Type="http://schemas.openxmlformats.org/officeDocument/2006/relationships/slideLayout" Target="../slideLayouts/slideLayout181.xml"/><Relationship Id="rId21" Type="http://schemas.openxmlformats.org/officeDocument/2006/relationships/image" Target="../media/image4.png"/><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image" Target="../media/image3.jpeg"/><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theme" Target="../theme/theme14.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3" Type="http://schemas.openxmlformats.org/officeDocument/2006/relationships/slideLayout" Target="../slideLayouts/slideLayout199.xml"/><Relationship Id="rId21" Type="http://schemas.openxmlformats.org/officeDocument/2006/relationships/image" Target="../media/image4.png"/><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image" Target="../media/image3.jpeg"/><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19" Type="http://schemas.openxmlformats.org/officeDocument/2006/relationships/theme" Target="../theme/theme15.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3" Type="http://schemas.openxmlformats.org/officeDocument/2006/relationships/slideLayout" Target="../slideLayouts/slideLayout217.xml"/><Relationship Id="rId21" Type="http://schemas.openxmlformats.org/officeDocument/2006/relationships/image" Target="../media/image4.png"/><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image" Target="../media/image3.jpeg"/><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10" Type="http://schemas.openxmlformats.org/officeDocument/2006/relationships/slideLayout" Target="../slideLayouts/slideLayout224.xml"/><Relationship Id="rId19" Type="http://schemas.openxmlformats.org/officeDocument/2006/relationships/theme" Target="../theme/theme16.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21" Type="http://schemas.openxmlformats.org/officeDocument/2006/relationships/image" Target="../media/image4.png"/><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image" Target="../media/image3.jpeg"/><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19" Type="http://schemas.openxmlformats.org/officeDocument/2006/relationships/theme" Target="../theme/theme17.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8.xml"/><Relationship Id="rId1" Type="http://schemas.openxmlformats.org/officeDocument/2006/relationships/slideLayout" Target="../slideLayouts/slideLayout25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3" Type="http://schemas.openxmlformats.org/officeDocument/2006/relationships/slideLayout" Target="../slideLayouts/slideLayout254.xml"/><Relationship Id="rId21" Type="http://schemas.openxmlformats.org/officeDocument/2006/relationships/slideLayout" Target="../slideLayouts/slideLayout272.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0" Type="http://schemas.openxmlformats.org/officeDocument/2006/relationships/slideLayout" Target="../slideLayouts/slideLayout271.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23" Type="http://schemas.openxmlformats.org/officeDocument/2006/relationships/image" Target="../media/image17.png"/><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 Id="rId2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image" Target="../media/image4.png"/><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18" Type="http://schemas.openxmlformats.org/officeDocument/2006/relationships/slideLayout" Target="../slideLayouts/slideLayout290.xml"/><Relationship Id="rId3" Type="http://schemas.openxmlformats.org/officeDocument/2006/relationships/slideLayout" Target="../slideLayouts/slideLayout275.xml"/><Relationship Id="rId21" Type="http://schemas.openxmlformats.org/officeDocument/2006/relationships/slideLayout" Target="../slideLayouts/slideLayout293.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slideLayout" Target="../slideLayouts/slideLayout289.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20" Type="http://schemas.openxmlformats.org/officeDocument/2006/relationships/slideLayout" Target="../slideLayouts/slideLayout292.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24" Type="http://schemas.openxmlformats.org/officeDocument/2006/relationships/image" Target="../media/image29.png"/><Relationship Id="rId5" Type="http://schemas.openxmlformats.org/officeDocument/2006/relationships/slideLayout" Target="../slideLayouts/slideLayout277.xml"/><Relationship Id="rId15" Type="http://schemas.openxmlformats.org/officeDocument/2006/relationships/slideLayout" Target="../slideLayouts/slideLayout287.xml"/><Relationship Id="rId23" Type="http://schemas.openxmlformats.org/officeDocument/2006/relationships/theme" Target="../theme/theme20.xml"/><Relationship Id="rId10" Type="http://schemas.openxmlformats.org/officeDocument/2006/relationships/slideLayout" Target="../slideLayouts/slideLayout282.xml"/><Relationship Id="rId19" Type="http://schemas.openxmlformats.org/officeDocument/2006/relationships/slideLayout" Target="../slideLayouts/slideLayout291.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 Id="rId22" Type="http://schemas.openxmlformats.org/officeDocument/2006/relationships/slideLayout" Target="../slideLayouts/slideLayout2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theme" Target="../theme/theme22.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image" Target="../media/image10.jpeg"/><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image" Target="../media/image9.emf"/></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theme" Target="../theme/theme23.xml"/><Relationship Id="rId1" Type="http://schemas.openxmlformats.org/officeDocument/2006/relationships/slideLayout" Target="../slideLayouts/slideLayout31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image" Target="../media/image2.jpeg"/><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image" Target="../media/image1.jpeg"/><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image" Target="../media/image9.emf"/><Relationship Id="rId5" Type="http://schemas.openxmlformats.org/officeDocument/2006/relationships/slideLayout" Target="../slideLayouts/slideLayout323.xml"/><Relationship Id="rId10" Type="http://schemas.openxmlformats.org/officeDocument/2006/relationships/theme" Target="../theme/theme24.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image" Target="../media/image1.jpeg"/><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image" Target="../media/image9.emf"/><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theme" Target="../theme/theme25.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image" Target="../media/image2.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18" Type="http://schemas.openxmlformats.org/officeDocument/2006/relationships/slideLayout" Target="../slideLayouts/slideLayout355.xml"/><Relationship Id="rId3" Type="http://schemas.openxmlformats.org/officeDocument/2006/relationships/slideLayout" Target="../slideLayouts/slideLayout340.xml"/><Relationship Id="rId21" Type="http://schemas.openxmlformats.org/officeDocument/2006/relationships/image" Target="../media/image43.png"/><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20" Type="http://schemas.openxmlformats.org/officeDocument/2006/relationships/theme" Target="../theme/theme26.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5" Type="http://schemas.openxmlformats.org/officeDocument/2006/relationships/slideLayout" Target="../slideLayouts/slideLayout352.xml"/><Relationship Id="rId10" Type="http://schemas.openxmlformats.org/officeDocument/2006/relationships/slideLayout" Target="../slideLayouts/slideLayout347.xml"/><Relationship Id="rId19" Type="http://schemas.openxmlformats.org/officeDocument/2006/relationships/slideLayout" Target="../slideLayouts/slideLayout356.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4.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3.jpe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2.jpeg"/><Relationship Id="rId5" Type="http://schemas.openxmlformats.org/officeDocument/2006/relationships/theme" Target="../theme/theme5.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10.jpe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9.emf"/><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image" Target="../media/image4.png"/><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image" Target="../media/image3.jpe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image" Target="../media/image4.png"/><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image" Target="../media/image3.jpe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8.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image" Target="../media/image10.jpe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9.emf"/><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726" y="330103"/>
            <a:ext cx="8579889" cy="961465"/>
          </a:xfrm>
          <a:prstGeom prst="rect">
            <a:avLst/>
          </a:prstGeom>
        </p:spPr>
        <p:txBody>
          <a:bodyPr vert="horz" lIns="91440" tIns="45720" rIns="91440" bIns="45720" rtlCol="0" anchor="ctr">
            <a:normAutofit/>
          </a:bodyPr>
          <a:lstStyle/>
          <a:p>
            <a:r>
              <a:rPr lang="ga-IE" dirty="0" smtClean="0"/>
              <a:t>Click to edit Master title style</a:t>
            </a:r>
            <a:endParaRPr lang="en-US" dirty="0"/>
          </a:p>
        </p:txBody>
      </p:sp>
      <p:sp>
        <p:nvSpPr>
          <p:cNvPr id="3" name="Text Placeholder 2"/>
          <p:cNvSpPr>
            <a:spLocks noGrp="1"/>
          </p:cNvSpPr>
          <p:nvPr>
            <p:ph type="body" idx="1"/>
          </p:nvPr>
        </p:nvSpPr>
        <p:spPr>
          <a:xfrm>
            <a:off x="256726" y="1507293"/>
            <a:ext cx="8579889" cy="4104875"/>
          </a:xfrm>
          <a:prstGeom prst="rect">
            <a:avLst/>
          </a:prstGeom>
        </p:spPr>
        <p:txBody>
          <a:bodyPr vert="horz" lIns="91440" tIns="45720" rIns="91440" bIns="45720" rtlCol="0">
            <a:normAutofit/>
          </a:body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4" name="Date Placeholder 3"/>
          <p:cNvSpPr>
            <a:spLocks noGrp="1"/>
          </p:cNvSpPr>
          <p:nvPr>
            <p:ph type="dt" sz="half" idx="2"/>
          </p:nvPr>
        </p:nvSpPr>
        <p:spPr>
          <a:xfrm>
            <a:off x="457200" y="742042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A46BB3-3D07-4744-813D-FEF8B2081F77}" type="datetimeFigureOut">
              <a:rPr lang="en-US" smtClean="0"/>
              <a:t>6/4/2019</a:t>
            </a:fld>
            <a:endParaRPr lang="en-US" dirty="0"/>
          </a:p>
        </p:txBody>
      </p:sp>
      <p:sp>
        <p:nvSpPr>
          <p:cNvPr id="5" name="Footer Placeholder 4"/>
          <p:cNvSpPr>
            <a:spLocks noGrp="1"/>
          </p:cNvSpPr>
          <p:nvPr>
            <p:ph type="ftr" sz="quarter" idx="3"/>
          </p:nvPr>
        </p:nvSpPr>
        <p:spPr>
          <a:xfrm>
            <a:off x="3124200" y="742042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742042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634F2-7C8A-A843-B2D8-85ABE5DF5039}" type="slidenum">
              <a:rPr lang="en-US" smtClean="0"/>
              <a:t>‹#›</a:t>
            </a:fld>
            <a:endParaRPr lang="en-US" dirty="0"/>
          </a:p>
        </p:txBody>
      </p:sp>
      <p:grpSp>
        <p:nvGrpSpPr>
          <p:cNvPr id="9" name="Group 8"/>
          <p:cNvGrpSpPr>
            <a:grpSpLocks/>
          </p:cNvGrpSpPr>
          <p:nvPr/>
        </p:nvGrpSpPr>
        <p:grpSpPr bwMode="auto">
          <a:xfrm>
            <a:off x="4769074" y="5781603"/>
            <a:ext cx="4067545" cy="874514"/>
            <a:chOff x="2884919" y="4573750"/>
            <a:chExt cx="3411553" cy="734696"/>
          </a:xfrm>
        </p:grpSpPr>
        <p:pic>
          <p:nvPicPr>
            <p:cNvPr id="10" name="Picture 7" descr="SONI_2015_Colour_Low_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4688" y="4573750"/>
              <a:ext cx="1391784" cy="7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EIRGRID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84919" y="4573750"/>
              <a:ext cx="2006115" cy="72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0029112"/>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ctr" defTabSz="457200" rtl="0" eaLnBrk="1" latinLnBrk="0" hangingPunct="1">
        <a:spcBef>
          <a:spcPct val="0"/>
        </a:spcBef>
        <a:buNone/>
        <a:defRPr sz="3400" b="1" kern="1200">
          <a:solidFill>
            <a:srgbClr val="767676"/>
          </a:solidFill>
          <a:latin typeface="Arial"/>
          <a:ea typeface="+mj-ea"/>
          <a:cs typeface="Arial"/>
        </a:defRPr>
      </a:lvl1pPr>
    </p:titleStyle>
    <p:bodyStyle>
      <a:lvl1pPr marL="342900" indent="-342900" algn="l" defTabSz="457200" rtl="0" eaLnBrk="1" latinLnBrk="0" hangingPunct="1">
        <a:spcBef>
          <a:spcPct val="20000"/>
        </a:spcBef>
        <a:buClr>
          <a:srgbClr val="C8B474"/>
        </a:buClr>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C8B474"/>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C8B47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rgbClr val="C8B474"/>
        </a:buClr>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rgbClr val="C8B474"/>
        </a:buClr>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46" descr="ESB_Powerpoint_design_background3.jpg"/>
          <p:cNvPicPr>
            <a:picLocks noChangeAspect="1"/>
          </p:cNvPicPr>
          <p:nvPr/>
        </p:nvPicPr>
        <p:blipFill>
          <a:blip r:embed="rId20"/>
          <a:srcRect/>
          <a:stretch>
            <a:fillRect/>
          </a:stretch>
        </p:blipFill>
        <p:spPr bwMode="auto">
          <a:xfrm>
            <a:off x="0" y="6350"/>
            <a:ext cx="9144000" cy="6858000"/>
          </a:xfrm>
          <a:prstGeom prst="rect">
            <a:avLst/>
          </a:prstGeom>
          <a:noFill/>
          <a:ln w="9525">
            <a:noFill/>
            <a:miter lim="800000"/>
            <a:headEnd/>
            <a:tailEnd/>
          </a:ln>
        </p:spPr>
      </p:pic>
      <p:sp>
        <p:nvSpPr>
          <p:cNvPr id="1027" name="Rectangle 10"/>
          <p:cNvSpPr>
            <a:spLocks noGrp="1" noChangeArrowheads="1"/>
          </p:cNvSpPr>
          <p:nvPr>
            <p:ph type="title"/>
          </p:nvPr>
        </p:nvSpPr>
        <p:spPr bwMode="auto">
          <a:xfrm>
            <a:off x="495300" y="398466"/>
            <a:ext cx="6669088" cy="536575"/>
          </a:xfrm>
          <a:prstGeom prst="rect">
            <a:avLst/>
          </a:prstGeom>
          <a:noFill/>
          <a:ln w="9525">
            <a:noFill/>
            <a:miter lim="800000"/>
            <a:headEnd/>
            <a:tailEnd/>
          </a:ln>
        </p:spPr>
        <p:txBody>
          <a:bodyPr vert="horz" wrap="square" lIns="0" tIns="59454" rIns="118909" bIns="59454" numCol="1" anchor="t" anchorCtr="0" compatLnSpc="1">
            <a:prstTxWarp prst="textNoShape">
              <a:avLst/>
            </a:prstTxWarp>
          </a:bodyPr>
          <a:lstStyle/>
          <a:p>
            <a:pPr lvl="0"/>
            <a:r>
              <a:rPr lang="en-US" smtClean="0"/>
              <a:t>Click to edit Master title style</a:t>
            </a:r>
            <a:endParaRPr lang="en-GB" smtClean="0"/>
          </a:p>
        </p:txBody>
      </p:sp>
      <p:sp>
        <p:nvSpPr>
          <p:cNvPr id="1028" name="Rectangle 9"/>
          <p:cNvSpPr>
            <a:spLocks noGrp="1" noChangeArrowheads="1"/>
          </p:cNvSpPr>
          <p:nvPr>
            <p:ph type="body" idx="1"/>
          </p:nvPr>
        </p:nvSpPr>
        <p:spPr bwMode="auto">
          <a:xfrm>
            <a:off x="496891" y="1111251"/>
            <a:ext cx="8123237" cy="4735513"/>
          </a:xfrm>
          <a:prstGeom prst="rect">
            <a:avLst/>
          </a:prstGeom>
          <a:noFill/>
          <a:ln w="9525">
            <a:noFill/>
            <a:miter lim="800000"/>
            <a:headEnd/>
            <a:tailEnd/>
          </a:ln>
        </p:spPr>
        <p:txBody>
          <a:bodyPr vert="horz" wrap="square" lIns="0" tIns="44489" rIns="88977" bIns="44489" numCol="1" anchor="t" anchorCtr="0" compatLnSpc="1">
            <a:prstTxWarp prst="textNoShape">
              <a:avLst/>
            </a:prstTxWarp>
          </a:bodyPr>
          <a:lstStyle/>
          <a:p>
            <a:pPr lvl="0"/>
            <a:r>
              <a:rPr lang="en-GB" smtClean="0"/>
              <a:t>Click to edit Master text styles</a:t>
            </a:r>
          </a:p>
          <a:p>
            <a:pPr lvl="1"/>
            <a:r>
              <a:rPr lang="en-GB" smtClean="0"/>
              <a:t>Click to edit Master text styles</a:t>
            </a:r>
          </a:p>
          <a:p>
            <a:pPr lvl="2"/>
            <a:r>
              <a:rPr lang="en-GB" smtClean="0"/>
              <a:t>Third level</a:t>
            </a:r>
          </a:p>
          <a:p>
            <a:pPr lvl="3"/>
            <a:r>
              <a:rPr lang="en-GB" smtClean="0"/>
              <a:t>Fourth level</a:t>
            </a:r>
          </a:p>
          <a:p>
            <a:pPr lvl="4"/>
            <a:r>
              <a:rPr lang="en-GB" smtClean="0"/>
              <a:t>Fifth level</a:t>
            </a:r>
          </a:p>
        </p:txBody>
      </p:sp>
      <p:sp>
        <p:nvSpPr>
          <p:cNvPr id="1410060" name="Text Box 12"/>
          <p:cNvSpPr txBox="1">
            <a:spLocks noChangeArrowheads="1"/>
          </p:cNvSpPr>
          <p:nvPr/>
        </p:nvSpPr>
        <p:spPr bwMode="auto">
          <a:xfrm>
            <a:off x="60328" y="6523038"/>
            <a:ext cx="436563" cy="230832"/>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lnSpc>
                <a:spcPct val="90000"/>
              </a:lnSpc>
              <a:spcAft>
                <a:spcPct val="50000"/>
              </a:spcAft>
              <a:buClr>
                <a:srgbClr val="A59D95"/>
              </a:buClr>
              <a:buSzPct val="25000"/>
              <a:buFont typeface="Wingdings" panose="05000000000000000000" pitchFamily="2" charset="2"/>
              <a:buNone/>
              <a:defRPr/>
            </a:pPr>
            <a:fld id="{FF5ED3E6-09A7-4538-AF2A-57F15171703F}" type="slidenum">
              <a:rPr lang="en-US" sz="1000" smtClean="0">
                <a:solidFill>
                  <a:srgbClr val="FFFFFF"/>
                </a:solidFill>
              </a:rPr>
              <a:pPr algn="ctr" eaLnBrk="0" hangingPunct="0">
                <a:lnSpc>
                  <a:spcPct val="90000"/>
                </a:lnSpc>
                <a:spcAft>
                  <a:spcPct val="50000"/>
                </a:spcAft>
                <a:buClr>
                  <a:srgbClr val="A59D95"/>
                </a:buClr>
                <a:buSzPct val="25000"/>
                <a:buFont typeface="Wingdings" panose="05000000000000000000" pitchFamily="2" charset="2"/>
                <a:buNone/>
                <a:defRPr/>
              </a:pPr>
              <a:t>‹#›</a:t>
            </a:fld>
            <a:endParaRPr lang="en-US" sz="1000" dirty="0" smtClean="0">
              <a:solidFill>
                <a:srgbClr val="FFFFFF"/>
              </a:solidFill>
            </a:endParaRPr>
          </a:p>
        </p:txBody>
      </p:sp>
      <p:sp>
        <p:nvSpPr>
          <p:cNvPr id="51" name="Footer Placeholder 50"/>
          <p:cNvSpPr>
            <a:spLocks noGrp="1"/>
          </p:cNvSpPr>
          <p:nvPr>
            <p:ph type="ftr" sz="quarter" idx="3"/>
          </p:nvPr>
        </p:nvSpPr>
        <p:spPr>
          <a:xfrm>
            <a:off x="3995739" y="6538913"/>
            <a:ext cx="3816350" cy="196850"/>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90000"/>
              </a:lnSpc>
              <a:spcAft>
                <a:spcPct val="50000"/>
              </a:spcAft>
              <a:buClr>
                <a:schemeClr val="bg1"/>
              </a:buClr>
              <a:buSzPct val="25000"/>
              <a:buFont typeface="Wingdings" panose="05000000000000000000" pitchFamily="2" charset="2"/>
              <a:buNone/>
              <a:defRPr sz="1000">
                <a:solidFill>
                  <a:srgbClr val="FFFFFF"/>
                </a:solidFill>
                <a:latin typeface="Arial" panose="020B0604020202020204" pitchFamily="34" charset="0"/>
                <a:cs typeface="Arial" panose="020B0604020202020204" pitchFamily="34" charset="0"/>
              </a:defRPr>
            </a:lvl1pPr>
          </a:lstStyle>
          <a:p>
            <a:pPr defTabSz="914400">
              <a:buClr>
                <a:srgbClr val="A59D95"/>
              </a:buClr>
            </a:pPr>
            <a:endParaRPr lang="en-IE" dirty="0"/>
          </a:p>
        </p:txBody>
      </p:sp>
      <p:sp>
        <p:nvSpPr>
          <p:cNvPr id="54" name="Footer Placeholder 50"/>
          <p:cNvSpPr txBox="1">
            <a:spLocks/>
          </p:cNvSpPr>
          <p:nvPr/>
        </p:nvSpPr>
        <p:spPr>
          <a:xfrm>
            <a:off x="7772400" y="6454778"/>
            <a:ext cx="1123950" cy="365125"/>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lnSpc>
                <a:spcPct val="90000"/>
              </a:lnSpc>
              <a:spcAft>
                <a:spcPct val="50000"/>
              </a:spcAft>
              <a:buClr>
                <a:srgbClr val="A59D95"/>
              </a:buClr>
              <a:buSzPct val="25000"/>
              <a:buFont typeface="Wingdings" panose="05000000000000000000" pitchFamily="2" charset="2"/>
              <a:buNone/>
              <a:defRPr/>
            </a:pPr>
            <a:r>
              <a:rPr lang="en-IE" sz="1000" b="1" dirty="0" smtClean="0">
                <a:solidFill>
                  <a:srgbClr val="FFFFFF"/>
                </a:solidFill>
              </a:rPr>
              <a:t>esbnetworks.ie</a:t>
            </a:r>
          </a:p>
        </p:txBody>
      </p:sp>
      <p:sp>
        <p:nvSpPr>
          <p:cNvPr id="10" name="Rectangle 13"/>
          <p:cNvSpPr>
            <a:spLocks noChangeArrowheads="1"/>
          </p:cNvSpPr>
          <p:nvPr/>
        </p:nvSpPr>
        <p:spPr bwMode="auto">
          <a:xfrm>
            <a:off x="496891" y="976313"/>
            <a:ext cx="8123237" cy="42862"/>
          </a:xfrm>
          <a:prstGeom prst="rect">
            <a:avLst/>
          </a:prstGeom>
          <a:gradFill rotWithShape="0">
            <a:gsLst>
              <a:gs pos="0">
                <a:srgbClr val="110352"/>
              </a:gs>
              <a:gs pos="12000">
                <a:srgbClr val="110352"/>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hangingPunct="0">
              <a:lnSpc>
                <a:spcPct val="90000"/>
              </a:lnSpc>
              <a:spcAft>
                <a:spcPct val="50000"/>
              </a:spcAft>
              <a:buClr>
                <a:srgbClr val="A59D95"/>
              </a:buClr>
              <a:buSzPct val="25000"/>
              <a:buFont typeface="Wingdings" panose="05000000000000000000" pitchFamily="2" charset="2"/>
              <a:buNone/>
              <a:defRPr/>
            </a:pPr>
            <a:endParaRPr lang="en-IE" dirty="0" smtClean="0">
              <a:solidFill>
                <a:srgbClr val="336699"/>
              </a:solidFill>
            </a:endParaRPr>
          </a:p>
        </p:txBody>
      </p:sp>
      <p:pic>
        <p:nvPicPr>
          <p:cNvPr id="1033" name="Picture 24" descr="ESB_Networks_brandma#D1CA65"/>
          <p:cNvPicPr>
            <a:picLocks noChangeAspect="1" noChangeArrowheads="1"/>
          </p:cNvPicPr>
          <p:nvPr/>
        </p:nvPicPr>
        <p:blipFill>
          <a:blip r:embed="rId21"/>
          <a:srcRect/>
          <a:stretch>
            <a:fillRect/>
          </a:stretch>
        </p:blipFill>
        <p:spPr bwMode="auto">
          <a:xfrm>
            <a:off x="7164388" y="476251"/>
            <a:ext cx="1439862" cy="406400"/>
          </a:xfrm>
          <a:prstGeom prst="rect">
            <a:avLst/>
          </a:prstGeom>
          <a:noFill/>
          <a:ln w="9525">
            <a:noFill/>
            <a:miter lim="800000"/>
            <a:headEnd/>
            <a:tailEnd/>
          </a:ln>
        </p:spPr>
      </p:pic>
    </p:spTree>
    <p:extLst>
      <p:ext uri="{BB962C8B-B14F-4D97-AF65-F5344CB8AC3E}">
        <p14:creationId xmlns:p14="http://schemas.microsoft.com/office/powerpoint/2010/main" val="4218825876"/>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 id="2147484089" r:id="rId18"/>
  </p:sldLayoutIdLst>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342900" indent="-342900" algn="l" defTabSz="889000" rtl="0" eaLnBrk="1" fontAlgn="base" hangingPunct="1">
        <a:spcBef>
          <a:spcPct val="0"/>
        </a:spcBef>
        <a:spcAft>
          <a:spcPts val="1200"/>
        </a:spcAft>
        <a:buClr>
          <a:schemeClr val="bg2"/>
        </a:buClr>
        <a:buSzPct val="100000"/>
        <a:buFont typeface="Arial" charset="0"/>
        <a:defRPr sz="1600" b="1" kern="1200">
          <a:solidFill>
            <a:srgbClr val="003C71"/>
          </a:solidFill>
          <a:latin typeface="+mn-lt"/>
          <a:ea typeface="+mn-ea"/>
          <a:cs typeface="+mn-cs"/>
        </a:defRPr>
      </a:lvl1pPr>
      <a:lvl2pPr marL="215900" indent="-214313" algn="l" defTabSz="889000" rtl="0" eaLnBrk="1" fontAlgn="base" hangingPunct="1">
        <a:spcBef>
          <a:spcPct val="0"/>
        </a:spcBef>
        <a:spcAft>
          <a:spcPct val="50000"/>
        </a:spcAft>
        <a:buClr>
          <a:schemeClr val="accent2"/>
        </a:buClr>
        <a:buFont typeface="Arial" charset="0"/>
        <a:buChar char="●"/>
        <a:defRPr sz="1500" kern="1200">
          <a:solidFill>
            <a:srgbClr val="336699"/>
          </a:solidFill>
          <a:latin typeface="+mn-lt"/>
          <a:ea typeface="+mn-ea"/>
          <a:cs typeface="+mn-cs"/>
        </a:defRPr>
      </a:lvl2pPr>
      <a:lvl3pPr marL="506413" indent="-2174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3pPr>
      <a:lvl4pPr marL="796925" indent="-179388" algn="l" defTabSz="889000" rtl="0" eaLnBrk="1" fontAlgn="base" hangingPunct="1">
        <a:spcBef>
          <a:spcPct val="0"/>
        </a:spcBef>
        <a:spcAft>
          <a:spcPct val="50000"/>
        </a:spcAft>
        <a:buClr>
          <a:srgbClr val="333333"/>
        </a:buClr>
        <a:buFont typeface="Wingdings" pitchFamily="2" charset="2"/>
        <a:buChar char="§"/>
        <a:defRPr sz="1200" kern="1200">
          <a:solidFill>
            <a:srgbClr val="003C71"/>
          </a:solidFill>
          <a:latin typeface="+mn-lt"/>
          <a:ea typeface="+mn-ea"/>
          <a:cs typeface="+mn-cs"/>
        </a:defRPr>
      </a:lvl4pPr>
      <a:lvl5pPr marL="1082675" indent="-1539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46" descr="ESB_Powerpoint_design_background3.jpg"/>
          <p:cNvPicPr>
            <a:picLocks noChangeAspect="1"/>
          </p:cNvPicPr>
          <p:nvPr/>
        </p:nvPicPr>
        <p:blipFill>
          <a:blip r:embed="rId20"/>
          <a:srcRect/>
          <a:stretch>
            <a:fillRect/>
          </a:stretch>
        </p:blipFill>
        <p:spPr bwMode="auto">
          <a:xfrm>
            <a:off x="0" y="6350"/>
            <a:ext cx="9144000" cy="6858000"/>
          </a:xfrm>
          <a:prstGeom prst="rect">
            <a:avLst/>
          </a:prstGeom>
          <a:noFill/>
          <a:ln w="9525">
            <a:noFill/>
            <a:miter lim="800000"/>
            <a:headEnd/>
            <a:tailEnd/>
          </a:ln>
        </p:spPr>
      </p:pic>
      <p:sp>
        <p:nvSpPr>
          <p:cNvPr id="1027" name="Rectangle 10"/>
          <p:cNvSpPr>
            <a:spLocks noGrp="1" noChangeArrowheads="1"/>
          </p:cNvSpPr>
          <p:nvPr>
            <p:ph type="title"/>
          </p:nvPr>
        </p:nvSpPr>
        <p:spPr bwMode="auto">
          <a:xfrm>
            <a:off x="495300" y="398464"/>
            <a:ext cx="6669088" cy="536575"/>
          </a:xfrm>
          <a:prstGeom prst="rect">
            <a:avLst/>
          </a:prstGeom>
          <a:noFill/>
          <a:ln w="9525">
            <a:noFill/>
            <a:miter lim="800000"/>
            <a:headEnd/>
            <a:tailEnd/>
          </a:ln>
        </p:spPr>
        <p:txBody>
          <a:bodyPr vert="horz" wrap="square" lIns="0" tIns="59454" rIns="118909" bIns="59454" numCol="1" anchor="t" anchorCtr="0" compatLnSpc="1">
            <a:prstTxWarp prst="textNoShape">
              <a:avLst/>
            </a:prstTxWarp>
          </a:bodyPr>
          <a:lstStyle/>
          <a:p>
            <a:pPr lvl="0"/>
            <a:r>
              <a:rPr lang="en-US" smtClean="0"/>
              <a:t>Click to edit Master title style</a:t>
            </a:r>
            <a:endParaRPr lang="en-GB" smtClean="0"/>
          </a:p>
        </p:txBody>
      </p:sp>
      <p:sp>
        <p:nvSpPr>
          <p:cNvPr id="1028" name="Rectangle 9"/>
          <p:cNvSpPr>
            <a:spLocks noGrp="1" noChangeArrowheads="1"/>
          </p:cNvSpPr>
          <p:nvPr>
            <p:ph type="body" idx="1"/>
          </p:nvPr>
        </p:nvSpPr>
        <p:spPr bwMode="auto">
          <a:xfrm>
            <a:off x="496890" y="1111251"/>
            <a:ext cx="8123237" cy="4735513"/>
          </a:xfrm>
          <a:prstGeom prst="rect">
            <a:avLst/>
          </a:prstGeom>
          <a:noFill/>
          <a:ln w="9525">
            <a:noFill/>
            <a:miter lim="800000"/>
            <a:headEnd/>
            <a:tailEnd/>
          </a:ln>
        </p:spPr>
        <p:txBody>
          <a:bodyPr vert="horz" wrap="square" lIns="0" tIns="44489" rIns="88977" bIns="44489" numCol="1" anchor="t" anchorCtr="0" compatLnSpc="1">
            <a:prstTxWarp prst="textNoShape">
              <a:avLst/>
            </a:prstTxWarp>
          </a:bodyPr>
          <a:lstStyle/>
          <a:p>
            <a:pPr lvl="0"/>
            <a:r>
              <a:rPr lang="en-GB" smtClean="0"/>
              <a:t>Click to edit Master text styles</a:t>
            </a:r>
          </a:p>
          <a:p>
            <a:pPr lvl="1"/>
            <a:r>
              <a:rPr lang="en-GB" smtClean="0"/>
              <a:t>Click to edit Master text styles</a:t>
            </a:r>
          </a:p>
          <a:p>
            <a:pPr lvl="2"/>
            <a:r>
              <a:rPr lang="en-GB" smtClean="0"/>
              <a:t>Third level</a:t>
            </a:r>
          </a:p>
          <a:p>
            <a:pPr lvl="3"/>
            <a:r>
              <a:rPr lang="en-GB" smtClean="0"/>
              <a:t>Fourth level</a:t>
            </a:r>
          </a:p>
          <a:p>
            <a:pPr lvl="4"/>
            <a:r>
              <a:rPr lang="en-GB" smtClean="0"/>
              <a:t>Fifth level</a:t>
            </a:r>
          </a:p>
        </p:txBody>
      </p:sp>
      <p:sp>
        <p:nvSpPr>
          <p:cNvPr id="1410060" name="Text Box 12"/>
          <p:cNvSpPr txBox="1">
            <a:spLocks noChangeArrowheads="1"/>
          </p:cNvSpPr>
          <p:nvPr/>
        </p:nvSpPr>
        <p:spPr bwMode="auto">
          <a:xfrm>
            <a:off x="60327" y="6523038"/>
            <a:ext cx="436563" cy="230832"/>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lnSpc>
                <a:spcPct val="90000"/>
              </a:lnSpc>
              <a:spcAft>
                <a:spcPct val="50000"/>
              </a:spcAft>
              <a:buClr>
                <a:srgbClr val="A59D95"/>
              </a:buClr>
              <a:buSzPct val="25000"/>
              <a:buFont typeface="Wingdings" panose="05000000000000000000" pitchFamily="2" charset="2"/>
              <a:buNone/>
              <a:defRPr/>
            </a:pPr>
            <a:fld id="{FF5ED3E6-09A7-4538-AF2A-57F15171703F}" type="slidenum">
              <a:rPr lang="en-US" sz="1000" smtClean="0">
                <a:solidFill>
                  <a:srgbClr val="FFFFFF"/>
                </a:solidFill>
              </a:rPr>
              <a:pPr algn="ctr" eaLnBrk="0" hangingPunct="0">
                <a:lnSpc>
                  <a:spcPct val="90000"/>
                </a:lnSpc>
                <a:spcAft>
                  <a:spcPct val="50000"/>
                </a:spcAft>
                <a:buClr>
                  <a:srgbClr val="A59D95"/>
                </a:buClr>
                <a:buSzPct val="25000"/>
                <a:buFont typeface="Wingdings" panose="05000000000000000000" pitchFamily="2" charset="2"/>
                <a:buNone/>
                <a:defRPr/>
              </a:pPr>
              <a:t>‹#›</a:t>
            </a:fld>
            <a:endParaRPr lang="en-US" sz="1000" dirty="0" smtClean="0">
              <a:solidFill>
                <a:srgbClr val="FFFFFF"/>
              </a:solidFill>
            </a:endParaRPr>
          </a:p>
        </p:txBody>
      </p:sp>
      <p:sp>
        <p:nvSpPr>
          <p:cNvPr id="51" name="Footer Placeholder 50"/>
          <p:cNvSpPr>
            <a:spLocks noGrp="1"/>
          </p:cNvSpPr>
          <p:nvPr>
            <p:ph type="ftr" sz="quarter" idx="3"/>
          </p:nvPr>
        </p:nvSpPr>
        <p:spPr>
          <a:xfrm>
            <a:off x="3995738" y="6538913"/>
            <a:ext cx="3816350" cy="196850"/>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90000"/>
              </a:lnSpc>
              <a:spcAft>
                <a:spcPct val="50000"/>
              </a:spcAft>
              <a:buClr>
                <a:schemeClr val="bg1"/>
              </a:buClr>
              <a:buSzPct val="25000"/>
              <a:buFont typeface="Wingdings" panose="05000000000000000000" pitchFamily="2" charset="2"/>
              <a:buNone/>
              <a:defRPr sz="1000">
                <a:solidFill>
                  <a:srgbClr val="FFFFFF"/>
                </a:solidFill>
                <a:latin typeface="Arial" panose="020B0604020202020204" pitchFamily="34" charset="0"/>
                <a:cs typeface="Arial" panose="020B0604020202020204" pitchFamily="34" charset="0"/>
              </a:defRPr>
            </a:lvl1pPr>
          </a:lstStyle>
          <a:p>
            <a:pPr defTabSz="914400">
              <a:buClr>
                <a:srgbClr val="A59D95"/>
              </a:buClr>
            </a:pPr>
            <a:endParaRPr lang="en-IE" dirty="0"/>
          </a:p>
        </p:txBody>
      </p:sp>
      <p:sp>
        <p:nvSpPr>
          <p:cNvPr id="54" name="Footer Placeholder 50"/>
          <p:cNvSpPr txBox="1">
            <a:spLocks/>
          </p:cNvSpPr>
          <p:nvPr/>
        </p:nvSpPr>
        <p:spPr>
          <a:xfrm>
            <a:off x="7772400" y="6454777"/>
            <a:ext cx="1123950" cy="365125"/>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lnSpc>
                <a:spcPct val="90000"/>
              </a:lnSpc>
              <a:spcAft>
                <a:spcPct val="50000"/>
              </a:spcAft>
              <a:buClr>
                <a:srgbClr val="A59D95"/>
              </a:buClr>
              <a:buSzPct val="25000"/>
              <a:buFont typeface="Wingdings" panose="05000000000000000000" pitchFamily="2" charset="2"/>
              <a:buNone/>
              <a:defRPr/>
            </a:pPr>
            <a:r>
              <a:rPr lang="en-IE" sz="1000" b="1" dirty="0" smtClean="0">
                <a:solidFill>
                  <a:srgbClr val="FFFFFF"/>
                </a:solidFill>
              </a:rPr>
              <a:t>esbnetworks.ie</a:t>
            </a:r>
          </a:p>
        </p:txBody>
      </p:sp>
      <p:sp>
        <p:nvSpPr>
          <p:cNvPr id="10" name="Rectangle 13"/>
          <p:cNvSpPr>
            <a:spLocks noChangeArrowheads="1"/>
          </p:cNvSpPr>
          <p:nvPr/>
        </p:nvSpPr>
        <p:spPr bwMode="auto">
          <a:xfrm>
            <a:off x="496890" y="976313"/>
            <a:ext cx="8123237" cy="42862"/>
          </a:xfrm>
          <a:prstGeom prst="rect">
            <a:avLst/>
          </a:prstGeom>
          <a:gradFill rotWithShape="0">
            <a:gsLst>
              <a:gs pos="0">
                <a:srgbClr val="110352"/>
              </a:gs>
              <a:gs pos="12000">
                <a:srgbClr val="110352"/>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hangingPunct="0">
              <a:lnSpc>
                <a:spcPct val="90000"/>
              </a:lnSpc>
              <a:spcAft>
                <a:spcPct val="50000"/>
              </a:spcAft>
              <a:buClr>
                <a:srgbClr val="A59D95"/>
              </a:buClr>
              <a:buSzPct val="25000"/>
              <a:buFont typeface="Wingdings" panose="05000000000000000000" pitchFamily="2" charset="2"/>
              <a:buNone/>
              <a:defRPr/>
            </a:pPr>
            <a:endParaRPr lang="en-IE" dirty="0" smtClean="0">
              <a:solidFill>
                <a:srgbClr val="336699"/>
              </a:solidFill>
            </a:endParaRPr>
          </a:p>
        </p:txBody>
      </p:sp>
      <p:pic>
        <p:nvPicPr>
          <p:cNvPr id="1033" name="Picture 24" descr="ESB_Networks_brandma#D1CA65"/>
          <p:cNvPicPr>
            <a:picLocks noChangeAspect="1" noChangeArrowheads="1"/>
          </p:cNvPicPr>
          <p:nvPr/>
        </p:nvPicPr>
        <p:blipFill>
          <a:blip r:embed="rId21"/>
          <a:srcRect/>
          <a:stretch>
            <a:fillRect/>
          </a:stretch>
        </p:blipFill>
        <p:spPr bwMode="auto">
          <a:xfrm>
            <a:off x="7164388" y="476251"/>
            <a:ext cx="1439862" cy="406400"/>
          </a:xfrm>
          <a:prstGeom prst="rect">
            <a:avLst/>
          </a:prstGeom>
          <a:noFill/>
          <a:ln w="9525">
            <a:noFill/>
            <a:miter lim="800000"/>
            <a:headEnd/>
            <a:tailEnd/>
          </a:ln>
        </p:spPr>
      </p:pic>
    </p:spTree>
    <p:extLst>
      <p:ext uri="{BB962C8B-B14F-4D97-AF65-F5344CB8AC3E}">
        <p14:creationId xmlns:p14="http://schemas.microsoft.com/office/powerpoint/2010/main" val="3698485160"/>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Lst>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342900" indent="-342900" algn="l" defTabSz="889000" rtl="0" eaLnBrk="1" fontAlgn="base" hangingPunct="1">
        <a:spcBef>
          <a:spcPct val="0"/>
        </a:spcBef>
        <a:spcAft>
          <a:spcPts val="1200"/>
        </a:spcAft>
        <a:buClr>
          <a:schemeClr val="bg2"/>
        </a:buClr>
        <a:buSzPct val="100000"/>
        <a:buFont typeface="Arial" charset="0"/>
        <a:defRPr sz="1600" b="1" kern="1200">
          <a:solidFill>
            <a:srgbClr val="003C71"/>
          </a:solidFill>
          <a:latin typeface="+mn-lt"/>
          <a:ea typeface="+mn-ea"/>
          <a:cs typeface="+mn-cs"/>
        </a:defRPr>
      </a:lvl1pPr>
      <a:lvl2pPr marL="215900" indent="-214313" algn="l" defTabSz="889000" rtl="0" eaLnBrk="1" fontAlgn="base" hangingPunct="1">
        <a:spcBef>
          <a:spcPct val="0"/>
        </a:spcBef>
        <a:spcAft>
          <a:spcPct val="50000"/>
        </a:spcAft>
        <a:buClr>
          <a:schemeClr val="accent2"/>
        </a:buClr>
        <a:buFont typeface="Arial" charset="0"/>
        <a:buChar char="●"/>
        <a:defRPr sz="1500" kern="1200">
          <a:solidFill>
            <a:srgbClr val="336699"/>
          </a:solidFill>
          <a:latin typeface="+mn-lt"/>
          <a:ea typeface="+mn-ea"/>
          <a:cs typeface="+mn-cs"/>
        </a:defRPr>
      </a:lvl2pPr>
      <a:lvl3pPr marL="506413" indent="-2174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3pPr>
      <a:lvl4pPr marL="796925" indent="-179388" algn="l" defTabSz="889000" rtl="0" eaLnBrk="1" fontAlgn="base" hangingPunct="1">
        <a:spcBef>
          <a:spcPct val="0"/>
        </a:spcBef>
        <a:spcAft>
          <a:spcPct val="50000"/>
        </a:spcAft>
        <a:buClr>
          <a:srgbClr val="333333"/>
        </a:buClr>
        <a:buFont typeface="Wingdings" pitchFamily="2" charset="2"/>
        <a:buChar char="§"/>
        <a:defRPr sz="1200" kern="1200">
          <a:solidFill>
            <a:srgbClr val="003C71"/>
          </a:solidFill>
          <a:latin typeface="+mn-lt"/>
          <a:ea typeface="+mn-ea"/>
          <a:cs typeface="+mn-cs"/>
        </a:defRPr>
      </a:lvl4pPr>
      <a:lvl5pPr marL="1082675" indent="-1539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46" descr="ESB_Powerpoint_design_background3.jpg"/>
          <p:cNvPicPr>
            <a:picLocks noChangeAspect="1"/>
          </p:cNvPicPr>
          <p:nvPr/>
        </p:nvPicPr>
        <p:blipFill>
          <a:blip r:embed="rId21"/>
          <a:srcRect/>
          <a:stretch>
            <a:fillRect/>
          </a:stretch>
        </p:blipFill>
        <p:spPr bwMode="auto">
          <a:xfrm>
            <a:off x="0" y="6350"/>
            <a:ext cx="9144000" cy="6858000"/>
          </a:xfrm>
          <a:prstGeom prst="rect">
            <a:avLst/>
          </a:prstGeom>
          <a:noFill/>
          <a:ln w="9525">
            <a:noFill/>
            <a:miter lim="800000"/>
            <a:headEnd/>
            <a:tailEnd/>
          </a:ln>
        </p:spPr>
      </p:pic>
      <p:sp>
        <p:nvSpPr>
          <p:cNvPr id="1027" name="Rectangle 10"/>
          <p:cNvSpPr>
            <a:spLocks noGrp="1" noChangeArrowheads="1"/>
          </p:cNvSpPr>
          <p:nvPr>
            <p:ph type="title"/>
          </p:nvPr>
        </p:nvSpPr>
        <p:spPr bwMode="auto">
          <a:xfrm>
            <a:off x="495300" y="398476"/>
            <a:ext cx="6669088" cy="536575"/>
          </a:xfrm>
          <a:prstGeom prst="rect">
            <a:avLst/>
          </a:prstGeom>
          <a:noFill/>
          <a:ln w="9525">
            <a:noFill/>
            <a:miter lim="800000"/>
            <a:headEnd/>
            <a:tailEnd/>
          </a:ln>
        </p:spPr>
        <p:txBody>
          <a:bodyPr vert="horz" wrap="square" lIns="0" tIns="59454" rIns="118909" bIns="59454" numCol="1" anchor="t" anchorCtr="0" compatLnSpc="1">
            <a:prstTxWarp prst="textNoShape">
              <a:avLst/>
            </a:prstTxWarp>
          </a:bodyPr>
          <a:lstStyle/>
          <a:p>
            <a:pPr lvl="0"/>
            <a:r>
              <a:rPr lang="en-US" smtClean="0"/>
              <a:t>Click to edit Master title style</a:t>
            </a:r>
            <a:endParaRPr lang="en-GB" smtClean="0"/>
          </a:p>
        </p:txBody>
      </p:sp>
      <p:sp>
        <p:nvSpPr>
          <p:cNvPr id="1028" name="Rectangle 9"/>
          <p:cNvSpPr>
            <a:spLocks noGrp="1" noChangeArrowheads="1"/>
          </p:cNvSpPr>
          <p:nvPr>
            <p:ph type="body" idx="1"/>
          </p:nvPr>
        </p:nvSpPr>
        <p:spPr bwMode="auto">
          <a:xfrm>
            <a:off x="496896" y="1111251"/>
            <a:ext cx="8123237" cy="4735513"/>
          </a:xfrm>
          <a:prstGeom prst="rect">
            <a:avLst/>
          </a:prstGeom>
          <a:noFill/>
          <a:ln w="9525">
            <a:noFill/>
            <a:miter lim="800000"/>
            <a:headEnd/>
            <a:tailEnd/>
          </a:ln>
        </p:spPr>
        <p:txBody>
          <a:bodyPr vert="horz" wrap="square" lIns="0" tIns="44489" rIns="88977" bIns="44489" numCol="1" anchor="t" anchorCtr="0" compatLnSpc="1">
            <a:prstTxWarp prst="textNoShape">
              <a:avLst/>
            </a:prstTxWarp>
          </a:bodyPr>
          <a:lstStyle/>
          <a:p>
            <a:pPr lvl="0"/>
            <a:r>
              <a:rPr lang="en-GB" smtClean="0"/>
              <a:t>Click to edit Master text styles</a:t>
            </a:r>
          </a:p>
          <a:p>
            <a:pPr lvl="1"/>
            <a:r>
              <a:rPr lang="en-GB" smtClean="0"/>
              <a:t>Click to edit Master text styles</a:t>
            </a:r>
          </a:p>
          <a:p>
            <a:pPr lvl="2"/>
            <a:r>
              <a:rPr lang="en-GB" smtClean="0"/>
              <a:t>Third level</a:t>
            </a:r>
          </a:p>
          <a:p>
            <a:pPr lvl="3"/>
            <a:r>
              <a:rPr lang="en-GB" smtClean="0"/>
              <a:t>Fourth level</a:t>
            </a:r>
          </a:p>
          <a:p>
            <a:pPr lvl="4"/>
            <a:r>
              <a:rPr lang="en-GB" smtClean="0"/>
              <a:t>Fifth level</a:t>
            </a:r>
          </a:p>
        </p:txBody>
      </p:sp>
      <p:sp>
        <p:nvSpPr>
          <p:cNvPr id="1410060" name="Text Box 12"/>
          <p:cNvSpPr txBox="1">
            <a:spLocks noChangeArrowheads="1"/>
          </p:cNvSpPr>
          <p:nvPr/>
        </p:nvSpPr>
        <p:spPr bwMode="auto">
          <a:xfrm>
            <a:off x="60328" y="6523038"/>
            <a:ext cx="436563" cy="230832"/>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lnSpc>
                <a:spcPct val="90000"/>
              </a:lnSpc>
              <a:spcAft>
                <a:spcPct val="50000"/>
              </a:spcAft>
              <a:buClr>
                <a:srgbClr val="A59D95"/>
              </a:buClr>
              <a:buSzPct val="25000"/>
              <a:buFont typeface="Wingdings" panose="05000000000000000000" pitchFamily="2" charset="2"/>
              <a:buNone/>
              <a:defRPr/>
            </a:pPr>
            <a:fld id="{FF5ED3E6-09A7-4538-AF2A-57F15171703F}" type="slidenum">
              <a:rPr lang="en-US" sz="1000" smtClean="0">
                <a:solidFill>
                  <a:srgbClr val="FFFFFF"/>
                </a:solidFill>
              </a:rPr>
              <a:pPr algn="ctr" eaLnBrk="0" hangingPunct="0">
                <a:lnSpc>
                  <a:spcPct val="90000"/>
                </a:lnSpc>
                <a:spcAft>
                  <a:spcPct val="50000"/>
                </a:spcAft>
                <a:buClr>
                  <a:srgbClr val="A59D95"/>
                </a:buClr>
                <a:buSzPct val="25000"/>
                <a:buFont typeface="Wingdings" panose="05000000000000000000" pitchFamily="2" charset="2"/>
                <a:buNone/>
                <a:defRPr/>
              </a:pPr>
              <a:t>‹#›</a:t>
            </a:fld>
            <a:endParaRPr lang="en-US" sz="1000" dirty="0" smtClean="0">
              <a:solidFill>
                <a:srgbClr val="FFFFFF"/>
              </a:solidFill>
            </a:endParaRPr>
          </a:p>
        </p:txBody>
      </p:sp>
      <p:sp>
        <p:nvSpPr>
          <p:cNvPr id="51" name="Footer Placeholder 50"/>
          <p:cNvSpPr>
            <a:spLocks noGrp="1"/>
          </p:cNvSpPr>
          <p:nvPr>
            <p:ph type="ftr" sz="quarter" idx="3"/>
          </p:nvPr>
        </p:nvSpPr>
        <p:spPr>
          <a:xfrm>
            <a:off x="3995740" y="6538913"/>
            <a:ext cx="3816350" cy="196850"/>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90000"/>
              </a:lnSpc>
              <a:spcAft>
                <a:spcPct val="50000"/>
              </a:spcAft>
              <a:buClr>
                <a:schemeClr val="bg1"/>
              </a:buClr>
              <a:buSzPct val="25000"/>
              <a:buFont typeface="Wingdings" panose="05000000000000000000" pitchFamily="2" charset="2"/>
              <a:buNone/>
              <a:defRPr sz="1000">
                <a:solidFill>
                  <a:srgbClr val="FFFFFF"/>
                </a:solidFill>
                <a:latin typeface="Arial" panose="020B0604020202020204" pitchFamily="34" charset="0"/>
                <a:cs typeface="Arial" panose="020B0604020202020204" pitchFamily="34" charset="0"/>
              </a:defRPr>
            </a:lvl1pPr>
          </a:lstStyle>
          <a:p>
            <a:pPr defTabSz="914400">
              <a:buClr>
                <a:srgbClr val="A59D95"/>
              </a:buClr>
            </a:pPr>
            <a:endParaRPr lang="en-IE" dirty="0"/>
          </a:p>
        </p:txBody>
      </p:sp>
      <p:sp>
        <p:nvSpPr>
          <p:cNvPr id="54" name="Footer Placeholder 50"/>
          <p:cNvSpPr txBox="1">
            <a:spLocks/>
          </p:cNvSpPr>
          <p:nvPr/>
        </p:nvSpPr>
        <p:spPr>
          <a:xfrm>
            <a:off x="7772400" y="6454789"/>
            <a:ext cx="1123950" cy="365125"/>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lnSpc>
                <a:spcPct val="90000"/>
              </a:lnSpc>
              <a:spcAft>
                <a:spcPct val="50000"/>
              </a:spcAft>
              <a:buClr>
                <a:srgbClr val="A59D95"/>
              </a:buClr>
              <a:buSzPct val="25000"/>
              <a:buFont typeface="Wingdings" panose="05000000000000000000" pitchFamily="2" charset="2"/>
              <a:buNone/>
              <a:defRPr/>
            </a:pPr>
            <a:r>
              <a:rPr lang="en-IE" sz="1000" b="1" dirty="0" smtClean="0">
                <a:solidFill>
                  <a:srgbClr val="FFFFFF"/>
                </a:solidFill>
              </a:rPr>
              <a:t>esbnetworks.ie</a:t>
            </a:r>
          </a:p>
        </p:txBody>
      </p:sp>
      <p:sp>
        <p:nvSpPr>
          <p:cNvPr id="10" name="Rectangle 13"/>
          <p:cNvSpPr>
            <a:spLocks noChangeArrowheads="1"/>
          </p:cNvSpPr>
          <p:nvPr/>
        </p:nvSpPr>
        <p:spPr bwMode="auto">
          <a:xfrm>
            <a:off x="496896" y="976313"/>
            <a:ext cx="8123237" cy="42862"/>
          </a:xfrm>
          <a:prstGeom prst="rect">
            <a:avLst/>
          </a:prstGeom>
          <a:gradFill rotWithShape="0">
            <a:gsLst>
              <a:gs pos="0">
                <a:srgbClr val="110352"/>
              </a:gs>
              <a:gs pos="12000">
                <a:srgbClr val="110352"/>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hangingPunct="0">
              <a:lnSpc>
                <a:spcPct val="90000"/>
              </a:lnSpc>
              <a:spcAft>
                <a:spcPct val="50000"/>
              </a:spcAft>
              <a:buClr>
                <a:srgbClr val="A59D95"/>
              </a:buClr>
              <a:buSzPct val="25000"/>
              <a:buFont typeface="Wingdings" panose="05000000000000000000" pitchFamily="2" charset="2"/>
              <a:buNone/>
              <a:defRPr/>
            </a:pPr>
            <a:endParaRPr lang="en-IE" dirty="0" smtClean="0">
              <a:solidFill>
                <a:srgbClr val="336699"/>
              </a:solidFill>
            </a:endParaRPr>
          </a:p>
        </p:txBody>
      </p:sp>
      <p:pic>
        <p:nvPicPr>
          <p:cNvPr id="1033" name="Picture 24" descr="ESB_Networks_brandma#D1CA65"/>
          <p:cNvPicPr>
            <a:picLocks noChangeAspect="1" noChangeArrowheads="1"/>
          </p:cNvPicPr>
          <p:nvPr/>
        </p:nvPicPr>
        <p:blipFill>
          <a:blip r:embed="rId22"/>
          <a:srcRect/>
          <a:stretch>
            <a:fillRect/>
          </a:stretch>
        </p:blipFill>
        <p:spPr bwMode="auto">
          <a:xfrm>
            <a:off x="7164388" y="476251"/>
            <a:ext cx="1439862" cy="406400"/>
          </a:xfrm>
          <a:prstGeom prst="rect">
            <a:avLst/>
          </a:prstGeom>
          <a:noFill/>
          <a:ln w="9525">
            <a:noFill/>
            <a:miter lim="800000"/>
            <a:headEnd/>
            <a:tailEnd/>
          </a:ln>
        </p:spPr>
      </p:pic>
    </p:spTree>
    <p:extLst>
      <p:ext uri="{BB962C8B-B14F-4D97-AF65-F5344CB8AC3E}">
        <p14:creationId xmlns:p14="http://schemas.microsoft.com/office/powerpoint/2010/main" val="331206100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179" r:id="rId15"/>
    <p:sldLayoutId id="2147484180" r:id="rId16"/>
    <p:sldLayoutId id="2147484181" r:id="rId17"/>
    <p:sldLayoutId id="2147484182" r:id="rId18"/>
    <p:sldLayoutId id="2147484261" r:id="rId19"/>
  </p:sldLayoutIdLst>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342900" indent="-342900" algn="l" defTabSz="889000" rtl="0" eaLnBrk="1" fontAlgn="base" hangingPunct="1">
        <a:spcBef>
          <a:spcPct val="0"/>
        </a:spcBef>
        <a:spcAft>
          <a:spcPts val="1200"/>
        </a:spcAft>
        <a:buClr>
          <a:schemeClr val="bg2"/>
        </a:buClr>
        <a:buSzPct val="100000"/>
        <a:buFont typeface="Arial" charset="0"/>
        <a:defRPr sz="1600" b="1" kern="1200">
          <a:solidFill>
            <a:srgbClr val="003C71"/>
          </a:solidFill>
          <a:latin typeface="+mn-lt"/>
          <a:ea typeface="+mn-ea"/>
          <a:cs typeface="+mn-cs"/>
        </a:defRPr>
      </a:lvl1pPr>
      <a:lvl2pPr marL="215900" indent="-214313" algn="l" defTabSz="889000" rtl="0" eaLnBrk="1" fontAlgn="base" hangingPunct="1">
        <a:spcBef>
          <a:spcPct val="0"/>
        </a:spcBef>
        <a:spcAft>
          <a:spcPct val="50000"/>
        </a:spcAft>
        <a:buClr>
          <a:schemeClr val="accent2"/>
        </a:buClr>
        <a:buFont typeface="Arial" charset="0"/>
        <a:buChar char="●"/>
        <a:defRPr sz="1500" kern="1200">
          <a:solidFill>
            <a:srgbClr val="336699"/>
          </a:solidFill>
          <a:latin typeface="+mn-lt"/>
          <a:ea typeface="+mn-ea"/>
          <a:cs typeface="+mn-cs"/>
        </a:defRPr>
      </a:lvl2pPr>
      <a:lvl3pPr marL="506413" indent="-2174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3pPr>
      <a:lvl4pPr marL="796925" indent="-179388" algn="l" defTabSz="889000" rtl="0" eaLnBrk="1" fontAlgn="base" hangingPunct="1">
        <a:spcBef>
          <a:spcPct val="0"/>
        </a:spcBef>
        <a:spcAft>
          <a:spcPct val="50000"/>
        </a:spcAft>
        <a:buClr>
          <a:srgbClr val="333333"/>
        </a:buClr>
        <a:buFont typeface="Wingdings" pitchFamily="2" charset="2"/>
        <a:buChar char="§"/>
        <a:defRPr sz="1200" kern="1200">
          <a:solidFill>
            <a:srgbClr val="003C71"/>
          </a:solidFill>
          <a:latin typeface="+mn-lt"/>
          <a:ea typeface="+mn-ea"/>
          <a:cs typeface="+mn-cs"/>
        </a:defRPr>
      </a:lvl4pPr>
      <a:lvl5pPr marL="1082675" indent="-1539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46" descr="ESB_Powerpoint_design_background3.jpg"/>
          <p:cNvPicPr>
            <a:picLocks noChangeAspect="1"/>
          </p:cNvPicPr>
          <p:nvPr/>
        </p:nvPicPr>
        <p:blipFill>
          <a:blip r:embed="rId20"/>
          <a:srcRect/>
          <a:stretch>
            <a:fillRect/>
          </a:stretch>
        </p:blipFill>
        <p:spPr bwMode="auto">
          <a:xfrm>
            <a:off x="0" y="6350"/>
            <a:ext cx="9144000" cy="6858000"/>
          </a:xfrm>
          <a:prstGeom prst="rect">
            <a:avLst/>
          </a:prstGeom>
          <a:noFill/>
          <a:ln w="9525">
            <a:noFill/>
            <a:miter lim="800000"/>
            <a:headEnd/>
            <a:tailEnd/>
          </a:ln>
        </p:spPr>
      </p:pic>
      <p:sp>
        <p:nvSpPr>
          <p:cNvPr id="1027" name="Rectangle 10"/>
          <p:cNvSpPr>
            <a:spLocks noGrp="1" noChangeArrowheads="1"/>
          </p:cNvSpPr>
          <p:nvPr>
            <p:ph type="title"/>
          </p:nvPr>
        </p:nvSpPr>
        <p:spPr bwMode="auto">
          <a:xfrm>
            <a:off x="495300" y="398466"/>
            <a:ext cx="6669088" cy="536575"/>
          </a:xfrm>
          <a:prstGeom prst="rect">
            <a:avLst/>
          </a:prstGeom>
          <a:noFill/>
          <a:ln w="9525">
            <a:noFill/>
            <a:miter lim="800000"/>
            <a:headEnd/>
            <a:tailEnd/>
          </a:ln>
        </p:spPr>
        <p:txBody>
          <a:bodyPr vert="horz" wrap="square" lIns="0" tIns="59454" rIns="118909" bIns="59454" numCol="1" anchor="t" anchorCtr="0" compatLnSpc="1">
            <a:prstTxWarp prst="textNoShape">
              <a:avLst/>
            </a:prstTxWarp>
          </a:bodyPr>
          <a:lstStyle/>
          <a:p>
            <a:pPr lvl="0"/>
            <a:r>
              <a:rPr lang="en-US" smtClean="0"/>
              <a:t>Click to edit Master title style</a:t>
            </a:r>
            <a:endParaRPr lang="en-GB" smtClean="0"/>
          </a:p>
        </p:txBody>
      </p:sp>
      <p:sp>
        <p:nvSpPr>
          <p:cNvPr id="1028" name="Rectangle 9"/>
          <p:cNvSpPr>
            <a:spLocks noGrp="1" noChangeArrowheads="1"/>
          </p:cNvSpPr>
          <p:nvPr>
            <p:ph type="body" idx="1"/>
          </p:nvPr>
        </p:nvSpPr>
        <p:spPr bwMode="auto">
          <a:xfrm>
            <a:off x="496891" y="1111251"/>
            <a:ext cx="8123237" cy="4735513"/>
          </a:xfrm>
          <a:prstGeom prst="rect">
            <a:avLst/>
          </a:prstGeom>
          <a:noFill/>
          <a:ln w="9525">
            <a:noFill/>
            <a:miter lim="800000"/>
            <a:headEnd/>
            <a:tailEnd/>
          </a:ln>
        </p:spPr>
        <p:txBody>
          <a:bodyPr vert="horz" wrap="square" lIns="0" tIns="44489" rIns="88977" bIns="44489" numCol="1" anchor="t" anchorCtr="0" compatLnSpc="1">
            <a:prstTxWarp prst="textNoShape">
              <a:avLst/>
            </a:prstTxWarp>
          </a:bodyPr>
          <a:lstStyle/>
          <a:p>
            <a:pPr lvl="0"/>
            <a:r>
              <a:rPr lang="en-GB" smtClean="0"/>
              <a:t>Click to edit Master text styles</a:t>
            </a:r>
          </a:p>
          <a:p>
            <a:pPr lvl="1"/>
            <a:r>
              <a:rPr lang="en-GB" smtClean="0"/>
              <a:t>Click to edit Master text styles</a:t>
            </a:r>
          </a:p>
          <a:p>
            <a:pPr lvl="2"/>
            <a:r>
              <a:rPr lang="en-GB" smtClean="0"/>
              <a:t>Third level</a:t>
            </a:r>
          </a:p>
          <a:p>
            <a:pPr lvl="3"/>
            <a:r>
              <a:rPr lang="en-GB" smtClean="0"/>
              <a:t>Fourth level</a:t>
            </a:r>
          </a:p>
          <a:p>
            <a:pPr lvl="4"/>
            <a:r>
              <a:rPr lang="en-GB" smtClean="0"/>
              <a:t>Fifth level</a:t>
            </a:r>
          </a:p>
        </p:txBody>
      </p:sp>
      <p:sp>
        <p:nvSpPr>
          <p:cNvPr id="1410060" name="Text Box 12"/>
          <p:cNvSpPr txBox="1">
            <a:spLocks noChangeArrowheads="1"/>
          </p:cNvSpPr>
          <p:nvPr/>
        </p:nvSpPr>
        <p:spPr bwMode="auto">
          <a:xfrm>
            <a:off x="60328" y="6523038"/>
            <a:ext cx="436563" cy="230832"/>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lnSpc>
                <a:spcPct val="90000"/>
              </a:lnSpc>
              <a:spcAft>
                <a:spcPct val="50000"/>
              </a:spcAft>
              <a:buClr>
                <a:srgbClr val="A59D95"/>
              </a:buClr>
              <a:buSzPct val="25000"/>
              <a:buFont typeface="Wingdings" panose="05000000000000000000" pitchFamily="2" charset="2"/>
              <a:buNone/>
              <a:defRPr/>
            </a:pPr>
            <a:fld id="{FF5ED3E6-09A7-4538-AF2A-57F15171703F}" type="slidenum">
              <a:rPr lang="en-US" sz="1000" smtClean="0">
                <a:solidFill>
                  <a:srgbClr val="FFFFFF"/>
                </a:solidFill>
              </a:rPr>
              <a:pPr algn="ctr" eaLnBrk="0" hangingPunct="0">
                <a:lnSpc>
                  <a:spcPct val="90000"/>
                </a:lnSpc>
                <a:spcAft>
                  <a:spcPct val="50000"/>
                </a:spcAft>
                <a:buClr>
                  <a:srgbClr val="A59D95"/>
                </a:buClr>
                <a:buSzPct val="25000"/>
                <a:buFont typeface="Wingdings" panose="05000000000000000000" pitchFamily="2" charset="2"/>
                <a:buNone/>
                <a:defRPr/>
              </a:pPr>
              <a:t>‹#›</a:t>
            </a:fld>
            <a:endParaRPr lang="en-US" sz="1000" dirty="0" smtClean="0">
              <a:solidFill>
                <a:srgbClr val="FFFFFF"/>
              </a:solidFill>
            </a:endParaRPr>
          </a:p>
        </p:txBody>
      </p:sp>
      <p:sp>
        <p:nvSpPr>
          <p:cNvPr id="51" name="Footer Placeholder 50"/>
          <p:cNvSpPr>
            <a:spLocks noGrp="1"/>
          </p:cNvSpPr>
          <p:nvPr>
            <p:ph type="ftr" sz="quarter" idx="3"/>
          </p:nvPr>
        </p:nvSpPr>
        <p:spPr>
          <a:xfrm>
            <a:off x="3995739" y="6538913"/>
            <a:ext cx="3816350" cy="196850"/>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90000"/>
              </a:lnSpc>
              <a:spcAft>
                <a:spcPct val="50000"/>
              </a:spcAft>
              <a:buClr>
                <a:schemeClr val="bg1"/>
              </a:buClr>
              <a:buSzPct val="25000"/>
              <a:buFont typeface="Wingdings" panose="05000000000000000000" pitchFamily="2" charset="2"/>
              <a:buNone/>
              <a:defRPr sz="1000">
                <a:solidFill>
                  <a:srgbClr val="FFFFFF"/>
                </a:solidFill>
                <a:latin typeface="Arial" panose="020B0604020202020204" pitchFamily="34" charset="0"/>
                <a:cs typeface="Arial" panose="020B0604020202020204" pitchFamily="34" charset="0"/>
              </a:defRPr>
            </a:lvl1pPr>
          </a:lstStyle>
          <a:p>
            <a:pPr defTabSz="914400">
              <a:buClr>
                <a:srgbClr val="A59D95"/>
              </a:buClr>
            </a:pPr>
            <a:endParaRPr lang="en-IE" dirty="0"/>
          </a:p>
        </p:txBody>
      </p:sp>
      <p:sp>
        <p:nvSpPr>
          <p:cNvPr id="54" name="Footer Placeholder 50"/>
          <p:cNvSpPr txBox="1">
            <a:spLocks/>
          </p:cNvSpPr>
          <p:nvPr/>
        </p:nvSpPr>
        <p:spPr>
          <a:xfrm>
            <a:off x="7772400" y="6454778"/>
            <a:ext cx="1123950" cy="365125"/>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lnSpc>
                <a:spcPct val="90000"/>
              </a:lnSpc>
              <a:spcAft>
                <a:spcPct val="50000"/>
              </a:spcAft>
              <a:buClr>
                <a:srgbClr val="A59D95"/>
              </a:buClr>
              <a:buSzPct val="25000"/>
              <a:buFont typeface="Wingdings" panose="05000000000000000000" pitchFamily="2" charset="2"/>
              <a:buNone/>
              <a:defRPr/>
            </a:pPr>
            <a:r>
              <a:rPr lang="en-IE" sz="1000" b="1" dirty="0" smtClean="0">
                <a:solidFill>
                  <a:srgbClr val="FFFFFF"/>
                </a:solidFill>
              </a:rPr>
              <a:t>esbnetworks.ie</a:t>
            </a:r>
          </a:p>
        </p:txBody>
      </p:sp>
      <p:sp>
        <p:nvSpPr>
          <p:cNvPr id="10" name="Rectangle 13"/>
          <p:cNvSpPr>
            <a:spLocks noChangeArrowheads="1"/>
          </p:cNvSpPr>
          <p:nvPr/>
        </p:nvSpPr>
        <p:spPr bwMode="auto">
          <a:xfrm>
            <a:off x="496891" y="976313"/>
            <a:ext cx="8123237" cy="42862"/>
          </a:xfrm>
          <a:prstGeom prst="rect">
            <a:avLst/>
          </a:prstGeom>
          <a:gradFill rotWithShape="0">
            <a:gsLst>
              <a:gs pos="0">
                <a:srgbClr val="110352"/>
              </a:gs>
              <a:gs pos="12000">
                <a:srgbClr val="110352"/>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hangingPunct="0">
              <a:lnSpc>
                <a:spcPct val="90000"/>
              </a:lnSpc>
              <a:spcAft>
                <a:spcPct val="50000"/>
              </a:spcAft>
              <a:buClr>
                <a:srgbClr val="A59D95"/>
              </a:buClr>
              <a:buSzPct val="25000"/>
              <a:buFont typeface="Wingdings" panose="05000000000000000000" pitchFamily="2" charset="2"/>
              <a:buNone/>
              <a:defRPr/>
            </a:pPr>
            <a:endParaRPr lang="en-IE" dirty="0" smtClean="0">
              <a:solidFill>
                <a:srgbClr val="336699"/>
              </a:solidFill>
            </a:endParaRPr>
          </a:p>
        </p:txBody>
      </p:sp>
      <p:pic>
        <p:nvPicPr>
          <p:cNvPr id="1033" name="Picture 24" descr="ESB_Networks_brandma#D1CA65"/>
          <p:cNvPicPr>
            <a:picLocks noChangeAspect="1" noChangeArrowheads="1"/>
          </p:cNvPicPr>
          <p:nvPr/>
        </p:nvPicPr>
        <p:blipFill>
          <a:blip r:embed="rId21"/>
          <a:srcRect/>
          <a:stretch>
            <a:fillRect/>
          </a:stretch>
        </p:blipFill>
        <p:spPr bwMode="auto">
          <a:xfrm>
            <a:off x="7164388" y="476251"/>
            <a:ext cx="1439862" cy="406400"/>
          </a:xfrm>
          <a:prstGeom prst="rect">
            <a:avLst/>
          </a:prstGeom>
          <a:noFill/>
          <a:ln w="9525">
            <a:noFill/>
            <a:miter lim="800000"/>
            <a:headEnd/>
            <a:tailEnd/>
          </a:ln>
        </p:spPr>
      </p:pic>
    </p:spTree>
    <p:extLst>
      <p:ext uri="{BB962C8B-B14F-4D97-AF65-F5344CB8AC3E}">
        <p14:creationId xmlns:p14="http://schemas.microsoft.com/office/powerpoint/2010/main" val="4218825876"/>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 id="2147484198" r:id="rId15"/>
    <p:sldLayoutId id="2147484199" r:id="rId16"/>
    <p:sldLayoutId id="2147484200" r:id="rId17"/>
    <p:sldLayoutId id="2147484201" r:id="rId18"/>
  </p:sldLayoutIdLst>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342900" indent="-342900" algn="l" defTabSz="889000" rtl="0" eaLnBrk="1" fontAlgn="base" hangingPunct="1">
        <a:spcBef>
          <a:spcPct val="0"/>
        </a:spcBef>
        <a:spcAft>
          <a:spcPts val="1200"/>
        </a:spcAft>
        <a:buClr>
          <a:schemeClr val="bg2"/>
        </a:buClr>
        <a:buSzPct val="100000"/>
        <a:buFont typeface="Arial" charset="0"/>
        <a:defRPr sz="1600" b="1" kern="1200">
          <a:solidFill>
            <a:srgbClr val="003C71"/>
          </a:solidFill>
          <a:latin typeface="+mn-lt"/>
          <a:ea typeface="+mn-ea"/>
          <a:cs typeface="+mn-cs"/>
        </a:defRPr>
      </a:lvl1pPr>
      <a:lvl2pPr marL="215900" indent="-214313" algn="l" defTabSz="889000" rtl="0" eaLnBrk="1" fontAlgn="base" hangingPunct="1">
        <a:spcBef>
          <a:spcPct val="0"/>
        </a:spcBef>
        <a:spcAft>
          <a:spcPct val="50000"/>
        </a:spcAft>
        <a:buClr>
          <a:schemeClr val="accent2"/>
        </a:buClr>
        <a:buFont typeface="Arial" charset="0"/>
        <a:buChar char="●"/>
        <a:defRPr sz="1500" kern="1200">
          <a:solidFill>
            <a:srgbClr val="336699"/>
          </a:solidFill>
          <a:latin typeface="+mn-lt"/>
          <a:ea typeface="+mn-ea"/>
          <a:cs typeface="+mn-cs"/>
        </a:defRPr>
      </a:lvl2pPr>
      <a:lvl3pPr marL="506413" indent="-2174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3pPr>
      <a:lvl4pPr marL="796925" indent="-179388" algn="l" defTabSz="889000" rtl="0" eaLnBrk="1" fontAlgn="base" hangingPunct="1">
        <a:spcBef>
          <a:spcPct val="0"/>
        </a:spcBef>
        <a:spcAft>
          <a:spcPct val="50000"/>
        </a:spcAft>
        <a:buClr>
          <a:srgbClr val="333333"/>
        </a:buClr>
        <a:buFont typeface="Wingdings" pitchFamily="2" charset="2"/>
        <a:buChar char="§"/>
        <a:defRPr sz="1200" kern="1200">
          <a:solidFill>
            <a:srgbClr val="003C71"/>
          </a:solidFill>
          <a:latin typeface="+mn-lt"/>
          <a:ea typeface="+mn-ea"/>
          <a:cs typeface="+mn-cs"/>
        </a:defRPr>
      </a:lvl4pPr>
      <a:lvl5pPr marL="1082675" indent="-1539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46" descr="ESB_Powerpoint_design_background3.jpg"/>
          <p:cNvPicPr>
            <a:picLocks noChangeAspect="1"/>
          </p:cNvPicPr>
          <p:nvPr/>
        </p:nvPicPr>
        <p:blipFill>
          <a:blip r:embed="rId20"/>
          <a:srcRect/>
          <a:stretch>
            <a:fillRect/>
          </a:stretch>
        </p:blipFill>
        <p:spPr bwMode="auto">
          <a:xfrm>
            <a:off x="0" y="6350"/>
            <a:ext cx="9144000" cy="6858000"/>
          </a:xfrm>
          <a:prstGeom prst="rect">
            <a:avLst/>
          </a:prstGeom>
          <a:noFill/>
          <a:ln w="9525">
            <a:noFill/>
            <a:miter lim="800000"/>
            <a:headEnd/>
            <a:tailEnd/>
          </a:ln>
        </p:spPr>
      </p:pic>
      <p:sp>
        <p:nvSpPr>
          <p:cNvPr id="1027" name="Rectangle 10"/>
          <p:cNvSpPr>
            <a:spLocks noGrp="1" noChangeArrowheads="1"/>
          </p:cNvSpPr>
          <p:nvPr>
            <p:ph type="title"/>
          </p:nvPr>
        </p:nvSpPr>
        <p:spPr bwMode="auto">
          <a:xfrm>
            <a:off x="495300" y="398464"/>
            <a:ext cx="6669088" cy="536575"/>
          </a:xfrm>
          <a:prstGeom prst="rect">
            <a:avLst/>
          </a:prstGeom>
          <a:noFill/>
          <a:ln w="9525">
            <a:noFill/>
            <a:miter lim="800000"/>
            <a:headEnd/>
            <a:tailEnd/>
          </a:ln>
        </p:spPr>
        <p:txBody>
          <a:bodyPr vert="horz" wrap="square" lIns="0" tIns="59454" rIns="118909" bIns="59454" numCol="1" anchor="t" anchorCtr="0" compatLnSpc="1">
            <a:prstTxWarp prst="textNoShape">
              <a:avLst/>
            </a:prstTxWarp>
          </a:bodyPr>
          <a:lstStyle/>
          <a:p>
            <a:pPr lvl="0"/>
            <a:r>
              <a:rPr lang="en-US" smtClean="0"/>
              <a:t>Click to edit Master title style</a:t>
            </a:r>
            <a:endParaRPr lang="en-GB" smtClean="0"/>
          </a:p>
        </p:txBody>
      </p:sp>
      <p:sp>
        <p:nvSpPr>
          <p:cNvPr id="1028" name="Rectangle 9"/>
          <p:cNvSpPr>
            <a:spLocks noGrp="1" noChangeArrowheads="1"/>
          </p:cNvSpPr>
          <p:nvPr>
            <p:ph type="body" idx="1"/>
          </p:nvPr>
        </p:nvSpPr>
        <p:spPr bwMode="auto">
          <a:xfrm>
            <a:off x="496890" y="1111251"/>
            <a:ext cx="8123237" cy="4735513"/>
          </a:xfrm>
          <a:prstGeom prst="rect">
            <a:avLst/>
          </a:prstGeom>
          <a:noFill/>
          <a:ln w="9525">
            <a:noFill/>
            <a:miter lim="800000"/>
            <a:headEnd/>
            <a:tailEnd/>
          </a:ln>
        </p:spPr>
        <p:txBody>
          <a:bodyPr vert="horz" wrap="square" lIns="0" tIns="44489" rIns="88977" bIns="44489" numCol="1" anchor="t" anchorCtr="0" compatLnSpc="1">
            <a:prstTxWarp prst="textNoShape">
              <a:avLst/>
            </a:prstTxWarp>
          </a:bodyPr>
          <a:lstStyle/>
          <a:p>
            <a:pPr lvl="0"/>
            <a:r>
              <a:rPr lang="en-GB" smtClean="0"/>
              <a:t>Click to edit Master text styles</a:t>
            </a:r>
          </a:p>
          <a:p>
            <a:pPr lvl="1"/>
            <a:r>
              <a:rPr lang="en-GB" smtClean="0"/>
              <a:t>Click to edit Master text styles</a:t>
            </a:r>
          </a:p>
          <a:p>
            <a:pPr lvl="2"/>
            <a:r>
              <a:rPr lang="en-GB" smtClean="0"/>
              <a:t>Third level</a:t>
            </a:r>
          </a:p>
          <a:p>
            <a:pPr lvl="3"/>
            <a:r>
              <a:rPr lang="en-GB" smtClean="0"/>
              <a:t>Fourth level</a:t>
            </a:r>
          </a:p>
          <a:p>
            <a:pPr lvl="4"/>
            <a:r>
              <a:rPr lang="en-GB" smtClean="0"/>
              <a:t>Fifth level</a:t>
            </a:r>
          </a:p>
        </p:txBody>
      </p:sp>
      <p:sp>
        <p:nvSpPr>
          <p:cNvPr id="1410060" name="Text Box 12"/>
          <p:cNvSpPr txBox="1">
            <a:spLocks noChangeArrowheads="1"/>
          </p:cNvSpPr>
          <p:nvPr/>
        </p:nvSpPr>
        <p:spPr bwMode="auto">
          <a:xfrm>
            <a:off x="60327" y="6523038"/>
            <a:ext cx="436563" cy="230832"/>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lnSpc>
                <a:spcPct val="90000"/>
              </a:lnSpc>
              <a:spcAft>
                <a:spcPct val="50000"/>
              </a:spcAft>
              <a:buClr>
                <a:srgbClr val="A59D95"/>
              </a:buClr>
              <a:buSzPct val="25000"/>
              <a:buFont typeface="Wingdings" panose="05000000000000000000" pitchFamily="2" charset="2"/>
              <a:buNone/>
              <a:defRPr/>
            </a:pPr>
            <a:fld id="{FF5ED3E6-09A7-4538-AF2A-57F15171703F}" type="slidenum">
              <a:rPr lang="en-US" sz="1000" smtClean="0">
                <a:solidFill>
                  <a:srgbClr val="FFFFFF"/>
                </a:solidFill>
              </a:rPr>
              <a:pPr algn="ctr" eaLnBrk="0" hangingPunct="0">
                <a:lnSpc>
                  <a:spcPct val="90000"/>
                </a:lnSpc>
                <a:spcAft>
                  <a:spcPct val="50000"/>
                </a:spcAft>
                <a:buClr>
                  <a:srgbClr val="A59D95"/>
                </a:buClr>
                <a:buSzPct val="25000"/>
                <a:buFont typeface="Wingdings" panose="05000000000000000000" pitchFamily="2" charset="2"/>
                <a:buNone/>
                <a:defRPr/>
              </a:pPr>
              <a:t>‹#›</a:t>
            </a:fld>
            <a:endParaRPr lang="en-US" sz="1000" dirty="0" smtClean="0">
              <a:solidFill>
                <a:srgbClr val="FFFFFF"/>
              </a:solidFill>
            </a:endParaRPr>
          </a:p>
        </p:txBody>
      </p:sp>
      <p:sp>
        <p:nvSpPr>
          <p:cNvPr id="51" name="Footer Placeholder 50"/>
          <p:cNvSpPr>
            <a:spLocks noGrp="1"/>
          </p:cNvSpPr>
          <p:nvPr>
            <p:ph type="ftr" sz="quarter" idx="3"/>
          </p:nvPr>
        </p:nvSpPr>
        <p:spPr>
          <a:xfrm>
            <a:off x="3995738" y="6538913"/>
            <a:ext cx="3816350" cy="196850"/>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90000"/>
              </a:lnSpc>
              <a:spcAft>
                <a:spcPct val="50000"/>
              </a:spcAft>
              <a:buClr>
                <a:schemeClr val="bg1"/>
              </a:buClr>
              <a:buSzPct val="25000"/>
              <a:buFont typeface="Wingdings" panose="05000000000000000000" pitchFamily="2" charset="2"/>
              <a:buNone/>
              <a:defRPr sz="1000">
                <a:solidFill>
                  <a:srgbClr val="FFFFFF"/>
                </a:solidFill>
                <a:latin typeface="Arial" panose="020B0604020202020204" pitchFamily="34" charset="0"/>
                <a:cs typeface="Arial" panose="020B0604020202020204" pitchFamily="34" charset="0"/>
              </a:defRPr>
            </a:lvl1pPr>
          </a:lstStyle>
          <a:p>
            <a:pPr defTabSz="914400">
              <a:buClr>
                <a:srgbClr val="A59D95"/>
              </a:buClr>
            </a:pPr>
            <a:endParaRPr lang="en-IE" dirty="0"/>
          </a:p>
        </p:txBody>
      </p:sp>
      <p:sp>
        <p:nvSpPr>
          <p:cNvPr id="54" name="Footer Placeholder 50"/>
          <p:cNvSpPr txBox="1">
            <a:spLocks/>
          </p:cNvSpPr>
          <p:nvPr/>
        </p:nvSpPr>
        <p:spPr>
          <a:xfrm>
            <a:off x="7772400" y="6454777"/>
            <a:ext cx="1123950" cy="365125"/>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lnSpc>
                <a:spcPct val="90000"/>
              </a:lnSpc>
              <a:spcAft>
                <a:spcPct val="50000"/>
              </a:spcAft>
              <a:buClr>
                <a:srgbClr val="A59D95"/>
              </a:buClr>
              <a:buSzPct val="25000"/>
              <a:buFont typeface="Wingdings" panose="05000000000000000000" pitchFamily="2" charset="2"/>
              <a:buNone/>
              <a:defRPr/>
            </a:pPr>
            <a:r>
              <a:rPr lang="en-IE" sz="1000" b="1" dirty="0" smtClean="0">
                <a:solidFill>
                  <a:srgbClr val="FFFFFF"/>
                </a:solidFill>
              </a:rPr>
              <a:t>esbnetworks.ie</a:t>
            </a:r>
          </a:p>
        </p:txBody>
      </p:sp>
      <p:sp>
        <p:nvSpPr>
          <p:cNvPr id="10" name="Rectangle 13"/>
          <p:cNvSpPr>
            <a:spLocks noChangeArrowheads="1"/>
          </p:cNvSpPr>
          <p:nvPr/>
        </p:nvSpPr>
        <p:spPr bwMode="auto">
          <a:xfrm>
            <a:off x="496890" y="976313"/>
            <a:ext cx="8123237" cy="42862"/>
          </a:xfrm>
          <a:prstGeom prst="rect">
            <a:avLst/>
          </a:prstGeom>
          <a:gradFill rotWithShape="0">
            <a:gsLst>
              <a:gs pos="0">
                <a:srgbClr val="110352"/>
              </a:gs>
              <a:gs pos="12000">
                <a:srgbClr val="110352"/>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hangingPunct="0">
              <a:lnSpc>
                <a:spcPct val="90000"/>
              </a:lnSpc>
              <a:spcAft>
                <a:spcPct val="50000"/>
              </a:spcAft>
              <a:buClr>
                <a:srgbClr val="A59D95"/>
              </a:buClr>
              <a:buSzPct val="25000"/>
              <a:buFont typeface="Wingdings" panose="05000000000000000000" pitchFamily="2" charset="2"/>
              <a:buNone/>
              <a:defRPr/>
            </a:pPr>
            <a:endParaRPr lang="en-IE" dirty="0" smtClean="0">
              <a:solidFill>
                <a:srgbClr val="336699"/>
              </a:solidFill>
            </a:endParaRPr>
          </a:p>
        </p:txBody>
      </p:sp>
      <p:pic>
        <p:nvPicPr>
          <p:cNvPr id="1033" name="Picture 24" descr="ESB_Networks_brandma#D1CA65"/>
          <p:cNvPicPr>
            <a:picLocks noChangeAspect="1" noChangeArrowheads="1"/>
          </p:cNvPicPr>
          <p:nvPr/>
        </p:nvPicPr>
        <p:blipFill>
          <a:blip r:embed="rId21"/>
          <a:srcRect/>
          <a:stretch>
            <a:fillRect/>
          </a:stretch>
        </p:blipFill>
        <p:spPr bwMode="auto">
          <a:xfrm>
            <a:off x="7164388" y="476251"/>
            <a:ext cx="1439862" cy="406400"/>
          </a:xfrm>
          <a:prstGeom prst="rect">
            <a:avLst/>
          </a:prstGeom>
          <a:noFill/>
          <a:ln w="9525">
            <a:noFill/>
            <a:miter lim="800000"/>
            <a:headEnd/>
            <a:tailEnd/>
          </a:ln>
        </p:spPr>
      </p:pic>
    </p:spTree>
    <p:extLst>
      <p:ext uri="{BB962C8B-B14F-4D97-AF65-F5344CB8AC3E}">
        <p14:creationId xmlns:p14="http://schemas.microsoft.com/office/powerpoint/2010/main" val="3698485160"/>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 id="2147484216" r:id="rId14"/>
    <p:sldLayoutId id="2147484217" r:id="rId15"/>
    <p:sldLayoutId id="2147484218" r:id="rId16"/>
    <p:sldLayoutId id="2147484219" r:id="rId17"/>
    <p:sldLayoutId id="2147484220" r:id="rId18"/>
  </p:sldLayoutIdLst>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342900" indent="-342900" algn="l" defTabSz="889000" rtl="0" eaLnBrk="1" fontAlgn="base" hangingPunct="1">
        <a:spcBef>
          <a:spcPct val="0"/>
        </a:spcBef>
        <a:spcAft>
          <a:spcPts val="1200"/>
        </a:spcAft>
        <a:buClr>
          <a:schemeClr val="bg2"/>
        </a:buClr>
        <a:buSzPct val="100000"/>
        <a:buFont typeface="Arial" charset="0"/>
        <a:defRPr sz="1600" b="1" kern="1200">
          <a:solidFill>
            <a:srgbClr val="003C71"/>
          </a:solidFill>
          <a:latin typeface="+mn-lt"/>
          <a:ea typeface="+mn-ea"/>
          <a:cs typeface="+mn-cs"/>
        </a:defRPr>
      </a:lvl1pPr>
      <a:lvl2pPr marL="215900" indent="-214313" algn="l" defTabSz="889000" rtl="0" eaLnBrk="1" fontAlgn="base" hangingPunct="1">
        <a:spcBef>
          <a:spcPct val="0"/>
        </a:spcBef>
        <a:spcAft>
          <a:spcPct val="50000"/>
        </a:spcAft>
        <a:buClr>
          <a:schemeClr val="accent2"/>
        </a:buClr>
        <a:buFont typeface="Arial" charset="0"/>
        <a:buChar char="●"/>
        <a:defRPr sz="1500" kern="1200">
          <a:solidFill>
            <a:srgbClr val="336699"/>
          </a:solidFill>
          <a:latin typeface="+mn-lt"/>
          <a:ea typeface="+mn-ea"/>
          <a:cs typeface="+mn-cs"/>
        </a:defRPr>
      </a:lvl2pPr>
      <a:lvl3pPr marL="506413" indent="-2174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3pPr>
      <a:lvl4pPr marL="796925" indent="-179388" algn="l" defTabSz="889000" rtl="0" eaLnBrk="1" fontAlgn="base" hangingPunct="1">
        <a:spcBef>
          <a:spcPct val="0"/>
        </a:spcBef>
        <a:spcAft>
          <a:spcPct val="50000"/>
        </a:spcAft>
        <a:buClr>
          <a:srgbClr val="333333"/>
        </a:buClr>
        <a:buFont typeface="Wingdings" pitchFamily="2" charset="2"/>
        <a:buChar char="§"/>
        <a:defRPr sz="1200" kern="1200">
          <a:solidFill>
            <a:srgbClr val="003C71"/>
          </a:solidFill>
          <a:latin typeface="+mn-lt"/>
          <a:ea typeface="+mn-ea"/>
          <a:cs typeface="+mn-cs"/>
        </a:defRPr>
      </a:lvl4pPr>
      <a:lvl5pPr marL="1082675" indent="-1539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46" descr="ESB_Powerpoint_design_background3.jpg"/>
          <p:cNvPicPr>
            <a:picLocks noChangeAspect="1"/>
          </p:cNvPicPr>
          <p:nvPr/>
        </p:nvPicPr>
        <p:blipFill>
          <a:blip r:embed="rId20"/>
          <a:srcRect/>
          <a:stretch>
            <a:fillRect/>
          </a:stretch>
        </p:blipFill>
        <p:spPr bwMode="auto">
          <a:xfrm>
            <a:off x="0" y="6350"/>
            <a:ext cx="9144000" cy="6858000"/>
          </a:xfrm>
          <a:prstGeom prst="rect">
            <a:avLst/>
          </a:prstGeom>
          <a:noFill/>
          <a:ln w="9525">
            <a:noFill/>
            <a:miter lim="800000"/>
            <a:headEnd/>
            <a:tailEnd/>
          </a:ln>
        </p:spPr>
      </p:pic>
      <p:sp>
        <p:nvSpPr>
          <p:cNvPr id="1027" name="Rectangle 10"/>
          <p:cNvSpPr>
            <a:spLocks noGrp="1" noChangeArrowheads="1"/>
          </p:cNvSpPr>
          <p:nvPr>
            <p:ph type="title"/>
          </p:nvPr>
        </p:nvSpPr>
        <p:spPr bwMode="auto">
          <a:xfrm>
            <a:off x="495300" y="398467"/>
            <a:ext cx="6669088" cy="536575"/>
          </a:xfrm>
          <a:prstGeom prst="rect">
            <a:avLst/>
          </a:prstGeom>
          <a:noFill/>
          <a:ln w="9525">
            <a:noFill/>
            <a:miter lim="800000"/>
            <a:headEnd/>
            <a:tailEnd/>
          </a:ln>
        </p:spPr>
        <p:txBody>
          <a:bodyPr vert="horz" wrap="square" lIns="0" tIns="59454" rIns="118909" bIns="59454" numCol="1" anchor="t" anchorCtr="0" compatLnSpc="1">
            <a:prstTxWarp prst="textNoShape">
              <a:avLst/>
            </a:prstTxWarp>
          </a:bodyPr>
          <a:lstStyle/>
          <a:p>
            <a:pPr lvl="0"/>
            <a:r>
              <a:rPr lang="en-US" smtClean="0"/>
              <a:t>Click to edit Master title style</a:t>
            </a:r>
            <a:endParaRPr lang="en-GB" smtClean="0"/>
          </a:p>
        </p:txBody>
      </p:sp>
      <p:sp>
        <p:nvSpPr>
          <p:cNvPr id="1028" name="Rectangle 9"/>
          <p:cNvSpPr>
            <a:spLocks noGrp="1" noChangeArrowheads="1"/>
          </p:cNvSpPr>
          <p:nvPr>
            <p:ph type="body" idx="1"/>
          </p:nvPr>
        </p:nvSpPr>
        <p:spPr bwMode="auto">
          <a:xfrm>
            <a:off x="496893" y="1111251"/>
            <a:ext cx="8123237" cy="4735513"/>
          </a:xfrm>
          <a:prstGeom prst="rect">
            <a:avLst/>
          </a:prstGeom>
          <a:noFill/>
          <a:ln w="9525">
            <a:noFill/>
            <a:miter lim="800000"/>
            <a:headEnd/>
            <a:tailEnd/>
          </a:ln>
        </p:spPr>
        <p:txBody>
          <a:bodyPr vert="horz" wrap="square" lIns="0" tIns="44489" rIns="88977" bIns="44489" numCol="1" anchor="t" anchorCtr="0" compatLnSpc="1">
            <a:prstTxWarp prst="textNoShape">
              <a:avLst/>
            </a:prstTxWarp>
          </a:bodyPr>
          <a:lstStyle/>
          <a:p>
            <a:pPr lvl="0"/>
            <a:r>
              <a:rPr lang="en-GB" smtClean="0"/>
              <a:t>Click to edit Master text styles</a:t>
            </a:r>
          </a:p>
          <a:p>
            <a:pPr lvl="1"/>
            <a:r>
              <a:rPr lang="en-GB" smtClean="0"/>
              <a:t>Click to edit Master text styles</a:t>
            </a:r>
          </a:p>
          <a:p>
            <a:pPr lvl="2"/>
            <a:r>
              <a:rPr lang="en-GB" smtClean="0"/>
              <a:t>Third level</a:t>
            </a:r>
          </a:p>
          <a:p>
            <a:pPr lvl="3"/>
            <a:r>
              <a:rPr lang="en-GB" smtClean="0"/>
              <a:t>Fourth level</a:t>
            </a:r>
          </a:p>
          <a:p>
            <a:pPr lvl="4"/>
            <a:r>
              <a:rPr lang="en-GB" smtClean="0"/>
              <a:t>Fifth level</a:t>
            </a:r>
          </a:p>
        </p:txBody>
      </p:sp>
      <p:sp>
        <p:nvSpPr>
          <p:cNvPr id="1410060" name="Text Box 12"/>
          <p:cNvSpPr txBox="1">
            <a:spLocks noChangeArrowheads="1"/>
          </p:cNvSpPr>
          <p:nvPr/>
        </p:nvSpPr>
        <p:spPr bwMode="auto">
          <a:xfrm>
            <a:off x="60328" y="6523038"/>
            <a:ext cx="436563" cy="230832"/>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lnSpc>
                <a:spcPct val="90000"/>
              </a:lnSpc>
              <a:spcAft>
                <a:spcPct val="50000"/>
              </a:spcAft>
              <a:buClr>
                <a:srgbClr val="A59D95"/>
              </a:buClr>
              <a:buSzPct val="25000"/>
              <a:buFont typeface="Wingdings" panose="05000000000000000000" pitchFamily="2" charset="2"/>
              <a:buNone/>
              <a:defRPr/>
            </a:pPr>
            <a:fld id="{FF5ED3E6-09A7-4538-AF2A-57F15171703F}" type="slidenum">
              <a:rPr lang="en-US" sz="1000" smtClean="0">
                <a:solidFill>
                  <a:srgbClr val="FFFFFF"/>
                </a:solidFill>
              </a:rPr>
              <a:pPr algn="ctr" eaLnBrk="0" hangingPunct="0">
                <a:lnSpc>
                  <a:spcPct val="90000"/>
                </a:lnSpc>
                <a:spcAft>
                  <a:spcPct val="50000"/>
                </a:spcAft>
                <a:buClr>
                  <a:srgbClr val="A59D95"/>
                </a:buClr>
                <a:buSzPct val="25000"/>
                <a:buFont typeface="Wingdings" panose="05000000000000000000" pitchFamily="2" charset="2"/>
                <a:buNone/>
                <a:defRPr/>
              </a:pPr>
              <a:t>‹#›</a:t>
            </a:fld>
            <a:endParaRPr lang="en-US" sz="1000" dirty="0" smtClean="0">
              <a:solidFill>
                <a:srgbClr val="FFFFFF"/>
              </a:solidFill>
            </a:endParaRPr>
          </a:p>
        </p:txBody>
      </p:sp>
      <p:sp>
        <p:nvSpPr>
          <p:cNvPr id="51" name="Footer Placeholder 50"/>
          <p:cNvSpPr>
            <a:spLocks noGrp="1"/>
          </p:cNvSpPr>
          <p:nvPr>
            <p:ph type="ftr" sz="quarter" idx="3"/>
          </p:nvPr>
        </p:nvSpPr>
        <p:spPr>
          <a:xfrm>
            <a:off x="3995740" y="6538913"/>
            <a:ext cx="3816350" cy="196850"/>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90000"/>
              </a:lnSpc>
              <a:spcAft>
                <a:spcPct val="50000"/>
              </a:spcAft>
              <a:buClr>
                <a:schemeClr val="bg1"/>
              </a:buClr>
              <a:buSzPct val="25000"/>
              <a:buFont typeface="Wingdings" panose="05000000000000000000" pitchFamily="2" charset="2"/>
              <a:buNone/>
              <a:defRPr sz="1000">
                <a:solidFill>
                  <a:srgbClr val="FFFFFF"/>
                </a:solidFill>
                <a:latin typeface="Arial" panose="020B0604020202020204" pitchFamily="34" charset="0"/>
                <a:cs typeface="Arial" panose="020B0604020202020204" pitchFamily="34" charset="0"/>
              </a:defRPr>
            </a:lvl1pPr>
          </a:lstStyle>
          <a:p>
            <a:pPr defTabSz="914400">
              <a:buClr>
                <a:srgbClr val="A59D95"/>
              </a:buClr>
            </a:pPr>
            <a:endParaRPr lang="en-IE" dirty="0"/>
          </a:p>
        </p:txBody>
      </p:sp>
      <p:sp>
        <p:nvSpPr>
          <p:cNvPr id="54" name="Footer Placeholder 50"/>
          <p:cNvSpPr txBox="1">
            <a:spLocks/>
          </p:cNvSpPr>
          <p:nvPr/>
        </p:nvSpPr>
        <p:spPr>
          <a:xfrm>
            <a:off x="7772400" y="6454783"/>
            <a:ext cx="1123950" cy="365125"/>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lnSpc>
                <a:spcPct val="90000"/>
              </a:lnSpc>
              <a:spcAft>
                <a:spcPct val="50000"/>
              </a:spcAft>
              <a:buClr>
                <a:srgbClr val="A59D95"/>
              </a:buClr>
              <a:buSzPct val="25000"/>
              <a:buFont typeface="Wingdings" panose="05000000000000000000" pitchFamily="2" charset="2"/>
              <a:buNone/>
              <a:defRPr/>
            </a:pPr>
            <a:r>
              <a:rPr lang="en-IE" sz="1000" b="1" dirty="0" smtClean="0">
                <a:solidFill>
                  <a:srgbClr val="FFFFFF"/>
                </a:solidFill>
              </a:rPr>
              <a:t>esbnetworks.ie</a:t>
            </a:r>
          </a:p>
        </p:txBody>
      </p:sp>
      <p:sp>
        <p:nvSpPr>
          <p:cNvPr id="10" name="Rectangle 13"/>
          <p:cNvSpPr>
            <a:spLocks noChangeArrowheads="1"/>
          </p:cNvSpPr>
          <p:nvPr/>
        </p:nvSpPr>
        <p:spPr bwMode="auto">
          <a:xfrm>
            <a:off x="496893" y="976313"/>
            <a:ext cx="8123237" cy="42862"/>
          </a:xfrm>
          <a:prstGeom prst="rect">
            <a:avLst/>
          </a:prstGeom>
          <a:gradFill rotWithShape="0">
            <a:gsLst>
              <a:gs pos="0">
                <a:srgbClr val="110352"/>
              </a:gs>
              <a:gs pos="12000">
                <a:srgbClr val="110352"/>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hangingPunct="0">
              <a:lnSpc>
                <a:spcPct val="90000"/>
              </a:lnSpc>
              <a:spcAft>
                <a:spcPct val="50000"/>
              </a:spcAft>
              <a:buClr>
                <a:srgbClr val="A59D95"/>
              </a:buClr>
              <a:buSzPct val="25000"/>
              <a:buFont typeface="Wingdings" panose="05000000000000000000" pitchFamily="2" charset="2"/>
              <a:buNone/>
              <a:defRPr/>
            </a:pPr>
            <a:endParaRPr lang="en-IE" dirty="0" smtClean="0">
              <a:solidFill>
                <a:srgbClr val="336699"/>
              </a:solidFill>
            </a:endParaRPr>
          </a:p>
        </p:txBody>
      </p:sp>
      <p:pic>
        <p:nvPicPr>
          <p:cNvPr id="1033" name="Picture 24" descr="ESB_Networks_brandma#D1CA65"/>
          <p:cNvPicPr>
            <a:picLocks noChangeAspect="1" noChangeArrowheads="1"/>
          </p:cNvPicPr>
          <p:nvPr/>
        </p:nvPicPr>
        <p:blipFill>
          <a:blip r:embed="rId21"/>
          <a:srcRect/>
          <a:stretch>
            <a:fillRect/>
          </a:stretch>
        </p:blipFill>
        <p:spPr bwMode="auto">
          <a:xfrm>
            <a:off x="7164388" y="476251"/>
            <a:ext cx="1439862" cy="406400"/>
          </a:xfrm>
          <a:prstGeom prst="rect">
            <a:avLst/>
          </a:prstGeom>
          <a:noFill/>
          <a:ln w="9525">
            <a:noFill/>
            <a:miter lim="800000"/>
            <a:headEnd/>
            <a:tailEnd/>
          </a:ln>
        </p:spPr>
      </p:pic>
    </p:spTree>
    <p:extLst>
      <p:ext uri="{BB962C8B-B14F-4D97-AF65-F5344CB8AC3E}">
        <p14:creationId xmlns:p14="http://schemas.microsoft.com/office/powerpoint/2010/main" val="3424067563"/>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 id="2147484253" r:id="rId12"/>
    <p:sldLayoutId id="2147484254" r:id="rId13"/>
    <p:sldLayoutId id="2147484255" r:id="rId14"/>
    <p:sldLayoutId id="2147484256" r:id="rId15"/>
    <p:sldLayoutId id="2147484257" r:id="rId16"/>
    <p:sldLayoutId id="2147484258" r:id="rId17"/>
    <p:sldLayoutId id="2147484259" r:id="rId18"/>
  </p:sldLayoutIdLst>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342900" indent="-342900" algn="l" defTabSz="889000" rtl="0" eaLnBrk="1" fontAlgn="base" hangingPunct="1">
        <a:spcBef>
          <a:spcPct val="0"/>
        </a:spcBef>
        <a:spcAft>
          <a:spcPts val="1200"/>
        </a:spcAft>
        <a:buClr>
          <a:schemeClr val="bg2"/>
        </a:buClr>
        <a:buSzPct val="100000"/>
        <a:buFont typeface="Arial" charset="0"/>
        <a:defRPr sz="1600" b="1" kern="1200">
          <a:solidFill>
            <a:srgbClr val="003C71"/>
          </a:solidFill>
          <a:latin typeface="+mn-lt"/>
          <a:ea typeface="+mn-ea"/>
          <a:cs typeface="+mn-cs"/>
        </a:defRPr>
      </a:lvl1pPr>
      <a:lvl2pPr marL="215900" indent="-214313" algn="l" defTabSz="889000" rtl="0" eaLnBrk="1" fontAlgn="base" hangingPunct="1">
        <a:spcBef>
          <a:spcPct val="0"/>
        </a:spcBef>
        <a:spcAft>
          <a:spcPct val="50000"/>
        </a:spcAft>
        <a:buClr>
          <a:schemeClr val="accent2"/>
        </a:buClr>
        <a:buFont typeface="Arial" charset="0"/>
        <a:buChar char="●"/>
        <a:defRPr sz="1500" kern="1200">
          <a:solidFill>
            <a:srgbClr val="336699"/>
          </a:solidFill>
          <a:latin typeface="+mn-lt"/>
          <a:ea typeface="+mn-ea"/>
          <a:cs typeface="+mn-cs"/>
        </a:defRPr>
      </a:lvl2pPr>
      <a:lvl3pPr marL="506413" indent="-2174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3pPr>
      <a:lvl4pPr marL="796925" indent="-179388" algn="l" defTabSz="889000" rtl="0" eaLnBrk="1" fontAlgn="base" hangingPunct="1">
        <a:spcBef>
          <a:spcPct val="0"/>
        </a:spcBef>
        <a:spcAft>
          <a:spcPct val="50000"/>
        </a:spcAft>
        <a:buClr>
          <a:srgbClr val="333333"/>
        </a:buClr>
        <a:buFont typeface="Wingdings" pitchFamily="2" charset="2"/>
        <a:buChar char="§"/>
        <a:defRPr sz="1200" kern="1200">
          <a:solidFill>
            <a:srgbClr val="003C71"/>
          </a:solidFill>
          <a:latin typeface="+mn-lt"/>
          <a:ea typeface="+mn-ea"/>
          <a:cs typeface="+mn-cs"/>
        </a:defRPr>
      </a:lvl4pPr>
      <a:lvl5pPr marL="1082675" indent="-1539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46" descr="ESB_Powerpoint_design_background3.jpg"/>
          <p:cNvPicPr>
            <a:picLocks noChangeAspect="1"/>
          </p:cNvPicPr>
          <p:nvPr/>
        </p:nvPicPr>
        <p:blipFill>
          <a:blip r:embed="rId20"/>
          <a:srcRect/>
          <a:stretch>
            <a:fillRect/>
          </a:stretch>
        </p:blipFill>
        <p:spPr bwMode="auto">
          <a:xfrm>
            <a:off x="0" y="6350"/>
            <a:ext cx="9144000" cy="6858000"/>
          </a:xfrm>
          <a:prstGeom prst="rect">
            <a:avLst/>
          </a:prstGeom>
          <a:noFill/>
          <a:ln w="9525">
            <a:noFill/>
            <a:miter lim="800000"/>
            <a:headEnd/>
            <a:tailEnd/>
          </a:ln>
        </p:spPr>
      </p:pic>
      <p:sp>
        <p:nvSpPr>
          <p:cNvPr id="1027" name="Rectangle 10"/>
          <p:cNvSpPr>
            <a:spLocks noGrp="1" noChangeArrowheads="1"/>
          </p:cNvSpPr>
          <p:nvPr>
            <p:ph type="title"/>
          </p:nvPr>
        </p:nvSpPr>
        <p:spPr bwMode="auto">
          <a:xfrm>
            <a:off x="495300" y="398464"/>
            <a:ext cx="6669088" cy="536575"/>
          </a:xfrm>
          <a:prstGeom prst="rect">
            <a:avLst/>
          </a:prstGeom>
          <a:noFill/>
          <a:ln w="9525">
            <a:noFill/>
            <a:miter lim="800000"/>
            <a:headEnd/>
            <a:tailEnd/>
          </a:ln>
        </p:spPr>
        <p:txBody>
          <a:bodyPr vert="horz" wrap="square" lIns="0" tIns="59454" rIns="118909" bIns="59454" numCol="1" anchor="t" anchorCtr="0" compatLnSpc="1">
            <a:prstTxWarp prst="textNoShape">
              <a:avLst/>
            </a:prstTxWarp>
          </a:bodyPr>
          <a:lstStyle/>
          <a:p>
            <a:pPr lvl="0"/>
            <a:r>
              <a:rPr lang="en-US" smtClean="0"/>
              <a:t>Click to edit Master title style</a:t>
            </a:r>
            <a:endParaRPr lang="en-GB" smtClean="0"/>
          </a:p>
        </p:txBody>
      </p:sp>
      <p:sp>
        <p:nvSpPr>
          <p:cNvPr id="1028" name="Rectangle 9"/>
          <p:cNvSpPr>
            <a:spLocks noGrp="1" noChangeArrowheads="1"/>
          </p:cNvSpPr>
          <p:nvPr>
            <p:ph type="body" idx="1"/>
          </p:nvPr>
        </p:nvSpPr>
        <p:spPr bwMode="auto">
          <a:xfrm>
            <a:off x="496890" y="1111251"/>
            <a:ext cx="8123237" cy="4735513"/>
          </a:xfrm>
          <a:prstGeom prst="rect">
            <a:avLst/>
          </a:prstGeom>
          <a:noFill/>
          <a:ln w="9525">
            <a:noFill/>
            <a:miter lim="800000"/>
            <a:headEnd/>
            <a:tailEnd/>
          </a:ln>
        </p:spPr>
        <p:txBody>
          <a:bodyPr vert="horz" wrap="square" lIns="0" tIns="44489" rIns="88977" bIns="44489" numCol="1" anchor="t" anchorCtr="0" compatLnSpc="1">
            <a:prstTxWarp prst="textNoShape">
              <a:avLst/>
            </a:prstTxWarp>
          </a:bodyPr>
          <a:lstStyle/>
          <a:p>
            <a:pPr lvl="0"/>
            <a:r>
              <a:rPr lang="en-GB" smtClean="0"/>
              <a:t>Click to edit Master text styles</a:t>
            </a:r>
          </a:p>
          <a:p>
            <a:pPr lvl="1"/>
            <a:r>
              <a:rPr lang="en-GB" smtClean="0"/>
              <a:t>Click to edit Master text styles</a:t>
            </a:r>
          </a:p>
          <a:p>
            <a:pPr lvl="2"/>
            <a:r>
              <a:rPr lang="en-GB" smtClean="0"/>
              <a:t>Third level</a:t>
            </a:r>
          </a:p>
          <a:p>
            <a:pPr lvl="3"/>
            <a:r>
              <a:rPr lang="en-GB" smtClean="0"/>
              <a:t>Fourth level</a:t>
            </a:r>
          </a:p>
          <a:p>
            <a:pPr lvl="4"/>
            <a:r>
              <a:rPr lang="en-GB" smtClean="0"/>
              <a:t>Fifth level</a:t>
            </a:r>
          </a:p>
        </p:txBody>
      </p:sp>
      <p:sp>
        <p:nvSpPr>
          <p:cNvPr id="1410060" name="Text Box 12"/>
          <p:cNvSpPr txBox="1">
            <a:spLocks noChangeArrowheads="1"/>
          </p:cNvSpPr>
          <p:nvPr/>
        </p:nvSpPr>
        <p:spPr bwMode="auto">
          <a:xfrm>
            <a:off x="60327" y="6523038"/>
            <a:ext cx="436563" cy="230832"/>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lnSpc>
                <a:spcPct val="90000"/>
              </a:lnSpc>
              <a:spcAft>
                <a:spcPct val="50000"/>
              </a:spcAft>
              <a:buClr>
                <a:srgbClr val="A59D95"/>
              </a:buClr>
              <a:buSzPct val="25000"/>
              <a:buFont typeface="Wingdings" panose="05000000000000000000" pitchFamily="2" charset="2"/>
              <a:buNone/>
              <a:defRPr/>
            </a:pPr>
            <a:fld id="{FF5ED3E6-09A7-4538-AF2A-57F15171703F}" type="slidenum">
              <a:rPr lang="en-US" sz="1000" smtClean="0">
                <a:solidFill>
                  <a:srgbClr val="FFFFFF"/>
                </a:solidFill>
              </a:rPr>
              <a:pPr algn="ctr" eaLnBrk="0" hangingPunct="0">
                <a:lnSpc>
                  <a:spcPct val="90000"/>
                </a:lnSpc>
                <a:spcAft>
                  <a:spcPct val="50000"/>
                </a:spcAft>
                <a:buClr>
                  <a:srgbClr val="A59D95"/>
                </a:buClr>
                <a:buSzPct val="25000"/>
                <a:buFont typeface="Wingdings" panose="05000000000000000000" pitchFamily="2" charset="2"/>
                <a:buNone/>
                <a:defRPr/>
              </a:pPr>
              <a:t>‹#›</a:t>
            </a:fld>
            <a:endParaRPr lang="en-US" sz="1000" dirty="0" smtClean="0">
              <a:solidFill>
                <a:srgbClr val="FFFFFF"/>
              </a:solidFill>
            </a:endParaRPr>
          </a:p>
        </p:txBody>
      </p:sp>
      <p:sp>
        <p:nvSpPr>
          <p:cNvPr id="51" name="Footer Placeholder 50"/>
          <p:cNvSpPr>
            <a:spLocks noGrp="1"/>
          </p:cNvSpPr>
          <p:nvPr>
            <p:ph type="ftr" sz="quarter" idx="3"/>
          </p:nvPr>
        </p:nvSpPr>
        <p:spPr>
          <a:xfrm>
            <a:off x="3995738" y="6538913"/>
            <a:ext cx="3816350" cy="196850"/>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90000"/>
              </a:lnSpc>
              <a:spcAft>
                <a:spcPct val="50000"/>
              </a:spcAft>
              <a:buClr>
                <a:schemeClr val="bg1"/>
              </a:buClr>
              <a:buSzPct val="25000"/>
              <a:buFont typeface="Wingdings" panose="05000000000000000000" pitchFamily="2" charset="2"/>
              <a:buNone/>
              <a:defRPr sz="1000">
                <a:solidFill>
                  <a:srgbClr val="FFFFFF"/>
                </a:solidFill>
                <a:latin typeface="Arial" panose="020B0604020202020204" pitchFamily="34" charset="0"/>
                <a:cs typeface="Arial" panose="020B0604020202020204" pitchFamily="34" charset="0"/>
              </a:defRPr>
            </a:lvl1pPr>
          </a:lstStyle>
          <a:p>
            <a:pPr defTabSz="914400">
              <a:buClr>
                <a:srgbClr val="A59D95"/>
              </a:buClr>
            </a:pPr>
            <a:endParaRPr lang="en-IE" dirty="0"/>
          </a:p>
        </p:txBody>
      </p:sp>
      <p:sp>
        <p:nvSpPr>
          <p:cNvPr id="54" name="Footer Placeholder 50"/>
          <p:cNvSpPr txBox="1">
            <a:spLocks/>
          </p:cNvSpPr>
          <p:nvPr/>
        </p:nvSpPr>
        <p:spPr>
          <a:xfrm>
            <a:off x="7772400" y="6454777"/>
            <a:ext cx="1123950" cy="365125"/>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lnSpc>
                <a:spcPct val="90000"/>
              </a:lnSpc>
              <a:spcAft>
                <a:spcPct val="50000"/>
              </a:spcAft>
              <a:buClr>
                <a:srgbClr val="A59D95"/>
              </a:buClr>
              <a:buSzPct val="25000"/>
              <a:buFont typeface="Wingdings" panose="05000000000000000000" pitchFamily="2" charset="2"/>
              <a:buNone/>
              <a:defRPr/>
            </a:pPr>
            <a:r>
              <a:rPr lang="en-IE" sz="1000" b="1" dirty="0" smtClean="0">
                <a:solidFill>
                  <a:srgbClr val="FFFFFF"/>
                </a:solidFill>
              </a:rPr>
              <a:t>esbnetworks.ie</a:t>
            </a:r>
          </a:p>
        </p:txBody>
      </p:sp>
      <p:sp>
        <p:nvSpPr>
          <p:cNvPr id="10" name="Rectangle 13"/>
          <p:cNvSpPr>
            <a:spLocks noChangeArrowheads="1"/>
          </p:cNvSpPr>
          <p:nvPr/>
        </p:nvSpPr>
        <p:spPr bwMode="auto">
          <a:xfrm>
            <a:off x="496890" y="976313"/>
            <a:ext cx="8123237" cy="42862"/>
          </a:xfrm>
          <a:prstGeom prst="rect">
            <a:avLst/>
          </a:prstGeom>
          <a:gradFill rotWithShape="0">
            <a:gsLst>
              <a:gs pos="0">
                <a:srgbClr val="110352"/>
              </a:gs>
              <a:gs pos="12000">
                <a:srgbClr val="110352"/>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hangingPunct="0">
              <a:lnSpc>
                <a:spcPct val="90000"/>
              </a:lnSpc>
              <a:spcAft>
                <a:spcPct val="50000"/>
              </a:spcAft>
              <a:buClr>
                <a:srgbClr val="A59D95"/>
              </a:buClr>
              <a:buSzPct val="25000"/>
              <a:buFont typeface="Wingdings" panose="05000000000000000000" pitchFamily="2" charset="2"/>
              <a:buNone/>
              <a:defRPr/>
            </a:pPr>
            <a:endParaRPr lang="en-IE" dirty="0" smtClean="0">
              <a:solidFill>
                <a:srgbClr val="336699"/>
              </a:solidFill>
            </a:endParaRPr>
          </a:p>
        </p:txBody>
      </p:sp>
      <p:pic>
        <p:nvPicPr>
          <p:cNvPr id="1033" name="Picture 24" descr="ESB_Networks_brandma#D1CA65"/>
          <p:cNvPicPr>
            <a:picLocks noChangeAspect="1" noChangeArrowheads="1"/>
          </p:cNvPicPr>
          <p:nvPr/>
        </p:nvPicPr>
        <p:blipFill>
          <a:blip r:embed="rId21"/>
          <a:srcRect/>
          <a:stretch>
            <a:fillRect/>
          </a:stretch>
        </p:blipFill>
        <p:spPr bwMode="auto">
          <a:xfrm>
            <a:off x="7164388" y="476251"/>
            <a:ext cx="1439862" cy="406400"/>
          </a:xfrm>
          <a:prstGeom prst="rect">
            <a:avLst/>
          </a:prstGeom>
          <a:noFill/>
          <a:ln w="9525">
            <a:noFill/>
            <a:miter lim="800000"/>
            <a:headEnd/>
            <a:tailEnd/>
          </a:ln>
        </p:spPr>
      </p:pic>
    </p:spTree>
    <p:extLst>
      <p:ext uri="{BB962C8B-B14F-4D97-AF65-F5344CB8AC3E}">
        <p14:creationId xmlns:p14="http://schemas.microsoft.com/office/powerpoint/2010/main" val="2095956158"/>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 id="2147484275" r:id="rId13"/>
    <p:sldLayoutId id="2147484276" r:id="rId14"/>
    <p:sldLayoutId id="2147484277" r:id="rId15"/>
    <p:sldLayoutId id="2147484278" r:id="rId16"/>
    <p:sldLayoutId id="2147484279" r:id="rId17"/>
    <p:sldLayoutId id="2147484280" r:id="rId18"/>
  </p:sldLayoutIdLst>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342900" indent="-342900" algn="l" defTabSz="889000" rtl="0" eaLnBrk="1" fontAlgn="base" hangingPunct="1">
        <a:spcBef>
          <a:spcPct val="0"/>
        </a:spcBef>
        <a:spcAft>
          <a:spcPts val="1200"/>
        </a:spcAft>
        <a:buClr>
          <a:schemeClr val="bg2"/>
        </a:buClr>
        <a:buSzPct val="100000"/>
        <a:buFont typeface="Arial" charset="0"/>
        <a:defRPr sz="1600" b="1" kern="1200">
          <a:solidFill>
            <a:srgbClr val="003C71"/>
          </a:solidFill>
          <a:latin typeface="+mn-lt"/>
          <a:ea typeface="+mn-ea"/>
          <a:cs typeface="+mn-cs"/>
        </a:defRPr>
      </a:lvl1pPr>
      <a:lvl2pPr marL="215900" indent="-214313" algn="l" defTabSz="889000" rtl="0" eaLnBrk="1" fontAlgn="base" hangingPunct="1">
        <a:spcBef>
          <a:spcPct val="0"/>
        </a:spcBef>
        <a:spcAft>
          <a:spcPct val="50000"/>
        </a:spcAft>
        <a:buClr>
          <a:schemeClr val="accent2"/>
        </a:buClr>
        <a:buFont typeface="Arial" charset="0"/>
        <a:buChar char="●"/>
        <a:defRPr sz="1500" kern="1200">
          <a:solidFill>
            <a:srgbClr val="336699"/>
          </a:solidFill>
          <a:latin typeface="+mn-lt"/>
          <a:ea typeface="+mn-ea"/>
          <a:cs typeface="+mn-cs"/>
        </a:defRPr>
      </a:lvl2pPr>
      <a:lvl3pPr marL="506413" indent="-2174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3pPr>
      <a:lvl4pPr marL="796925" indent="-179388" algn="l" defTabSz="889000" rtl="0" eaLnBrk="1" fontAlgn="base" hangingPunct="1">
        <a:spcBef>
          <a:spcPct val="0"/>
        </a:spcBef>
        <a:spcAft>
          <a:spcPct val="50000"/>
        </a:spcAft>
        <a:buClr>
          <a:srgbClr val="333333"/>
        </a:buClr>
        <a:buFont typeface="Wingdings" pitchFamily="2" charset="2"/>
        <a:buChar char="§"/>
        <a:defRPr sz="1200" kern="1200">
          <a:solidFill>
            <a:srgbClr val="003C71"/>
          </a:solidFill>
          <a:latin typeface="+mn-lt"/>
          <a:ea typeface="+mn-ea"/>
          <a:cs typeface="+mn-cs"/>
        </a:defRPr>
      </a:lvl4pPr>
      <a:lvl5pPr marL="1082675" indent="-1539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46" descr="ESB_Powerpoint_design_background3.jpg"/>
          <p:cNvPicPr>
            <a:picLocks noChangeAspect="1"/>
          </p:cNvPicPr>
          <p:nvPr/>
        </p:nvPicPr>
        <p:blipFill>
          <a:blip r:embed="rId20"/>
          <a:srcRect/>
          <a:stretch>
            <a:fillRect/>
          </a:stretch>
        </p:blipFill>
        <p:spPr bwMode="auto">
          <a:xfrm>
            <a:off x="0" y="6350"/>
            <a:ext cx="9144000" cy="6858000"/>
          </a:xfrm>
          <a:prstGeom prst="rect">
            <a:avLst/>
          </a:prstGeom>
          <a:noFill/>
          <a:ln w="9525">
            <a:noFill/>
            <a:miter lim="800000"/>
            <a:headEnd/>
            <a:tailEnd/>
          </a:ln>
        </p:spPr>
      </p:pic>
      <p:sp>
        <p:nvSpPr>
          <p:cNvPr id="1027" name="Rectangle 10"/>
          <p:cNvSpPr>
            <a:spLocks noGrp="1" noChangeArrowheads="1"/>
          </p:cNvSpPr>
          <p:nvPr>
            <p:ph type="title"/>
          </p:nvPr>
        </p:nvSpPr>
        <p:spPr bwMode="auto">
          <a:xfrm>
            <a:off x="495300" y="398464"/>
            <a:ext cx="6669088" cy="536575"/>
          </a:xfrm>
          <a:prstGeom prst="rect">
            <a:avLst/>
          </a:prstGeom>
          <a:noFill/>
          <a:ln w="9525">
            <a:noFill/>
            <a:miter lim="800000"/>
            <a:headEnd/>
            <a:tailEnd/>
          </a:ln>
        </p:spPr>
        <p:txBody>
          <a:bodyPr vert="horz" wrap="square" lIns="0" tIns="59454" rIns="118909" bIns="59454" numCol="1" anchor="t" anchorCtr="0" compatLnSpc="1">
            <a:prstTxWarp prst="textNoShape">
              <a:avLst/>
            </a:prstTxWarp>
          </a:bodyPr>
          <a:lstStyle/>
          <a:p>
            <a:pPr lvl="0"/>
            <a:r>
              <a:rPr lang="en-US" smtClean="0"/>
              <a:t>Click to edit Master title style</a:t>
            </a:r>
            <a:endParaRPr lang="en-GB" smtClean="0"/>
          </a:p>
        </p:txBody>
      </p:sp>
      <p:sp>
        <p:nvSpPr>
          <p:cNvPr id="1028" name="Rectangle 9"/>
          <p:cNvSpPr>
            <a:spLocks noGrp="1" noChangeArrowheads="1"/>
          </p:cNvSpPr>
          <p:nvPr>
            <p:ph type="body" idx="1"/>
          </p:nvPr>
        </p:nvSpPr>
        <p:spPr bwMode="auto">
          <a:xfrm>
            <a:off x="496890" y="1111251"/>
            <a:ext cx="8123237" cy="4735513"/>
          </a:xfrm>
          <a:prstGeom prst="rect">
            <a:avLst/>
          </a:prstGeom>
          <a:noFill/>
          <a:ln w="9525">
            <a:noFill/>
            <a:miter lim="800000"/>
            <a:headEnd/>
            <a:tailEnd/>
          </a:ln>
        </p:spPr>
        <p:txBody>
          <a:bodyPr vert="horz" wrap="square" lIns="0" tIns="44489" rIns="88977" bIns="44489" numCol="1" anchor="t" anchorCtr="0" compatLnSpc="1">
            <a:prstTxWarp prst="textNoShape">
              <a:avLst/>
            </a:prstTxWarp>
          </a:bodyPr>
          <a:lstStyle/>
          <a:p>
            <a:pPr lvl="0"/>
            <a:r>
              <a:rPr lang="en-GB" smtClean="0"/>
              <a:t>Click to edit Master text styles</a:t>
            </a:r>
          </a:p>
          <a:p>
            <a:pPr lvl="1"/>
            <a:r>
              <a:rPr lang="en-GB" smtClean="0"/>
              <a:t>Click to edit Master text styles</a:t>
            </a:r>
          </a:p>
          <a:p>
            <a:pPr lvl="2"/>
            <a:r>
              <a:rPr lang="en-GB" smtClean="0"/>
              <a:t>Third level</a:t>
            </a:r>
          </a:p>
          <a:p>
            <a:pPr lvl="3"/>
            <a:r>
              <a:rPr lang="en-GB" smtClean="0"/>
              <a:t>Fourth level</a:t>
            </a:r>
          </a:p>
          <a:p>
            <a:pPr lvl="4"/>
            <a:r>
              <a:rPr lang="en-GB" smtClean="0"/>
              <a:t>Fifth level</a:t>
            </a:r>
          </a:p>
        </p:txBody>
      </p:sp>
      <p:sp>
        <p:nvSpPr>
          <p:cNvPr id="1410060" name="Text Box 12"/>
          <p:cNvSpPr txBox="1">
            <a:spLocks noChangeArrowheads="1"/>
          </p:cNvSpPr>
          <p:nvPr/>
        </p:nvSpPr>
        <p:spPr bwMode="auto">
          <a:xfrm>
            <a:off x="60327" y="6523038"/>
            <a:ext cx="436563" cy="230832"/>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lnSpc>
                <a:spcPct val="90000"/>
              </a:lnSpc>
              <a:spcAft>
                <a:spcPct val="50000"/>
              </a:spcAft>
              <a:buClr>
                <a:srgbClr val="A59D95"/>
              </a:buClr>
              <a:buSzPct val="25000"/>
              <a:buFont typeface="Wingdings" panose="05000000000000000000" pitchFamily="2" charset="2"/>
              <a:buNone/>
              <a:defRPr/>
            </a:pPr>
            <a:fld id="{FF5ED3E6-09A7-4538-AF2A-57F15171703F}" type="slidenum">
              <a:rPr lang="en-US" sz="1000" smtClean="0">
                <a:solidFill>
                  <a:srgbClr val="FFFFFF"/>
                </a:solidFill>
              </a:rPr>
              <a:pPr algn="ctr" eaLnBrk="0" hangingPunct="0">
                <a:lnSpc>
                  <a:spcPct val="90000"/>
                </a:lnSpc>
                <a:spcAft>
                  <a:spcPct val="50000"/>
                </a:spcAft>
                <a:buClr>
                  <a:srgbClr val="A59D95"/>
                </a:buClr>
                <a:buSzPct val="25000"/>
                <a:buFont typeface="Wingdings" panose="05000000000000000000" pitchFamily="2" charset="2"/>
                <a:buNone/>
                <a:defRPr/>
              </a:pPr>
              <a:t>‹#›</a:t>
            </a:fld>
            <a:endParaRPr lang="en-US" sz="1000" dirty="0" smtClean="0">
              <a:solidFill>
                <a:srgbClr val="FFFFFF"/>
              </a:solidFill>
            </a:endParaRPr>
          </a:p>
        </p:txBody>
      </p:sp>
      <p:sp>
        <p:nvSpPr>
          <p:cNvPr id="51" name="Footer Placeholder 50"/>
          <p:cNvSpPr>
            <a:spLocks noGrp="1"/>
          </p:cNvSpPr>
          <p:nvPr>
            <p:ph type="ftr" sz="quarter" idx="3"/>
          </p:nvPr>
        </p:nvSpPr>
        <p:spPr>
          <a:xfrm>
            <a:off x="3995738" y="6538913"/>
            <a:ext cx="3816350" cy="196850"/>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90000"/>
              </a:lnSpc>
              <a:spcAft>
                <a:spcPct val="50000"/>
              </a:spcAft>
              <a:buClr>
                <a:schemeClr val="bg1"/>
              </a:buClr>
              <a:buSzPct val="25000"/>
              <a:buFont typeface="Wingdings" panose="05000000000000000000" pitchFamily="2" charset="2"/>
              <a:buNone/>
              <a:defRPr sz="1000">
                <a:solidFill>
                  <a:srgbClr val="FFFFFF"/>
                </a:solidFill>
                <a:latin typeface="Arial" panose="020B0604020202020204" pitchFamily="34" charset="0"/>
                <a:cs typeface="Arial" panose="020B0604020202020204" pitchFamily="34" charset="0"/>
              </a:defRPr>
            </a:lvl1pPr>
          </a:lstStyle>
          <a:p>
            <a:pPr defTabSz="914400">
              <a:buClr>
                <a:srgbClr val="A59D95"/>
              </a:buClr>
            </a:pPr>
            <a:endParaRPr lang="en-IE" dirty="0"/>
          </a:p>
        </p:txBody>
      </p:sp>
      <p:sp>
        <p:nvSpPr>
          <p:cNvPr id="54" name="Footer Placeholder 50"/>
          <p:cNvSpPr txBox="1">
            <a:spLocks/>
          </p:cNvSpPr>
          <p:nvPr/>
        </p:nvSpPr>
        <p:spPr>
          <a:xfrm>
            <a:off x="7772400" y="6454777"/>
            <a:ext cx="1123950" cy="365125"/>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lnSpc>
                <a:spcPct val="90000"/>
              </a:lnSpc>
              <a:spcAft>
                <a:spcPct val="50000"/>
              </a:spcAft>
              <a:buClr>
                <a:srgbClr val="A59D95"/>
              </a:buClr>
              <a:buSzPct val="25000"/>
              <a:buFont typeface="Wingdings" panose="05000000000000000000" pitchFamily="2" charset="2"/>
              <a:buNone/>
              <a:defRPr/>
            </a:pPr>
            <a:r>
              <a:rPr lang="en-IE" sz="1000" b="1" dirty="0" smtClean="0">
                <a:solidFill>
                  <a:srgbClr val="FFFFFF"/>
                </a:solidFill>
              </a:rPr>
              <a:t>esbnetworks.ie</a:t>
            </a:r>
          </a:p>
        </p:txBody>
      </p:sp>
      <p:sp>
        <p:nvSpPr>
          <p:cNvPr id="10" name="Rectangle 13"/>
          <p:cNvSpPr>
            <a:spLocks noChangeArrowheads="1"/>
          </p:cNvSpPr>
          <p:nvPr/>
        </p:nvSpPr>
        <p:spPr bwMode="auto">
          <a:xfrm>
            <a:off x="496890" y="976313"/>
            <a:ext cx="8123237" cy="42862"/>
          </a:xfrm>
          <a:prstGeom prst="rect">
            <a:avLst/>
          </a:prstGeom>
          <a:gradFill rotWithShape="0">
            <a:gsLst>
              <a:gs pos="0">
                <a:srgbClr val="110352"/>
              </a:gs>
              <a:gs pos="12000">
                <a:srgbClr val="110352"/>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hangingPunct="0">
              <a:lnSpc>
                <a:spcPct val="90000"/>
              </a:lnSpc>
              <a:spcAft>
                <a:spcPct val="50000"/>
              </a:spcAft>
              <a:buClr>
                <a:srgbClr val="A59D95"/>
              </a:buClr>
              <a:buSzPct val="25000"/>
              <a:buFont typeface="Wingdings" panose="05000000000000000000" pitchFamily="2" charset="2"/>
              <a:buNone/>
              <a:defRPr/>
            </a:pPr>
            <a:endParaRPr lang="en-IE" dirty="0" smtClean="0">
              <a:solidFill>
                <a:srgbClr val="336699"/>
              </a:solidFill>
            </a:endParaRPr>
          </a:p>
        </p:txBody>
      </p:sp>
      <p:pic>
        <p:nvPicPr>
          <p:cNvPr id="1033" name="Picture 24" descr="ESB_Networks_brandma#D1CA65"/>
          <p:cNvPicPr>
            <a:picLocks noChangeAspect="1" noChangeArrowheads="1"/>
          </p:cNvPicPr>
          <p:nvPr/>
        </p:nvPicPr>
        <p:blipFill>
          <a:blip r:embed="rId21"/>
          <a:srcRect/>
          <a:stretch>
            <a:fillRect/>
          </a:stretch>
        </p:blipFill>
        <p:spPr bwMode="auto">
          <a:xfrm>
            <a:off x="7164388" y="476251"/>
            <a:ext cx="1439862" cy="406400"/>
          </a:xfrm>
          <a:prstGeom prst="rect">
            <a:avLst/>
          </a:prstGeom>
          <a:noFill/>
          <a:ln w="9525">
            <a:noFill/>
            <a:miter lim="800000"/>
            <a:headEnd/>
            <a:tailEnd/>
          </a:ln>
        </p:spPr>
      </p:pic>
    </p:spTree>
    <p:extLst>
      <p:ext uri="{BB962C8B-B14F-4D97-AF65-F5344CB8AC3E}">
        <p14:creationId xmlns:p14="http://schemas.microsoft.com/office/powerpoint/2010/main" val="4245926689"/>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 id="2147484579" r:id="rId12"/>
    <p:sldLayoutId id="2147484580" r:id="rId13"/>
    <p:sldLayoutId id="2147484581" r:id="rId14"/>
    <p:sldLayoutId id="2147484582" r:id="rId15"/>
    <p:sldLayoutId id="2147484583" r:id="rId16"/>
    <p:sldLayoutId id="2147484584" r:id="rId17"/>
    <p:sldLayoutId id="2147484585" r:id="rId18"/>
  </p:sldLayoutIdLst>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342900" indent="-342900" algn="l" defTabSz="889000" rtl="0" eaLnBrk="1" fontAlgn="base" hangingPunct="1">
        <a:spcBef>
          <a:spcPct val="0"/>
        </a:spcBef>
        <a:spcAft>
          <a:spcPts val="1200"/>
        </a:spcAft>
        <a:buClr>
          <a:schemeClr val="bg2"/>
        </a:buClr>
        <a:buSzPct val="100000"/>
        <a:buFont typeface="Arial" charset="0"/>
        <a:defRPr sz="1600" b="1" kern="1200">
          <a:solidFill>
            <a:srgbClr val="003C71"/>
          </a:solidFill>
          <a:latin typeface="+mn-lt"/>
          <a:ea typeface="+mn-ea"/>
          <a:cs typeface="+mn-cs"/>
        </a:defRPr>
      </a:lvl1pPr>
      <a:lvl2pPr marL="215900" indent="-214313" algn="l" defTabSz="889000" rtl="0" eaLnBrk="1" fontAlgn="base" hangingPunct="1">
        <a:spcBef>
          <a:spcPct val="0"/>
        </a:spcBef>
        <a:spcAft>
          <a:spcPct val="50000"/>
        </a:spcAft>
        <a:buClr>
          <a:schemeClr val="accent2"/>
        </a:buClr>
        <a:buFont typeface="Arial" charset="0"/>
        <a:buChar char="●"/>
        <a:defRPr sz="1500" kern="1200">
          <a:solidFill>
            <a:srgbClr val="336699"/>
          </a:solidFill>
          <a:latin typeface="+mn-lt"/>
          <a:ea typeface="+mn-ea"/>
          <a:cs typeface="+mn-cs"/>
        </a:defRPr>
      </a:lvl2pPr>
      <a:lvl3pPr marL="506413" indent="-2174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3pPr>
      <a:lvl4pPr marL="796925" indent="-179388" algn="l" defTabSz="889000" rtl="0" eaLnBrk="1" fontAlgn="base" hangingPunct="1">
        <a:spcBef>
          <a:spcPct val="0"/>
        </a:spcBef>
        <a:spcAft>
          <a:spcPct val="50000"/>
        </a:spcAft>
        <a:buClr>
          <a:srgbClr val="333333"/>
        </a:buClr>
        <a:buFont typeface="Wingdings" pitchFamily="2" charset="2"/>
        <a:buChar char="§"/>
        <a:defRPr sz="1200" kern="1200">
          <a:solidFill>
            <a:srgbClr val="003C71"/>
          </a:solidFill>
          <a:latin typeface="+mn-lt"/>
          <a:ea typeface="+mn-ea"/>
          <a:cs typeface="+mn-cs"/>
        </a:defRPr>
      </a:lvl4pPr>
      <a:lvl5pPr marL="1082675" indent="-1539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455613"/>
            <a:ext cx="8229600" cy="96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ga-IE" altLang="en-US"/>
              <a:t>Click to edit Master title style</a:t>
            </a:r>
            <a:endParaRPr lang="en-IE" altLang="en-US"/>
          </a:p>
        </p:txBody>
      </p:sp>
      <p:sp>
        <p:nvSpPr>
          <p:cNvPr id="2051" name="Text Placeholder 2"/>
          <p:cNvSpPr>
            <a:spLocks noGrp="1"/>
          </p:cNvSpPr>
          <p:nvPr>
            <p:ph type="body" idx="1"/>
          </p:nvPr>
        </p:nvSpPr>
        <p:spPr bwMode="auto">
          <a:xfrm>
            <a:off x="457200" y="1600201"/>
            <a:ext cx="82296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ga-IE" altLang="en-US"/>
              <a:t>Click to edit Master text styles</a:t>
            </a:r>
          </a:p>
          <a:p>
            <a:pPr lvl="1"/>
            <a:r>
              <a:rPr lang="ga-IE" altLang="en-US"/>
              <a:t>Second level</a:t>
            </a:r>
          </a:p>
          <a:p>
            <a:pPr lvl="2"/>
            <a:r>
              <a:rPr lang="ga-IE" altLang="en-US"/>
              <a:t>Third level</a:t>
            </a:r>
          </a:p>
          <a:p>
            <a:pPr lvl="3"/>
            <a:r>
              <a:rPr lang="ga-IE" altLang="en-US"/>
              <a:t>Fourth level</a:t>
            </a:r>
          </a:p>
          <a:p>
            <a:pPr lvl="4"/>
            <a:r>
              <a:rPr lang="ga-IE" altLang="en-US"/>
              <a:t>Fifth level</a:t>
            </a:r>
            <a:endParaRPr lang="en-IE" altLang="en-US"/>
          </a:p>
        </p:txBody>
      </p:sp>
      <p:sp>
        <p:nvSpPr>
          <p:cNvPr id="4" name="Date Placeholder 3"/>
          <p:cNvSpPr>
            <a:spLocks noGrp="1"/>
          </p:cNvSpPr>
          <p:nvPr>
            <p:ph type="dt" sz="half" idx="2"/>
          </p:nvPr>
        </p:nvSpPr>
        <p:spPr>
          <a:xfrm>
            <a:off x="457200" y="741997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fontAlgn="base">
              <a:spcBef>
                <a:spcPct val="0"/>
              </a:spcBef>
              <a:spcAft>
                <a:spcPct val="0"/>
              </a:spcAft>
              <a:defRPr/>
            </a:pPr>
            <a:fld id="{22769D10-0675-4B51-AE91-6FA1FF49AA13}" type="datetimeFigureOut">
              <a:rPr lang="en-IE" altLang="en-US">
                <a:ea typeface="MS PGothic" pitchFamily="34" charset="-128"/>
              </a:rPr>
              <a:pPr fontAlgn="base">
                <a:spcBef>
                  <a:spcPct val="0"/>
                </a:spcBef>
                <a:spcAft>
                  <a:spcPct val="0"/>
                </a:spcAft>
                <a:defRPr/>
              </a:pPr>
              <a:t>04/06/2019</a:t>
            </a:fld>
            <a:endParaRPr lang="en-IE" altLang="en-US" dirty="0">
              <a:ea typeface="MS PGothic" pitchFamily="34" charset="-128"/>
            </a:endParaRPr>
          </a:p>
        </p:txBody>
      </p:sp>
      <p:sp>
        <p:nvSpPr>
          <p:cNvPr id="5" name="Footer Placeholder 4"/>
          <p:cNvSpPr>
            <a:spLocks noGrp="1"/>
          </p:cNvSpPr>
          <p:nvPr>
            <p:ph type="ftr" sz="quarter" idx="3"/>
          </p:nvPr>
        </p:nvSpPr>
        <p:spPr>
          <a:xfrm>
            <a:off x="3124200" y="741997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741997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7C36919-9D1B-4613-8137-55E887982AD7}" type="slidenum">
              <a:rPr lang="en-IE" altLang="en-US">
                <a:ea typeface="MS PGothic" pitchFamily="34" charset="-128"/>
              </a:rPr>
              <a:pPr fontAlgn="base">
                <a:spcBef>
                  <a:spcPct val="0"/>
                </a:spcBef>
                <a:spcAft>
                  <a:spcPct val="0"/>
                </a:spcAft>
                <a:defRPr/>
              </a:pPr>
              <a:t>‹#›</a:t>
            </a:fld>
            <a:endParaRPr lang="en-IE" altLang="en-US" dirty="0">
              <a:ea typeface="MS PGothic" pitchFamily="34" charset="-128"/>
            </a:endParaRPr>
          </a:p>
        </p:txBody>
      </p:sp>
      <p:pic>
        <p:nvPicPr>
          <p:cNvPr id="2055" name="Picture 7" descr="EIRGRID_Group_2015_Colour_Low_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1664" y="5938838"/>
            <a:ext cx="1735137"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005169"/>
      </p:ext>
    </p:extLst>
  </p:cSld>
  <p:clrMap bg1="lt1" tx1="dk1" bg2="lt2" tx2="dk2" accent1="accent1" accent2="accent2" accent3="accent3" accent4="accent4" accent5="accent5" accent6="accent6" hlink="hlink" folHlink="folHlink"/>
  <p:sldLayoutIdLst>
    <p:sldLayoutId id="2147484751" r:id="rId1"/>
  </p:sldLayoutIdLst>
  <p:txStyles>
    <p:titleStyle>
      <a:lvl1pPr algn="ctr" defTabSz="457200" rtl="0" eaLnBrk="0" fontAlgn="base" hangingPunct="0">
        <a:spcBef>
          <a:spcPct val="0"/>
        </a:spcBef>
        <a:spcAft>
          <a:spcPct val="0"/>
        </a:spcAft>
        <a:defRPr sz="3400" b="1" kern="1200">
          <a:solidFill>
            <a:srgbClr val="767676"/>
          </a:solidFill>
          <a:latin typeface="Arial"/>
          <a:ea typeface="MS PGothic" pitchFamily="34" charset="-128"/>
          <a:cs typeface="Arial"/>
        </a:defRPr>
      </a:lvl1pPr>
      <a:lvl2pPr algn="ctr" defTabSz="457200" rtl="0" eaLnBrk="0" fontAlgn="base" hangingPunct="0">
        <a:spcBef>
          <a:spcPct val="0"/>
        </a:spcBef>
        <a:spcAft>
          <a:spcPct val="0"/>
        </a:spcAft>
        <a:defRPr sz="3400" b="1">
          <a:solidFill>
            <a:srgbClr val="767676"/>
          </a:solidFill>
          <a:latin typeface="Arial" pitchFamily="34" charset="0"/>
          <a:ea typeface="MS PGothic" pitchFamily="34" charset="-128"/>
          <a:cs typeface="Arial" charset="0"/>
        </a:defRPr>
      </a:lvl2pPr>
      <a:lvl3pPr algn="ctr" defTabSz="457200" rtl="0" eaLnBrk="0" fontAlgn="base" hangingPunct="0">
        <a:spcBef>
          <a:spcPct val="0"/>
        </a:spcBef>
        <a:spcAft>
          <a:spcPct val="0"/>
        </a:spcAft>
        <a:defRPr sz="3400" b="1">
          <a:solidFill>
            <a:srgbClr val="767676"/>
          </a:solidFill>
          <a:latin typeface="Arial" pitchFamily="34" charset="0"/>
          <a:ea typeface="MS PGothic" pitchFamily="34" charset="-128"/>
          <a:cs typeface="Arial" charset="0"/>
        </a:defRPr>
      </a:lvl3pPr>
      <a:lvl4pPr algn="ctr" defTabSz="457200" rtl="0" eaLnBrk="0" fontAlgn="base" hangingPunct="0">
        <a:spcBef>
          <a:spcPct val="0"/>
        </a:spcBef>
        <a:spcAft>
          <a:spcPct val="0"/>
        </a:spcAft>
        <a:defRPr sz="3400" b="1">
          <a:solidFill>
            <a:srgbClr val="767676"/>
          </a:solidFill>
          <a:latin typeface="Arial" pitchFamily="34" charset="0"/>
          <a:ea typeface="MS PGothic" pitchFamily="34" charset="-128"/>
          <a:cs typeface="Arial" charset="0"/>
        </a:defRPr>
      </a:lvl4pPr>
      <a:lvl5pPr algn="ctr" defTabSz="457200" rtl="0" eaLnBrk="0" fontAlgn="base" hangingPunct="0">
        <a:spcBef>
          <a:spcPct val="0"/>
        </a:spcBef>
        <a:spcAft>
          <a:spcPct val="0"/>
        </a:spcAft>
        <a:defRPr sz="3400" b="1">
          <a:solidFill>
            <a:srgbClr val="767676"/>
          </a:solidFill>
          <a:latin typeface="Arial" pitchFamily="34" charset="0"/>
          <a:ea typeface="MS PGothic" pitchFamily="34" charset="-128"/>
          <a:cs typeface="Arial" charset="0"/>
        </a:defRPr>
      </a:lvl5pPr>
      <a:lvl6pPr marL="457200" algn="ctr" defTabSz="457200" rtl="0" fontAlgn="base">
        <a:spcBef>
          <a:spcPct val="0"/>
        </a:spcBef>
        <a:spcAft>
          <a:spcPct val="0"/>
        </a:spcAft>
        <a:defRPr sz="3400" b="1">
          <a:solidFill>
            <a:srgbClr val="767676"/>
          </a:solidFill>
          <a:latin typeface="Arial" pitchFamily="34" charset="0"/>
          <a:ea typeface="MS PGothic" pitchFamily="34" charset="-128"/>
        </a:defRPr>
      </a:lvl6pPr>
      <a:lvl7pPr marL="914400" algn="ctr" defTabSz="457200" rtl="0" fontAlgn="base">
        <a:spcBef>
          <a:spcPct val="0"/>
        </a:spcBef>
        <a:spcAft>
          <a:spcPct val="0"/>
        </a:spcAft>
        <a:defRPr sz="3400" b="1">
          <a:solidFill>
            <a:srgbClr val="767676"/>
          </a:solidFill>
          <a:latin typeface="Arial" pitchFamily="34" charset="0"/>
          <a:ea typeface="MS PGothic" pitchFamily="34" charset="-128"/>
        </a:defRPr>
      </a:lvl7pPr>
      <a:lvl8pPr marL="1371600" algn="ctr" defTabSz="457200" rtl="0" fontAlgn="base">
        <a:spcBef>
          <a:spcPct val="0"/>
        </a:spcBef>
        <a:spcAft>
          <a:spcPct val="0"/>
        </a:spcAft>
        <a:defRPr sz="3400" b="1">
          <a:solidFill>
            <a:srgbClr val="767676"/>
          </a:solidFill>
          <a:latin typeface="Arial" pitchFamily="34" charset="0"/>
          <a:ea typeface="MS PGothic" pitchFamily="34" charset="-128"/>
        </a:defRPr>
      </a:lvl8pPr>
      <a:lvl9pPr marL="1828800" algn="ctr" defTabSz="457200" rtl="0" fontAlgn="base">
        <a:spcBef>
          <a:spcPct val="0"/>
        </a:spcBef>
        <a:spcAft>
          <a:spcPct val="0"/>
        </a:spcAft>
        <a:defRPr sz="3400" b="1">
          <a:solidFill>
            <a:srgbClr val="767676"/>
          </a:solidFill>
          <a:latin typeface="Arial" pitchFamily="34" charset="0"/>
          <a:ea typeface="MS PGothic" pitchFamily="34" charset="-128"/>
        </a:defRPr>
      </a:lvl9pPr>
    </p:titleStyle>
    <p:bodyStyle>
      <a:lvl1pPr marL="342900" indent="-342900" algn="l" defTabSz="457200" rtl="0" eaLnBrk="0" fontAlgn="base" hangingPunct="0">
        <a:spcBef>
          <a:spcPct val="20000"/>
        </a:spcBef>
        <a:spcAft>
          <a:spcPct val="0"/>
        </a:spcAft>
        <a:buClr>
          <a:srgbClr val="C8B474"/>
        </a:buClr>
        <a:buFont typeface="Arial" charset="0"/>
        <a:buChar char="•"/>
        <a:defRPr sz="3200" kern="1200">
          <a:solidFill>
            <a:schemeClr val="tx1"/>
          </a:solidFill>
          <a:latin typeface="Arial"/>
          <a:ea typeface="MS PGothic" pitchFamily="34" charset="-128"/>
          <a:cs typeface="Arial"/>
        </a:defRPr>
      </a:lvl1pPr>
      <a:lvl2pPr marL="742950" indent="-285750" algn="l" defTabSz="457200" rtl="0" eaLnBrk="0" fontAlgn="base" hangingPunct="0">
        <a:spcBef>
          <a:spcPct val="20000"/>
        </a:spcBef>
        <a:spcAft>
          <a:spcPct val="0"/>
        </a:spcAft>
        <a:buClr>
          <a:srgbClr val="C8B474"/>
        </a:buClr>
        <a:buFont typeface="Arial" charset="0"/>
        <a:buChar char="–"/>
        <a:defRPr sz="2800" kern="1200">
          <a:solidFill>
            <a:schemeClr val="tx1"/>
          </a:solidFill>
          <a:latin typeface="Arial"/>
          <a:ea typeface="MS PGothic" pitchFamily="34" charset="-128"/>
          <a:cs typeface="Arial"/>
        </a:defRPr>
      </a:lvl2pPr>
      <a:lvl3pPr marL="1143000" indent="-228600" algn="l" defTabSz="457200" rtl="0" eaLnBrk="0" fontAlgn="base" hangingPunct="0">
        <a:spcBef>
          <a:spcPct val="20000"/>
        </a:spcBef>
        <a:spcAft>
          <a:spcPct val="0"/>
        </a:spcAft>
        <a:buClr>
          <a:srgbClr val="C8B474"/>
        </a:buClr>
        <a:buFont typeface="Arial" charset="0"/>
        <a:buChar char="•"/>
        <a:defRPr sz="2400" kern="1200">
          <a:solidFill>
            <a:schemeClr val="tx1"/>
          </a:solidFill>
          <a:latin typeface="Arial"/>
          <a:ea typeface="MS PGothic" pitchFamily="34" charset="-128"/>
          <a:cs typeface="Arial"/>
        </a:defRPr>
      </a:lvl3pPr>
      <a:lvl4pPr marL="1600200" indent="-228600" algn="l" defTabSz="457200" rtl="0" eaLnBrk="0" fontAlgn="base" hangingPunct="0">
        <a:spcBef>
          <a:spcPct val="20000"/>
        </a:spcBef>
        <a:spcAft>
          <a:spcPct val="0"/>
        </a:spcAft>
        <a:buClr>
          <a:srgbClr val="C8B474"/>
        </a:buClr>
        <a:buFont typeface="Arial" charset="0"/>
        <a:buChar char="–"/>
        <a:defRPr sz="2000" kern="1200">
          <a:solidFill>
            <a:schemeClr val="tx1"/>
          </a:solidFill>
          <a:latin typeface="Arial"/>
          <a:ea typeface="MS PGothic" pitchFamily="34" charset="-128"/>
          <a:cs typeface="Arial"/>
        </a:defRPr>
      </a:lvl4pPr>
      <a:lvl5pPr marL="2057400" indent="-228600" algn="l" defTabSz="457200" rtl="0" eaLnBrk="0" fontAlgn="base" hangingPunct="0">
        <a:spcBef>
          <a:spcPct val="20000"/>
        </a:spcBef>
        <a:spcAft>
          <a:spcPct val="0"/>
        </a:spcAft>
        <a:buClr>
          <a:srgbClr val="C8B474"/>
        </a:buClr>
        <a:buFont typeface="Arial"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202" y="0"/>
            <a:ext cx="8381001" cy="1209600"/>
          </a:xfrm>
          <a:prstGeom prst="rect">
            <a:avLst/>
          </a:prstGeom>
        </p:spPr>
        <p:txBody>
          <a:bodyPr vert="horz" lIns="91440" tIns="45720" rIns="91440" bIns="45720" rtlCol="0" anchor="b"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331200" y="1390268"/>
            <a:ext cx="8381000" cy="4615249"/>
          </a:xfrm>
          <a:prstGeom prst="rect">
            <a:avLst/>
          </a:prstGeom>
        </p:spPr>
        <p:txBody>
          <a:bodyPr vert="horz" lIns="91440" tIns="45720" rIns="91440" bIns="45720" rtlCol="0">
            <a:noAutofit/>
          </a:bodyPr>
          <a:lstStyle/>
          <a:p>
            <a:pPr lvl="0"/>
            <a:r>
              <a:rPr lang="en-GB" noProof="0"/>
              <a:t>Click to edit Master text styles</a:t>
            </a:r>
          </a:p>
          <a:p>
            <a:pPr lvl="1"/>
            <a:r>
              <a:rPr lang="en-GB" noProof="0"/>
              <a:t>Second level</a:t>
            </a:r>
          </a:p>
          <a:p>
            <a:pPr lvl="2"/>
            <a:r>
              <a:rPr lang="en-GB" noProof="0"/>
              <a:t>Third level</a:t>
            </a:r>
          </a:p>
        </p:txBody>
      </p:sp>
      <p:sp>
        <p:nvSpPr>
          <p:cNvPr id="5" name="Footer Placeholder 4"/>
          <p:cNvSpPr>
            <a:spLocks noGrp="1"/>
          </p:cNvSpPr>
          <p:nvPr>
            <p:ph type="ftr" sz="quarter" idx="3"/>
          </p:nvPr>
        </p:nvSpPr>
        <p:spPr>
          <a:xfrm>
            <a:off x="617542" y="6319482"/>
            <a:ext cx="3954461" cy="365125"/>
          </a:xfrm>
          <a:prstGeom prst="rect">
            <a:avLst/>
          </a:prstGeom>
        </p:spPr>
        <p:txBody>
          <a:bodyPr vert="horz" lIns="91440" tIns="45720" rIns="91440" bIns="45720" rtlCol="0" anchor="ctr">
            <a:noAutofit/>
          </a:bodyPr>
          <a:lstStyle>
            <a:lvl1pPr algn="l">
              <a:defRPr sz="800" b="0">
                <a:solidFill>
                  <a:schemeClr val="tx1">
                    <a:tint val="75000"/>
                  </a:schemeClr>
                </a:solidFill>
                <a:latin typeface="Arial"/>
                <a:cs typeface="Aria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331203" y="6319482"/>
            <a:ext cx="390845" cy="365125"/>
          </a:xfrm>
          <a:prstGeom prst="rect">
            <a:avLst/>
          </a:prstGeom>
        </p:spPr>
        <p:txBody>
          <a:bodyPr vert="horz" lIns="91440" tIns="45720" rIns="91440" bIns="45720" rtlCol="0" anchor="ctr">
            <a:noAutofit/>
          </a:bodyPr>
          <a:lstStyle>
            <a:lvl1pPr algn="l">
              <a:defRPr sz="800" b="1">
                <a:solidFill>
                  <a:schemeClr val="accent6"/>
                </a:solidFill>
                <a:latin typeface="Arial"/>
                <a:cs typeface="Arial"/>
              </a:defRPr>
            </a:lvl1pPr>
          </a:lstStyle>
          <a:p>
            <a:fld id="{5B2ACB19-C0E1-7345-B8BA-15A723BE30E5}" type="slidenum">
              <a:rPr lang="en-GB" smtClean="0">
                <a:solidFill>
                  <a:srgbClr val="7A6F69"/>
                </a:solidFill>
              </a:rPr>
              <a:pPr/>
              <a:t>‹#›</a:t>
            </a:fld>
            <a:endParaRPr lang="en-GB">
              <a:solidFill>
                <a:srgbClr val="7A6F69"/>
              </a:solidFill>
            </a:endParaRPr>
          </a:p>
        </p:txBody>
      </p:sp>
      <p:pic>
        <p:nvPicPr>
          <p:cNvPr id="8" name="Picture 49"/>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7727950" y="6310006"/>
            <a:ext cx="984250" cy="353255"/>
          </a:xfrm>
          <a:prstGeom prst="rect">
            <a:avLst/>
          </a:prstGeom>
          <a:noFill/>
          <a:ln w="9525">
            <a:noFill/>
            <a:miter lim="800000"/>
            <a:headEnd/>
            <a:tailEnd/>
          </a:ln>
        </p:spPr>
      </p:pic>
      <p:cxnSp>
        <p:nvCxnSpPr>
          <p:cNvPr id="9" name="Straight Connector 8"/>
          <p:cNvCxnSpPr/>
          <p:nvPr/>
        </p:nvCxnSpPr>
        <p:spPr>
          <a:xfrm>
            <a:off x="431800" y="6180138"/>
            <a:ext cx="8280400" cy="0"/>
          </a:xfrm>
          <a:prstGeom prst="line">
            <a:avLst/>
          </a:prstGeom>
          <a:ln w="6350" cmpd="sng">
            <a:solidFill>
              <a:srgbClr val="CBC7B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5965832"/>
      </p:ext>
    </p:extLst>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 id="2147484764" r:id="rId12"/>
    <p:sldLayoutId id="2147484765" r:id="rId13"/>
    <p:sldLayoutId id="2147484766" r:id="rId14"/>
    <p:sldLayoutId id="2147484767" r:id="rId15"/>
    <p:sldLayoutId id="2147484768" r:id="rId16"/>
    <p:sldLayoutId id="2147484769" r:id="rId17"/>
    <p:sldLayoutId id="2147484770" r:id="rId18"/>
    <p:sldLayoutId id="2147484771" r:id="rId19"/>
    <p:sldLayoutId id="2147484772" r:id="rId20"/>
    <p:sldLayoutId id="2147484773" r:id="rId21"/>
  </p:sldLayoutIdLst>
  <p:hf hdr="0" ftr="0" dt="0"/>
  <p:txStyles>
    <p:titleStyle>
      <a:lvl1pPr algn="l" defTabSz="457200" rtl="0" eaLnBrk="1" latinLnBrk="0" hangingPunct="1">
        <a:lnSpc>
          <a:spcPct val="90000"/>
        </a:lnSpc>
        <a:spcBef>
          <a:spcPct val="0"/>
        </a:spcBef>
        <a:buNone/>
        <a:defRPr sz="2800" b="1" kern="1200">
          <a:solidFill>
            <a:schemeClr val="accent1"/>
          </a:solidFill>
          <a:latin typeface="Arial"/>
          <a:ea typeface="+mj-ea"/>
          <a:cs typeface="Arial"/>
        </a:defRPr>
      </a:lvl1pPr>
    </p:titleStyle>
    <p:bodyStyle>
      <a:lvl1pPr marL="177800" indent="-177800" algn="l" defTabSz="457200" rtl="0" eaLnBrk="1" latinLnBrk="0" hangingPunct="1">
        <a:lnSpc>
          <a:spcPct val="110000"/>
        </a:lnSpc>
        <a:spcBef>
          <a:spcPts val="800"/>
        </a:spcBef>
        <a:buClr>
          <a:schemeClr val="accent4"/>
        </a:buClr>
        <a:buSzPct val="80000"/>
        <a:buFont typeface="Wingdings 3" charset="2"/>
        <a:buChar char="}"/>
        <a:defRPr sz="1800" kern="1200">
          <a:solidFill>
            <a:schemeClr val="tx1"/>
          </a:solidFill>
          <a:latin typeface="Arial"/>
          <a:ea typeface="+mn-ea"/>
          <a:cs typeface="Arial"/>
        </a:defRPr>
      </a:lvl1pPr>
      <a:lvl2pPr marL="358775" indent="-179388" algn="l" defTabSz="457200" rtl="0" eaLnBrk="1" latinLnBrk="0" hangingPunct="1">
        <a:lnSpc>
          <a:spcPct val="110000"/>
        </a:lnSpc>
        <a:spcBef>
          <a:spcPts val="200"/>
        </a:spcBef>
        <a:buClr>
          <a:schemeClr val="accent4"/>
        </a:buClr>
        <a:buFont typeface="Lucida Grande"/>
        <a:buChar char="-"/>
        <a:defRPr sz="1600" kern="1200">
          <a:solidFill>
            <a:schemeClr val="tx1"/>
          </a:solidFill>
          <a:latin typeface="Arial"/>
          <a:ea typeface="+mn-ea"/>
          <a:cs typeface="Arial"/>
        </a:defRPr>
      </a:lvl2pPr>
      <a:lvl3pPr marL="538163" indent="-179388" algn="l" defTabSz="457200" rtl="0" eaLnBrk="1" latinLnBrk="0" hangingPunct="1">
        <a:lnSpc>
          <a:spcPct val="110000"/>
        </a:lnSpc>
        <a:spcBef>
          <a:spcPts val="200"/>
        </a:spcBef>
        <a:buClr>
          <a:schemeClr val="accent4"/>
        </a:buClr>
        <a:buFont typeface="Lucida Grande"/>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46" descr="ESB_Powerpoint_design_background3.jpg"/>
          <p:cNvPicPr>
            <a:picLocks noChangeAspect="1"/>
          </p:cNvPicPr>
          <p:nvPr/>
        </p:nvPicPr>
        <p:blipFill>
          <a:blip r:embed="rId20"/>
          <a:srcRect/>
          <a:stretch>
            <a:fillRect/>
          </a:stretch>
        </p:blipFill>
        <p:spPr bwMode="auto">
          <a:xfrm>
            <a:off x="0" y="6350"/>
            <a:ext cx="9144000" cy="6858000"/>
          </a:xfrm>
          <a:prstGeom prst="rect">
            <a:avLst/>
          </a:prstGeom>
          <a:noFill/>
          <a:ln w="9525">
            <a:noFill/>
            <a:miter lim="800000"/>
            <a:headEnd/>
            <a:tailEnd/>
          </a:ln>
        </p:spPr>
      </p:pic>
      <p:sp>
        <p:nvSpPr>
          <p:cNvPr id="1027" name="Rectangle 10"/>
          <p:cNvSpPr>
            <a:spLocks noGrp="1" noChangeArrowheads="1"/>
          </p:cNvSpPr>
          <p:nvPr>
            <p:ph type="title"/>
          </p:nvPr>
        </p:nvSpPr>
        <p:spPr bwMode="auto">
          <a:xfrm>
            <a:off x="495300" y="398476"/>
            <a:ext cx="6669088" cy="536575"/>
          </a:xfrm>
          <a:prstGeom prst="rect">
            <a:avLst/>
          </a:prstGeom>
          <a:noFill/>
          <a:ln w="9525">
            <a:noFill/>
            <a:miter lim="800000"/>
            <a:headEnd/>
            <a:tailEnd/>
          </a:ln>
        </p:spPr>
        <p:txBody>
          <a:bodyPr vert="horz" wrap="square" lIns="0" tIns="59454" rIns="118909" bIns="59454" numCol="1" anchor="t" anchorCtr="0" compatLnSpc="1">
            <a:prstTxWarp prst="textNoShape">
              <a:avLst/>
            </a:prstTxWarp>
          </a:bodyPr>
          <a:lstStyle/>
          <a:p>
            <a:pPr lvl="0"/>
            <a:r>
              <a:rPr lang="en-US" smtClean="0"/>
              <a:t>Click to edit Master title style</a:t>
            </a:r>
            <a:endParaRPr lang="en-GB" smtClean="0"/>
          </a:p>
        </p:txBody>
      </p:sp>
      <p:sp>
        <p:nvSpPr>
          <p:cNvPr id="1028" name="Rectangle 9"/>
          <p:cNvSpPr>
            <a:spLocks noGrp="1" noChangeArrowheads="1"/>
          </p:cNvSpPr>
          <p:nvPr>
            <p:ph type="body" idx="1"/>
          </p:nvPr>
        </p:nvSpPr>
        <p:spPr bwMode="auto">
          <a:xfrm>
            <a:off x="496896" y="1111251"/>
            <a:ext cx="8123237" cy="4735513"/>
          </a:xfrm>
          <a:prstGeom prst="rect">
            <a:avLst/>
          </a:prstGeom>
          <a:noFill/>
          <a:ln w="9525">
            <a:noFill/>
            <a:miter lim="800000"/>
            <a:headEnd/>
            <a:tailEnd/>
          </a:ln>
        </p:spPr>
        <p:txBody>
          <a:bodyPr vert="horz" wrap="square" lIns="0" tIns="44489" rIns="88977" bIns="44489" numCol="1" anchor="t" anchorCtr="0" compatLnSpc="1">
            <a:prstTxWarp prst="textNoShape">
              <a:avLst/>
            </a:prstTxWarp>
          </a:bodyPr>
          <a:lstStyle/>
          <a:p>
            <a:pPr lvl="0"/>
            <a:r>
              <a:rPr lang="en-GB" smtClean="0"/>
              <a:t>Click to edit Master text styles</a:t>
            </a:r>
          </a:p>
          <a:p>
            <a:pPr lvl="1"/>
            <a:r>
              <a:rPr lang="en-GB" smtClean="0"/>
              <a:t>Click to edit Master text styles</a:t>
            </a:r>
          </a:p>
          <a:p>
            <a:pPr lvl="2"/>
            <a:r>
              <a:rPr lang="en-GB" smtClean="0"/>
              <a:t>Third level</a:t>
            </a:r>
          </a:p>
          <a:p>
            <a:pPr lvl="3"/>
            <a:r>
              <a:rPr lang="en-GB" smtClean="0"/>
              <a:t>Fourth level</a:t>
            </a:r>
          </a:p>
          <a:p>
            <a:pPr lvl="4"/>
            <a:r>
              <a:rPr lang="en-GB" smtClean="0"/>
              <a:t>Fifth level</a:t>
            </a:r>
          </a:p>
        </p:txBody>
      </p:sp>
      <p:sp>
        <p:nvSpPr>
          <p:cNvPr id="1410060" name="Text Box 12"/>
          <p:cNvSpPr txBox="1">
            <a:spLocks noChangeArrowheads="1"/>
          </p:cNvSpPr>
          <p:nvPr/>
        </p:nvSpPr>
        <p:spPr bwMode="auto">
          <a:xfrm>
            <a:off x="60328" y="6523038"/>
            <a:ext cx="436563" cy="230832"/>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lnSpc>
                <a:spcPct val="90000"/>
              </a:lnSpc>
              <a:spcAft>
                <a:spcPct val="50000"/>
              </a:spcAft>
              <a:buClr>
                <a:srgbClr val="A59D95"/>
              </a:buClr>
              <a:buSzPct val="25000"/>
              <a:buFont typeface="Wingdings" panose="05000000000000000000" pitchFamily="2" charset="2"/>
              <a:buNone/>
              <a:defRPr/>
            </a:pPr>
            <a:fld id="{FF5ED3E6-09A7-4538-AF2A-57F15171703F}" type="slidenum">
              <a:rPr lang="en-US" sz="1000" smtClean="0">
                <a:solidFill>
                  <a:srgbClr val="FFFFFF"/>
                </a:solidFill>
              </a:rPr>
              <a:pPr algn="ctr" eaLnBrk="0" hangingPunct="0">
                <a:lnSpc>
                  <a:spcPct val="90000"/>
                </a:lnSpc>
                <a:spcAft>
                  <a:spcPct val="50000"/>
                </a:spcAft>
                <a:buClr>
                  <a:srgbClr val="A59D95"/>
                </a:buClr>
                <a:buSzPct val="25000"/>
                <a:buFont typeface="Wingdings" panose="05000000000000000000" pitchFamily="2" charset="2"/>
                <a:buNone/>
                <a:defRPr/>
              </a:pPr>
              <a:t>‹#›</a:t>
            </a:fld>
            <a:endParaRPr lang="en-US" sz="1000" dirty="0" smtClean="0">
              <a:solidFill>
                <a:srgbClr val="FFFFFF"/>
              </a:solidFill>
            </a:endParaRPr>
          </a:p>
        </p:txBody>
      </p:sp>
      <p:sp>
        <p:nvSpPr>
          <p:cNvPr id="51" name="Footer Placeholder 50"/>
          <p:cNvSpPr>
            <a:spLocks noGrp="1"/>
          </p:cNvSpPr>
          <p:nvPr>
            <p:ph type="ftr" sz="quarter" idx="3"/>
          </p:nvPr>
        </p:nvSpPr>
        <p:spPr>
          <a:xfrm>
            <a:off x="3995740" y="6538913"/>
            <a:ext cx="3816350" cy="196850"/>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90000"/>
              </a:lnSpc>
              <a:spcAft>
                <a:spcPct val="50000"/>
              </a:spcAft>
              <a:buClr>
                <a:schemeClr val="bg1"/>
              </a:buClr>
              <a:buSzPct val="25000"/>
              <a:buFont typeface="Wingdings" panose="05000000000000000000" pitchFamily="2" charset="2"/>
              <a:buNone/>
              <a:defRPr sz="1000">
                <a:solidFill>
                  <a:srgbClr val="FFFFFF"/>
                </a:solidFill>
                <a:latin typeface="Arial" panose="020B0604020202020204" pitchFamily="34" charset="0"/>
                <a:cs typeface="Arial" panose="020B0604020202020204" pitchFamily="34" charset="0"/>
              </a:defRPr>
            </a:lvl1pPr>
          </a:lstStyle>
          <a:p>
            <a:pPr defTabSz="914400">
              <a:buClr>
                <a:srgbClr val="A59D95"/>
              </a:buClr>
            </a:pPr>
            <a:endParaRPr lang="en-IE" dirty="0"/>
          </a:p>
        </p:txBody>
      </p:sp>
      <p:sp>
        <p:nvSpPr>
          <p:cNvPr id="54" name="Footer Placeholder 50"/>
          <p:cNvSpPr txBox="1">
            <a:spLocks/>
          </p:cNvSpPr>
          <p:nvPr/>
        </p:nvSpPr>
        <p:spPr>
          <a:xfrm>
            <a:off x="7772400" y="6454789"/>
            <a:ext cx="1123950" cy="365125"/>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lnSpc>
                <a:spcPct val="90000"/>
              </a:lnSpc>
              <a:spcAft>
                <a:spcPct val="50000"/>
              </a:spcAft>
              <a:buClr>
                <a:srgbClr val="A59D95"/>
              </a:buClr>
              <a:buSzPct val="25000"/>
              <a:buFont typeface="Wingdings" panose="05000000000000000000" pitchFamily="2" charset="2"/>
              <a:buNone/>
              <a:defRPr/>
            </a:pPr>
            <a:r>
              <a:rPr lang="en-IE" sz="1000" b="1" dirty="0" smtClean="0">
                <a:solidFill>
                  <a:srgbClr val="FFFFFF"/>
                </a:solidFill>
              </a:rPr>
              <a:t>esbnetworks.ie</a:t>
            </a:r>
          </a:p>
        </p:txBody>
      </p:sp>
      <p:sp>
        <p:nvSpPr>
          <p:cNvPr id="10" name="Rectangle 13"/>
          <p:cNvSpPr>
            <a:spLocks noChangeArrowheads="1"/>
          </p:cNvSpPr>
          <p:nvPr/>
        </p:nvSpPr>
        <p:spPr bwMode="auto">
          <a:xfrm>
            <a:off x="496896" y="976313"/>
            <a:ext cx="8123237" cy="42862"/>
          </a:xfrm>
          <a:prstGeom prst="rect">
            <a:avLst/>
          </a:prstGeom>
          <a:gradFill rotWithShape="0">
            <a:gsLst>
              <a:gs pos="0">
                <a:srgbClr val="110352"/>
              </a:gs>
              <a:gs pos="12000">
                <a:srgbClr val="110352"/>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hangingPunct="0">
              <a:lnSpc>
                <a:spcPct val="90000"/>
              </a:lnSpc>
              <a:spcAft>
                <a:spcPct val="50000"/>
              </a:spcAft>
              <a:buClr>
                <a:srgbClr val="A59D95"/>
              </a:buClr>
              <a:buSzPct val="25000"/>
              <a:buFont typeface="Wingdings" panose="05000000000000000000" pitchFamily="2" charset="2"/>
              <a:buNone/>
              <a:defRPr/>
            </a:pPr>
            <a:endParaRPr lang="en-IE" dirty="0" smtClean="0">
              <a:solidFill>
                <a:srgbClr val="336699"/>
              </a:solidFill>
            </a:endParaRPr>
          </a:p>
        </p:txBody>
      </p:sp>
      <p:pic>
        <p:nvPicPr>
          <p:cNvPr id="1033" name="Picture 24" descr="ESB_Networks_brandma#D1CA65"/>
          <p:cNvPicPr>
            <a:picLocks noChangeAspect="1" noChangeArrowheads="1"/>
          </p:cNvPicPr>
          <p:nvPr/>
        </p:nvPicPr>
        <p:blipFill>
          <a:blip r:embed="rId21"/>
          <a:srcRect/>
          <a:stretch>
            <a:fillRect/>
          </a:stretch>
        </p:blipFill>
        <p:spPr bwMode="auto">
          <a:xfrm>
            <a:off x="7164388" y="476251"/>
            <a:ext cx="1439862" cy="406400"/>
          </a:xfrm>
          <a:prstGeom prst="rect">
            <a:avLst/>
          </a:prstGeom>
          <a:noFill/>
          <a:ln w="9525">
            <a:noFill/>
            <a:miter lim="800000"/>
            <a:headEnd/>
            <a:tailEnd/>
          </a:ln>
        </p:spPr>
      </p:pic>
    </p:spTree>
    <p:extLst>
      <p:ext uri="{BB962C8B-B14F-4D97-AF65-F5344CB8AC3E}">
        <p14:creationId xmlns:p14="http://schemas.microsoft.com/office/powerpoint/2010/main" val="292540805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Lst>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342900" indent="-342900" algn="l" defTabSz="889000" rtl="0" eaLnBrk="1" fontAlgn="base" hangingPunct="1">
        <a:spcBef>
          <a:spcPct val="0"/>
        </a:spcBef>
        <a:spcAft>
          <a:spcPts val="1200"/>
        </a:spcAft>
        <a:buClr>
          <a:schemeClr val="bg2"/>
        </a:buClr>
        <a:buSzPct val="100000"/>
        <a:buFont typeface="Arial" charset="0"/>
        <a:defRPr sz="1600" b="1" kern="1200">
          <a:solidFill>
            <a:srgbClr val="003C71"/>
          </a:solidFill>
          <a:latin typeface="+mn-lt"/>
          <a:ea typeface="+mn-ea"/>
          <a:cs typeface="+mn-cs"/>
        </a:defRPr>
      </a:lvl1pPr>
      <a:lvl2pPr marL="215900" indent="-214313" algn="l" defTabSz="889000" rtl="0" eaLnBrk="1" fontAlgn="base" hangingPunct="1">
        <a:spcBef>
          <a:spcPct val="0"/>
        </a:spcBef>
        <a:spcAft>
          <a:spcPct val="50000"/>
        </a:spcAft>
        <a:buClr>
          <a:schemeClr val="accent2"/>
        </a:buClr>
        <a:buFont typeface="Arial" charset="0"/>
        <a:buChar char="●"/>
        <a:defRPr sz="1500" kern="1200">
          <a:solidFill>
            <a:srgbClr val="336699"/>
          </a:solidFill>
          <a:latin typeface="+mn-lt"/>
          <a:ea typeface="+mn-ea"/>
          <a:cs typeface="+mn-cs"/>
        </a:defRPr>
      </a:lvl2pPr>
      <a:lvl3pPr marL="506413" indent="-2174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3pPr>
      <a:lvl4pPr marL="796925" indent="-179388" algn="l" defTabSz="889000" rtl="0" eaLnBrk="1" fontAlgn="base" hangingPunct="1">
        <a:spcBef>
          <a:spcPct val="0"/>
        </a:spcBef>
        <a:spcAft>
          <a:spcPct val="50000"/>
        </a:spcAft>
        <a:buClr>
          <a:srgbClr val="333333"/>
        </a:buClr>
        <a:buFont typeface="Wingdings" pitchFamily="2" charset="2"/>
        <a:buChar char="§"/>
        <a:defRPr sz="1200" kern="1200">
          <a:solidFill>
            <a:srgbClr val="003C71"/>
          </a:solidFill>
          <a:latin typeface="+mn-lt"/>
          <a:ea typeface="+mn-ea"/>
          <a:cs typeface="+mn-cs"/>
        </a:defRPr>
      </a:lvl4pPr>
      <a:lvl5pPr marL="1082675" indent="-1539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202" y="0"/>
            <a:ext cx="8381001" cy="1209600"/>
          </a:xfrm>
          <a:prstGeom prst="rect">
            <a:avLst/>
          </a:prstGeom>
        </p:spPr>
        <p:txBody>
          <a:bodyPr vert="horz" lIns="91440" tIns="45720" rIns="91440" bIns="45720" rtlCol="0" anchor="b"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331200" y="1390268"/>
            <a:ext cx="8381000" cy="4615249"/>
          </a:xfrm>
          <a:prstGeom prst="rect">
            <a:avLst/>
          </a:prstGeom>
        </p:spPr>
        <p:txBody>
          <a:bodyPr vert="horz" lIns="91440" tIns="45720" rIns="91440" bIns="45720" rtlCol="0">
            <a:noAutofit/>
          </a:bodyPr>
          <a:lstStyle/>
          <a:p>
            <a:pPr lvl="0"/>
            <a:r>
              <a:rPr lang="en-GB" noProof="0"/>
              <a:t>Click to edit Master text styles</a:t>
            </a:r>
          </a:p>
          <a:p>
            <a:pPr lvl="1"/>
            <a:r>
              <a:rPr lang="en-GB" noProof="0"/>
              <a:t>Second level</a:t>
            </a:r>
          </a:p>
          <a:p>
            <a:pPr lvl="2"/>
            <a:r>
              <a:rPr lang="en-GB" noProof="0"/>
              <a:t>Third level</a:t>
            </a:r>
          </a:p>
        </p:txBody>
      </p:sp>
      <p:sp>
        <p:nvSpPr>
          <p:cNvPr id="5" name="Footer Placeholder 4"/>
          <p:cNvSpPr>
            <a:spLocks noGrp="1"/>
          </p:cNvSpPr>
          <p:nvPr>
            <p:ph type="ftr" sz="quarter" idx="3"/>
          </p:nvPr>
        </p:nvSpPr>
        <p:spPr>
          <a:xfrm>
            <a:off x="617542" y="6319482"/>
            <a:ext cx="3954461" cy="365125"/>
          </a:xfrm>
          <a:prstGeom prst="rect">
            <a:avLst/>
          </a:prstGeom>
        </p:spPr>
        <p:txBody>
          <a:bodyPr vert="horz" lIns="91440" tIns="45720" rIns="91440" bIns="45720" rtlCol="0" anchor="ctr">
            <a:noAutofit/>
          </a:bodyPr>
          <a:lstStyle>
            <a:lvl1pPr algn="l">
              <a:defRPr sz="800" b="0">
                <a:solidFill>
                  <a:schemeClr val="tx1">
                    <a:tint val="75000"/>
                  </a:schemeClr>
                </a:solidFill>
                <a:latin typeface="Arial"/>
                <a:cs typeface="Aria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331203" y="6319482"/>
            <a:ext cx="390845" cy="365125"/>
          </a:xfrm>
          <a:prstGeom prst="rect">
            <a:avLst/>
          </a:prstGeom>
        </p:spPr>
        <p:txBody>
          <a:bodyPr vert="horz" lIns="91440" tIns="45720" rIns="91440" bIns="45720" rtlCol="0" anchor="ctr">
            <a:noAutofit/>
          </a:bodyPr>
          <a:lstStyle>
            <a:lvl1pPr algn="l">
              <a:defRPr sz="800" b="1">
                <a:solidFill>
                  <a:schemeClr val="accent6"/>
                </a:solidFill>
                <a:latin typeface="Arial"/>
                <a:cs typeface="Arial"/>
              </a:defRPr>
            </a:lvl1pPr>
          </a:lstStyle>
          <a:p>
            <a:fld id="{5B2ACB19-C0E1-7345-B8BA-15A723BE30E5}" type="slidenum">
              <a:rPr lang="en-GB" smtClean="0">
                <a:solidFill>
                  <a:srgbClr val="7A6F69"/>
                </a:solidFill>
              </a:rPr>
              <a:pPr/>
              <a:t>‹#›</a:t>
            </a:fld>
            <a:endParaRPr lang="en-GB">
              <a:solidFill>
                <a:srgbClr val="7A6F69"/>
              </a:solidFill>
            </a:endParaRPr>
          </a:p>
        </p:txBody>
      </p:sp>
      <p:pic>
        <p:nvPicPr>
          <p:cNvPr id="8" name="Picture 49"/>
          <p:cNvPicPr>
            <a:picLocks noChangeAspect="1" noChangeArrowheads="1"/>
          </p:cNvPicPr>
          <p:nvPr/>
        </p:nvPicPr>
        <p:blipFill>
          <a:blip r:embed="rId24" cstate="screen">
            <a:extLst>
              <a:ext uri="{28A0092B-C50C-407E-A947-70E740481C1C}">
                <a14:useLocalDpi xmlns:a14="http://schemas.microsoft.com/office/drawing/2010/main"/>
              </a:ext>
            </a:extLst>
          </a:blip>
          <a:stretch>
            <a:fillRect/>
          </a:stretch>
        </p:blipFill>
        <p:spPr bwMode="auto">
          <a:xfrm>
            <a:off x="7727950" y="6310006"/>
            <a:ext cx="984250" cy="353255"/>
          </a:xfrm>
          <a:prstGeom prst="rect">
            <a:avLst/>
          </a:prstGeom>
          <a:noFill/>
          <a:ln w="9525">
            <a:noFill/>
            <a:miter lim="800000"/>
            <a:headEnd/>
            <a:tailEnd/>
          </a:ln>
        </p:spPr>
      </p:pic>
      <p:cxnSp>
        <p:nvCxnSpPr>
          <p:cNvPr id="9" name="Straight Connector 8"/>
          <p:cNvCxnSpPr/>
          <p:nvPr/>
        </p:nvCxnSpPr>
        <p:spPr>
          <a:xfrm>
            <a:off x="431800" y="6180138"/>
            <a:ext cx="8280400" cy="0"/>
          </a:xfrm>
          <a:prstGeom prst="line">
            <a:avLst/>
          </a:prstGeom>
          <a:ln w="6350" cmpd="sng">
            <a:solidFill>
              <a:srgbClr val="CBC7B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3219073"/>
      </p:ext>
    </p:extLst>
  </p:cSld>
  <p:clrMap bg1="lt1" tx1="dk1" bg2="lt2" tx2="dk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 id="2147484786" r:id="rId12"/>
    <p:sldLayoutId id="2147484787" r:id="rId13"/>
    <p:sldLayoutId id="2147484788" r:id="rId14"/>
    <p:sldLayoutId id="2147484789" r:id="rId15"/>
    <p:sldLayoutId id="2147484790" r:id="rId16"/>
    <p:sldLayoutId id="2147484791" r:id="rId17"/>
    <p:sldLayoutId id="2147484792" r:id="rId18"/>
    <p:sldLayoutId id="2147484793" r:id="rId19"/>
    <p:sldLayoutId id="2147484794" r:id="rId20"/>
    <p:sldLayoutId id="2147484795" r:id="rId21"/>
    <p:sldLayoutId id="2147484796" r:id="rId22"/>
  </p:sldLayoutIdLst>
  <p:hf hdr="0" ftr="0" dt="0"/>
  <p:txStyles>
    <p:titleStyle>
      <a:lvl1pPr algn="l" defTabSz="457200" rtl="0" eaLnBrk="1" latinLnBrk="0" hangingPunct="1">
        <a:lnSpc>
          <a:spcPct val="90000"/>
        </a:lnSpc>
        <a:spcBef>
          <a:spcPct val="0"/>
        </a:spcBef>
        <a:buNone/>
        <a:defRPr sz="2800" b="1" kern="1200">
          <a:solidFill>
            <a:schemeClr val="accent1"/>
          </a:solidFill>
          <a:latin typeface="Arial"/>
          <a:ea typeface="+mj-ea"/>
          <a:cs typeface="Arial"/>
        </a:defRPr>
      </a:lvl1pPr>
    </p:titleStyle>
    <p:bodyStyle>
      <a:lvl1pPr marL="177800" indent="-177800" algn="l" defTabSz="457200" rtl="0" eaLnBrk="1" latinLnBrk="0" hangingPunct="1">
        <a:lnSpc>
          <a:spcPct val="110000"/>
        </a:lnSpc>
        <a:spcBef>
          <a:spcPts val="800"/>
        </a:spcBef>
        <a:buClr>
          <a:schemeClr val="accent4"/>
        </a:buClr>
        <a:buSzPct val="80000"/>
        <a:buFont typeface="Wingdings 3" charset="2"/>
        <a:buChar char="}"/>
        <a:defRPr sz="1800" kern="1200">
          <a:solidFill>
            <a:schemeClr val="tx1"/>
          </a:solidFill>
          <a:latin typeface="Arial"/>
          <a:ea typeface="+mn-ea"/>
          <a:cs typeface="Arial"/>
        </a:defRPr>
      </a:lvl1pPr>
      <a:lvl2pPr marL="358775" indent="-179388" algn="l" defTabSz="457200" rtl="0" eaLnBrk="1" latinLnBrk="0" hangingPunct="1">
        <a:lnSpc>
          <a:spcPct val="110000"/>
        </a:lnSpc>
        <a:spcBef>
          <a:spcPts val="200"/>
        </a:spcBef>
        <a:buClr>
          <a:schemeClr val="accent4"/>
        </a:buClr>
        <a:buFont typeface="Lucida Grande"/>
        <a:buChar char="-"/>
        <a:defRPr sz="1600" kern="1200">
          <a:solidFill>
            <a:schemeClr val="tx1"/>
          </a:solidFill>
          <a:latin typeface="Arial"/>
          <a:ea typeface="+mn-ea"/>
          <a:cs typeface="Arial"/>
        </a:defRPr>
      </a:lvl2pPr>
      <a:lvl3pPr marL="538163" indent="-179388" algn="l" defTabSz="457200" rtl="0" eaLnBrk="1" latinLnBrk="0" hangingPunct="1">
        <a:lnSpc>
          <a:spcPct val="110000"/>
        </a:lnSpc>
        <a:spcBef>
          <a:spcPts val="200"/>
        </a:spcBef>
        <a:buClr>
          <a:schemeClr val="accent4"/>
        </a:buClr>
        <a:buFont typeface="Lucida Grande"/>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7574D73-AF2D-4484-8B83-C3AC14A1849C}" type="datetime1">
              <a:rPr lang="en-US" smtClean="0">
                <a:solidFill>
                  <a:prstClr val="black">
                    <a:tint val="75000"/>
                  </a:prstClr>
                </a:solidFill>
              </a:rPr>
              <a:pPr defTabSz="914400"/>
              <a:t>6/4/2019</a:t>
            </a:fld>
            <a:endParaRPr lang="en-IE"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IE"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CEF60F9-EAF3-4F4F-B7C4-F68A048ADDCB}" type="slidenum">
              <a:rPr lang="en-IE" smtClean="0">
                <a:solidFill>
                  <a:prstClr val="black">
                    <a:tint val="75000"/>
                  </a:prstClr>
                </a:solidFill>
              </a:rPr>
              <a:pPr defTabSz="914400"/>
              <a:t>‹#›</a:t>
            </a:fld>
            <a:endParaRPr lang="en-IE" dirty="0">
              <a:solidFill>
                <a:prstClr val="black">
                  <a:tint val="75000"/>
                </a:prstClr>
              </a:solidFill>
            </a:endParaRPr>
          </a:p>
        </p:txBody>
      </p:sp>
    </p:spTree>
    <p:extLst>
      <p:ext uri="{BB962C8B-B14F-4D97-AF65-F5344CB8AC3E}">
        <p14:creationId xmlns:p14="http://schemas.microsoft.com/office/powerpoint/2010/main" val="2316589267"/>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Lst>
  <p:hf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12"/>
          <p:cNvGrpSpPr>
            <a:grpSpLocks/>
          </p:cNvGrpSpPr>
          <p:nvPr/>
        </p:nvGrpSpPr>
        <p:grpSpPr bwMode="auto">
          <a:xfrm>
            <a:off x="-25400" y="5373688"/>
            <a:ext cx="9236075" cy="1484312"/>
            <a:chOff x="-25658" y="5373351"/>
            <a:chExt cx="9237011" cy="1484649"/>
          </a:xfrm>
        </p:grpSpPr>
        <p:pic>
          <p:nvPicPr>
            <p:cNvPr id="1033" name="Picture 13" descr="EirGrid Arc for PowerPoint.ai"/>
            <p:cNvPicPr>
              <a:picLocks noChangeAspect="1"/>
            </p:cNvPicPr>
            <p:nvPr/>
          </p:nvPicPr>
          <p:blipFill>
            <a:blip r:embed="rId14">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sp>
        <p:nvSpPr>
          <p:cNvPr id="1027" name="Title Placeholder 1"/>
          <p:cNvSpPr>
            <a:spLocks noGrp="1"/>
          </p:cNvSpPr>
          <p:nvPr>
            <p:ph type="title"/>
          </p:nvPr>
        </p:nvSpPr>
        <p:spPr bwMode="auto">
          <a:xfrm>
            <a:off x="203200" y="246063"/>
            <a:ext cx="87550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IE" altLang="en-US" smtClean="0"/>
          </a:p>
        </p:txBody>
      </p:sp>
      <p:sp>
        <p:nvSpPr>
          <p:cNvPr id="1028" name="Text Placeholder 2"/>
          <p:cNvSpPr>
            <a:spLocks noGrp="1"/>
          </p:cNvSpPr>
          <p:nvPr>
            <p:ph type="body" idx="1"/>
          </p:nvPr>
        </p:nvSpPr>
        <p:spPr bwMode="auto">
          <a:xfrm>
            <a:off x="203200" y="1390650"/>
            <a:ext cx="8755063"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IE" altLang="en-US" smtClean="0"/>
          </a:p>
        </p:txBody>
      </p:sp>
      <p:sp>
        <p:nvSpPr>
          <p:cNvPr id="4" name="Date Placeholder 3"/>
          <p:cNvSpPr>
            <a:spLocks noGrp="1"/>
          </p:cNvSpPr>
          <p:nvPr>
            <p:ph type="dt" sz="half" idx="2"/>
          </p:nvPr>
        </p:nvSpPr>
        <p:spPr>
          <a:xfrm>
            <a:off x="457200" y="74199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914400"/>
            <a:fld id="{B9B1C0A4-27DB-48CF-BB88-D64BA3E00A98}" type="datetime1">
              <a:rPr lang="en-IE" altLang="en-US" smtClean="0"/>
              <a:pPr defTabSz="914400"/>
              <a:t>04/06/2019</a:t>
            </a:fld>
            <a:endParaRPr lang="en-IE" altLang="en-US" dirty="0"/>
          </a:p>
        </p:txBody>
      </p:sp>
      <p:sp>
        <p:nvSpPr>
          <p:cNvPr id="5" name="Footer Placeholder 4"/>
          <p:cNvSpPr>
            <a:spLocks noGrp="1"/>
          </p:cNvSpPr>
          <p:nvPr>
            <p:ph type="ftr" sz="quarter" idx="3"/>
          </p:nvPr>
        </p:nvSpPr>
        <p:spPr>
          <a:xfrm>
            <a:off x="3124200" y="7419975"/>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ea typeface="+mn-ea"/>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74199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914400"/>
            <a:fld id="{EBB99EE8-1094-484A-BBE0-829B042AC30B}" type="slidenum">
              <a:rPr lang="en-IE" altLang="en-US"/>
              <a:pPr defTabSz="914400"/>
              <a:t>‹#›</a:t>
            </a:fld>
            <a:endParaRPr lang="en-IE" altLang="en-US" dirty="0"/>
          </a:p>
        </p:txBody>
      </p:sp>
      <p:pic>
        <p:nvPicPr>
          <p:cNvPr id="1032" name="Picture 7" descr="EIRGRID_Group_2015_Colour_Low_Res.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392488" y="5689600"/>
            <a:ext cx="232886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086452"/>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 id="2147484852" r:id="rId12"/>
  </p:sldLayoutIdLst>
  <p:timing>
    <p:tnLst>
      <p:par>
        <p:cTn id="1" dur="indefinite" restart="never" nodeType="tmRoot"/>
      </p:par>
    </p:tnLst>
  </p:timing>
  <p:hf hdr="0" ftr="0" dt="0"/>
  <p:txStyles>
    <p:titleStyle>
      <a:lvl1pPr algn="ctr" defTabSz="457200" rtl="0" eaLnBrk="1" fontAlgn="base" hangingPunct="1">
        <a:spcBef>
          <a:spcPct val="0"/>
        </a:spcBef>
        <a:spcAft>
          <a:spcPct val="0"/>
        </a:spcAft>
        <a:defRPr sz="3400" b="1" kern="1200">
          <a:solidFill>
            <a:srgbClr val="767676"/>
          </a:solidFill>
          <a:latin typeface="Arial"/>
          <a:ea typeface="MS PGothic" pitchFamily="34" charset="-128"/>
          <a:cs typeface="Arial"/>
        </a:defRPr>
      </a:lvl1pPr>
      <a:lvl2pPr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2pPr>
      <a:lvl3pPr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3pPr>
      <a:lvl4pPr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4pPr>
      <a:lvl5pPr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5pPr>
      <a:lvl6pPr marL="457200"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6pPr>
      <a:lvl7pPr marL="914400"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7pPr>
      <a:lvl8pPr marL="1371600"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8pPr>
      <a:lvl9pPr marL="1828800"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9pPr>
    </p:titleStyle>
    <p:bodyStyle>
      <a:lvl1pPr marL="342900" indent="-342900" algn="l" defTabSz="457200" rtl="0" eaLnBrk="1" fontAlgn="base" hangingPunct="1">
        <a:spcBef>
          <a:spcPct val="20000"/>
        </a:spcBef>
        <a:spcAft>
          <a:spcPct val="0"/>
        </a:spcAft>
        <a:buClr>
          <a:srgbClr val="C8B474"/>
        </a:buClr>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eaLnBrk="1" fontAlgn="base" hangingPunct="1">
        <a:spcBef>
          <a:spcPct val="20000"/>
        </a:spcBef>
        <a:spcAft>
          <a:spcPct val="0"/>
        </a:spcAft>
        <a:buClr>
          <a:srgbClr val="C8B474"/>
        </a:buClr>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eaLnBrk="1" fontAlgn="base" hangingPunct="1">
        <a:spcBef>
          <a:spcPct val="20000"/>
        </a:spcBef>
        <a:spcAft>
          <a:spcPct val="0"/>
        </a:spcAft>
        <a:buClr>
          <a:srgbClr val="C8B474"/>
        </a:buClr>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eaLnBrk="1" fontAlgn="base" hangingPunct="1">
        <a:spcBef>
          <a:spcPct val="20000"/>
        </a:spcBef>
        <a:spcAft>
          <a:spcPct val="0"/>
        </a:spcAft>
        <a:buClr>
          <a:srgbClr val="C8B474"/>
        </a:buClr>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eaLnBrk="1" fontAlgn="base" hangingPunct="1">
        <a:spcBef>
          <a:spcPct val="20000"/>
        </a:spcBef>
        <a:spcAft>
          <a:spcPct val="0"/>
        </a:spcAft>
        <a:buClr>
          <a:srgbClr val="C8B474"/>
        </a:buClr>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455613"/>
            <a:ext cx="82296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ga-IE" altLang="en-US" smtClean="0"/>
              <a:t>Click to edit Master title style</a:t>
            </a:r>
            <a:endParaRPr lang="en-US" altLang="en-US" smtClean="0"/>
          </a:p>
        </p:txBody>
      </p:sp>
      <p:sp>
        <p:nvSpPr>
          <p:cNvPr id="8195" name="Text Placeholder 2"/>
          <p:cNvSpPr>
            <a:spLocks noGrp="1"/>
          </p:cNvSpPr>
          <p:nvPr>
            <p:ph type="body" idx="1"/>
          </p:nvPr>
        </p:nvSpPr>
        <p:spPr bwMode="auto">
          <a:xfrm>
            <a:off x="457200" y="1600200"/>
            <a:ext cx="82296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ga-IE" altLang="en-US" smtClean="0"/>
              <a:t>Click to edit Master text styles</a:t>
            </a:r>
          </a:p>
          <a:p>
            <a:pPr lvl="1"/>
            <a:r>
              <a:rPr lang="ga-IE" altLang="en-US" smtClean="0"/>
              <a:t>Second level</a:t>
            </a:r>
          </a:p>
          <a:p>
            <a:pPr lvl="2"/>
            <a:r>
              <a:rPr lang="ga-IE" altLang="en-US" smtClean="0"/>
              <a:t>Third level</a:t>
            </a:r>
          </a:p>
          <a:p>
            <a:pPr lvl="3"/>
            <a:r>
              <a:rPr lang="ga-IE" altLang="en-US" smtClean="0"/>
              <a:t>Fourth level</a:t>
            </a:r>
          </a:p>
          <a:p>
            <a:pPr lvl="4"/>
            <a:r>
              <a:rPr lang="ga-IE" altLang="en-US" smtClean="0"/>
              <a:t>Fifth level</a:t>
            </a:r>
            <a:endParaRPr lang="en-US" altLang="en-US" smtClean="0"/>
          </a:p>
        </p:txBody>
      </p:sp>
      <p:sp>
        <p:nvSpPr>
          <p:cNvPr id="4" name="Date Placeholder 3"/>
          <p:cNvSpPr>
            <a:spLocks noGrp="1"/>
          </p:cNvSpPr>
          <p:nvPr>
            <p:ph type="dt" sz="half" idx="2"/>
          </p:nvPr>
        </p:nvSpPr>
        <p:spPr>
          <a:xfrm>
            <a:off x="457200" y="741997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BFB43E08-47EC-4DC6-BE35-246D7549C4F0}" type="datetimeFigureOut">
              <a:rPr lang="en-US">
                <a:ea typeface="MS PGothic" pitchFamily="34" charset="-128"/>
              </a:rPr>
              <a:pPr>
                <a:defRPr/>
              </a:pPr>
              <a:t>6/4/2019</a:t>
            </a:fld>
            <a:endParaRPr lang="en-US" dirty="0">
              <a:ea typeface="MS PGothic" pitchFamily="34" charset="-128"/>
            </a:endParaRPr>
          </a:p>
        </p:txBody>
      </p:sp>
      <p:sp>
        <p:nvSpPr>
          <p:cNvPr id="5" name="Footer Placeholder 4"/>
          <p:cNvSpPr>
            <a:spLocks noGrp="1"/>
          </p:cNvSpPr>
          <p:nvPr>
            <p:ph type="ftr" sz="quarter" idx="3"/>
          </p:nvPr>
        </p:nvSpPr>
        <p:spPr>
          <a:xfrm>
            <a:off x="3124200" y="74199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dirty="0">
              <a:ea typeface="MS PGothic" pitchFamily="34" charset="-128"/>
            </a:endParaRPr>
          </a:p>
        </p:txBody>
      </p:sp>
      <p:sp>
        <p:nvSpPr>
          <p:cNvPr id="6" name="Slide Number Placeholder 5"/>
          <p:cNvSpPr>
            <a:spLocks noGrp="1"/>
          </p:cNvSpPr>
          <p:nvPr>
            <p:ph type="sldNum" sz="quarter" idx="4"/>
          </p:nvPr>
        </p:nvSpPr>
        <p:spPr>
          <a:xfrm>
            <a:off x="6553200" y="74199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50611FAA-AEAA-4FA6-AA91-1CAE8720C53E}" type="slidenum">
              <a:rPr lang="en-US">
                <a:ea typeface="MS PGothic" pitchFamily="34" charset="-128"/>
              </a:rPr>
              <a:pPr>
                <a:defRPr/>
              </a:pPr>
              <a:t>‹#›</a:t>
            </a:fld>
            <a:endParaRPr lang="en-US" dirty="0">
              <a:ea typeface="MS PGothic" pitchFamily="34" charset="-128"/>
            </a:endParaRPr>
          </a:p>
        </p:txBody>
      </p:sp>
      <p:pic>
        <p:nvPicPr>
          <p:cNvPr id="8199" name="Picture 7" descr="EIRGRID_Group_2015_Colour.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8963" y="5926138"/>
            <a:ext cx="1747837"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175967"/>
      </p:ext>
    </p:extLst>
  </p:cSld>
  <p:clrMap bg1="lt1" tx1="dk1" bg2="lt2" tx2="dk2" accent1="accent1" accent2="accent2" accent3="accent3" accent4="accent4" accent5="accent5" accent6="accent6" hlink="hlink" folHlink="folHlink"/>
  <p:sldLayoutIdLst>
    <p:sldLayoutId id="2147484854" r:id="rId1"/>
  </p:sldLayoutIdLst>
  <p:timing>
    <p:tnLst>
      <p:par>
        <p:cTn id="1" dur="indefinite" restart="never" nodeType="tmRoot"/>
      </p:par>
    </p:tnLst>
  </p:timing>
  <p:txStyles>
    <p:titleStyle>
      <a:lvl1pPr algn="ctr" defTabSz="457200" rtl="0" eaLnBrk="0" fontAlgn="base" hangingPunct="0">
        <a:spcBef>
          <a:spcPct val="0"/>
        </a:spcBef>
        <a:spcAft>
          <a:spcPct val="0"/>
        </a:spcAft>
        <a:defRPr sz="3400" b="1" kern="1200">
          <a:solidFill>
            <a:srgbClr val="767676"/>
          </a:solidFill>
          <a:latin typeface="Arial"/>
          <a:ea typeface="+mj-ea"/>
          <a:cs typeface="Arial"/>
        </a:defRPr>
      </a:lvl1pPr>
      <a:lvl2pPr algn="ctr" defTabSz="457200" rtl="0" eaLnBrk="0" fontAlgn="base" hangingPunct="0">
        <a:spcBef>
          <a:spcPct val="0"/>
        </a:spcBef>
        <a:spcAft>
          <a:spcPct val="0"/>
        </a:spcAft>
        <a:defRPr sz="3400" b="1">
          <a:solidFill>
            <a:srgbClr val="767676"/>
          </a:solidFill>
          <a:latin typeface="Arial" pitchFamily="34" charset="0"/>
          <a:cs typeface="Arial" pitchFamily="34" charset="0"/>
        </a:defRPr>
      </a:lvl2pPr>
      <a:lvl3pPr algn="ctr" defTabSz="457200" rtl="0" eaLnBrk="0" fontAlgn="base" hangingPunct="0">
        <a:spcBef>
          <a:spcPct val="0"/>
        </a:spcBef>
        <a:spcAft>
          <a:spcPct val="0"/>
        </a:spcAft>
        <a:defRPr sz="3400" b="1">
          <a:solidFill>
            <a:srgbClr val="767676"/>
          </a:solidFill>
          <a:latin typeface="Arial" pitchFamily="34" charset="0"/>
          <a:cs typeface="Arial" pitchFamily="34" charset="0"/>
        </a:defRPr>
      </a:lvl3pPr>
      <a:lvl4pPr algn="ctr" defTabSz="457200" rtl="0" eaLnBrk="0" fontAlgn="base" hangingPunct="0">
        <a:spcBef>
          <a:spcPct val="0"/>
        </a:spcBef>
        <a:spcAft>
          <a:spcPct val="0"/>
        </a:spcAft>
        <a:defRPr sz="3400" b="1">
          <a:solidFill>
            <a:srgbClr val="767676"/>
          </a:solidFill>
          <a:latin typeface="Arial" pitchFamily="34" charset="0"/>
          <a:cs typeface="Arial" pitchFamily="34" charset="0"/>
        </a:defRPr>
      </a:lvl4pPr>
      <a:lvl5pPr algn="ctr" defTabSz="457200" rtl="0" eaLnBrk="0" fontAlgn="base" hangingPunct="0">
        <a:spcBef>
          <a:spcPct val="0"/>
        </a:spcBef>
        <a:spcAft>
          <a:spcPct val="0"/>
        </a:spcAft>
        <a:defRPr sz="3400" b="1">
          <a:solidFill>
            <a:srgbClr val="767676"/>
          </a:solidFill>
          <a:latin typeface="Arial" pitchFamily="34" charset="0"/>
          <a:cs typeface="Arial" pitchFamily="34" charset="0"/>
        </a:defRPr>
      </a:lvl5pPr>
      <a:lvl6pPr marL="457200" algn="ctr" defTabSz="457200" rtl="0" fontAlgn="base">
        <a:spcBef>
          <a:spcPct val="0"/>
        </a:spcBef>
        <a:spcAft>
          <a:spcPct val="0"/>
        </a:spcAft>
        <a:defRPr sz="3400" b="1">
          <a:solidFill>
            <a:srgbClr val="767676"/>
          </a:solidFill>
          <a:latin typeface="Arial" pitchFamily="34" charset="0"/>
          <a:cs typeface="Arial" pitchFamily="34" charset="0"/>
        </a:defRPr>
      </a:lvl6pPr>
      <a:lvl7pPr marL="914400" algn="ctr" defTabSz="457200" rtl="0" fontAlgn="base">
        <a:spcBef>
          <a:spcPct val="0"/>
        </a:spcBef>
        <a:spcAft>
          <a:spcPct val="0"/>
        </a:spcAft>
        <a:defRPr sz="3400" b="1">
          <a:solidFill>
            <a:srgbClr val="767676"/>
          </a:solidFill>
          <a:latin typeface="Arial" pitchFamily="34" charset="0"/>
          <a:cs typeface="Arial" pitchFamily="34" charset="0"/>
        </a:defRPr>
      </a:lvl7pPr>
      <a:lvl8pPr marL="1371600" algn="ctr" defTabSz="457200" rtl="0" fontAlgn="base">
        <a:spcBef>
          <a:spcPct val="0"/>
        </a:spcBef>
        <a:spcAft>
          <a:spcPct val="0"/>
        </a:spcAft>
        <a:defRPr sz="3400" b="1">
          <a:solidFill>
            <a:srgbClr val="767676"/>
          </a:solidFill>
          <a:latin typeface="Arial" pitchFamily="34" charset="0"/>
          <a:cs typeface="Arial" pitchFamily="34" charset="0"/>
        </a:defRPr>
      </a:lvl8pPr>
      <a:lvl9pPr marL="1828800" algn="ctr" defTabSz="457200" rtl="0" fontAlgn="base">
        <a:spcBef>
          <a:spcPct val="0"/>
        </a:spcBef>
        <a:spcAft>
          <a:spcPct val="0"/>
        </a:spcAft>
        <a:defRPr sz="3400" b="1">
          <a:solidFill>
            <a:srgbClr val="767676"/>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Clr>
          <a:srgbClr val="C8B474"/>
        </a:buClr>
        <a:buFont typeface="Arial" pitchFamily="34" charset="0"/>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Clr>
          <a:srgbClr val="C8B474"/>
        </a:buClr>
        <a:buFont typeface="Arial" pitchFamily="34" charset="0"/>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Clr>
          <a:srgbClr val="C8B474"/>
        </a:buClr>
        <a:buFont typeface="Arial" pitchFamily="34" charset="0"/>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Clr>
          <a:srgbClr val="C8B474"/>
        </a:buClr>
        <a:buFont typeface="Arial" pitchFamily="34" charset="0"/>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Clr>
          <a:srgbClr val="C8B474"/>
        </a:buClr>
        <a:buFont typeface="Arial" pitchFamily="34"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Group 12"/>
          <p:cNvGrpSpPr/>
          <p:nvPr/>
        </p:nvGrpSpPr>
        <p:grpSpPr>
          <a:xfrm>
            <a:off x="-25656" y="5373363"/>
            <a:ext cx="9237011" cy="1484650"/>
            <a:chOff x="-25658" y="5373351"/>
            <a:chExt cx="9237011" cy="1484649"/>
          </a:xfrm>
        </p:grpSpPr>
        <p:pic>
          <p:nvPicPr>
            <p:cNvPr id="14" name="Picture 13" descr="EirGrid Arc for PowerPoint.ai"/>
            <p:cNvPicPr>
              <a:picLocks noChangeAspect="1"/>
            </p:cNvPicPr>
            <p:nvPr userDrawn="1"/>
          </p:nvPicPr>
          <p:blipFill rotWithShape="1">
            <a:blip r:embed="rId11" cstate="screen">
              <a:extLst>
                <a:ext uri="{28A0092B-C50C-407E-A947-70E740481C1C}">
                  <a14:useLocalDpi xmlns:a14="http://schemas.microsoft.com/office/drawing/2010/main"/>
                </a:ext>
              </a:extLst>
            </a:blip>
            <a:srcRect b="42741"/>
            <a:stretch/>
          </p:blipFill>
          <p:spPr>
            <a:xfrm>
              <a:off x="-25658" y="5373351"/>
              <a:ext cx="9237011" cy="1190408"/>
            </a:xfrm>
            <a:prstGeom prst="rect">
              <a:avLst/>
            </a:prstGeom>
          </p:spPr>
        </p:pic>
        <p:sp>
          <p:nvSpPr>
            <p:cNvPr id="15" name="Rectangle 14"/>
            <p:cNvSpPr/>
            <p:nvPr userDrawn="1"/>
          </p:nvSpPr>
          <p:spPr>
            <a:xfrm>
              <a:off x="-25658" y="6208599"/>
              <a:ext cx="9237011" cy="64940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2" name="Title Placeholder 1"/>
          <p:cNvSpPr>
            <a:spLocks noGrp="1"/>
          </p:cNvSpPr>
          <p:nvPr>
            <p:ph type="title"/>
          </p:nvPr>
        </p:nvSpPr>
        <p:spPr>
          <a:xfrm>
            <a:off x="202677" y="245923"/>
            <a:ext cx="8755540" cy="9614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02677" y="1389949"/>
            <a:ext cx="8755540" cy="38927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742042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A46BB3-3D07-4744-813D-FEF8B2081F77}" type="datetimeFigureOut">
              <a:rPr lang="en-US" smtClean="0"/>
              <a:t>6/4/2019</a:t>
            </a:fld>
            <a:endParaRPr lang="en-US" dirty="0"/>
          </a:p>
        </p:txBody>
      </p:sp>
      <p:sp>
        <p:nvSpPr>
          <p:cNvPr id="5" name="Footer Placeholder 4"/>
          <p:cNvSpPr>
            <a:spLocks noGrp="1"/>
          </p:cNvSpPr>
          <p:nvPr>
            <p:ph type="ftr" sz="quarter" idx="3"/>
          </p:nvPr>
        </p:nvSpPr>
        <p:spPr>
          <a:xfrm>
            <a:off x="3124200" y="742042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742042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634F2-7C8A-A843-B2D8-85ABE5DF5039}" type="slidenum">
              <a:rPr lang="en-US" smtClean="0"/>
              <a:t>‹#›</a:t>
            </a:fld>
            <a:endParaRPr lang="en-US" dirty="0"/>
          </a:p>
        </p:txBody>
      </p:sp>
      <p:grpSp>
        <p:nvGrpSpPr>
          <p:cNvPr id="11" name="Group 8"/>
          <p:cNvGrpSpPr>
            <a:grpSpLocks/>
          </p:cNvGrpSpPr>
          <p:nvPr/>
        </p:nvGrpSpPr>
        <p:grpSpPr bwMode="auto">
          <a:xfrm>
            <a:off x="2524150" y="5781603"/>
            <a:ext cx="4067545" cy="874514"/>
            <a:chOff x="2884919" y="4573750"/>
            <a:chExt cx="3411553" cy="734696"/>
          </a:xfrm>
        </p:grpSpPr>
        <p:pic>
          <p:nvPicPr>
            <p:cNvPr id="16" name="Picture 7" descr="SONI_2015_Colour_Low_Re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04688" y="4573750"/>
              <a:ext cx="1391784" cy="7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EIRGRID_2015_Colour_Low_Res.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84919" y="4573750"/>
              <a:ext cx="2006115" cy="72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37867730"/>
      </p:ext>
    </p:extLst>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Lst>
  <p:timing>
    <p:tnLst>
      <p:par>
        <p:cTn id="1" dur="indefinite" restart="never" nodeType="tmRoot"/>
      </p:par>
    </p:tnLst>
  </p:timing>
  <p:txStyles>
    <p:titleStyle>
      <a:lvl1pPr algn="ctr" defTabSz="457200" rtl="0" eaLnBrk="1" latinLnBrk="0" hangingPunct="1">
        <a:spcBef>
          <a:spcPct val="0"/>
        </a:spcBef>
        <a:buNone/>
        <a:defRPr sz="3400" b="1" kern="1200">
          <a:solidFill>
            <a:srgbClr val="767676"/>
          </a:solidFill>
          <a:latin typeface="Arial"/>
          <a:ea typeface="+mj-ea"/>
          <a:cs typeface="Arial"/>
        </a:defRPr>
      </a:lvl1pPr>
    </p:titleStyle>
    <p:bodyStyle>
      <a:lvl1pPr marL="342900" indent="-342900" algn="l" defTabSz="457200" rtl="0" eaLnBrk="1" latinLnBrk="0" hangingPunct="1">
        <a:spcBef>
          <a:spcPct val="20000"/>
        </a:spcBef>
        <a:buClr>
          <a:srgbClr val="C8B474"/>
        </a:buClr>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C8B474"/>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C8B47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rgbClr val="C8B474"/>
        </a:buClr>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rgbClr val="C8B474"/>
        </a:buClr>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Group 12"/>
          <p:cNvGrpSpPr/>
          <p:nvPr/>
        </p:nvGrpSpPr>
        <p:grpSpPr>
          <a:xfrm>
            <a:off x="-25656" y="5373363"/>
            <a:ext cx="9237011" cy="1484650"/>
            <a:chOff x="-25658" y="5373351"/>
            <a:chExt cx="9237011" cy="1484649"/>
          </a:xfrm>
        </p:grpSpPr>
        <p:pic>
          <p:nvPicPr>
            <p:cNvPr id="14" name="Picture 13" descr="EirGrid Arc for PowerPoint.ai"/>
            <p:cNvPicPr>
              <a:picLocks noChangeAspect="1"/>
            </p:cNvPicPr>
            <p:nvPr userDrawn="1"/>
          </p:nvPicPr>
          <p:blipFill rotWithShape="1">
            <a:blip r:embed="rId12" cstate="screen">
              <a:extLst>
                <a:ext uri="{28A0092B-C50C-407E-A947-70E740481C1C}">
                  <a14:useLocalDpi xmlns:a14="http://schemas.microsoft.com/office/drawing/2010/main"/>
                </a:ext>
              </a:extLst>
            </a:blip>
            <a:srcRect b="42741"/>
            <a:stretch/>
          </p:blipFill>
          <p:spPr>
            <a:xfrm>
              <a:off x="-25658" y="5373351"/>
              <a:ext cx="9237011" cy="1190408"/>
            </a:xfrm>
            <a:prstGeom prst="rect">
              <a:avLst/>
            </a:prstGeom>
          </p:spPr>
        </p:pic>
        <p:sp>
          <p:nvSpPr>
            <p:cNvPr id="15" name="Rectangle 14"/>
            <p:cNvSpPr/>
            <p:nvPr userDrawn="1"/>
          </p:nvSpPr>
          <p:spPr>
            <a:xfrm>
              <a:off x="-25658" y="6208599"/>
              <a:ext cx="9237011" cy="64940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grpSp>
      <p:sp>
        <p:nvSpPr>
          <p:cNvPr id="2" name="Title Placeholder 1"/>
          <p:cNvSpPr>
            <a:spLocks noGrp="1"/>
          </p:cNvSpPr>
          <p:nvPr>
            <p:ph type="title"/>
          </p:nvPr>
        </p:nvSpPr>
        <p:spPr>
          <a:xfrm>
            <a:off x="202677" y="245923"/>
            <a:ext cx="8755540" cy="9614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02677" y="1389949"/>
            <a:ext cx="8755540" cy="38927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742042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A46BB3-3D07-4744-813D-FEF8B2081F77}" type="datetimeFigureOut">
              <a:rPr lang="en-US" smtClean="0">
                <a:solidFill>
                  <a:prstClr val="black">
                    <a:tint val="75000"/>
                  </a:prstClr>
                </a:solidFill>
              </a:rPr>
              <a:pPr/>
              <a:t>6/4/2019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742042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742042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634F2-7C8A-A843-B2D8-85ABE5DF5039}" type="slidenum">
              <a:rPr lang="en-US" smtClean="0">
                <a:solidFill>
                  <a:prstClr val="black">
                    <a:tint val="75000"/>
                  </a:prstClr>
                </a:solidFill>
              </a:rPr>
              <a:pPr/>
              <a:t>‹#›</a:t>
            </a:fld>
            <a:endParaRPr lang="en-US" dirty="0">
              <a:solidFill>
                <a:prstClr val="black">
                  <a:tint val="75000"/>
                </a:prstClr>
              </a:solidFill>
            </a:endParaRPr>
          </a:p>
        </p:txBody>
      </p:sp>
      <p:grpSp>
        <p:nvGrpSpPr>
          <p:cNvPr id="11" name="Group 8"/>
          <p:cNvGrpSpPr>
            <a:grpSpLocks/>
          </p:cNvGrpSpPr>
          <p:nvPr/>
        </p:nvGrpSpPr>
        <p:grpSpPr bwMode="auto">
          <a:xfrm>
            <a:off x="2524150" y="5781603"/>
            <a:ext cx="4067545" cy="874514"/>
            <a:chOff x="2884919" y="4573750"/>
            <a:chExt cx="3411553" cy="734696"/>
          </a:xfrm>
        </p:grpSpPr>
        <p:pic>
          <p:nvPicPr>
            <p:cNvPr id="16" name="Picture 7" descr="SONI_2015_Colour_Low_Res.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04688" y="4573750"/>
              <a:ext cx="1391784" cy="73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EIRGRID_2015_Colour_Low_Res.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84919" y="4573750"/>
              <a:ext cx="2006115" cy="72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58501536"/>
      </p:ext>
    </p:extLst>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Lst>
  <p:timing>
    <p:tnLst>
      <p:par>
        <p:cTn id="1" dur="indefinite" restart="never" nodeType="tmRoot"/>
      </p:par>
    </p:tnLst>
  </p:timing>
  <p:txStyles>
    <p:titleStyle>
      <a:lvl1pPr algn="ctr" defTabSz="457200" rtl="0" eaLnBrk="1" latinLnBrk="0" hangingPunct="1">
        <a:spcBef>
          <a:spcPct val="0"/>
        </a:spcBef>
        <a:buNone/>
        <a:defRPr sz="3400" b="1" kern="1200">
          <a:solidFill>
            <a:srgbClr val="767676"/>
          </a:solidFill>
          <a:latin typeface="Arial"/>
          <a:ea typeface="+mj-ea"/>
          <a:cs typeface="Arial"/>
        </a:defRPr>
      </a:lvl1pPr>
    </p:titleStyle>
    <p:bodyStyle>
      <a:lvl1pPr marL="342900" indent="-342900" algn="l" defTabSz="457200" rtl="0" eaLnBrk="1" latinLnBrk="0" hangingPunct="1">
        <a:spcBef>
          <a:spcPct val="20000"/>
        </a:spcBef>
        <a:buClr>
          <a:srgbClr val="C8B474"/>
        </a:buClr>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C8B474"/>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C8B47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rgbClr val="C8B474"/>
        </a:buClr>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rgbClr val="C8B474"/>
        </a:buClr>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bwMode="auto">
          <a:xfrm>
            <a:off x="1579" y="7153"/>
            <a:ext cx="9140841" cy="6856392"/>
          </a:xfrm>
          <a:prstGeom prst="rect">
            <a:avLst/>
          </a:prstGeom>
          <a:solidFill>
            <a:schemeClr val="bg1"/>
          </a:solidFill>
          <a:ln>
            <a:noFill/>
          </a:ln>
          <a:extLst/>
        </p:spPr>
      </p:pic>
      <p:sp>
        <p:nvSpPr>
          <p:cNvPr id="1027" name="Rectangle 10"/>
          <p:cNvSpPr>
            <a:spLocks noGrp="1" noChangeArrowheads="1"/>
          </p:cNvSpPr>
          <p:nvPr>
            <p:ph type="title"/>
          </p:nvPr>
        </p:nvSpPr>
        <p:spPr bwMode="auto">
          <a:xfrm>
            <a:off x="495300" y="398463"/>
            <a:ext cx="68770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vert="horz" wrap="square" lIns="0" tIns="59454" rIns="118909" bIns="59454" numCol="1" anchor="t" anchorCtr="0" compatLnSpc="1">
            <a:prstTxWarp prst="textNoShape">
              <a:avLst/>
            </a:prstTxWarp>
          </a:bodyPr>
          <a:lstStyle/>
          <a:p>
            <a:pPr lvl="0"/>
            <a:r>
              <a:rPr lang="en-US" smtClean="0"/>
              <a:t>Click to edit Master title style</a:t>
            </a:r>
            <a:endParaRPr lang="en-GB" dirty="0" smtClean="0"/>
          </a:p>
        </p:txBody>
      </p:sp>
      <p:sp>
        <p:nvSpPr>
          <p:cNvPr id="1029" name="Rectangle 9"/>
          <p:cNvSpPr>
            <a:spLocks noGrp="1" noChangeArrowheads="1"/>
          </p:cNvSpPr>
          <p:nvPr>
            <p:ph type="body" idx="1"/>
          </p:nvPr>
        </p:nvSpPr>
        <p:spPr bwMode="auto">
          <a:xfrm>
            <a:off x="496888" y="1251462"/>
            <a:ext cx="8123237" cy="452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4489" rIns="88977" bIns="44489" numCol="1" anchor="t" anchorCtr="0" compatLnSpc="1">
            <a:prstTxWarp prst="textNoShape">
              <a:avLst/>
            </a:prstTxWarp>
          </a:bodyPr>
          <a:lstStyle/>
          <a:p>
            <a:pPr lvl="0"/>
            <a:r>
              <a:rPr lang="en-GB" dirty="0" smtClean="0"/>
              <a:t>Click to edit Master text styles</a:t>
            </a:r>
          </a:p>
          <a:p>
            <a:pPr lvl="1"/>
            <a:r>
              <a:rPr lang="en-GB" dirty="0" smtClean="0"/>
              <a:t>Click to edit Master text styles</a:t>
            </a:r>
          </a:p>
          <a:p>
            <a:pPr lvl="2"/>
            <a:r>
              <a:rPr lang="en-GB" dirty="0" smtClean="0"/>
              <a:t>Third level</a:t>
            </a:r>
          </a:p>
          <a:p>
            <a:pPr lvl="3"/>
            <a:r>
              <a:rPr lang="en-GB" dirty="0" smtClean="0"/>
              <a:t>Fourth level</a:t>
            </a:r>
          </a:p>
          <a:p>
            <a:pPr lvl="4"/>
            <a:r>
              <a:rPr lang="en-GB" dirty="0" smtClean="0"/>
              <a:t>Fifth level</a:t>
            </a:r>
          </a:p>
        </p:txBody>
      </p:sp>
      <p:sp>
        <p:nvSpPr>
          <p:cNvPr id="1410060" name="Text Box 12"/>
          <p:cNvSpPr txBox="1">
            <a:spLocks noChangeArrowheads="1"/>
          </p:cNvSpPr>
          <p:nvPr/>
        </p:nvSpPr>
        <p:spPr bwMode="auto">
          <a:xfrm>
            <a:off x="60325" y="6523038"/>
            <a:ext cx="436563" cy="228600"/>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lnSpc>
                <a:spcPct val="90000"/>
              </a:lnSpc>
              <a:spcBef>
                <a:spcPct val="0"/>
              </a:spcBef>
              <a:spcAft>
                <a:spcPct val="50000"/>
              </a:spcAft>
              <a:buClr>
                <a:prstClr val="white"/>
              </a:buClr>
              <a:buSzPct val="25000"/>
              <a:buFont typeface="Wingdings" panose="05000000000000000000" pitchFamily="2" charset="2"/>
              <a:buNone/>
              <a:defRPr/>
            </a:pPr>
            <a:fld id="{DBD2DFD5-10D2-4B25-9000-3702DC33C19A}" type="slidenum">
              <a:rPr lang="en-US" sz="1000" smtClean="0">
                <a:solidFill>
                  <a:srgbClr val="FFFFFF"/>
                </a:solidFill>
              </a:rPr>
              <a:pPr algn="ctr" eaLnBrk="0" fontAlgn="base" hangingPunct="0">
                <a:lnSpc>
                  <a:spcPct val="90000"/>
                </a:lnSpc>
                <a:spcBef>
                  <a:spcPct val="0"/>
                </a:spcBef>
                <a:spcAft>
                  <a:spcPct val="50000"/>
                </a:spcAft>
                <a:buClr>
                  <a:prstClr val="white"/>
                </a:buClr>
                <a:buSzPct val="25000"/>
                <a:buFont typeface="Wingdings" panose="05000000000000000000" pitchFamily="2" charset="2"/>
                <a:buNone/>
                <a:defRPr/>
              </a:pPr>
              <a:t>‹#›</a:t>
            </a:fld>
            <a:endParaRPr lang="en-US" sz="1000" smtClean="0">
              <a:solidFill>
                <a:srgbClr val="FFFFFF"/>
              </a:solidFill>
            </a:endParaRPr>
          </a:p>
        </p:txBody>
      </p:sp>
      <p:sp>
        <p:nvSpPr>
          <p:cNvPr id="51" name="Footer Placeholder 50"/>
          <p:cNvSpPr>
            <a:spLocks noGrp="1"/>
          </p:cNvSpPr>
          <p:nvPr>
            <p:ph type="ftr" sz="quarter" idx="3"/>
          </p:nvPr>
        </p:nvSpPr>
        <p:spPr>
          <a:xfrm>
            <a:off x="4219575" y="6538913"/>
            <a:ext cx="3152776" cy="196850"/>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90000"/>
              </a:lnSpc>
              <a:spcAft>
                <a:spcPct val="50000"/>
              </a:spcAft>
              <a:buClr>
                <a:schemeClr val="bg1"/>
              </a:buClr>
              <a:buSzPct val="25000"/>
              <a:buFont typeface="Wingdings" panose="05000000000000000000" pitchFamily="2" charset="2"/>
              <a:buNone/>
              <a:defRPr sz="1000">
                <a:solidFill>
                  <a:srgbClr val="FFFFFF"/>
                </a:solidFill>
              </a:defRPr>
            </a:lvl1pPr>
          </a:lstStyle>
          <a:p>
            <a:pPr defTabSz="914400" fontAlgn="base">
              <a:spcBef>
                <a:spcPct val="0"/>
              </a:spcBef>
              <a:buClr>
                <a:prstClr val="white"/>
              </a:buClr>
              <a:defRPr/>
            </a:pPr>
            <a:r>
              <a:rPr lang="en-IE" dirty="0" smtClean="0"/>
              <a:t>Footer</a:t>
            </a:r>
            <a:endParaRPr lang="en-IE" dirty="0"/>
          </a:p>
        </p:txBody>
      </p:sp>
      <p:sp>
        <p:nvSpPr>
          <p:cNvPr id="54" name="Footer Placeholder 50"/>
          <p:cNvSpPr txBox="1">
            <a:spLocks/>
          </p:cNvSpPr>
          <p:nvPr/>
        </p:nvSpPr>
        <p:spPr>
          <a:xfrm>
            <a:off x="7216141" y="6454775"/>
            <a:ext cx="1403984" cy="365125"/>
          </a:xfrm>
          <a:prstGeom prst="rect">
            <a:avLst/>
          </a:prstGeom>
        </p:spPr>
        <p:txBody>
          <a:bodyPr r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14400" eaLnBrk="0" fontAlgn="base" hangingPunct="0">
              <a:lnSpc>
                <a:spcPct val="90000"/>
              </a:lnSpc>
              <a:spcBef>
                <a:spcPct val="0"/>
              </a:spcBef>
              <a:spcAft>
                <a:spcPct val="50000"/>
              </a:spcAft>
              <a:buClr>
                <a:prstClr val="white"/>
              </a:buClr>
              <a:buSzPct val="25000"/>
              <a:buFont typeface="Wingdings" panose="05000000000000000000" pitchFamily="2" charset="2"/>
              <a:buNone/>
              <a:defRPr/>
            </a:pPr>
            <a:r>
              <a:rPr lang="en-IE" sz="1000" b="1" dirty="0" smtClean="0">
                <a:solidFill>
                  <a:srgbClr val="FFFFFF"/>
                </a:solidFill>
              </a:rPr>
              <a:t> nienetworks.co.uk</a:t>
            </a:r>
          </a:p>
        </p:txBody>
      </p:sp>
      <p:sp>
        <p:nvSpPr>
          <p:cNvPr id="10" name="Rectangle 13"/>
          <p:cNvSpPr>
            <a:spLocks noChangeArrowheads="1"/>
          </p:cNvSpPr>
          <p:nvPr/>
        </p:nvSpPr>
        <p:spPr bwMode="auto">
          <a:xfrm>
            <a:off x="496888" y="1075250"/>
            <a:ext cx="8123237" cy="39600"/>
          </a:xfrm>
          <a:prstGeom prst="rect">
            <a:avLst/>
          </a:prstGeom>
          <a:gradFill rotWithShape="0">
            <a:gsLst>
              <a:gs pos="0">
                <a:srgbClr val="110352"/>
              </a:gs>
              <a:gs pos="25000">
                <a:srgbClr val="0082C9"/>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fontAlgn="base" hangingPunct="0">
              <a:lnSpc>
                <a:spcPct val="90000"/>
              </a:lnSpc>
              <a:spcBef>
                <a:spcPct val="0"/>
              </a:spcBef>
              <a:spcAft>
                <a:spcPct val="50000"/>
              </a:spcAft>
              <a:buClr>
                <a:prstClr val="white"/>
              </a:buClr>
              <a:buSzPct val="25000"/>
              <a:buFont typeface="Wingdings" panose="05000000000000000000" pitchFamily="2" charset="2"/>
              <a:buNone/>
              <a:defRPr/>
            </a:pPr>
            <a:endParaRPr lang="en-IE" smtClean="0">
              <a:solidFill>
                <a:srgbClr val="0065BD"/>
              </a:solidFill>
            </a:endParaRPr>
          </a:p>
        </p:txBody>
      </p:sp>
    </p:spTree>
    <p:extLst>
      <p:ext uri="{BB962C8B-B14F-4D97-AF65-F5344CB8AC3E}">
        <p14:creationId xmlns:p14="http://schemas.microsoft.com/office/powerpoint/2010/main" val="724435288"/>
      </p:ext>
    </p:extLst>
  </p:cSld>
  <p:clrMap bg1="lt1" tx1="dk1" bg2="lt2" tx2="dk2" accent1="accent1" accent2="accent2" accent3="accent3" accent4="accent4" accent5="accent5" accent6="accent6" hlink="hlink" folHlink="folHlink"/>
  <p:sldLayoutIdLst>
    <p:sldLayoutId id="2147484918" r:id="rId1"/>
    <p:sldLayoutId id="2147484919" r:id="rId2"/>
    <p:sldLayoutId id="2147484920" r:id="rId3"/>
    <p:sldLayoutId id="2147484921" r:id="rId4"/>
    <p:sldLayoutId id="2147484922" r:id="rId5"/>
    <p:sldLayoutId id="2147484923" r:id="rId6"/>
    <p:sldLayoutId id="2147484924" r:id="rId7"/>
    <p:sldLayoutId id="2147484925" r:id="rId8"/>
    <p:sldLayoutId id="2147484926" r:id="rId9"/>
    <p:sldLayoutId id="2147484927" r:id="rId10"/>
    <p:sldLayoutId id="2147484928" r:id="rId11"/>
    <p:sldLayoutId id="2147484929" r:id="rId12"/>
    <p:sldLayoutId id="2147484930" r:id="rId13"/>
    <p:sldLayoutId id="2147484931" r:id="rId14"/>
    <p:sldLayoutId id="2147484932" r:id="rId15"/>
    <p:sldLayoutId id="2147484933" r:id="rId16"/>
    <p:sldLayoutId id="2147484934" r:id="rId17"/>
    <p:sldLayoutId id="2147484935" r:id="rId18"/>
    <p:sldLayoutId id="2147484936" r:id="rId19"/>
  </p:sldLayoutIdLst>
  <p:timing>
    <p:tnLst>
      <p:par>
        <p:cTn id="1" dur="indefinite" restart="never" nodeType="tmRoot"/>
      </p:par>
    </p:tnLst>
  </p:timing>
  <p:hf sldNum="0" hdr="0" dt="0"/>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algn="l" defTabSz="889000" rtl="0" eaLnBrk="1" fontAlgn="base" hangingPunct="1">
        <a:spcBef>
          <a:spcPct val="0"/>
        </a:spcBef>
        <a:spcAft>
          <a:spcPts val="1200"/>
        </a:spcAft>
        <a:buClr>
          <a:schemeClr val="bg2"/>
        </a:buClr>
        <a:buSzPct val="100000"/>
        <a:buFont typeface="Arial" panose="020B0604020202020204" pitchFamily="34" charset="0"/>
        <a:defRPr sz="1600" b="1" kern="1200">
          <a:solidFill>
            <a:schemeClr val="tx2"/>
          </a:solidFill>
          <a:latin typeface="+mn-lt"/>
          <a:ea typeface="+mn-ea"/>
          <a:cs typeface="+mn-cs"/>
        </a:defRPr>
      </a:lvl1pPr>
      <a:lvl2pPr marL="215900" indent="-214313" algn="l" defTabSz="889000" rtl="0" eaLnBrk="1" fontAlgn="base" hangingPunct="1">
        <a:spcBef>
          <a:spcPct val="0"/>
        </a:spcBef>
        <a:spcAft>
          <a:spcPct val="50000"/>
        </a:spcAft>
        <a:buClr>
          <a:schemeClr val="accent6"/>
        </a:buClr>
        <a:buFont typeface="Arial" panose="020B0604020202020204" pitchFamily="34" charset="0"/>
        <a:buChar char="●"/>
        <a:defRPr sz="1500" kern="1200">
          <a:solidFill>
            <a:schemeClr val="tx1"/>
          </a:solidFill>
          <a:latin typeface="+mn-lt"/>
          <a:ea typeface="+mn-ea"/>
          <a:cs typeface="+mn-cs"/>
        </a:defRPr>
      </a:lvl2pPr>
      <a:lvl3pPr marL="506413" indent="-217488" algn="l" defTabSz="889000" rtl="0" eaLnBrk="1" fontAlgn="base" hangingPunct="1">
        <a:spcBef>
          <a:spcPct val="0"/>
        </a:spcBef>
        <a:spcAft>
          <a:spcPct val="50000"/>
        </a:spcAft>
        <a:buClr>
          <a:srgbClr val="333333"/>
        </a:buClr>
        <a:buChar char="–"/>
        <a:defRPr sz="1200" kern="1200">
          <a:solidFill>
            <a:schemeClr val="tx2"/>
          </a:solidFill>
          <a:latin typeface="+mn-lt"/>
          <a:ea typeface="+mn-ea"/>
          <a:cs typeface="+mn-cs"/>
        </a:defRPr>
      </a:lvl3pPr>
      <a:lvl4pPr marL="796925" indent="-179388" algn="l" defTabSz="889000" rtl="0" eaLnBrk="1" fontAlgn="base" hangingPunct="1">
        <a:spcBef>
          <a:spcPct val="0"/>
        </a:spcBef>
        <a:spcAft>
          <a:spcPct val="50000"/>
        </a:spcAft>
        <a:buClr>
          <a:srgbClr val="333333"/>
        </a:buClr>
        <a:buFont typeface="Wingdings" panose="05000000000000000000" pitchFamily="2" charset="2"/>
        <a:buChar char="§"/>
        <a:defRPr sz="1200" kern="1200">
          <a:solidFill>
            <a:schemeClr val="tx2"/>
          </a:solidFill>
          <a:latin typeface="+mn-lt"/>
          <a:ea typeface="+mn-ea"/>
          <a:cs typeface="+mn-cs"/>
        </a:defRPr>
      </a:lvl4pPr>
      <a:lvl5pPr marL="1082675" indent="-153988" algn="l" defTabSz="889000" rtl="0" eaLnBrk="1" fontAlgn="base" hangingPunct="1">
        <a:spcBef>
          <a:spcPct val="0"/>
        </a:spcBef>
        <a:spcAft>
          <a:spcPct val="50000"/>
        </a:spcAft>
        <a:buClr>
          <a:srgbClr val="333333"/>
        </a:buClr>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46" descr="ESB_Powerpoint_design_background3.jpg"/>
          <p:cNvPicPr>
            <a:picLocks noChangeAspect="1"/>
          </p:cNvPicPr>
          <p:nvPr/>
        </p:nvPicPr>
        <p:blipFill>
          <a:blip r:embed="rId20"/>
          <a:srcRect/>
          <a:stretch>
            <a:fillRect/>
          </a:stretch>
        </p:blipFill>
        <p:spPr bwMode="auto">
          <a:xfrm>
            <a:off x="0" y="6350"/>
            <a:ext cx="9144000" cy="6858000"/>
          </a:xfrm>
          <a:prstGeom prst="rect">
            <a:avLst/>
          </a:prstGeom>
          <a:noFill/>
          <a:ln w="9525">
            <a:noFill/>
            <a:miter lim="800000"/>
            <a:headEnd/>
            <a:tailEnd/>
          </a:ln>
        </p:spPr>
      </p:pic>
      <p:sp>
        <p:nvSpPr>
          <p:cNvPr id="1027" name="Rectangle 10"/>
          <p:cNvSpPr>
            <a:spLocks noGrp="1" noChangeArrowheads="1"/>
          </p:cNvSpPr>
          <p:nvPr>
            <p:ph type="title"/>
          </p:nvPr>
        </p:nvSpPr>
        <p:spPr bwMode="auto">
          <a:xfrm>
            <a:off x="495300" y="398476"/>
            <a:ext cx="6669088" cy="536575"/>
          </a:xfrm>
          <a:prstGeom prst="rect">
            <a:avLst/>
          </a:prstGeom>
          <a:noFill/>
          <a:ln w="9525">
            <a:noFill/>
            <a:miter lim="800000"/>
            <a:headEnd/>
            <a:tailEnd/>
          </a:ln>
        </p:spPr>
        <p:txBody>
          <a:bodyPr vert="horz" wrap="square" lIns="0" tIns="59454" rIns="118909" bIns="59454" numCol="1" anchor="t" anchorCtr="0" compatLnSpc="1">
            <a:prstTxWarp prst="textNoShape">
              <a:avLst/>
            </a:prstTxWarp>
          </a:bodyPr>
          <a:lstStyle/>
          <a:p>
            <a:pPr lvl="0"/>
            <a:r>
              <a:rPr lang="en-US" smtClean="0"/>
              <a:t>Click to edit Master title style</a:t>
            </a:r>
            <a:endParaRPr lang="en-GB" smtClean="0"/>
          </a:p>
        </p:txBody>
      </p:sp>
      <p:sp>
        <p:nvSpPr>
          <p:cNvPr id="1028" name="Rectangle 9"/>
          <p:cNvSpPr>
            <a:spLocks noGrp="1" noChangeArrowheads="1"/>
          </p:cNvSpPr>
          <p:nvPr>
            <p:ph type="body" idx="1"/>
          </p:nvPr>
        </p:nvSpPr>
        <p:spPr bwMode="auto">
          <a:xfrm>
            <a:off x="496896" y="1111251"/>
            <a:ext cx="8123237" cy="4735513"/>
          </a:xfrm>
          <a:prstGeom prst="rect">
            <a:avLst/>
          </a:prstGeom>
          <a:noFill/>
          <a:ln w="9525">
            <a:noFill/>
            <a:miter lim="800000"/>
            <a:headEnd/>
            <a:tailEnd/>
          </a:ln>
        </p:spPr>
        <p:txBody>
          <a:bodyPr vert="horz" wrap="square" lIns="0" tIns="44489" rIns="88977" bIns="44489" numCol="1" anchor="t" anchorCtr="0" compatLnSpc="1">
            <a:prstTxWarp prst="textNoShape">
              <a:avLst/>
            </a:prstTxWarp>
          </a:bodyPr>
          <a:lstStyle/>
          <a:p>
            <a:pPr lvl="0"/>
            <a:r>
              <a:rPr lang="en-GB" smtClean="0"/>
              <a:t>Click to edit Master text styles</a:t>
            </a:r>
          </a:p>
          <a:p>
            <a:pPr lvl="1"/>
            <a:r>
              <a:rPr lang="en-GB" smtClean="0"/>
              <a:t>Click to edit Master text styles</a:t>
            </a:r>
          </a:p>
          <a:p>
            <a:pPr lvl="2"/>
            <a:r>
              <a:rPr lang="en-GB" smtClean="0"/>
              <a:t>Third level</a:t>
            </a:r>
          </a:p>
          <a:p>
            <a:pPr lvl="3"/>
            <a:r>
              <a:rPr lang="en-GB" smtClean="0"/>
              <a:t>Fourth level</a:t>
            </a:r>
          </a:p>
          <a:p>
            <a:pPr lvl="4"/>
            <a:r>
              <a:rPr lang="en-GB" smtClean="0"/>
              <a:t>Fifth level</a:t>
            </a:r>
          </a:p>
        </p:txBody>
      </p:sp>
      <p:sp>
        <p:nvSpPr>
          <p:cNvPr id="1410060" name="Text Box 12"/>
          <p:cNvSpPr txBox="1">
            <a:spLocks noChangeArrowheads="1"/>
          </p:cNvSpPr>
          <p:nvPr/>
        </p:nvSpPr>
        <p:spPr bwMode="auto">
          <a:xfrm>
            <a:off x="60328" y="6523038"/>
            <a:ext cx="436563" cy="230832"/>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lnSpc>
                <a:spcPct val="90000"/>
              </a:lnSpc>
              <a:spcAft>
                <a:spcPct val="50000"/>
              </a:spcAft>
              <a:buClr>
                <a:srgbClr val="A59D95"/>
              </a:buClr>
              <a:buSzPct val="25000"/>
              <a:buFont typeface="Wingdings" panose="05000000000000000000" pitchFamily="2" charset="2"/>
              <a:buNone/>
              <a:defRPr/>
            </a:pPr>
            <a:fld id="{FF5ED3E6-09A7-4538-AF2A-57F15171703F}" type="slidenum">
              <a:rPr lang="en-US" sz="1000" smtClean="0">
                <a:solidFill>
                  <a:srgbClr val="FFFFFF"/>
                </a:solidFill>
              </a:rPr>
              <a:pPr algn="ctr" eaLnBrk="0" hangingPunct="0">
                <a:lnSpc>
                  <a:spcPct val="90000"/>
                </a:lnSpc>
                <a:spcAft>
                  <a:spcPct val="50000"/>
                </a:spcAft>
                <a:buClr>
                  <a:srgbClr val="A59D95"/>
                </a:buClr>
                <a:buSzPct val="25000"/>
                <a:buFont typeface="Wingdings" panose="05000000000000000000" pitchFamily="2" charset="2"/>
                <a:buNone/>
                <a:defRPr/>
              </a:pPr>
              <a:t>‹#›</a:t>
            </a:fld>
            <a:endParaRPr lang="en-US" sz="1000" dirty="0" smtClean="0">
              <a:solidFill>
                <a:srgbClr val="FFFFFF"/>
              </a:solidFill>
            </a:endParaRPr>
          </a:p>
        </p:txBody>
      </p:sp>
      <p:sp>
        <p:nvSpPr>
          <p:cNvPr id="51" name="Footer Placeholder 50"/>
          <p:cNvSpPr>
            <a:spLocks noGrp="1"/>
          </p:cNvSpPr>
          <p:nvPr>
            <p:ph type="ftr" sz="quarter" idx="3"/>
          </p:nvPr>
        </p:nvSpPr>
        <p:spPr>
          <a:xfrm>
            <a:off x="3995740" y="6538913"/>
            <a:ext cx="3816350" cy="196850"/>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90000"/>
              </a:lnSpc>
              <a:spcAft>
                <a:spcPct val="50000"/>
              </a:spcAft>
              <a:buClr>
                <a:schemeClr val="bg1"/>
              </a:buClr>
              <a:buSzPct val="25000"/>
              <a:buFont typeface="Wingdings" panose="05000000000000000000" pitchFamily="2" charset="2"/>
              <a:buNone/>
              <a:defRPr sz="1000">
                <a:solidFill>
                  <a:srgbClr val="FFFFFF"/>
                </a:solidFill>
                <a:latin typeface="Arial" panose="020B0604020202020204" pitchFamily="34" charset="0"/>
                <a:cs typeface="Arial" panose="020B0604020202020204" pitchFamily="34" charset="0"/>
              </a:defRPr>
            </a:lvl1pPr>
          </a:lstStyle>
          <a:p>
            <a:pPr defTabSz="914400">
              <a:buClr>
                <a:srgbClr val="A59D95"/>
              </a:buClr>
            </a:pPr>
            <a:endParaRPr lang="en-IE" dirty="0"/>
          </a:p>
        </p:txBody>
      </p:sp>
      <p:sp>
        <p:nvSpPr>
          <p:cNvPr id="54" name="Footer Placeholder 50"/>
          <p:cNvSpPr txBox="1">
            <a:spLocks/>
          </p:cNvSpPr>
          <p:nvPr/>
        </p:nvSpPr>
        <p:spPr>
          <a:xfrm>
            <a:off x="7772400" y="6454789"/>
            <a:ext cx="1123950" cy="365125"/>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lnSpc>
                <a:spcPct val="90000"/>
              </a:lnSpc>
              <a:spcAft>
                <a:spcPct val="50000"/>
              </a:spcAft>
              <a:buClr>
                <a:srgbClr val="A59D95"/>
              </a:buClr>
              <a:buSzPct val="25000"/>
              <a:buFont typeface="Wingdings" panose="05000000000000000000" pitchFamily="2" charset="2"/>
              <a:buNone/>
              <a:defRPr/>
            </a:pPr>
            <a:r>
              <a:rPr lang="en-IE" sz="1000" b="1" dirty="0" smtClean="0">
                <a:solidFill>
                  <a:srgbClr val="FFFFFF"/>
                </a:solidFill>
              </a:rPr>
              <a:t>esbnetworks.ie</a:t>
            </a:r>
          </a:p>
        </p:txBody>
      </p:sp>
      <p:sp>
        <p:nvSpPr>
          <p:cNvPr id="10" name="Rectangle 13"/>
          <p:cNvSpPr>
            <a:spLocks noChangeArrowheads="1"/>
          </p:cNvSpPr>
          <p:nvPr/>
        </p:nvSpPr>
        <p:spPr bwMode="auto">
          <a:xfrm>
            <a:off x="496896" y="976313"/>
            <a:ext cx="8123237" cy="42862"/>
          </a:xfrm>
          <a:prstGeom prst="rect">
            <a:avLst/>
          </a:prstGeom>
          <a:gradFill rotWithShape="0">
            <a:gsLst>
              <a:gs pos="0">
                <a:srgbClr val="110352"/>
              </a:gs>
              <a:gs pos="12000">
                <a:srgbClr val="110352"/>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hangingPunct="0">
              <a:lnSpc>
                <a:spcPct val="90000"/>
              </a:lnSpc>
              <a:spcAft>
                <a:spcPct val="50000"/>
              </a:spcAft>
              <a:buClr>
                <a:srgbClr val="A59D95"/>
              </a:buClr>
              <a:buSzPct val="25000"/>
              <a:buFont typeface="Wingdings" panose="05000000000000000000" pitchFamily="2" charset="2"/>
              <a:buNone/>
              <a:defRPr/>
            </a:pPr>
            <a:endParaRPr lang="en-IE" dirty="0" smtClean="0">
              <a:solidFill>
                <a:srgbClr val="336699"/>
              </a:solidFill>
            </a:endParaRPr>
          </a:p>
        </p:txBody>
      </p:sp>
      <p:pic>
        <p:nvPicPr>
          <p:cNvPr id="1033" name="Picture 24" descr="ESB_Networks_brandma#D1CA65"/>
          <p:cNvPicPr>
            <a:picLocks noChangeAspect="1" noChangeArrowheads="1"/>
          </p:cNvPicPr>
          <p:nvPr/>
        </p:nvPicPr>
        <p:blipFill>
          <a:blip r:embed="rId21"/>
          <a:srcRect/>
          <a:stretch>
            <a:fillRect/>
          </a:stretch>
        </p:blipFill>
        <p:spPr bwMode="auto">
          <a:xfrm>
            <a:off x="7164388" y="476251"/>
            <a:ext cx="1439862" cy="406400"/>
          </a:xfrm>
          <a:prstGeom prst="rect">
            <a:avLst/>
          </a:prstGeom>
          <a:noFill/>
          <a:ln w="9525">
            <a:noFill/>
            <a:miter lim="800000"/>
            <a:headEnd/>
            <a:tailEnd/>
          </a:ln>
        </p:spPr>
      </p:pic>
    </p:spTree>
    <p:extLst>
      <p:ext uri="{BB962C8B-B14F-4D97-AF65-F5344CB8AC3E}">
        <p14:creationId xmlns:p14="http://schemas.microsoft.com/office/powerpoint/2010/main" val="292540805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Lst>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342900" indent="-342900" algn="l" defTabSz="889000" rtl="0" eaLnBrk="1" fontAlgn="base" hangingPunct="1">
        <a:spcBef>
          <a:spcPct val="0"/>
        </a:spcBef>
        <a:spcAft>
          <a:spcPts val="1200"/>
        </a:spcAft>
        <a:buClr>
          <a:schemeClr val="bg2"/>
        </a:buClr>
        <a:buSzPct val="100000"/>
        <a:buFont typeface="Arial" charset="0"/>
        <a:defRPr sz="1600" b="1" kern="1200">
          <a:solidFill>
            <a:srgbClr val="003C71"/>
          </a:solidFill>
          <a:latin typeface="+mn-lt"/>
          <a:ea typeface="+mn-ea"/>
          <a:cs typeface="+mn-cs"/>
        </a:defRPr>
      </a:lvl1pPr>
      <a:lvl2pPr marL="215900" indent="-214313" algn="l" defTabSz="889000" rtl="0" eaLnBrk="1" fontAlgn="base" hangingPunct="1">
        <a:spcBef>
          <a:spcPct val="0"/>
        </a:spcBef>
        <a:spcAft>
          <a:spcPct val="50000"/>
        </a:spcAft>
        <a:buClr>
          <a:schemeClr val="accent2"/>
        </a:buClr>
        <a:buFont typeface="Arial" charset="0"/>
        <a:buChar char="●"/>
        <a:defRPr sz="1500" kern="1200">
          <a:solidFill>
            <a:srgbClr val="336699"/>
          </a:solidFill>
          <a:latin typeface="+mn-lt"/>
          <a:ea typeface="+mn-ea"/>
          <a:cs typeface="+mn-cs"/>
        </a:defRPr>
      </a:lvl2pPr>
      <a:lvl3pPr marL="506413" indent="-2174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3pPr>
      <a:lvl4pPr marL="796925" indent="-179388" algn="l" defTabSz="889000" rtl="0" eaLnBrk="1" fontAlgn="base" hangingPunct="1">
        <a:spcBef>
          <a:spcPct val="0"/>
        </a:spcBef>
        <a:spcAft>
          <a:spcPct val="50000"/>
        </a:spcAft>
        <a:buClr>
          <a:srgbClr val="333333"/>
        </a:buClr>
        <a:buFont typeface="Wingdings" pitchFamily="2" charset="2"/>
        <a:buChar char="§"/>
        <a:defRPr sz="1200" kern="1200">
          <a:solidFill>
            <a:srgbClr val="003C71"/>
          </a:solidFill>
          <a:latin typeface="+mn-lt"/>
          <a:ea typeface="+mn-ea"/>
          <a:cs typeface="+mn-cs"/>
        </a:defRPr>
      </a:lvl4pPr>
      <a:lvl5pPr marL="1082675" indent="-1539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57176" y="330228"/>
            <a:ext cx="8578850" cy="96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ga-IE" altLang="en-US" smtClean="0"/>
              <a:t>Click to edit Master title style</a:t>
            </a:r>
            <a:endParaRPr lang="en-IE" altLang="en-US" smtClean="0"/>
          </a:p>
        </p:txBody>
      </p:sp>
      <p:sp>
        <p:nvSpPr>
          <p:cNvPr id="2051" name="Text Placeholder 2"/>
          <p:cNvSpPr>
            <a:spLocks noGrp="1"/>
          </p:cNvSpPr>
          <p:nvPr>
            <p:ph type="body" idx="1"/>
          </p:nvPr>
        </p:nvSpPr>
        <p:spPr bwMode="auto">
          <a:xfrm>
            <a:off x="257176" y="1506542"/>
            <a:ext cx="8578850" cy="410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ga-IE" altLang="en-US" smtClean="0"/>
              <a:t>Click to edit Master text styles</a:t>
            </a:r>
          </a:p>
          <a:p>
            <a:pPr lvl="1"/>
            <a:r>
              <a:rPr lang="ga-IE" altLang="en-US" smtClean="0"/>
              <a:t>Second level</a:t>
            </a:r>
          </a:p>
          <a:p>
            <a:pPr lvl="2"/>
            <a:r>
              <a:rPr lang="ga-IE" altLang="en-US" smtClean="0"/>
              <a:t>Third level</a:t>
            </a:r>
          </a:p>
          <a:p>
            <a:pPr lvl="3"/>
            <a:r>
              <a:rPr lang="ga-IE" altLang="en-US" smtClean="0"/>
              <a:t>Fourth level</a:t>
            </a:r>
          </a:p>
          <a:p>
            <a:pPr lvl="4"/>
            <a:r>
              <a:rPr lang="ga-IE" altLang="en-US" smtClean="0"/>
              <a:t>Fifth level</a:t>
            </a:r>
            <a:endParaRPr lang="en-IE" altLang="en-US" smtClean="0"/>
          </a:p>
        </p:txBody>
      </p:sp>
      <p:sp>
        <p:nvSpPr>
          <p:cNvPr id="4" name="Date Placeholder 3"/>
          <p:cNvSpPr>
            <a:spLocks noGrp="1"/>
          </p:cNvSpPr>
          <p:nvPr>
            <p:ph type="dt" sz="half" idx="2"/>
          </p:nvPr>
        </p:nvSpPr>
        <p:spPr>
          <a:xfrm>
            <a:off x="457200" y="741997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pPr>
            <a:fld id="{58BF4C64-0FEF-4842-B614-D9C1E875BA6F}" type="datetimeFigureOut">
              <a:rPr lang="en-IE" altLang="en-US">
                <a:ea typeface="MS PGothic" pitchFamily="34" charset="-128"/>
              </a:rPr>
              <a:pPr fontAlgn="base">
                <a:spcBef>
                  <a:spcPct val="0"/>
                </a:spcBef>
                <a:spcAft>
                  <a:spcPct val="0"/>
                </a:spcAft>
              </a:pPr>
              <a:t>04/06/2019</a:t>
            </a:fld>
            <a:endParaRPr lang="en-IE" altLang="en-US" dirty="0">
              <a:ea typeface="MS PGothic" pitchFamily="34" charset="-128"/>
            </a:endParaRPr>
          </a:p>
        </p:txBody>
      </p:sp>
      <p:sp>
        <p:nvSpPr>
          <p:cNvPr id="5" name="Footer Placeholder 4"/>
          <p:cNvSpPr>
            <a:spLocks noGrp="1"/>
          </p:cNvSpPr>
          <p:nvPr>
            <p:ph type="ftr" sz="quarter" idx="3"/>
          </p:nvPr>
        </p:nvSpPr>
        <p:spPr>
          <a:xfrm>
            <a:off x="3124200" y="7419976"/>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ea typeface="+mn-ea"/>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741997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6A3198C5-7B07-43C9-AE1C-18A78737C97A}" type="slidenum">
              <a:rPr lang="en-IE" altLang="en-US">
                <a:ea typeface="MS PGothic" pitchFamily="34" charset="-128"/>
              </a:rPr>
              <a:pPr fontAlgn="base">
                <a:spcBef>
                  <a:spcPct val="0"/>
                </a:spcBef>
                <a:spcAft>
                  <a:spcPct val="0"/>
                </a:spcAft>
              </a:pPr>
              <a:t>‹#›</a:t>
            </a:fld>
            <a:endParaRPr lang="en-IE" altLang="en-US" dirty="0">
              <a:ea typeface="MS PGothic" pitchFamily="34" charset="-128"/>
            </a:endParaRPr>
          </a:p>
        </p:txBody>
      </p:sp>
      <p:pic>
        <p:nvPicPr>
          <p:cNvPr id="2055" name="Picture 7" descr="EIRGRID_2015_Colour_Low_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1117" y="5772152"/>
            <a:ext cx="2474912"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440629"/>
      </p:ext>
    </p:extLst>
  </p:cSld>
  <p:clrMap bg1="lt1" tx1="dk1" bg2="lt2" tx2="dk2" accent1="accent1" accent2="accent2" accent3="accent3" accent4="accent4" accent5="accent5" accent6="accent6" hlink="hlink" folHlink="folHlink"/>
  <p:sldLayoutIdLst>
    <p:sldLayoutId id="2147483897" r:id="rId1"/>
    <p:sldLayoutId id="2147483898" r:id="rId2"/>
  </p:sldLayoutIdLst>
  <p:timing>
    <p:tnLst>
      <p:par>
        <p:cTn id="1" dur="indefinite" restart="never" nodeType="tmRoot"/>
      </p:par>
    </p:tnLst>
  </p:timing>
  <p:txStyles>
    <p:titleStyle>
      <a:lvl1pPr algn="ctr" defTabSz="457200" rtl="0" fontAlgn="base">
        <a:spcBef>
          <a:spcPct val="0"/>
        </a:spcBef>
        <a:spcAft>
          <a:spcPct val="0"/>
        </a:spcAft>
        <a:defRPr sz="3400" b="1" kern="1200">
          <a:solidFill>
            <a:srgbClr val="767676"/>
          </a:solidFill>
          <a:latin typeface="Arial"/>
          <a:ea typeface="MS PGothic" pitchFamily="34" charset="-128"/>
          <a:cs typeface="Arial"/>
        </a:defRPr>
      </a:lvl1pPr>
      <a:lvl2pPr algn="ctr" defTabSz="457200" rtl="0" fontAlgn="base">
        <a:spcBef>
          <a:spcPct val="0"/>
        </a:spcBef>
        <a:spcAft>
          <a:spcPct val="0"/>
        </a:spcAft>
        <a:defRPr sz="3400" b="1">
          <a:solidFill>
            <a:srgbClr val="767676"/>
          </a:solidFill>
          <a:latin typeface="Arial" pitchFamily="34" charset="0"/>
          <a:ea typeface="MS PGothic" pitchFamily="34" charset="-128"/>
        </a:defRPr>
      </a:lvl2pPr>
      <a:lvl3pPr algn="ctr" defTabSz="457200" rtl="0" fontAlgn="base">
        <a:spcBef>
          <a:spcPct val="0"/>
        </a:spcBef>
        <a:spcAft>
          <a:spcPct val="0"/>
        </a:spcAft>
        <a:defRPr sz="3400" b="1">
          <a:solidFill>
            <a:srgbClr val="767676"/>
          </a:solidFill>
          <a:latin typeface="Arial" pitchFamily="34" charset="0"/>
          <a:ea typeface="MS PGothic" pitchFamily="34" charset="-128"/>
        </a:defRPr>
      </a:lvl3pPr>
      <a:lvl4pPr algn="ctr" defTabSz="457200" rtl="0" fontAlgn="base">
        <a:spcBef>
          <a:spcPct val="0"/>
        </a:spcBef>
        <a:spcAft>
          <a:spcPct val="0"/>
        </a:spcAft>
        <a:defRPr sz="3400" b="1">
          <a:solidFill>
            <a:srgbClr val="767676"/>
          </a:solidFill>
          <a:latin typeface="Arial" pitchFamily="34" charset="0"/>
          <a:ea typeface="MS PGothic" pitchFamily="34" charset="-128"/>
        </a:defRPr>
      </a:lvl4pPr>
      <a:lvl5pPr algn="ctr" defTabSz="457200" rtl="0" fontAlgn="base">
        <a:spcBef>
          <a:spcPct val="0"/>
        </a:spcBef>
        <a:spcAft>
          <a:spcPct val="0"/>
        </a:spcAft>
        <a:defRPr sz="3400" b="1">
          <a:solidFill>
            <a:srgbClr val="767676"/>
          </a:solidFill>
          <a:latin typeface="Arial" pitchFamily="34" charset="0"/>
          <a:ea typeface="MS PGothic" pitchFamily="34" charset="-128"/>
        </a:defRPr>
      </a:lvl5pPr>
      <a:lvl6pPr marL="457200" algn="ctr" defTabSz="457200" rtl="0" fontAlgn="base">
        <a:spcBef>
          <a:spcPct val="0"/>
        </a:spcBef>
        <a:spcAft>
          <a:spcPct val="0"/>
        </a:spcAft>
        <a:defRPr sz="3400" b="1">
          <a:solidFill>
            <a:srgbClr val="767676"/>
          </a:solidFill>
          <a:latin typeface="Arial" pitchFamily="34" charset="0"/>
          <a:ea typeface="MS PGothic" pitchFamily="34" charset="-128"/>
        </a:defRPr>
      </a:lvl6pPr>
      <a:lvl7pPr marL="914400" algn="ctr" defTabSz="457200" rtl="0" fontAlgn="base">
        <a:spcBef>
          <a:spcPct val="0"/>
        </a:spcBef>
        <a:spcAft>
          <a:spcPct val="0"/>
        </a:spcAft>
        <a:defRPr sz="3400" b="1">
          <a:solidFill>
            <a:srgbClr val="767676"/>
          </a:solidFill>
          <a:latin typeface="Arial" pitchFamily="34" charset="0"/>
          <a:ea typeface="MS PGothic" pitchFamily="34" charset="-128"/>
        </a:defRPr>
      </a:lvl7pPr>
      <a:lvl8pPr marL="1371600" algn="ctr" defTabSz="457200" rtl="0" fontAlgn="base">
        <a:spcBef>
          <a:spcPct val="0"/>
        </a:spcBef>
        <a:spcAft>
          <a:spcPct val="0"/>
        </a:spcAft>
        <a:defRPr sz="3400" b="1">
          <a:solidFill>
            <a:srgbClr val="767676"/>
          </a:solidFill>
          <a:latin typeface="Arial" pitchFamily="34" charset="0"/>
          <a:ea typeface="MS PGothic" pitchFamily="34" charset="-128"/>
        </a:defRPr>
      </a:lvl8pPr>
      <a:lvl9pPr marL="1828800" algn="ctr" defTabSz="457200" rtl="0" fontAlgn="base">
        <a:spcBef>
          <a:spcPct val="0"/>
        </a:spcBef>
        <a:spcAft>
          <a:spcPct val="0"/>
        </a:spcAft>
        <a:defRPr sz="3400" b="1">
          <a:solidFill>
            <a:srgbClr val="767676"/>
          </a:solidFill>
          <a:latin typeface="Arial" pitchFamily="34" charset="0"/>
          <a:ea typeface="MS PGothic" pitchFamily="34" charset="-128"/>
        </a:defRPr>
      </a:lvl9pPr>
    </p:titleStyle>
    <p:bodyStyle>
      <a:lvl1pPr marL="342900" indent="-342900" algn="l" defTabSz="457200" rtl="0" fontAlgn="base">
        <a:spcBef>
          <a:spcPct val="20000"/>
        </a:spcBef>
        <a:spcAft>
          <a:spcPct val="0"/>
        </a:spcAft>
        <a:buClr>
          <a:srgbClr val="C8B474"/>
        </a:buClr>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fontAlgn="base">
        <a:spcBef>
          <a:spcPct val="20000"/>
        </a:spcBef>
        <a:spcAft>
          <a:spcPct val="0"/>
        </a:spcAft>
        <a:buClr>
          <a:srgbClr val="C8B474"/>
        </a:buClr>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fontAlgn="base">
        <a:spcBef>
          <a:spcPct val="20000"/>
        </a:spcBef>
        <a:spcAft>
          <a:spcPct val="0"/>
        </a:spcAft>
        <a:buClr>
          <a:srgbClr val="C8B474"/>
        </a:buClr>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fontAlgn="base">
        <a:spcBef>
          <a:spcPct val="20000"/>
        </a:spcBef>
        <a:spcAft>
          <a:spcPct val="0"/>
        </a:spcAft>
        <a:buClr>
          <a:srgbClr val="C8B474"/>
        </a:buClr>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fontAlgn="base">
        <a:spcBef>
          <a:spcPct val="20000"/>
        </a:spcBef>
        <a:spcAft>
          <a:spcPct val="0"/>
        </a:spcAft>
        <a:buClr>
          <a:srgbClr val="C8B474"/>
        </a:buClr>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57176" y="330234"/>
            <a:ext cx="8578850" cy="96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ga-IE" altLang="en-US" smtClean="0"/>
              <a:t>Click to edit Master title style</a:t>
            </a:r>
            <a:endParaRPr lang="en-IE" altLang="en-US" smtClean="0"/>
          </a:p>
        </p:txBody>
      </p:sp>
      <p:sp>
        <p:nvSpPr>
          <p:cNvPr id="2051" name="Text Placeholder 2"/>
          <p:cNvSpPr>
            <a:spLocks noGrp="1"/>
          </p:cNvSpPr>
          <p:nvPr>
            <p:ph type="body" idx="1"/>
          </p:nvPr>
        </p:nvSpPr>
        <p:spPr bwMode="auto">
          <a:xfrm>
            <a:off x="257176" y="1506542"/>
            <a:ext cx="8578850" cy="410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ga-IE" altLang="en-US" smtClean="0"/>
              <a:t>Click to edit Master text styles</a:t>
            </a:r>
          </a:p>
          <a:p>
            <a:pPr lvl="1"/>
            <a:r>
              <a:rPr lang="ga-IE" altLang="en-US" smtClean="0"/>
              <a:t>Second level</a:t>
            </a:r>
          </a:p>
          <a:p>
            <a:pPr lvl="2"/>
            <a:r>
              <a:rPr lang="ga-IE" altLang="en-US" smtClean="0"/>
              <a:t>Third level</a:t>
            </a:r>
          </a:p>
          <a:p>
            <a:pPr lvl="3"/>
            <a:r>
              <a:rPr lang="ga-IE" altLang="en-US" smtClean="0"/>
              <a:t>Fourth level</a:t>
            </a:r>
          </a:p>
          <a:p>
            <a:pPr lvl="4"/>
            <a:r>
              <a:rPr lang="ga-IE" altLang="en-US" smtClean="0"/>
              <a:t>Fifth level</a:t>
            </a:r>
            <a:endParaRPr lang="en-IE" altLang="en-US" smtClean="0"/>
          </a:p>
        </p:txBody>
      </p:sp>
      <p:sp>
        <p:nvSpPr>
          <p:cNvPr id="4" name="Date Placeholder 3"/>
          <p:cNvSpPr>
            <a:spLocks noGrp="1"/>
          </p:cNvSpPr>
          <p:nvPr>
            <p:ph type="dt" sz="half" idx="2"/>
          </p:nvPr>
        </p:nvSpPr>
        <p:spPr>
          <a:xfrm>
            <a:off x="457200" y="741997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pPr>
            <a:fld id="{58BF4C64-0FEF-4842-B614-D9C1E875BA6F}" type="datetimeFigureOut">
              <a:rPr lang="en-IE" altLang="en-US">
                <a:ea typeface="MS PGothic" pitchFamily="34" charset="-128"/>
              </a:rPr>
              <a:pPr fontAlgn="base">
                <a:spcBef>
                  <a:spcPct val="0"/>
                </a:spcBef>
                <a:spcAft>
                  <a:spcPct val="0"/>
                </a:spcAft>
              </a:pPr>
              <a:t>04/06/2019</a:t>
            </a:fld>
            <a:endParaRPr lang="en-IE" altLang="en-US" dirty="0">
              <a:ea typeface="MS PGothic" pitchFamily="34" charset="-128"/>
            </a:endParaRPr>
          </a:p>
        </p:txBody>
      </p:sp>
      <p:sp>
        <p:nvSpPr>
          <p:cNvPr id="5" name="Footer Placeholder 4"/>
          <p:cNvSpPr>
            <a:spLocks noGrp="1"/>
          </p:cNvSpPr>
          <p:nvPr>
            <p:ph type="ftr" sz="quarter" idx="3"/>
          </p:nvPr>
        </p:nvSpPr>
        <p:spPr>
          <a:xfrm>
            <a:off x="3124200" y="7419976"/>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ea typeface="+mn-ea"/>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741997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6A3198C5-7B07-43C9-AE1C-18A78737C97A}" type="slidenum">
              <a:rPr lang="en-IE" altLang="en-US">
                <a:ea typeface="MS PGothic" pitchFamily="34" charset="-128"/>
              </a:rPr>
              <a:pPr fontAlgn="base">
                <a:spcBef>
                  <a:spcPct val="0"/>
                </a:spcBef>
                <a:spcAft>
                  <a:spcPct val="0"/>
                </a:spcAft>
              </a:pPr>
              <a:t>‹#›</a:t>
            </a:fld>
            <a:endParaRPr lang="en-IE" altLang="en-US" dirty="0">
              <a:ea typeface="MS PGothic" pitchFamily="34" charset="-128"/>
            </a:endParaRPr>
          </a:p>
        </p:txBody>
      </p:sp>
      <p:pic>
        <p:nvPicPr>
          <p:cNvPr id="2055" name="Picture 7" descr="EIRGRID_2015_Colour_Low_R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61120" y="5772152"/>
            <a:ext cx="2474912"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55962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Lst>
  <p:timing>
    <p:tnLst>
      <p:par>
        <p:cTn id="1" dur="indefinite" restart="never" nodeType="tmRoot"/>
      </p:par>
    </p:tnLst>
  </p:timing>
  <p:txStyles>
    <p:titleStyle>
      <a:lvl1pPr algn="ctr" defTabSz="457200" rtl="0" fontAlgn="base">
        <a:spcBef>
          <a:spcPct val="0"/>
        </a:spcBef>
        <a:spcAft>
          <a:spcPct val="0"/>
        </a:spcAft>
        <a:defRPr sz="3400" b="1" kern="1200">
          <a:solidFill>
            <a:srgbClr val="767676"/>
          </a:solidFill>
          <a:latin typeface="Arial"/>
          <a:ea typeface="MS PGothic" pitchFamily="34" charset="-128"/>
          <a:cs typeface="Arial"/>
        </a:defRPr>
      </a:lvl1pPr>
      <a:lvl2pPr algn="ctr" defTabSz="457200" rtl="0" fontAlgn="base">
        <a:spcBef>
          <a:spcPct val="0"/>
        </a:spcBef>
        <a:spcAft>
          <a:spcPct val="0"/>
        </a:spcAft>
        <a:defRPr sz="3400" b="1">
          <a:solidFill>
            <a:srgbClr val="767676"/>
          </a:solidFill>
          <a:latin typeface="Arial" pitchFamily="34" charset="0"/>
          <a:ea typeface="MS PGothic" pitchFamily="34" charset="-128"/>
        </a:defRPr>
      </a:lvl2pPr>
      <a:lvl3pPr algn="ctr" defTabSz="457200" rtl="0" fontAlgn="base">
        <a:spcBef>
          <a:spcPct val="0"/>
        </a:spcBef>
        <a:spcAft>
          <a:spcPct val="0"/>
        </a:spcAft>
        <a:defRPr sz="3400" b="1">
          <a:solidFill>
            <a:srgbClr val="767676"/>
          </a:solidFill>
          <a:latin typeface="Arial" pitchFamily="34" charset="0"/>
          <a:ea typeface="MS PGothic" pitchFamily="34" charset="-128"/>
        </a:defRPr>
      </a:lvl3pPr>
      <a:lvl4pPr algn="ctr" defTabSz="457200" rtl="0" fontAlgn="base">
        <a:spcBef>
          <a:spcPct val="0"/>
        </a:spcBef>
        <a:spcAft>
          <a:spcPct val="0"/>
        </a:spcAft>
        <a:defRPr sz="3400" b="1">
          <a:solidFill>
            <a:srgbClr val="767676"/>
          </a:solidFill>
          <a:latin typeface="Arial" pitchFamily="34" charset="0"/>
          <a:ea typeface="MS PGothic" pitchFamily="34" charset="-128"/>
        </a:defRPr>
      </a:lvl4pPr>
      <a:lvl5pPr algn="ctr" defTabSz="457200" rtl="0" fontAlgn="base">
        <a:spcBef>
          <a:spcPct val="0"/>
        </a:spcBef>
        <a:spcAft>
          <a:spcPct val="0"/>
        </a:spcAft>
        <a:defRPr sz="3400" b="1">
          <a:solidFill>
            <a:srgbClr val="767676"/>
          </a:solidFill>
          <a:latin typeface="Arial" pitchFamily="34" charset="0"/>
          <a:ea typeface="MS PGothic" pitchFamily="34" charset="-128"/>
        </a:defRPr>
      </a:lvl5pPr>
      <a:lvl6pPr marL="457200" algn="ctr" defTabSz="457200" rtl="0" fontAlgn="base">
        <a:spcBef>
          <a:spcPct val="0"/>
        </a:spcBef>
        <a:spcAft>
          <a:spcPct val="0"/>
        </a:spcAft>
        <a:defRPr sz="3400" b="1">
          <a:solidFill>
            <a:srgbClr val="767676"/>
          </a:solidFill>
          <a:latin typeface="Arial" pitchFamily="34" charset="0"/>
          <a:ea typeface="MS PGothic" pitchFamily="34" charset="-128"/>
        </a:defRPr>
      </a:lvl6pPr>
      <a:lvl7pPr marL="914400" algn="ctr" defTabSz="457200" rtl="0" fontAlgn="base">
        <a:spcBef>
          <a:spcPct val="0"/>
        </a:spcBef>
        <a:spcAft>
          <a:spcPct val="0"/>
        </a:spcAft>
        <a:defRPr sz="3400" b="1">
          <a:solidFill>
            <a:srgbClr val="767676"/>
          </a:solidFill>
          <a:latin typeface="Arial" pitchFamily="34" charset="0"/>
          <a:ea typeface="MS PGothic" pitchFamily="34" charset="-128"/>
        </a:defRPr>
      </a:lvl7pPr>
      <a:lvl8pPr marL="1371600" algn="ctr" defTabSz="457200" rtl="0" fontAlgn="base">
        <a:spcBef>
          <a:spcPct val="0"/>
        </a:spcBef>
        <a:spcAft>
          <a:spcPct val="0"/>
        </a:spcAft>
        <a:defRPr sz="3400" b="1">
          <a:solidFill>
            <a:srgbClr val="767676"/>
          </a:solidFill>
          <a:latin typeface="Arial" pitchFamily="34" charset="0"/>
          <a:ea typeface="MS PGothic" pitchFamily="34" charset="-128"/>
        </a:defRPr>
      </a:lvl8pPr>
      <a:lvl9pPr marL="1828800" algn="ctr" defTabSz="457200" rtl="0" fontAlgn="base">
        <a:spcBef>
          <a:spcPct val="0"/>
        </a:spcBef>
        <a:spcAft>
          <a:spcPct val="0"/>
        </a:spcAft>
        <a:defRPr sz="3400" b="1">
          <a:solidFill>
            <a:srgbClr val="767676"/>
          </a:solidFill>
          <a:latin typeface="Arial" pitchFamily="34" charset="0"/>
          <a:ea typeface="MS PGothic" pitchFamily="34" charset="-128"/>
        </a:defRPr>
      </a:lvl9pPr>
    </p:titleStyle>
    <p:bodyStyle>
      <a:lvl1pPr marL="342900" indent="-342900" algn="l" defTabSz="457200" rtl="0" fontAlgn="base">
        <a:spcBef>
          <a:spcPct val="20000"/>
        </a:spcBef>
        <a:spcAft>
          <a:spcPct val="0"/>
        </a:spcAft>
        <a:buClr>
          <a:srgbClr val="C8B474"/>
        </a:buClr>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fontAlgn="base">
        <a:spcBef>
          <a:spcPct val="20000"/>
        </a:spcBef>
        <a:spcAft>
          <a:spcPct val="0"/>
        </a:spcAft>
        <a:buClr>
          <a:srgbClr val="C8B474"/>
        </a:buClr>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fontAlgn="base">
        <a:spcBef>
          <a:spcPct val="20000"/>
        </a:spcBef>
        <a:spcAft>
          <a:spcPct val="0"/>
        </a:spcAft>
        <a:buClr>
          <a:srgbClr val="C8B474"/>
        </a:buClr>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fontAlgn="base">
        <a:spcBef>
          <a:spcPct val="20000"/>
        </a:spcBef>
        <a:spcAft>
          <a:spcPct val="0"/>
        </a:spcAft>
        <a:buClr>
          <a:srgbClr val="C8B474"/>
        </a:buClr>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fontAlgn="base">
        <a:spcBef>
          <a:spcPct val="20000"/>
        </a:spcBef>
        <a:spcAft>
          <a:spcPct val="0"/>
        </a:spcAft>
        <a:buClr>
          <a:srgbClr val="C8B474"/>
        </a:buClr>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12"/>
          <p:cNvGrpSpPr>
            <a:grpSpLocks/>
          </p:cNvGrpSpPr>
          <p:nvPr/>
        </p:nvGrpSpPr>
        <p:grpSpPr bwMode="auto">
          <a:xfrm>
            <a:off x="-25398" y="5373688"/>
            <a:ext cx="9236075" cy="1484312"/>
            <a:chOff x="-25658" y="5373351"/>
            <a:chExt cx="9237011" cy="1484649"/>
          </a:xfrm>
        </p:grpSpPr>
        <p:pic>
          <p:nvPicPr>
            <p:cNvPr id="1033" name="Picture 13" descr="EirGrid Arc for PowerPoint.ai"/>
            <p:cNvPicPr>
              <a:picLocks noChangeAspect="1"/>
            </p:cNvPicPr>
            <p:nvPr/>
          </p:nvPicPr>
          <p:blipFill>
            <a:blip r:embed="rId15">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sp>
        <p:nvSpPr>
          <p:cNvPr id="1027" name="Title Placeholder 1"/>
          <p:cNvSpPr>
            <a:spLocks noGrp="1"/>
          </p:cNvSpPr>
          <p:nvPr>
            <p:ph type="title"/>
          </p:nvPr>
        </p:nvSpPr>
        <p:spPr bwMode="auto">
          <a:xfrm>
            <a:off x="203208" y="246075"/>
            <a:ext cx="8755063" cy="96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IE" altLang="en-US" smtClean="0"/>
          </a:p>
        </p:txBody>
      </p:sp>
      <p:sp>
        <p:nvSpPr>
          <p:cNvPr id="1028" name="Text Placeholder 2"/>
          <p:cNvSpPr>
            <a:spLocks noGrp="1"/>
          </p:cNvSpPr>
          <p:nvPr>
            <p:ph type="body" idx="1"/>
          </p:nvPr>
        </p:nvSpPr>
        <p:spPr bwMode="auto">
          <a:xfrm>
            <a:off x="203208" y="1390650"/>
            <a:ext cx="8755063"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IE" altLang="en-US" smtClean="0"/>
          </a:p>
        </p:txBody>
      </p:sp>
      <p:sp>
        <p:nvSpPr>
          <p:cNvPr id="4" name="Date Placeholder 3"/>
          <p:cNvSpPr>
            <a:spLocks noGrp="1"/>
          </p:cNvSpPr>
          <p:nvPr>
            <p:ph type="dt" sz="half" idx="2"/>
          </p:nvPr>
        </p:nvSpPr>
        <p:spPr>
          <a:xfrm>
            <a:off x="457200" y="741997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914400"/>
            <a:fld id="{3B4BCB1D-93AB-4A8B-85B8-5C16A7EF6D43}" type="datetimeFigureOut">
              <a:rPr lang="en-IE" altLang="en-US"/>
              <a:pPr defTabSz="914400"/>
              <a:t>04/06/2019</a:t>
            </a:fld>
            <a:endParaRPr lang="en-IE" altLang="en-US" dirty="0"/>
          </a:p>
        </p:txBody>
      </p:sp>
      <p:sp>
        <p:nvSpPr>
          <p:cNvPr id="5" name="Footer Placeholder 4"/>
          <p:cNvSpPr>
            <a:spLocks noGrp="1"/>
          </p:cNvSpPr>
          <p:nvPr>
            <p:ph type="ftr" sz="quarter" idx="3"/>
          </p:nvPr>
        </p:nvSpPr>
        <p:spPr>
          <a:xfrm>
            <a:off x="3124200" y="7419976"/>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ea typeface="+mn-ea"/>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741997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914400"/>
            <a:fld id="{EBB99EE8-1094-484A-BBE0-829B042AC30B}" type="slidenum">
              <a:rPr lang="en-IE" altLang="en-US"/>
              <a:pPr defTabSz="914400"/>
              <a:t>‹#›</a:t>
            </a:fld>
            <a:endParaRPr lang="en-IE" altLang="en-US" dirty="0"/>
          </a:p>
        </p:txBody>
      </p:sp>
      <p:pic>
        <p:nvPicPr>
          <p:cNvPr id="1032" name="Picture 7" descr="EIRGRID_Group_2015_Colour_Low_Res.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392490" y="5689613"/>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20911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timing>
    <p:tnLst>
      <p:par>
        <p:cTn id="1" dur="indefinite" restart="never" nodeType="tmRoot"/>
      </p:par>
    </p:tnLst>
  </p:timing>
  <p:txStyles>
    <p:titleStyle>
      <a:lvl1pPr algn="ctr" defTabSz="457200" rtl="0" eaLnBrk="1" fontAlgn="base" hangingPunct="1">
        <a:spcBef>
          <a:spcPct val="0"/>
        </a:spcBef>
        <a:spcAft>
          <a:spcPct val="0"/>
        </a:spcAft>
        <a:defRPr sz="3400" b="1" kern="1200">
          <a:solidFill>
            <a:srgbClr val="767676"/>
          </a:solidFill>
          <a:latin typeface="Arial"/>
          <a:ea typeface="MS PGothic" pitchFamily="34" charset="-128"/>
          <a:cs typeface="Arial"/>
        </a:defRPr>
      </a:lvl1pPr>
      <a:lvl2pPr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2pPr>
      <a:lvl3pPr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3pPr>
      <a:lvl4pPr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4pPr>
      <a:lvl5pPr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5pPr>
      <a:lvl6pPr marL="457200"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6pPr>
      <a:lvl7pPr marL="914400"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7pPr>
      <a:lvl8pPr marL="1371600"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8pPr>
      <a:lvl9pPr marL="1828800"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9pPr>
    </p:titleStyle>
    <p:bodyStyle>
      <a:lvl1pPr marL="342900" indent="-342900" algn="l" defTabSz="457200" rtl="0" eaLnBrk="1" fontAlgn="base" hangingPunct="1">
        <a:spcBef>
          <a:spcPct val="20000"/>
        </a:spcBef>
        <a:spcAft>
          <a:spcPct val="0"/>
        </a:spcAft>
        <a:buClr>
          <a:srgbClr val="C8B474"/>
        </a:buClr>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eaLnBrk="1" fontAlgn="base" hangingPunct="1">
        <a:spcBef>
          <a:spcPct val="20000"/>
        </a:spcBef>
        <a:spcAft>
          <a:spcPct val="0"/>
        </a:spcAft>
        <a:buClr>
          <a:srgbClr val="C8B474"/>
        </a:buClr>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eaLnBrk="1" fontAlgn="base" hangingPunct="1">
        <a:spcBef>
          <a:spcPct val="20000"/>
        </a:spcBef>
        <a:spcAft>
          <a:spcPct val="0"/>
        </a:spcAft>
        <a:buClr>
          <a:srgbClr val="C8B474"/>
        </a:buClr>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eaLnBrk="1" fontAlgn="base" hangingPunct="1">
        <a:spcBef>
          <a:spcPct val="20000"/>
        </a:spcBef>
        <a:spcAft>
          <a:spcPct val="0"/>
        </a:spcAft>
        <a:buClr>
          <a:srgbClr val="C8B474"/>
        </a:buClr>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eaLnBrk="1" fontAlgn="base" hangingPunct="1">
        <a:spcBef>
          <a:spcPct val="20000"/>
        </a:spcBef>
        <a:spcAft>
          <a:spcPct val="0"/>
        </a:spcAft>
        <a:buClr>
          <a:srgbClr val="C8B474"/>
        </a:buClr>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46" descr="ESB_Powerpoint_design_background3.jpg"/>
          <p:cNvPicPr>
            <a:picLocks noChangeAspect="1"/>
          </p:cNvPicPr>
          <p:nvPr/>
        </p:nvPicPr>
        <p:blipFill>
          <a:blip r:embed="rId20"/>
          <a:srcRect/>
          <a:stretch>
            <a:fillRect/>
          </a:stretch>
        </p:blipFill>
        <p:spPr bwMode="auto">
          <a:xfrm>
            <a:off x="0" y="6350"/>
            <a:ext cx="9144000" cy="6858000"/>
          </a:xfrm>
          <a:prstGeom prst="rect">
            <a:avLst/>
          </a:prstGeom>
          <a:noFill/>
          <a:ln w="9525">
            <a:noFill/>
            <a:miter lim="800000"/>
            <a:headEnd/>
            <a:tailEnd/>
          </a:ln>
        </p:spPr>
      </p:pic>
      <p:sp>
        <p:nvSpPr>
          <p:cNvPr id="1027" name="Rectangle 10"/>
          <p:cNvSpPr>
            <a:spLocks noGrp="1" noChangeArrowheads="1"/>
          </p:cNvSpPr>
          <p:nvPr>
            <p:ph type="title"/>
          </p:nvPr>
        </p:nvSpPr>
        <p:spPr bwMode="auto">
          <a:xfrm>
            <a:off x="495300" y="398476"/>
            <a:ext cx="6669088" cy="536575"/>
          </a:xfrm>
          <a:prstGeom prst="rect">
            <a:avLst/>
          </a:prstGeom>
          <a:noFill/>
          <a:ln w="9525">
            <a:noFill/>
            <a:miter lim="800000"/>
            <a:headEnd/>
            <a:tailEnd/>
          </a:ln>
        </p:spPr>
        <p:txBody>
          <a:bodyPr vert="horz" wrap="square" lIns="0" tIns="59454" rIns="118909" bIns="59454" numCol="1" anchor="t" anchorCtr="0" compatLnSpc="1">
            <a:prstTxWarp prst="textNoShape">
              <a:avLst/>
            </a:prstTxWarp>
          </a:bodyPr>
          <a:lstStyle/>
          <a:p>
            <a:pPr lvl="0"/>
            <a:r>
              <a:rPr lang="en-US" smtClean="0"/>
              <a:t>Click to edit Master title style</a:t>
            </a:r>
            <a:endParaRPr lang="en-GB" smtClean="0"/>
          </a:p>
        </p:txBody>
      </p:sp>
      <p:sp>
        <p:nvSpPr>
          <p:cNvPr id="1028" name="Rectangle 9"/>
          <p:cNvSpPr>
            <a:spLocks noGrp="1" noChangeArrowheads="1"/>
          </p:cNvSpPr>
          <p:nvPr>
            <p:ph type="body" idx="1"/>
          </p:nvPr>
        </p:nvSpPr>
        <p:spPr bwMode="auto">
          <a:xfrm>
            <a:off x="496896" y="1111251"/>
            <a:ext cx="8123237" cy="4735513"/>
          </a:xfrm>
          <a:prstGeom prst="rect">
            <a:avLst/>
          </a:prstGeom>
          <a:noFill/>
          <a:ln w="9525">
            <a:noFill/>
            <a:miter lim="800000"/>
            <a:headEnd/>
            <a:tailEnd/>
          </a:ln>
        </p:spPr>
        <p:txBody>
          <a:bodyPr vert="horz" wrap="square" lIns="0" tIns="44489" rIns="88977" bIns="44489" numCol="1" anchor="t" anchorCtr="0" compatLnSpc="1">
            <a:prstTxWarp prst="textNoShape">
              <a:avLst/>
            </a:prstTxWarp>
          </a:bodyPr>
          <a:lstStyle/>
          <a:p>
            <a:pPr lvl="0"/>
            <a:r>
              <a:rPr lang="en-GB" smtClean="0"/>
              <a:t>Click to edit Master text styles</a:t>
            </a:r>
          </a:p>
          <a:p>
            <a:pPr lvl="1"/>
            <a:r>
              <a:rPr lang="en-GB" smtClean="0"/>
              <a:t>Click to edit Master text styles</a:t>
            </a:r>
          </a:p>
          <a:p>
            <a:pPr lvl="2"/>
            <a:r>
              <a:rPr lang="en-GB" smtClean="0"/>
              <a:t>Third level</a:t>
            </a:r>
          </a:p>
          <a:p>
            <a:pPr lvl="3"/>
            <a:r>
              <a:rPr lang="en-GB" smtClean="0"/>
              <a:t>Fourth level</a:t>
            </a:r>
          </a:p>
          <a:p>
            <a:pPr lvl="4"/>
            <a:r>
              <a:rPr lang="en-GB" smtClean="0"/>
              <a:t>Fifth level</a:t>
            </a:r>
          </a:p>
        </p:txBody>
      </p:sp>
      <p:sp>
        <p:nvSpPr>
          <p:cNvPr id="1410060" name="Text Box 12"/>
          <p:cNvSpPr txBox="1">
            <a:spLocks noChangeArrowheads="1"/>
          </p:cNvSpPr>
          <p:nvPr/>
        </p:nvSpPr>
        <p:spPr bwMode="auto">
          <a:xfrm>
            <a:off x="60328" y="6523038"/>
            <a:ext cx="436563" cy="230832"/>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lnSpc>
                <a:spcPct val="90000"/>
              </a:lnSpc>
              <a:spcAft>
                <a:spcPct val="50000"/>
              </a:spcAft>
              <a:buClr>
                <a:srgbClr val="A59D95"/>
              </a:buClr>
              <a:buSzPct val="25000"/>
              <a:buFont typeface="Wingdings" panose="05000000000000000000" pitchFamily="2" charset="2"/>
              <a:buNone/>
              <a:defRPr/>
            </a:pPr>
            <a:fld id="{FF5ED3E6-09A7-4538-AF2A-57F15171703F}" type="slidenum">
              <a:rPr lang="en-US" sz="1000" smtClean="0">
                <a:solidFill>
                  <a:srgbClr val="FFFFFF"/>
                </a:solidFill>
              </a:rPr>
              <a:pPr algn="ctr" eaLnBrk="0" hangingPunct="0">
                <a:lnSpc>
                  <a:spcPct val="90000"/>
                </a:lnSpc>
                <a:spcAft>
                  <a:spcPct val="50000"/>
                </a:spcAft>
                <a:buClr>
                  <a:srgbClr val="A59D95"/>
                </a:buClr>
                <a:buSzPct val="25000"/>
                <a:buFont typeface="Wingdings" panose="05000000000000000000" pitchFamily="2" charset="2"/>
                <a:buNone/>
                <a:defRPr/>
              </a:pPr>
              <a:t>‹#›</a:t>
            </a:fld>
            <a:endParaRPr lang="en-US" sz="1000" dirty="0" smtClean="0">
              <a:solidFill>
                <a:srgbClr val="FFFFFF"/>
              </a:solidFill>
            </a:endParaRPr>
          </a:p>
        </p:txBody>
      </p:sp>
      <p:sp>
        <p:nvSpPr>
          <p:cNvPr id="51" name="Footer Placeholder 50"/>
          <p:cNvSpPr>
            <a:spLocks noGrp="1"/>
          </p:cNvSpPr>
          <p:nvPr>
            <p:ph type="ftr" sz="quarter" idx="3"/>
          </p:nvPr>
        </p:nvSpPr>
        <p:spPr>
          <a:xfrm>
            <a:off x="3995740" y="6538913"/>
            <a:ext cx="3816350" cy="196850"/>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90000"/>
              </a:lnSpc>
              <a:spcAft>
                <a:spcPct val="50000"/>
              </a:spcAft>
              <a:buClr>
                <a:schemeClr val="bg1"/>
              </a:buClr>
              <a:buSzPct val="25000"/>
              <a:buFont typeface="Wingdings" panose="05000000000000000000" pitchFamily="2" charset="2"/>
              <a:buNone/>
              <a:defRPr sz="1000">
                <a:solidFill>
                  <a:srgbClr val="FFFFFF"/>
                </a:solidFill>
                <a:latin typeface="Arial" panose="020B0604020202020204" pitchFamily="34" charset="0"/>
                <a:cs typeface="Arial" panose="020B0604020202020204" pitchFamily="34" charset="0"/>
              </a:defRPr>
            </a:lvl1pPr>
          </a:lstStyle>
          <a:p>
            <a:pPr defTabSz="914400">
              <a:buClr>
                <a:srgbClr val="A59D95"/>
              </a:buClr>
            </a:pPr>
            <a:endParaRPr lang="en-IE" dirty="0"/>
          </a:p>
        </p:txBody>
      </p:sp>
      <p:sp>
        <p:nvSpPr>
          <p:cNvPr id="54" name="Footer Placeholder 50"/>
          <p:cNvSpPr txBox="1">
            <a:spLocks/>
          </p:cNvSpPr>
          <p:nvPr/>
        </p:nvSpPr>
        <p:spPr>
          <a:xfrm>
            <a:off x="7772400" y="6454789"/>
            <a:ext cx="1123950" cy="365125"/>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lnSpc>
                <a:spcPct val="90000"/>
              </a:lnSpc>
              <a:spcAft>
                <a:spcPct val="50000"/>
              </a:spcAft>
              <a:buClr>
                <a:srgbClr val="A59D95"/>
              </a:buClr>
              <a:buSzPct val="25000"/>
              <a:buFont typeface="Wingdings" panose="05000000000000000000" pitchFamily="2" charset="2"/>
              <a:buNone/>
              <a:defRPr/>
            </a:pPr>
            <a:r>
              <a:rPr lang="en-IE" sz="1000" b="1" dirty="0" smtClean="0">
                <a:solidFill>
                  <a:srgbClr val="FFFFFF"/>
                </a:solidFill>
              </a:rPr>
              <a:t>esbnetworks.ie</a:t>
            </a:r>
          </a:p>
        </p:txBody>
      </p:sp>
      <p:sp>
        <p:nvSpPr>
          <p:cNvPr id="10" name="Rectangle 13"/>
          <p:cNvSpPr>
            <a:spLocks noChangeArrowheads="1"/>
          </p:cNvSpPr>
          <p:nvPr/>
        </p:nvSpPr>
        <p:spPr bwMode="auto">
          <a:xfrm>
            <a:off x="496896" y="976313"/>
            <a:ext cx="8123237" cy="42862"/>
          </a:xfrm>
          <a:prstGeom prst="rect">
            <a:avLst/>
          </a:prstGeom>
          <a:gradFill rotWithShape="0">
            <a:gsLst>
              <a:gs pos="0">
                <a:srgbClr val="110352"/>
              </a:gs>
              <a:gs pos="12000">
                <a:srgbClr val="110352"/>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hangingPunct="0">
              <a:lnSpc>
                <a:spcPct val="90000"/>
              </a:lnSpc>
              <a:spcAft>
                <a:spcPct val="50000"/>
              </a:spcAft>
              <a:buClr>
                <a:srgbClr val="A59D95"/>
              </a:buClr>
              <a:buSzPct val="25000"/>
              <a:buFont typeface="Wingdings" panose="05000000000000000000" pitchFamily="2" charset="2"/>
              <a:buNone/>
              <a:defRPr/>
            </a:pPr>
            <a:endParaRPr lang="en-IE" dirty="0" smtClean="0">
              <a:solidFill>
                <a:srgbClr val="336699"/>
              </a:solidFill>
            </a:endParaRPr>
          </a:p>
        </p:txBody>
      </p:sp>
      <p:pic>
        <p:nvPicPr>
          <p:cNvPr id="1033" name="Picture 24" descr="ESB_Networks_brandma#D1CA65"/>
          <p:cNvPicPr>
            <a:picLocks noChangeAspect="1" noChangeArrowheads="1"/>
          </p:cNvPicPr>
          <p:nvPr/>
        </p:nvPicPr>
        <p:blipFill>
          <a:blip r:embed="rId21"/>
          <a:srcRect/>
          <a:stretch>
            <a:fillRect/>
          </a:stretch>
        </p:blipFill>
        <p:spPr bwMode="auto">
          <a:xfrm>
            <a:off x="7164388" y="476251"/>
            <a:ext cx="1439862" cy="406400"/>
          </a:xfrm>
          <a:prstGeom prst="rect">
            <a:avLst/>
          </a:prstGeom>
          <a:noFill/>
          <a:ln w="9525">
            <a:noFill/>
            <a:miter lim="800000"/>
            <a:headEnd/>
            <a:tailEnd/>
          </a:ln>
        </p:spPr>
      </p:pic>
    </p:spTree>
    <p:extLst>
      <p:ext uri="{BB962C8B-B14F-4D97-AF65-F5344CB8AC3E}">
        <p14:creationId xmlns:p14="http://schemas.microsoft.com/office/powerpoint/2010/main" val="3312061008"/>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Lst>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342900" indent="-342900" algn="l" defTabSz="889000" rtl="0" eaLnBrk="1" fontAlgn="base" hangingPunct="1">
        <a:spcBef>
          <a:spcPct val="0"/>
        </a:spcBef>
        <a:spcAft>
          <a:spcPts val="1200"/>
        </a:spcAft>
        <a:buClr>
          <a:schemeClr val="bg2"/>
        </a:buClr>
        <a:buSzPct val="100000"/>
        <a:buFont typeface="Arial" charset="0"/>
        <a:defRPr sz="1600" b="1" kern="1200">
          <a:solidFill>
            <a:srgbClr val="003C71"/>
          </a:solidFill>
          <a:latin typeface="+mn-lt"/>
          <a:ea typeface="+mn-ea"/>
          <a:cs typeface="+mn-cs"/>
        </a:defRPr>
      </a:lvl1pPr>
      <a:lvl2pPr marL="215900" indent="-214313" algn="l" defTabSz="889000" rtl="0" eaLnBrk="1" fontAlgn="base" hangingPunct="1">
        <a:spcBef>
          <a:spcPct val="0"/>
        </a:spcBef>
        <a:spcAft>
          <a:spcPct val="50000"/>
        </a:spcAft>
        <a:buClr>
          <a:schemeClr val="accent2"/>
        </a:buClr>
        <a:buFont typeface="Arial" charset="0"/>
        <a:buChar char="●"/>
        <a:defRPr sz="1500" kern="1200">
          <a:solidFill>
            <a:srgbClr val="336699"/>
          </a:solidFill>
          <a:latin typeface="+mn-lt"/>
          <a:ea typeface="+mn-ea"/>
          <a:cs typeface="+mn-cs"/>
        </a:defRPr>
      </a:lvl2pPr>
      <a:lvl3pPr marL="506413" indent="-2174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3pPr>
      <a:lvl4pPr marL="796925" indent="-179388" algn="l" defTabSz="889000" rtl="0" eaLnBrk="1" fontAlgn="base" hangingPunct="1">
        <a:spcBef>
          <a:spcPct val="0"/>
        </a:spcBef>
        <a:spcAft>
          <a:spcPct val="50000"/>
        </a:spcAft>
        <a:buClr>
          <a:srgbClr val="333333"/>
        </a:buClr>
        <a:buFont typeface="Wingdings" pitchFamily="2" charset="2"/>
        <a:buChar char="§"/>
        <a:defRPr sz="1200" kern="1200">
          <a:solidFill>
            <a:srgbClr val="003C71"/>
          </a:solidFill>
          <a:latin typeface="+mn-lt"/>
          <a:ea typeface="+mn-ea"/>
          <a:cs typeface="+mn-cs"/>
        </a:defRPr>
      </a:lvl4pPr>
      <a:lvl5pPr marL="1082675" indent="-1539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46" descr="ESB_Powerpoint_design_background3.jpg"/>
          <p:cNvPicPr>
            <a:picLocks noChangeAspect="1"/>
          </p:cNvPicPr>
          <p:nvPr/>
        </p:nvPicPr>
        <p:blipFill>
          <a:blip r:embed="rId20"/>
          <a:srcRect/>
          <a:stretch>
            <a:fillRect/>
          </a:stretch>
        </p:blipFill>
        <p:spPr bwMode="auto">
          <a:xfrm>
            <a:off x="0" y="6350"/>
            <a:ext cx="9144000" cy="6858000"/>
          </a:xfrm>
          <a:prstGeom prst="rect">
            <a:avLst/>
          </a:prstGeom>
          <a:noFill/>
          <a:ln w="9525">
            <a:noFill/>
            <a:miter lim="800000"/>
            <a:headEnd/>
            <a:tailEnd/>
          </a:ln>
        </p:spPr>
      </p:pic>
      <p:sp>
        <p:nvSpPr>
          <p:cNvPr id="1027" name="Rectangle 10"/>
          <p:cNvSpPr>
            <a:spLocks noGrp="1" noChangeArrowheads="1"/>
          </p:cNvSpPr>
          <p:nvPr>
            <p:ph type="title"/>
          </p:nvPr>
        </p:nvSpPr>
        <p:spPr bwMode="auto">
          <a:xfrm>
            <a:off x="495300" y="398467"/>
            <a:ext cx="6669088" cy="536575"/>
          </a:xfrm>
          <a:prstGeom prst="rect">
            <a:avLst/>
          </a:prstGeom>
          <a:noFill/>
          <a:ln w="9525">
            <a:noFill/>
            <a:miter lim="800000"/>
            <a:headEnd/>
            <a:tailEnd/>
          </a:ln>
        </p:spPr>
        <p:txBody>
          <a:bodyPr vert="horz" wrap="square" lIns="0" tIns="59454" rIns="118909" bIns="59454" numCol="1" anchor="t" anchorCtr="0" compatLnSpc="1">
            <a:prstTxWarp prst="textNoShape">
              <a:avLst/>
            </a:prstTxWarp>
          </a:bodyPr>
          <a:lstStyle/>
          <a:p>
            <a:pPr lvl="0"/>
            <a:r>
              <a:rPr lang="en-US" smtClean="0"/>
              <a:t>Click to edit Master title style</a:t>
            </a:r>
            <a:endParaRPr lang="en-GB" smtClean="0"/>
          </a:p>
        </p:txBody>
      </p:sp>
      <p:sp>
        <p:nvSpPr>
          <p:cNvPr id="1028" name="Rectangle 9"/>
          <p:cNvSpPr>
            <a:spLocks noGrp="1" noChangeArrowheads="1"/>
          </p:cNvSpPr>
          <p:nvPr>
            <p:ph type="body" idx="1"/>
          </p:nvPr>
        </p:nvSpPr>
        <p:spPr bwMode="auto">
          <a:xfrm>
            <a:off x="496893" y="1111251"/>
            <a:ext cx="8123237" cy="4735513"/>
          </a:xfrm>
          <a:prstGeom prst="rect">
            <a:avLst/>
          </a:prstGeom>
          <a:noFill/>
          <a:ln w="9525">
            <a:noFill/>
            <a:miter lim="800000"/>
            <a:headEnd/>
            <a:tailEnd/>
          </a:ln>
        </p:spPr>
        <p:txBody>
          <a:bodyPr vert="horz" wrap="square" lIns="0" tIns="44489" rIns="88977" bIns="44489" numCol="1" anchor="t" anchorCtr="0" compatLnSpc="1">
            <a:prstTxWarp prst="textNoShape">
              <a:avLst/>
            </a:prstTxWarp>
          </a:bodyPr>
          <a:lstStyle/>
          <a:p>
            <a:pPr lvl="0"/>
            <a:r>
              <a:rPr lang="en-GB" smtClean="0"/>
              <a:t>Click to edit Master text styles</a:t>
            </a:r>
          </a:p>
          <a:p>
            <a:pPr lvl="1"/>
            <a:r>
              <a:rPr lang="en-GB" smtClean="0"/>
              <a:t>Click to edit Master text styles</a:t>
            </a:r>
          </a:p>
          <a:p>
            <a:pPr lvl="2"/>
            <a:r>
              <a:rPr lang="en-GB" smtClean="0"/>
              <a:t>Third level</a:t>
            </a:r>
          </a:p>
          <a:p>
            <a:pPr lvl="3"/>
            <a:r>
              <a:rPr lang="en-GB" smtClean="0"/>
              <a:t>Fourth level</a:t>
            </a:r>
          </a:p>
          <a:p>
            <a:pPr lvl="4"/>
            <a:r>
              <a:rPr lang="en-GB" smtClean="0"/>
              <a:t>Fifth level</a:t>
            </a:r>
          </a:p>
        </p:txBody>
      </p:sp>
      <p:sp>
        <p:nvSpPr>
          <p:cNvPr id="1410060" name="Text Box 12"/>
          <p:cNvSpPr txBox="1">
            <a:spLocks noChangeArrowheads="1"/>
          </p:cNvSpPr>
          <p:nvPr/>
        </p:nvSpPr>
        <p:spPr bwMode="auto">
          <a:xfrm>
            <a:off x="60328" y="6523038"/>
            <a:ext cx="436563" cy="230832"/>
          </a:xfrm>
          <a:prstGeom prst="rect">
            <a:avLst/>
          </a:prstGeom>
          <a:noFill/>
          <a:ln w="9525" algn="ctr">
            <a:noFill/>
            <a:miter lim="800000"/>
            <a:headEnd/>
            <a:tailEnd/>
          </a:ln>
          <a:effectLst/>
        </p:spPr>
        <p:txBody>
          <a:bodyPr>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lnSpc>
                <a:spcPct val="90000"/>
              </a:lnSpc>
              <a:spcAft>
                <a:spcPct val="50000"/>
              </a:spcAft>
              <a:buClr>
                <a:srgbClr val="A59D95"/>
              </a:buClr>
              <a:buSzPct val="25000"/>
              <a:buFont typeface="Wingdings" panose="05000000000000000000" pitchFamily="2" charset="2"/>
              <a:buNone/>
              <a:defRPr/>
            </a:pPr>
            <a:fld id="{FF5ED3E6-09A7-4538-AF2A-57F15171703F}" type="slidenum">
              <a:rPr lang="en-US" sz="1000" smtClean="0">
                <a:solidFill>
                  <a:srgbClr val="FFFFFF"/>
                </a:solidFill>
              </a:rPr>
              <a:pPr algn="ctr" eaLnBrk="0" hangingPunct="0">
                <a:lnSpc>
                  <a:spcPct val="90000"/>
                </a:lnSpc>
                <a:spcAft>
                  <a:spcPct val="50000"/>
                </a:spcAft>
                <a:buClr>
                  <a:srgbClr val="A59D95"/>
                </a:buClr>
                <a:buSzPct val="25000"/>
                <a:buFont typeface="Wingdings" panose="05000000000000000000" pitchFamily="2" charset="2"/>
                <a:buNone/>
                <a:defRPr/>
              </a:pPr>
              <a:t>‹#›</a:t>
            </a:fld>
            <a:endParaRPr lang="en-US" sz="1000" dirty="0" smtClean="0">
              <a:solidFill>
                <a:srgbClr val="FFFFFF"/>
              </a:solidFill>
            </a:endParaRPr>
          </a:p>
        </p:txBody>
      </p:sp>
      <p:sp>
        <p:nvSpPr>
          <p:cNvPr id="51" name="Footer Placeholder 50"/>
          <p:cNvSpPr>
            <a:spLocks noGrp="1"/>
          </p:cNvSpPr>
          <p:nvPr>
            <p:ph type="ftr" sz="quarter" idx="3"/>
          </p:nvPr>
        </p:nvSpPr>
        <p:spPr>
          <a:xfrm>
            <a:off x="3995740" y="6538913"/>
            <a:ext cx="3816350" cy="196850"/>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90000"/>
              </a:lnSpc>
              <a:spcAft>
                <a:spcPct val="50000"/>
              </a:spcAft>
              <a:buClr>
                <a:schemeClr val="bg1"/>
              </a:buClr>
              <a:buSzPct val="25000"/>
              <a:buFont typeface="Wingdings" panose="05000000000000000000" pitchFamily="2" charset="2"/>
              <a:buNone/>
              <a:defRPr sz="1000">
                <a:solidFill>
                  <a:srgbClr val="FFFFFF"/>
                </a:solidFill>
                <a:latin typeface="Arial" panose="020B0604020202020204" pitchFamily="34" charset="0"/>
                <a:cs typeface="Arial" panose="020B0604020202020204" pitchFamily="34" charset="0"/>
              </a:defRPr>
            </a:lvl1pPr>
          </a:lstStyle>
          <a:p>
            <a:pPr defTabSz="914400">
              <a:buClr>
                <a:srgbClr val="A59D95"/>
              </a:buClr>
            </a:pPr>
            <a:endParaRPr lang="en-IE" dirty="0"/>
          </a:p>
        </p:txBody>
      </p:sp>
      <p:sp>
        <p:nvSpPr>
          <p:cNvPr id="54" name="Footer Placeholder 50"/>
          <p:cNvSpPr txBox="1">
            <a:spLocks/>
          </p:cNvSpPr>
          <p:nvPr/>
        </p:nvSpPr>
        <p:spPr>
          <a:xfrm>
            <a:off x="7772400" y="6454783"/>
            <a:ext cx="1123950" cy="365125"/>
          </a:xfrm>
          <a:prstGeom prst="rect">
            <a:avLst/>
          </a:prstGeom>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lnSpc>
                <a:spcPct val="90000"/>
              </a:lnSpc>
              <a:spcAft>
                <a:spcPct val="50000"/>
              </a:spcAft>
              <a:buClr>
                <a:srgbClr val="A59D95"/>
              </a:buClr>
              <a:buSzPct val="25000"/>
              <a:buFont typeface="Wingdings" panose="05000000000000000000" pitchFamily="2" charset="2"/>
              <a:buNone/>
              <a:defRPr/>
            </a:pPr>
            <a:r>
              <a:rPr lang="en-IE" sz="1000" b="1" dirty="0" smtClean="0">
                <a:solidFill>
                  <a:srgbClr val="FFFFFF"/>
                </a:solidFill>
              </a:rPr>
              <a:t>esbnetworks.ie</a:t>
            </a:r>
          </a:p>
        </p:txBody>
      </p:sp>
      <p:sp>
        <p:nvSpPr>
          <p:cNvPr id="10" name="Rectangle 13"/>
          <p:cNvSpPr>
            <a:spLocks noChangeArrowheads="1"/>
          </p:cNvSpPr>
          <p:nvPr/>
        </p:nvSpPr>
        <p:spPr bwMode="auto">
          <a:xfrm>
            <a:off x="496893" y="976313"/>
            <a:ext cx="8123237" cy="42862"/>
          </a:xfrm>
          <a:prstGeom prst="rect">
            <a:avLst/>
          </a:prstGeom>
          <a:gradFill rotWithShape="0">
            <a:gsLst>
              <a:gs pos="0">
                <a:srgbClr val="110352"/>
              </a:gs>
              <a:gs pos="12000">
                <a:srgbClr val="110352"/>
              </a:gs>
              <a:gs pos="100000">
                <a:srgbClr val="00B2EF"/>
              </a:gs>
            </a:gsLst>
            <a:lin ang="1800000"/>
          </a:gradFill>
          <a:ln>
            <a:noFill/>
          </a:ln>
          <a:extLst/>
        </p:spPr>
        <p:txBody>
          <a:bodyPr/>
          <a:lstStyle>
            <a:lvl1pPr defTabSz="889000">
              <a:defRPr sz="1000" b="1">
                <a:solidFill>
                  <a:schemeClr val="tx1"/>
                </a:solidFill>
                <a:latin typeface="Arial" panose="020B0604020202020204" pitchFamily="34" charset="0"/>
                <a:cs typeface="Arial" panose="020B0604020202020204" pitchFamily="34" charset="0"/>
              </a:defRPr>
            </a:lvl1pPr>
            <a:lvl2pPr marL="742950" indent="-285750" defTabSz="889000">
              <a:defRPr sz="1000" b="1">
                <a:solidFill>
                  <a:schemeClr val="tx1"/>
                </a:solidFill>
                <a:latin typeface="Arial" panose="020B0604020202020204" pitchFamily="34" charset="0"/>
                <a:cs typeface="Arial" panose="020B0604020202020204" pitchFamily="34" charset="0"/>
              </a:defRPr>
            </a:lvl2pPr>
            <a:lvl3pPr marL="1143000" indent="-228600" defTabSz="889000">
              <a:defRPr sz="1000" b="1">
                <a:solidFill>
                  <a:schemeClr val="tx1"/>
                </a:solidFill>
                <a:latin typeface="Arial" panose="020B0604020202020204" pitchFamily="34" charset="0"/>
                <a:cs typeface="Arial" panose="020B0604020202020204" pitchFamily="34" charset="0"/>
              </a:defRPr>
            </a:lvl3pPr>
            <a:lvl4pPr marL="1600200" indent="-228600" defTabSz="889000">
              <a:defRPr sz="1000" b="1">
                <a:solidFill>
                  <a:schemeClr val="tx1"/>
                </a:solidFill>
                <a:latin typeface="Arial" panose="020B0604020202020204" pitchFamily="34" charset="0"/>
                <a:cs typeface="Arial" panose="020B0604020202020204" pitchFamily="34" charset="0"/>
              </a:defRPr>
            </a:lvl4pPr>
            <a:lvl5pPr marL="2057400" indent="-228600" defTabSz="889000">
              <a:defRPr sz="1000" b="1">
                <a:solidFill>
                  <a:schemeClr val="tx1"/>
                </a:solidFill>
                <a:latin typeface="Arial" panose="020B0604020202020204" pitchFamily="34" charset="0"/>
                <a:cs typeface="Arial" panose="020B0604020202020204" pitchFamily="34" charset="0"/>
              </a:defRPr>
            </a:lvl5pPr>
            <a:lvl6pPr marL="25146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6pPr>
            <a:lvl7pPr marL="29718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7pPr>
            <a:lvl8pPr marL="34290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8pPr>
            <a:lvl9pPr marL="3886200" indent="-228600" defTabSz="889000" eaLnBrk="0" fontAlgn="base" hangingPunct="0">
              <a:spcBef>
                <a:spcPct val="0"/>
              </a:spcBef>
              <a:spcAft>
                <a:spcPct val="0"/>
              </a:spcAft>
              <a:defRPr sz="1000" b="1">
                <a:solidFill>
                  <a:schemeClr val="tx1"/>
                </a:solidFill>
                <a:latin typeface="Arial" panose="020B0604020202020204" pitchFamily="34" charset="0"/>
                <a:cs typeface="Arial" panose="020B0604020202020204" pitchFamily="34" charset="0"/>
              </a:defRPr>
            </a:lvl9pPr>
          </a:lstStyle>
          <a:p>
            <a:pPr eaLnBrk="0" hangingPunct="0">
              <a:lnSpc>
                <a:spcPct val="90000"/>
              </a:lnSpc>
              <a:spcAft>
                <a:spcPct val="50000"/>
              </a:spcAft>
              <a:buClr>
                <a:srgbClr val="A59D95"/>
              </a:buClr>
              <a:buSzPct val="25000"/>
              <a:buFont typeface="Wingdings" panose="05000000000000000000" pitchFamily="2" charset="2"/>
              <a:buNone/>
              <a:defRPr/>
            </a:pPr>
            <a:endParaRPr lang="en-IE" dirty="0" smtClean="0">
              <a:solidFill>
                <a:srgbClr val="336699"/>
              </a:solidFill>
            </a:endParaRPr>
          </a:p>
        </p:txBody>
      </p:sp>
      <p:pic>
        <p:nvPicPr>
          <p:cNvPr id="1033" name="Picture 24" descr="ESB_Networks_brandma#D1CA65"/>
          <p:cNvPicPr>
            <a:picLocks noChangeAspect="1" noChangeArrowheads="1"/>
          </p:cNvPicPr>
          <p:nvPr/>
        </p:nvPicPr>
        <p:blipFill>
          <a:blip r:embed="rId21"/>
          <a:srcRect/>
          <a:stretch>
            <a:fillRect/>
          </a:stretch>
        </p:blipFill>
        <p:spPr bwMode="auto">
          <a:xfrm>
            <a:off x="7164388" y="476251"/>
            <a:ext cx="1439862" cy="406400"/>
          </a:xfrm>
          <a:prstGeom prst="rect">
            <a:avLst/>
          </a:prstGeom>
          <a:noFill/>
          <a:ln w="9525">
            <a:noFill/>
            <a:miter lim="800000"/>
            <a:headEnd/>
            <a:tailEnd/>
          </a:ln>
        </p:spPr>
      </p:pic>
    </p:spTree>
    <p:extLst>
      <p:ext uri="{BB962C8B-B14F-4D97-AF65-F5344CB8AC3E}">
        <p14:creationId xmlns:p14="http://schemas.microsoft.com/office/powerpoint/2010/main" val="3424067563"/>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Lst>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342900" indent="-342900" algn="l" defTabSz="889000" rtl="0" eaLnBrk="1" fontAlgn="base" hangingPunct="1">
        <a:spcBef>
          <a:spcPct val="0"/>
        </a:spcBef>
        <a:spcAft>
          <a:spcPts val="1200"/>
        </a:spcAft>
        <a:buClr>
          <a:schemeClr val="bg2"/>
        </a:buClr>
        <a:buSzPct val="100000"/>
        <a:buFont typeface="Arial" charset="0"/>
        <a:defRPr sz="1600" b="1" kern="1200">
          <a:solidFill>
            <a:srgbClr val="003C71"/>
          </a:solidFill>
          <a:latin typeface="+mn-lt"/>
          <a:ea typeface="+mn-ea"/>
          <a:cs typeface="+mn-cs"/>
        </a:defRPr>
      </a:lvl1pPr>
      <a:lvl2pPr marL="215900" indent="-214313" algn="l" defTabSz="889000" rtl="0" eaLnBrk="1" fontAlgn="base" hangingPunct="1">
        <a:spcBef>
          <a:spcPct val="0"/>
        </a:spcBef>
        <a:spcAft>
          <a:spcPct val="50000"/>
        </a:spcAft>
        <a:buClr>
          <a:schemeClr val="accent2"/>
        </a:buClr>
        <a:buFont typeface="Arial" charset="0"/>
        <a:buChar char="●"/>
        <a:defRPr sz="1500" kern="1200">
          <a:solidFill>
            <a:srgbClr val="336699"/>
          </a:solidFill>
          <a:latin typeface="+mn-lt"/>
          <a:ea typeface="+mn-ea"/>
          <a:cs typeface="+mn-cs"/>
        </a:defRPr>
      </a:lvl2pPr>
      <a:lvl3pPr marL="506413" indent="-2174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3pPr>
      <a:lvl4pPr marL="796925" indent="-179388" algn="l" defTabSz="889000" rtl="0" eaLnBrk="1" fontAlgn="base" hangingPunct="1">
        <a:spcBef>
          <a:spcPct val="0"/>
        </a:spcBef>
        <a:spcAft>
          <a:spcPct val="50000"/>
        </a:spcAft>
        <a:buClr>
          <a:srgbClr val="333333"/>
        </a:buClr>
        <a:buFont typeface="Wingdings" pitchFamily="2" charset="2"/>
        <a:buChar char="§"/>
        <a:defRPr sz="1200" kern="1200">
          <a:solidFill>
            <a:srgbClr val="003C71"/>
          </a:solidFill>
          <a:latin typeface="+mn-lt"/>
          <a:ea typeface="+mn-ea"/>
          <a:cs typeface="+mn-cs"/>
        </a:defRPr>
      </a:lvl4pPr>
      <a:lvl5pPr marL="1082675" indent="-153988" algn="l" defTabSz="889000" rtl="0" eaLnBrk="1" fontAlgn="base" hangingPunct="1">
        <a:spcBef>
          <a:spcPct val="0"/>
        </a:spcBef>
        <a:spcAft>
          <a:spcPct val="50000"/>
        </a:spcAft>
        <a:buClr>
          <a:srgbClr val="333333"/>
        </a:buClr>
        <a:buChar char="-"/>
        <a:defRPr sz="1200" kern="1200">
          <a:solidFill>
            <a:srgbClr val="003C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12"/>
          <p:cNvGrpSpPr>
            <a:grpSpLocks/>
          </p:cNvGrpSpPr>
          <p:nvPr/>
        </p:nvGrpSpPr>
        <p:grpSpPr bwMode="auto">
          <a:xfrm>
            <a:off x="-25398" y="5373688"/>
            <a:ext cx="9236075" cy="1484312"/>
            <a:chOff x="-25658" y="5373351"/>
            <a:chExt cx="9237011" cy="1484649"/>
          </a:xfrm>
        </p:grpSpPr>
        <p:pic>
          <p:nvPicPr>
            <p:cNvPr id="1033" name="Picture 13" descr="EirGrid Arc for PowerPoint.ai"/>
            <p:cNvPicPr>
              <a:picLocks noChangeAspect="1"/>
            </p:cNvPicPr>
            <p:nvPr/>
          </p:nvPicPr>
          <p:blipFill>
            <a:blip r:embed="rId15">
              <a:extLst>
                <a:ext uri="{28A0092B-C50C-407E-A947-70E740481C1C}">
                  <a14:useLocalDpi xmlns:a14="http://schemas.microsoft.com/office/drawing/2010/main" val="0"/>
                </a:ext>
              </a:extLst>
            </a:blip>
            <a:srcRect b="42741"/>
            <a:stretch>
              <a:fillRect/>
            </a:stretch>
          </p:blipFill>
          <p:spPr bwMode="auto">
            <a:xfrm>
              <a:off x="-25658" y="5373351"/>
              <a:ext cx="9237011" cy="119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5658" y="6208566"/>
              <a:ext cx="9237011" cy="64943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endParaRPr lang="en-US" dirty="0">
                <a:solidFill>
                  <a:prstClr val="white"/>
                </a:solidFill>
              </a:endParaRPr>
            </a:p>
          </p:txBody>
        </p:sp>
      </p:grpSp>
      <p:sp>
        <p:nvSpPr>
          <p:cNvPr id="1027" name="Title Placeholder 1"/>
          <p:cNvSpPr>
            <a:spLocks noGrp="1"/>
          </p:cNvSpPr>
          <p:nvPr>
            <p:ph type="title"/>
          </p:nvPr>
        </p:nvSpPr>
        <p:spPr bwMode="auto">
          <a:xfrm>
            <a:off x="203204" y="246065"/>
            <a:ext cx="8755063" cy="96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IE" altLang="en-US" smtClean="0"/>
          </a:p>
        </p:txBody>
      </p:sp>
      <p:sp>
        <p:nvSpPr>
          <p:cNvPr id="1028" name="Text Placeholder 2"/>
          <p:cNvSpPr>
            <a:spLocks noGrp="1"/>
          </p:cNvSpPr>
          <p:nvPr>
            <p:ph type="body" idx="1"/>
          </p:nvPr>
        </p:nvSpPr>
        <p:spPr bwMode="auto">
          <a:xfrm>
            <a:off x="203204" y="1390650"/>
            <a:ext cx="8755063"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IE" altLang="en-US" smtClean="0"/>
          </a:p>
        </p:txBody>
      </p:sp>
      <p:sp>
        <p:nvSpPr>
          <p:cNvPr id="4" name="Date Placeholder 3"/>
          <p:cNvSpPr>
            <a:spLocks noGrp="1"/>
          </p:cNvSpPr>
          <p:nvPr>
            <p:ph type="dt" sz="half" idx="2"/>
          </p:nvPr>
        </p:nvSpPr>
        <p:spPr>
          <a:xfrm>
            <a:off x="457200" y="741997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914400"/>
            <a:fld id="{3B4BCB1D-93AB-4A8B-85B8-5C16A7EF6D43}" type="datetimeFigureOut">
              <a:rPr lang="en-IE" altLang="en-US"/>
              <a:pPr defTabSz="914400"/>
              <a:t>04/06/2019</a:t>
            </a:fld>
            <a:endParaRPr lang="en-IE" altLang="en-US" dirty="0"/>
          </a:p>
        </p:txBody>
      </p:sp>
      <p:sp>
        <p:nvSpPr>
          <p:cNvPr id="5" name="Footer Placeholder 4"/>
          <p:cNvSpPr>
            <a:spLocks noGrp="1"/>
          </p:cNvSpPr>
          <p:nvPr>
            <p:ph type="ftr" sz="quarter" idx="3"/>
          </p:nvPr>
        </p:nvSpPr>
        <p:spPr>
          <a:xfrm>
            <a:off x="3124200" y="7419976"/>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ea typeface="+mn-ea"/>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741997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914400"/>
            <a:fld id="{EBB99EE8-1094-484A-BBE0-829B042AC30B}" type="slidenum">
              <a:rPr lang="en-IE" altLang="en-US"/>
              <a:pPr defTabSz="914400"/>
              <a:t>‹#›</a:t>
            </a:fld>
            <a:endParaRPr lang="en-IE" altLang="en-US" dirty="0"/>
          </a:p>
        </p:txBody>
      </p:sp>
      <p:pic>
        <p:nvPicPr>
          <p:cNvPr id="1032" name="Picture 7" descr="EIRGRID_Group_2015_Colour_Low_Res.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392490" y="5689604"/>
            <a:ext cx="2328862" cy="103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349655"/>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4937" r:id="rId13"/>
  </p:sldLayoutIdLst>
  <p:timing>
    <p:tnLst>
      <p:par>
        <p:cTn id="1" dur="indefinite" restart="never" nodeType="tmRoot"/>
      </p:par>
    </p:tnLst>
  </p:timing>
  <p:txStyles>
    <p:titleStyle>
      <a:lvl1pPr algn="ctr" defTabSz="457200" rtl="0" eaLnBrk="1" fontAlgn="base" hangingPunct="1">
        <a:spcBef>
          <a:spcPct val="0"/>
        </a:spcBef>
        <a:spcAft>
          <a:spcPct val="0"/>
        </a:spcAft>
        <a:defRPr sz="3400" b="1" kern="1200">
          <a:solidFill>
            <a:srgbClr val="767676"/>
          </a:solidFill>
          <a:latin typeface="Arial"/>
          <a:ea typeface="MS PGothic" pitchFamily="34" charset="-128"/>
          <a:cs typeface="Arial"/>
        </a:defRPr>
      </a:lvl1pPr>
      <a:lvl2pPr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2pPr>
      <a:lvl3pPr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3pPr>
      <a:lvl4pPr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4pPr>
      <a:lvl5pPr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5pPr>
      <a:lvl6pPr marL="457200"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6pPr>
      <a:lvl7pPr marL="914400"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7pPr>
      <a:lvl8pPr marL="1371600"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8pPr>
      <a:lvl9pPr marL="1828800" algn="ctr" defTabSz="457200" rtl="0" eaLnBrk="1" fontAlgn="base" hangingPunct="1">
        <a:spcBef>
          <a:spcPct val="0"/>
        </a:spcBef>
        <a:spcAft>
          <a:spcPct val="0"/>
        </a:spcAft>
        <a:defRPr sz="3400" b="1">
          <a:solidFill>
            <a:srgbClr val="767676"/>
          </a:solidFill>
          <a:latin typeface="Arial" pitchFamily="34" charset="0"/>
          <a:ea typeface="MS PGothic" pitchFamily="34" charset="-128"/>
        </a:defRPr>
      </a:lvl9pPr>
    </p:titleStyle>
    <p:bodyStyle>
      <a:lvl1pPr marL="342900" indent="-342900" algn="l" defTabSz="457200" rtl="0" eaLnBrk="1" fontAlgn="base" hangingPunct="1">
        <a:spcBef>
          <a:spcPct val="20000"/>
        </a:spcBef>
        <a:spcAft>
          <a:spcPct val="0"/>
        </a:spcAft>
        <a:buClr>
          <a:srgbClr val="C8B474"/>
        </a:buClr>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eaLnBrk="1" fontAlgn="base" hangingPunct="1">
        <a:spcBef>
          <a:spcPct val="20000"/>
        </a:spcBef>
        <a:spcAft>
          <a:spcPct val="0"/>
        </a:spcAft>
        <a:buClr>
          <a:srgbClr val="C8B474"/>
        </a:buClr>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eaLnBrk="1" fontAlgn="base" hangingPunct="1">
        <a:spcBef>
          <a:spcPct val="20000"/>
        </a:spcBef>
        <a:spcAft>
          <a:spcPct val="0"/>
        </a:spcAft>
        <a:buClr>
          <a:srgbClr val="C8B474"/>
        </a:buClr>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eaLnBrk="1" fontAlgn="base" hangingPunct="1">
        <a:spcBef>
          <a:spcPct val="20000"/>
        </a:spcBef>
        <a:spcAft>
          <a:spcPct val="0"/>
        </a:spcAft>
        <a:buClr>
          <a:srgbClr val="C8B474"/>
        </a:buClr>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eaLnBrk="1" fontAlgn="base" hangingPunct="1">
        <a:spcBef>
          <a:spcPct val="20000"/>
        </a:spcBef>
        <a:spcAft>
          <a:spcPct val="0"/>
        </a:spcAft>
        <a:buClr>
          <a:srgbClr val="C8B474"/>
        </a:buClr>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39.xml"/></Relationships>
</file>

<file path=ppt/slides/_rels/slide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chart" Target="../charts/chart2.xml"/><Relationship Id="rId1" Type="http://schemas.openxmlformats.org/officeDocument/2006/relationships/slideLayout" Target="../slideLayouts/slideLayout339.xml"/><Relationship Id="rId5" Type="http://schemas.openxmlformats.org/officeDocument/2006/relationships/image" Target="../media/image63.emf"/><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7.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99.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2.xml"/><Relationship Id="rId7" Type="http://schemas.openxmlformats.org/officeDocument/2006/relationships/image" Target="../media/image49.gi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8.emf"/><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1.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301.xml"/><Relationship Id="rId5" Type="http://schemas.openxmlformats.org/officeDocument/2006/relationships/image" Target="../media/image67.emf"/><Relationship Id="rId4" Type="http://schemas.openxmlformats.org/officeDocument/2006/relationships/image" Target="../media/image66.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1.xml"/></Relationships>
</file>

<file path=ppt/slides/_rels/slide4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01.xml"/></Relationships>
</file>

<file path=ppt/slides/_rels/slide4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0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3.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48.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01.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301.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3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5.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31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3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31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69.png"/><Relationship Id="rId16" Type="http://schemas.openxmlformats.org/officeDocument/2006/relationships/image" Target="../media/image83.png"/><Relationship Id="rId1" Type="http://schemas.openxmlformats.org/officeDocument/2006/relationships/slideLayout" Target="../slideLayouts/slideLayout318.xml"/><Relationship Id="rId6" Type="http://schemas.openxmlformats.org/officeDocument/2006/relationships/image" Target="../media/image73.emf"/><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emf"/><Relationship Id="rId9" Type="http://schemas.openxmlformats.org/officeDocument/2006/relationships/image" Target="../media/image76.png"/><Relationship Id="rId1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hyperlink" Target="https://www.nationalgrideso.com/document/96401/download" TargetMode="External"/><Relationship Id="rId2" Type="http://schemas.openxmlformats.org/officeDocument/2006/relationships/image" Target="../media/image50.png"/><Relationship Id="rId1" Type="http://schemas.openxmlformats.org/officeDocument/2006/relationships/slideLayout" Target="../slideLayouts/slideLayout26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7"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5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hyperlink" Target="https://www.google.ie/url?sa=i&amp;rct=j&amp;q=&amp;esrc=s&amp;source=images&amp;cd=&amp;cad=rja&amp;uact=8&amp;ved=2ahUKEwjbyqOYpLnhAhXjShUIHSePC8kQjRx6BAgBEAU&amp;url=https://www.lmfm.ie/news/esb-says-it-hopes-to-restore-supply-to-louth-and-m/&amp;psig=AOvVaw3-WfwFz9jhHC2Qj8vaXEuY&amp;ust=1554565031338669" TargetMode="External"/><Relationship Id="rId7" Type="http://schemas.openxmlformats.org/officeDocument/2006/relationships/hyperlink" Target="https://www.google.ie/url?sa=i&amp;rct=j&amp;q=&amp;esrc=s&amp;source=images&amp;cd=&amp;cad=rja&amp;uact=8&amp;ved=2ahUKEwj6-d35nL7hAhUUUBUIHeLFDScQjRx6BAgBEAU&amp;url=https://switcher.ie/gas-electricity/guides/energy-suppliers/the-cru-the-commission-for-regulation-of-utilities/&amp;psig=AOvVaw3FjoMCMWehlwsjkNDZduQh&amp;ust=1554734890836873" TargetMode="External"/><Relationship Id="rId2" Type="http://schemas.openxmlformats.org/officeDocument/2006/relationships/image" Target="../media/image91.png"/><Relationship Id="rId1" Type="http://schemas.openxmlformats.org/officeDocument/2006/relationships/slideLayout" Target="../slideLayouts/slideLayout51.xml"/><Relationship Id="rId6" Type="http://schemas.openxmlformats.org/officeDocument/2006/relationships/image" Target="../media/image93.jpeg"/><Relationship Id="rId5" Type="http://schemas.openxmlformats.org/officeDocument/2006/relationships/hyperlink" Target="https://www.google.ie/url?sa=i&amp;rct=j&amp;q=&amp;esrc=s&amp;source=images&amp;cd=&amp;cad=rja&amp;uact=8&amp;ved=2ahUKEwj659rgpLnhAhXlSxUIHRxSCDsQjRx6BAgBEAU&amp;url=https://en.wikipedia.org/wiki/Northern_Ireland_Electricity&amp;psig=AOvVaw0qWP6OXsnVN9392sAziINz&amp;ust=1554565186545112" TargetMode="External"/><Relationship Id="rId10" Type="http://schemas.openxmlformats.org/officeDocument/2006/relationships/image" Target="../media/image95.jpeg"/><Relationship Id="rId4" Type="http://schemas.openxmlformats.org/officeDocument/2006/relationships/image" Target="../media/image92.jpeg"/><Relationship Id="rId9" Type="http://schemas.openxmlformats.org/officeDocument/2006/relationships/hyperlink" Target="http://www.google.ie/url?sa=i&amp;rct=j&amp;q=&amp;esrc=s&amp;source=images&amp;cd=&amp;ved=2ahUKEwjJnvntlr7hAhV9ShUIHfJjCVsQjRx6BAgBEAQ&amp;url=/url?sa=i&amp;rct=j&amp;q=&amp;esrc=s&amp;source=images&amp;cd=&amp;ved=&amp;url=https://www.uregni.gov.uk/sites/uregni/files/media-files/2018-11-30%20Transparency%20Report%20Q3%202018%20FINAL.pdf&amp;psig=AOvVaw1_VzfyNKxJ5Ihdf3-z88Es&amp;ust=1554733252463628&amp;psig=AOvVaw1_VzfyNKxJ5Ihdf3-z88Es&amp;ust=1554733252463628"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9.xml.rels><?xml version="1.0" encoding="UTF-8" standalone="yes"?>
<Relationships xmlns="http://schemas.openxmlformats.org/package/2006/relationships"><Relationship Id="rId3" Type="http://schemas.openxmlformats.org/officeDocument/2006/relationships/hyperlink" Target="https://www.nationalgrideso.com/document/143241/download" TargetMode="External"/><Relationship Id="rId2" Type="http://schemas.openxmlformats.org/officeDocument/2006/relationships/image" Target="../media/image51.jpeg"/><Relationship Id="rId1" Type="http://schemas.openxmlformats.org/officeDocument/2006/relationships/slideLayout" Target="../slideLayouts/slideLayout2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3"/>
          </p:nvPr>
        </p:nvSpPr>
        <p:spPr/>
        <p:txBody>
          <a:bodyPr/>
          <a:lstStyle/>
          <a:p>
            <a:r>
              <a:rPr lang="en-IE" altLang="en-US" dirty="0" smtClean="0">
                <a:latin typeface="Arial" charset="0"/>
                <a:cs typeface="Arial" charset="0"/>
              </a:rPr>
              <a:t>Dublin</a:t>
            </a:r>
            <a:endParaRPr lang="en-IE" altLang="en-US" dirty="0">
              <a:latin typeface="Arial" charset="0"/>
              <a:cs typeface="Arial" charset="0"/>
            </a:endParaRPr>
          </a:p>
          <a:p>
            <a:r>
              <a:rPr lang="en-US" dirty="0" smtClean="0"/>
              <a:t>23</a:t>
            </a:r>
            <a:r>
              <a:rPr lang="en-US" baseline="30000" dirty="0" smtClean="0"/>
              <a:t>rd</a:t>
            </a:r>
            <a:r>
              <a:rPr lang="en-US" dirty="0" smtClean="0"/>
              <a:t> May 2019</a:t>
            </a:r>
            <a:endParaRPr lang="en-US" dirty="0"/>
          </a:p>
        </p:txBody>
      </p:sp>
      <p:sp>
        <p:nvSpPr>
          <p:cNvPr id="3" name="Text Placeholder 2"/>
          <p:cNvSpPr>
            <a:spLocks noGrp="1"/>
          </p:cNvSpPr>
          <p:nvPr>
            <p:ph type="body" idx="14"/>
          </p:nvPr>
        </p:nvSpPr>
        <p:spPr/>
        <p:txBody>
          <a:bodyPr/>
          <a:lstStyle/>
          <a:p>
            <a:r>
              <a:rPr lang="en-US" dirty="0"/>
              <a:t>DS3 Advisory Council</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955" y="5749266"/>
            <a:ext cx="3932237"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3697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9A2C38-CE7F-4678-8B3E-1B185DA86CC9}"/>
              </a:ext>
            </a:extLst>
          </p:cNvPr>
          <p:cNvSpPr>
            <a:spLocks noGrp="1"/>
          </p:cNvSpPr>
          <p:nvPr>
            <p:ph type="title"/>
          </p:nvPr>
        </p:nvSpPr>
        <p:spPr/>
        <p:txBody>
          <a:bodyPr/>
          <a:lstStyle/>
          <a:p>
            <a:r>
              <a:rPr lang="en-GB" dirty="0"/>
              <a:t>Recommendations for 2020</a:t>
            </a:r>
            <a:endParaRPr lang="x-none" dirty="0"/>
          </a:p>
        </p:txBody>
      </p:sp>
      <p:sp>
        <p:nvSpPr>
          <p:cNvPr id="3" name="Content Placeholder 2">
            <a:extLst>
              <a:ext uri="{FF2B5EF4-FFF2-40B4-BE49-F238E27FC236}">
                <a16:creationId xmlns="" xmlns:a16="http://schemas.microsoft.com/office/drawing/2014/main" id="{8ECDE627-1E34-446E-9999-FB0EDC849F04}"/>
              </a:ext>
            </a:extLst>
          </p:cNvPr>
          <p:cNvSpPr>
            <a:spLocks noGrp="1"/>
          </p:cNvSpPr>
          <p:nvPr>
            <p:ph idx="1"/>
          </p:nvPr>
        </p:nvSpPr>
        <p:spPr>
          <a:xfrm>
            <a:off x="381500" y="1220717"/>
            <a:ext cx="8381000" cy="4615248"/>
          </a:xfrm>
        </p:spPr>
        <p:txBody>
          <a:bodyPr/>
          <a:lstStyle/>
          <a:p>
            <a:r>
              <a:rPr lang="en-GB" sz="1600" dirty="0"/>
              <a:t>Tweak the tariff regime to enable new investment (i.e. contract in advance, ensure sufficient duration contract)</a:t>
            </a:r>
          </a:p>
          <a:p>
            <a:r>
              <a:rPr lang="en-GB" sz="1600" dirty="0"/>
              <a:t>Enable flow of information from the network planners in the TSO to the generators/developers</a:t>
            </a:r>
          </a:p>
          <a:p>
            <a:r>
              <a:rPr lang="en-GB" sz="1600" dirty="0"/>
              <a:t>In the medium term, consider </a:t>
            </a:r>
          </a:p>
          <a:p>
            <a:pPr lvl="1"/>
            <a:r>
              <a:rPr lang="en-GB" sz="1400" dirty="0"/>
              <a:t>split the payment into capability and utilisation. </a:t>
            </a:r>
          </a:p>
          <a:p>
            <a:pPr lvl="1"/>
            <a:r>
              <a:rPr lang="en-GB" sz="1200" dirty="0"/>
              <a:t>Remove the Temporal Scarcity Scalar, replace with something a scalar that reflects actual temporal needs.</a:t>
            </a:r>
          </a:p>
          <a:p>
            <a:r>
              <a:rPr lang="en-GB" sz="1600" dirty="0"/>
              <a:t>Extend the Transmission Forecast Statement to include heat map for regional reactive power needs over time, plus effectiveness factor by busbar (i.e. location and voltage)</a:t>
            </a:r>
          </a:p>
          <a:p>
            <a:r>
              <a:rPr lang="en-GB" sz="1600" dirty="0"/>
              <a:t>Deploy the SSRP Locational Scalar based on information above</a:t>
            </a:r>
          </a:p>
          <a:p>
            <a:r>
              <a:rPr lang="en-GB" sz="1600" dirty="0"/>
              <a:t>Start reporting on CO</a:t>
            </a:r>
            <a:r>
              <a:rPr lang="en-GB" sz="1600" baseline="-25000" dirty="0"/>
              <a:t>2</a:t>
            </a:r>
            <a:r>
              <a:rPr lang="en-GB" sz="1600" dirty="0"/>
              <a:t> emissions driven by DS3 or “non-energy actions”, with targets for reduction. </a:t>
            </a:r>
          </a:p>
        </p:txBody>
      </p:sp>
      <p:sp>
        <p:nvSpPr>
          <p:cNvPr id="4" name="Slide Number Placeholder 3">
            <a:extLst>
              <a:ext uri="{FF2B5EF4-FFF2-40B4-BE49-F238E27FC236}">
                <a16:creationId xmlns="" xmlns:a16="http://schemas.microsoft.com/office/drawing/2014/main" id="{53467438-C901-46CA-93B8-68A148A37981}"/>
              </a:ext>
            </a:extLst>
          </p:cNvPr>
          <p:cNvSpPr>
            <a:spLocks noGrp="1"/>
          </p:cNvSpPr>
          <p:nvPr>
            <p:ph type="sldNum" sz="quarter" idx="12"/>
          </p:nvPr>
        </p:nvSpPr>
        <p:spPr/>
        <p:txBody>
          <a:bodyPr/>
          <a:lstStyle/>
          <a:p>
            <a:fld id="{5B2ACB19-C0E1-7345-B8BA-15A723BE30E5}" type="slidenum">
              <a:rPr lang="en-GB" smtClean="0">
                <a:solidFill>
                  <a:srgbClr val="7A6F69"/>
                </a:solidFill>
              </a:rPr>
              <a:pPr/>
              <a:t>10</a:t>
            </a:fld>
            <a:endParaRPr lang="en-GB">
              <a:solidFill>
                <a:srgbClr val="7A6F69"/>
              </a:solidFill>
            </a:endParaRPr>
          </a:p>
        </p:txBody>
      </p:sp>
    </p:spTree>
    <p:extLst>
      <p:ext uri="{BB962C8B-B14F-4D97-AF65-F5344CB8AC3E}">
        <p14:creationId xmlns:p14="http://schemas.microsoft.com/office/powerpoint/2010/main" val="306560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9A2C38-CE7F-4678-8B3E-1B185DA86CC9}"/>
              </a:ext>
            </a:extLst>
          </p:cNvPr>
          <p:cNvSpPr>
            <a:spLocks noGrp="1"/>
          </p:cNvSpPr>
          <p:nvPr>
            <p:ph type="title"/>
          </p:nvPr>
        </p:nvSpPr>
        <p:spPr/>
        <p:txBody>
          <a:bodyPr/>
          <a:lstStyle/>
          <a:p>
            <a:r>
              <a:rPr lang="en-GB" dirty="0"/>
              <a:t>Recommendations for 2030</a:t>
            </a:r>
            <a:endParaRPr lang="x-none" dirty="0"/>
          </a:p>
        </p:txBody>
      </p:sp>
      <p:sp>
        <p:nvSpPr>
          <p:cNvPr id="3" name="Content Placeholder 2">
            <a:extLst>
              <a:ext uri="{FF2B5EF4-FFF2-40B4-BE49-F238E27FC236}">
                <a16:creationId xmlns="" xmlns:a16="http://schemas.microsoft.com/office/drawing/2014/main" id="{8ECDE627-1E34-446E-9999-FB0EDC849F04}"/>
              </a:ext>
            </a:extLst>
          </p:cNvPr>
          <p:cNvSpPr>
            <a:spLocks noGrp="1"/>
          </p:cNvSpPr>
          <p:nvPr>
            <p:ph idx="1"/>
          </p:nvPr>
        </p:nvSpPr>
        <p:spPr>
          <a:xfrm>
            <a:off x="381500" y="1220719"/>
            <a:ext cx="8381000" cy="4789157"/>
          </a:xfrm>
        </p:spPr>
        <p:txBody>
          <a:bodyPr/>
          <a:lstStyle/>
          <a:p>
            <a:r>
              <a:rPr lang="en-GB" sz="1600" dirty="0"/>
              <a:t>Reflect new CRU carbon strategy: Ensure that zero-carbon reactive power sources are prioritised (CO</a:t>
            </a:r>
            <a:r>
              <a:rPr lang="en-GB" sz="1600" baseline="-25000" dirty="0"/>
              <a:t>2</a:t>
            </a:r>
            <a:r>
              <a:rPr lang="en-GB" sz="1600" dirty="0"/>
              <a:t> scalar?)</a:t>
            </a:r>
          </a:p>
          <a:p>
            <a:r>
              <a:rPr lang="en-GB" sz="1600" dirty="0"/>
              <a:t>Ancillary services today emit c.1MTCO</a:t>
            </a:r>
            <a:r>
              <a:rPr lang="en-GB" sz="1600" baseline="-25000" dirty="0"/>
              <a:t>2</a:t>
            </a:r>
            <a:r>
              <a:rPr lang="en-GB" sz="1600" dirty="0"/>
              <a:t> per year. Without mitigation, that could be 2x or 3x by 2030, even as “energy” emissions reduce by the same factor. </a:t>
            </a:r>
          </a:p>
          <a:p>
            <a:r>
              <a:rPr lang="en-GB" sz="1600" dirty="0"/>
              <a:t>The goal for 2030 with 70% RES-E must be that conventional power is focussed on efficiently delivering for the 30% of non-renewable energy, and not used for system services. If batteries/DSU/interconnectors/</a:t>
            </a:r>
            <a:r>
              <a:rPr lang="en-GB" sz="1600" dirty="0" err="1"/>
              <a:t>peakers</a:t>
            </a:r>
            <a:r>
              <a:rPr lang="en-GB" sz="1600" dirty="0"/>
              <a:t> can deliver all reserves/ramping with zero-carbon, reactive power must also mainly come from zero-carbon sources. </a:t>
            </a:r>
          </a:p>
          <a:p>
            <a:r>
              <a:rPr lang="en-GB" sz="1600" dirty="0"/>
              <a:t>Set out schedule of 110/38kV stations where nodal controllers mean DSO (Type A/B) connected reactive power capability has value</a:t>
            </a:r>
          </a:p>
          <a:p>
            <a:r>
              <a:rPr lang="en-GB" sz="1600" dirty="0"/>
              <a:t>Include voltage and reactive power studies in the 2030 </a:t>
            </a:r>
            <a:r>
              <a:rPr lang="en-GB" sz="1600" dirty="0" err="1"/>
              <a:t>Sysflex</a:t>
            </a:r>
            <a:r>
              <a:rPr lang="en-GB" sz="1600" dirty="0"/>
              <a:t> and follow on studies to set out volumes, utilisation and locations in enough detail to allow an efficient investment signal for future reactive power needs.</a:t>
            </a:r>
          </a:p>
        </p:txBody>
      </p:sp>
      <p:sp>
        <p:nvSpPr>
          <p:cNvPr id="4" name="Slide Number Placeholder 3">
            <a:extLst>
              <a:ext uri="{FF2B5EF4-FFF2-40B4-BE49-F238E27FC236}">
                <a16:creationId xmlns="" xmlns:a16="http://schemas.microsoft.com/office/drawing/2014/main" id="{53467438-C901-46CA-93B8-68A148A37981}"/>
              </a:ext>
            </a:extLst>
          </p:cNvPr>
          <p:cNvSpPr>
            <a:spLocks noGrp="1"/>
          </p:cNvSpPr>
          <p:nvPr>
            <p:ph type="sldNum" sz="quarter" idx="12"/>
          </p:nvPr>
        </p:nvSpPr>
        <p:spPr/>
        <p:txBody>
          <a:bodyPr/>
          <a:lstStyle/>
          <a:p>
            <a:fld id="{5B2ACB19-C0E1-7345-B8BA-15A723BE30E5}" type="slidenum">
              <a:rPr lang="en-GB" smtClean="0">
                <a:solidFill>
                  <a:srgbClr val="7A6F69"/>
                </a:solidFill>
              </a:rPr>
              <a:pPr/>
              <a:t>11</a:t>
            </a:fld>
            <a:endParaRPr lang="en-GB">
              <a:solidFill>
                <a:srgbClr val="7A6F69"/>
              </a:solidFill>
            </a:endParaRPr>
          </a:p>
        </p:txBody>
      </p:sp>
    </p:spTree>
    <p:extLst>
      <p:ext uri="{BB962C8B-B14F-4D97-AF65-F5344CB8AC3E}">
        <p14:creationId xmlns:p14="http://schemas.microsoft.com/office/powerpoint/2010/main" val="1322989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5" y="6318886"/>
            <a:ext cx="390525" cy="365760"/>
          </a:xfrm>
        </p:spPr>
        <p:txBody>
          <a:bodyPr/>
          <a:lstStyle/>
          <a:p>
            <a:fld id="{5B2ACB19-C0E1-7345-B8BA-15A723BE30E5}" type="slidenum">
              <a:rPr lang="en-GB" smtClean="0">
                <a:solidFill>
                  <a:srgbClr val="7A6F69"/>
                </a:solidFill>
              </a:rPr>
              <a:pPr/>
              <a:t>12</a:t>
            </a:fld>
            <a:endParaRPr lang="en-GB">
              <a:solidFill>
                <a:srgbClr val="7A6F69"/>
              </a:solidFill>
            </a:endParaRPr>
          </a:p>
        </p:txBody>
      </p:sp>
    </p:spTree>
    <p:extLst>
      <p:ext uri="{BB962C8B-B14F-4D97-AF65-F5344CB8AC3E}">
        <p14:creationId xmlns:p14="http://schemas.microsoft.com/office/powerpoint/2010/main" val="2658573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idx="13"/>
          </p:nvPr>
        </p:nvSpPr>
        <p:spPr/>
        <p:txBody>
          <a:bodyPr>
            <a:normAutofit/>
          </a:bodyPr>
          <a:lstStyle/>
          <a:p>
            <a:r>
              <a:rPr lang="en-IE" dirty="0" smtClean="0">
                <a:latin typeface="Arial" panose="020B0604020202020204" pitchFamily="34" charset="0"/>
                <a:cs typeface="Arial" panose="020B0604020202020204" pitchFamily="34" charset="0"/>
              </a:rPr>
              <a:t>Peter Wall, EirGrid</a:t>
            </a:r>
            <a:endParaRPr lang="en-IE" altLang="en-US" sz="2000" dirty="0">
              <a:latin typeface="Arial" pitchFamily="34" charset="0"/>
              <a:cs typeface="Arial" panose="020B0604020202020204" pitchFamily="34" charset="0"/>
            </a:endParaRPr>
          </a:p>
        </p:txBody>
      </p:sp>
      <p:sp>
        <p:nvSpPr>
          <p:cNvPr id="3" name="Text Placeholder 2"/>
          <p:cNvSpPr>
            <a:spLocks noGrp="1"/>
          </p:cNvSpPr>
          <p:nvPr>
            <p:ph type="body" idx="14"/>
          </p:nvPr>
        </p:nvSpPr>
        <p:spPr/>
        <p:txBody>
          <a:bodyPr/>
          <a:lstStyle/>
          <a:p>
            <a:r>
              <a:rPr lang="en-IE" sz="3200" dirty="0" smtClean="0"/>
              <a:t>RoCoF non-compliance study</a:t>
            </a:r>
            <a:endParaRPr lang="en-IE"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910" y="5666603"/>
            <a:ext cx="3931503" cy="1060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708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Study Overview</a:t>
            </a:r>
            <a:endParaRPr lang="en-IE" dirty="0"/>
          </a:p>
        </p:txBody>
      </p:sp>
      <p:sp>
        <p:nvSpPr>
          <p:cNvPr id="3" name="Content Placeholder 2"/>
          <p:cNvSpPr>
            <a:spLocks noGrp="1"/>
          </p:cNvSpPr>
          <p:nvPr>
            <p:ph idx="1"/>
          </p:nvPr>
        </p:nvSpPr>
        <p:spPr>
          <a:xfrm>
            <a:off x="202674" y="1389939"/>
            <a:ext cx="8941325" cy="4718761"/>
          </a:xfrm>
        </p:spPr>
        <p:txBody>
          <a:bodyPr>
            <a:normAutofit/>
          </a:bodyPr>
          <a:lstStyle/>
          <a:p>
            <a:r>
              <a:rPr lang="en-IE" sz="2400" dirty="0" smtClean="0"/>
              <a:t>Analyse</a:t>
            </a:r>
            <a:r>
              <a:rPr lang="en-US" sz="2400" dirty="0" smtClean="0"/>
              <a:t> </a:t>
            </a:r>
            <a:r>
              <a:rPr lang="en-US" sz="2400" dirty="0"/>
              <a:t>the effect of additional </a:t>
            </a:r>
            <a:r>
              <a:rPr lang="en-US" sz="2400" dirty="0" smtClean="0"/>
              <a:t>tripping from non compliant generation (NCG) after </a:t>
            </a:r>
            <a:r>
              <a:rPr lang="en-US" sz="2400" dirty="0"/>
              <a:t>events with </a:t>
            </a:r>
            <a:r>
              <a:rPr lang="en-US" sz="2400" dirty="0" err="1"/>
              <a:t>RoCoFs</a:t>
            </a:r>
            <a:r>
              <a:rPr lang="en-US" sz="2400" dirty="0"/>
              <a:t> &lt; -0.5 </a:t>
            </a:r>
            <a:r>
              <a:rPr lang="en-US" sz="2400" dirty="0" smtClean="0"/>
              <a:t>Hz/sec</a:t>
            </a:r>
          </a:p>
          <a:p>
            <a:pPr lvl="1"/>
            <a:r>
              <a:rPr lang="en-US" sz="2000" dirty="0" smtClean="0"/>
              <a:t>How much NCG causes frequency to go below 49 Hz?</a:t>
            </a:r>
          </a:p>
          <a:p>
            <a:pPr lvl="1">
              <a:spcBef>
                <a:spcPts val="0"/>
              </a:spcBef>
              <a:spcAft>
                <a:spcPts val="1200"/>
              </a:spcAft>
            </a:pPr>
            <a:r>
              <a:rPr lang="en-US" sz="2000" dirty="0" smtClean="0"/>
              <a:t>NCG level considered ranges from 10 to 250MW</a:t>
            </a:r>
          </a:p>
          <a:p>
            <a:pPr>
              <a:spcAft>
                <a:spcPts val="1200"/>
              </a:spcAft>
            </a:pPr>
            <a:r>
              <a:rPr lang="en-US" sz="2400" dirty="0" smtClean="0"/>
              <a:t>Single Frequency Model (SFM) used for study with</a:t>
            </a:r>
            <a:br>
              <a:rPr lang="en-US" sz="2400" dirty="0" smtClean="0"/>
            </a:br>
            <a:r>
              <a:rPr lang="en-US" sz="2400" dirty="0" smtClean="0"/>
              <a:t>2020 dispatches for 8760 hours (1Hz/s </a:t>
            </a:r>
            <a:r>
              <a:rPr lang="en-US" sz="2400" dirty="0" err="1" smtClean="0"/>
              <a:t>RoCoF</a:t>
            </a:r>
            <a:r>
              <a:rPr lang="en-US" sz="2400" dirty="0" smtClean="0"/>
              <a:t> and 7 sets)</a:t>
            </a:r>
          </a:p>
          <a:p>
            <a:pPr>
              <a:spcAft>
                <a:spcPts val="1200"/>
              </a:spcAft>
            </a:pPr>
            <a:r>
              <a:rPr lang="en-US" sz="2400" dirty="0" smtClean="0"/>
              <a:t>Presence of NCG can result in customer load shedding for loss of LSI that causes </a:t>
            </a:r>
            <a:r>
              <a:rPr lang="en-US" sz="2400" dirty="0" err="1" smtClean="0"/>
              <a:t>RoCoF</a:t>
            </a:r>
            <a:r>
              <a:rPr lang="en-US" sz="2400" dirty="0" smtClean="0"/>
              <a:t> greater than 0.5Hz/s</a:t>
            </a:r>
          </a:p>
        </p:txBody>
      </p:sp>
    </p:spTree>
    <p:extLst>
      <p:ext uri="{BB962C8B-B14F-4D97-AF65-F5344CB8AC3E}">
        <p14:creationId xmlns:p14="http://schemas.microsoft.com/office/powerpoint/2010/main" val="3395134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Study Overview	</a:t>
            </a:r>
            <a:endParaRPr lang="en-IE" dirty="0"/>
          </a:p>
        </p:txBody>
      </p:sp>
      <p:sp>
        <p:nvSpPr>
          <p:cNvPr id="3" name="Content Placeholder 2"/>
          <p:cNvSpPr>
            <a:spLocks noGrp="1"/>
          </p:cNvSpPr>
          <p:nvPr>
            <p:ph idx="1"/>
          </p:nvPr>
        </p:nvSpPr>
        <p:spPr>
          <a:xfrm>
            <a:off x="202674" y="1389939"/>
            <a:ext cx="8941325" cy="4245317"/>
          </a:xfrm>
        </p:spPr>
        <p:txBody>
          <a:bodyPr>
            <a:normAutofit/>
          </a:bodyPr>
          <a:lstStyle/>
          <a:p>
            <a:r>
              <a:rPr lang="en-IE" sz="2400" dirty="0" smtClean="0"/>
              <a:t>Tomorrow’s Energy </a:t>
            </a:r>
            <a:r>
              <a:rPr lang="en-IE" sz="2400" dirty="0"/>
              <a:t>Scenario </a:t>
            </a:r>
            <a:r>
              <a:rPr lang="en-IE" sz="2400" dirty="0" smtClean="0"/>
              <a:t>Schedules - 2020 </a:t>
            </a:r>
          </a:p>
          <a:p>
            <a:pPr lvl="1"/>
            <a:r>
              <a:rPr lang="en-IE" sz="2000" dirty="0" smtClean="0"/>
              <a:t>1 Hz/sec </a:t>
            </a:r>
            <a:r>
              <a:rPr lang="en-IE" sz="2000" dirty="0"/>
              <a:t>RoCoF </a:t>
            </a:r>
            <a:r>
              <a:rPr lang="en-IE" sz="2000" dirty="0" smtClean="0"/>
              <a:t>constraint</a:t>
            </a:r>
            <a:endParaRPr lang="en-IE" sz="2000" dirty="0"/>
          </a:p>
          <a:p>
            <a:pPr lvl="1"/>
            <a:r>
              <a:rPr lang="en-IE" sz="2000" dirty="0"/>
              <a:t>Minimum 7 </a:t>
            </a:r>
            <a:r>
              <a:rPr lang="en-IE" sz="2000" dirty="0" smtClean="0"/>
              <a:t>sets</a:t>
            </a:r>
          </a:p>
          <a:p>
            <a:pPr lvl="1"/>
            <a:r>
              <a:rPr lang="en-IE" sz="2000" dirty="0" smtClean="0"/>
              <a:t>No </a:t>
            </a:r>
            <a:r>
              <a:rPr lang="en-IE" sz="2000" dirty="0"/>
              <a:t>scheduled or forced outages </a:t>
            </a:r>
            <a:r>
              <a:rPr lang="en-IE" sz="2000" dirty="0" smtClean="0"/>
              <a:t>considered</a:t>
            </a:r>
          </a:p>
          <a:p>
            <a:pPr lvl="1"/>
            <a:r>
              <a:rPr lang="en-IE" sz="2000" dirty="0" smtClean="0"/>
              <a:t>8760 study intervals</a:t>
            </a:r>
            <a:endParaRPr lang="en-IE" sz="2000" dirty="0"/>
          </a:p>
          <a:p>
            <a:pPr lvl="1"/>
            <a:endParaRPr lang="en-IE" sz="1400" dirty="0" smtClean="0"/>
          </a:p>
          <a:p>
            <a:r>
              <a:rPr lang="en-IE" sz="2400" dirty="0" smtClean="0"/>
              <a:t>Single Frequency Model (SFM)</a:t>
            </a:r>
          </a:p>
          <a:p>
            <a:pPr lvl="1"/>
            <a:r>
              <a:rPr lang="en-IE" sz="2000" dirty="0" smtClean="0"/>
              <a:t>Single bus model</a:t>
            </a:r>
          </a:p>
          <a:p>
            <a:pPr lvl="1"/>
            <a:r>
              <a:rPr lang="en-IE" sz="2000" dirty="0" smtClean="0"/>
              <a:t>Models frequency response of all online generators</a:t>
            </a:r>
          </a:p>
          <a:p>
            <a:pPr lvl="1"/>
            <a:r>
              <a:rPr lang="en-IE" sz="2000" dirty="0" smtClean="0"/>
              <a:t>Aggregates responses to produce system frequency plot </a:t>
            </a:r>
          </a:p>
          <a:p>
            <a:pPr lvl="1"/>
            <a:r>
              <a:rPr lang="en-IE" sz="2000" dirty="0" smtClean="0"/>
              <a:t>NCG trips 680ms after the initial event</a:t>
            </a:r>
          </a:p>
        </p:txBody>
      </p:sp>
    </p:spTree>
    <p:extLst>
      <p:ext uri="{BB962C8B-B14F-4D97-AF65-F5344CB8AC3E}">
        <p14:creationId xmlns:p14="http://schemas.microsoft.com/office/powerpoint/2010/main" val="1383491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SFM Model</a:t>
            </a:r>
            <a:endParaRPr lang="en-IE" dirty="0"/>
          </a:p>
        </p:txBody>
      </p:sp>
      <p:sp>
        <p:nvSpPr>
          <p:cNvPr id="3" name="Content Placeholder 2"/>
          <p:cNvSpPr>
            <a:spLocks noGrp="1"/>
          </p:cNvSpPr>
          <p:nvPr>
            <p:ph idx="1"/>
          </p:nvPr>
        </p:nvSpPr>
        <p:spPr>
          <a:xfrm>
            <a:off x="376846" y="1389939"/>
            <a:ext cx="4665053" cy="3892773"/>
          </a:xfrm>
        </p:spPr>
        <p:txBody>
          <a:bodyPr>
            <a:noAutofit/>
          </a:bodyPr>
          <a:lstStyle/>
          <a:p>
            <a:r>
              <a:rPr lang="en-US" sz="2000" dirty="0" smtClean="0"/>
              <a:t>Single busbar dynamic models of:</a:t>
            </a:r>
          </a:p>
          <a:p>
            <a:pPr lvl="1"/>
            <a:r>
              <a:rPr lang="en-US" sz="2000" dirty="0" smtClean="0"/>
              <a:t>EWIC and Moyle</a:t>
            </a:r>
          </a:p>
          <a:p>
            <a:pPr lvl="1"/>
            <a:r>
              <a:rPr lang="en-US" sz="2000" dirty="0" smtClean="0"/>
              <a:t>Variable generation</a:t>
            </a:r>
          </a:p>
          <a:p>
            <a:pPr lvl="1"/>
            <a:r>
              <a:rPr lang="en-US" sz="2000" dirty="0" smtClean="0"/>
              <a:t>Thermal generation</a:t>
            </a:r>
          </a:p>
          <a:p>
            <a:pPr lvl="1"/>
            <a:r>
              <a:rPr lang="en-US" sz="2000" dirty="0" smtClean="0"/>
              <a:t>Pumped </a:t>
            </a:r>
            <a:r>
              <a:rPr lang="en-US" sz="2000" dirty="0"/>
              <a:t>storage and </a:t>
            </a:r>
            <a:r>
              <a:rPr lang="en-US" sz="2000" dirty="0" smtClean="0"/>
              <a:t>hydro plants</a:t>
            </a:r>
          </a:p>
          <a:p>
            <a:pPr lvl="1"/>
            <a:r>
              <a:rPr lang="en-US" sz="2000" dirty="0" smtClean="0"/>
              <a:t>Demand side units, batteries</a:t>
            </a:r>
          </a:p>
          <a:p>
            <a:r>
              <a:rPr lang="en-US" sz="2000" dirty="0" smtClean="0"/>
              <a:t>Starts with supply demand balance</a:t>
            </a:r>
          </a:p>
          <a:p>
            <a:r>
              <a:rPr lang="en-US" sz="2000" dirty="0" smtClean="0"/>
              <a:t>Applies trip of LSI followed by NCG</a:t>
            </a:r>
          </a:p>
          <a:p>
            <a:r>
              <a:rPr lang="en-US" sz="2000" dirty="0" smtClean="0"/>
              <a:t>Models system frequency response</a:t>
            </a:r>
          </a:p>
        </p:txBody>
      </p:sp>
      <p:pic>
        <p:nvPicPr>
          <p:cNvPr id="4" name="Picture 3"/>
          <p:cNvPicPr/>
          <p:nvPr/>
        </p:nvPicPr>
        <p:blipFill rotWithShape="1">
          <a:blip r:embed="rId3">
            <a:extLst>
              <a:ext uri="{28A0092B-C50C-407E-A947-70E740481C1C}">
                <a14:useLocalDpi xmlns:a14="http://schemas.microsoft.com/office/drawing/2010/main" val="0"/>
              </a:ext>
            </a:extLst>
          </a:blip>
          <a:srcRect r="19391"/>
          <a:stretch/>
        </p:blipFill>
        <p:spPr bwMode="auto">
          <a:xfrm>
            <a:off x="5041900" y="1472712"/>
            <a:ext cx="4102100" cy="3810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5446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Summary of Dispatch</a:t>
            </a:r>
            <a:endParaRPr lang="en-IE" dirty="0"/>
          </a:p>
        </p:txBody>
      </p:sp>
      <p:sp>
        <p:nvSpPr>
          <p:cNvPr id="3" name="Content Placeholder 2"/>
          <p:cNvSpPr>
            <a:spLocks noGrp="1"/>
          </p:cNvSpPr>
          <p:nvPr>
            <p:ph idx="1"/>
          </p:nvPr>
        </p:nvSpPr>
        <p:spPr>
          <a:xfrm>
            <a:off x="202675" y="1262939"/>
            <a:ext cx="8755540" cy="3892773"/>
          </a:xfrm>
        </p:spPr>
        <p:txBody>
          <a:bodyPr/>
          <a:lstStyle/>
          <a:p>
            <a:r>
              <a:rPr lang="en-IE" sz="2400" dirty="0" smtClean="0"/>
              <a:t>1144 Hours with RoCoF greater than 0.5 Hz/s</a:t>
            </a:r>
          </a:p>
          <a:p>
            <a:pPr lvl="1"/>
            <a:r>
              <a:rPr lang="en-IE" sz="2000" dirty="0" smtClean="0"/>
              <a:t>1018 due to HVDC tripping on import</a:t>
            </a:r>
          </a:p>
          <a:p>
            <a:pPr lvl="1"/>
            <a:r>
              <a:rPr lang="en-IE" sz="2000" dirty="0" smtClean="0"/>
              <a:t>126 due to synchronous generator tripping</a:t>
            </a:r>
            <a:endParaRPr lang="en-IE" sz="2000" dirty="0"/>
          </a:p>
        </p:txBody>
      </p:sp>
      <p:graphicFrame>
        <p:nvGraphicFramePr>
          <p:cNvPr id="9" name="Chart 8"/>
          <p:cNvGraphicFramePr>
            <a:graphicFrameLocks/>
          </p:cNvGraphicFramePr>
          <p:nvPr>
            <p:extLst>
              <p:ext uri="{D42A27DB-BD31-4B8C-83A1-F6EECF244321}">
                <p14:modId xmlns:p14="http://schemas.microsoft.com/office/powerpoint/2010/main" val="3111192999"/>
              </p:ext>
            </p:extLst>
          </p:nvPr>
        </p:nvGraphicFramePr>
        <p:xfrm>
          <a:off x="638355" y="2829796"/>
          <a:ext cx="7962181"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69847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Summary of Results</a:t>
            </a:r>
            <a:endParaRPr lang="en-IE" dirty="0"/>
          </a:p>
        </p:txBody>
      </p:sp>
      <p:sp>
        <p:nvSpPr>
          <p:cNvPr id="3" name="Content Placeholder 2"/>
          <p:cNvSpPr>
            <a:spLocks noGrp="1"/>
          </p:cNvSpPr>
          <p:nvPr>
            <p:ph idx="1"/>
          </p:nvPr>
        </p:nvSpPr>
        <p:spPr/>
        <p:txBody>
          <a:bodyPr/>
          <a:lstStyle/>
          <a:p>
            <a:endParaRPr lang="en-US" dirty="0"/>
          </a:p>
          <a:p>
            <a:endParaRPr lang="en-IE" dirty="0"/>
          </a:p>
        </p:txBody>
      </p:sp>
      <p:sp>
        <p:nvSpPr>
          <p:cNvPr id="4" name="Slide Number Placeholder 3"/>
          <p:cNvSpPr>
            <a:spLocks noGrp="1"/>
          </p:cNvSpPr>
          <p:nvPr>
            <p:ph type="sldNum" sz="quarter" idx="12"/>
          </p:nvPr>
        </p:nvSpPr>
        <p:spPr/>
        <p:txBody>
          <a:bodyPr/>
          <a:lstStyle/>
          <a:p>
            <a:fld id="{731C0332-710C-4664-81BF-0EBC8790F498}" type="slidenum">
              <a:rPr lang="en-IE" altLang="en-US" smtClean="0"/>
              <a:pPr/>
              <a:t>18</a:t>
            </a:fld>
            <a:endParaRPr lang="en-IE" altLang="en-US" dirty="0"/>
          </a:p>
        </p:txBody>
      </p:sp>
      <p:sp>
        <p:nvSpPr>
          <p:cNvPr id="6" name="Content Placeholder 2"/>
          <p:cNvSpPr txBox="1">
            <a:spLocks/>
          </p:cNvSpPr>
          <p:nvPr/>
        </p:nvSpPr>
        <p:spPr>
          <a:xfrm>
            <a:off x="256722" y="1186739"/>
            <a:ext cx="8941325" cy="38927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C8B474"/>
              </a:buClr>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C8B474"/>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C8B47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rgbClr val="C8B474"/>
              </a:buClr>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rgbClr val="C8B474"/>
              </a:buClr>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en-IE" sz="2400" dirty="0" smtClean="0"/>
              <a:t>1144 hours of operation with </a:t>
            </a:r>
            <a:r>
              <a:rPr lang="en-IE" sz="2400" dirty="0" err="1" smtClean="0"/>
              <a:t>RoCoF</a:t>
            </a:r>
            <a:r>
              <a:rPr lang="en-IE" sz="2400" dirty="0" smtClean="0"/>
              <a:t> in excess of 0.5Hz/s</a:t>
            </a:r>
          </a:p>
          <a:p>
            <a:pPr>
              <a:spcBef>
                <a:spcPts val="0"/>
              </a:spcBef>
              <a:spcAft>
                <a:spcPts val="600"/>
              </a:spcAft>
            </a:pPr>
            <a:r>
              <a:rPr lang="en-IE" sz="2400" dirty="0" smtClean="0"/>
              <a:t>Results show that impact of NCG varies significantly depending on the nature of the dispatch for that hour</a:t>
            </a:r>
          </a:p>
          <a:p>
            <a:pPr lvl="1">
              <a:spcBef>
                <a:spcPts val="0"/>
              </a:spcBef>
              <a:spcAft>
                <a:spcPts val="600"/>
              </a:spcAft>
            </a:pPr>
            <a:r>
              <a:rPr lang="en-IE" sz="2000" dirty="0" smtClean="0"/>
              <a:t>10MW of NCG can cause frequency of less than 49Hz in some cases</a:t>
            </a:r>
          </a:p>
          <a:p>
            <a:pPr lvl="1">
              <a:spcBef>
                <a:spcPts val="0"/>
              </a:spcBef>
              <a:spcAft>
                <a:spcPts val="600"/>
              </a:spcAft>
            </a:pPr>
            <a:r>
              <a:rPr lang="en-IE" sz="2000" dirty="0" smtClean="0"/>
              <a:t>250MW of NCG does not for other cases</a:t>
            </a:r>
          </a:p>
          <a:p>
            <a:pPr lvl="1">
              <a:spcBef>
                <a:spcPts val="0"/>
              </a:spcBef>
              <a:spcAft>
                <a:spcPts val="600"/>
              </a:spcAft>
            </a:pPr>
            <a:r>
              <a:rPr lang="en-IE" sz="2000" dirty="0" smtClean="0"/>
              <a:t>Key drivers are inertia and level/response time of  reserve</a:t>
            </a:r>
          </a:p>
          <a:p>
            <a:pPr>
              <a:spcBef>
                <a:spcPts val="0"/>
              </a:spcBef>
              <a:spcAft>
                <a:spcPts val="600"/>
              </a:spcAft>
            </a:pPr>
            <a:endParaRPr lang="en-IE" sz="2400" dirty="0" smtClean="0"/>
          </a:p>
          <a:p>
            <a:pPr>
              <a:spcBef>
                <a:spcPts val="0"/>
              </a:spcBef>
              <a:spcAft>
                <a:spcPts val="600"/>
              </a:spcAft>
            </a:pPr>
            <a:endParaRPr lang="en-IE" sz="2400" dirty="0" smtClean="0"/>
          </a:p>
        </p:txBody>
      </p:sp>
      <p:graphicFrame>
        <p:nvGraphicFramePr>
          <p:cNvPr id="7" name="Table 6"/>
          <p:cNvGraphicFramePr>
            <a:graphicFrameLocks noGrp="1"/>
          </p:cNvGraphicFramePr>
          <p:nvPr>
            <p:extLst>
              <p:ext uri="{D42A27DB-BD31-4B8C-83A1-F6EECF244321}">
                <p14:modId xmlns:p14="http://schemas.microsoft.com/office/powerpoint/2010/main" val="103389729"/>
              </p:ext>
            </p:extLst>
          </p:nvPr>
        </p:nvGraphicFramePr>
        <p:xfrm>
          <a:off x="1159693" y="3678224"/>
          <a:ext cx="6824614" cy="1645920"/>
        </p:xfrm>
        <a:graphic>
          <a:graphicData uri="http://schemas.openxmlformats.org/drawingml/2006/table">
            <a:tbl>
              <a:tblPr firstRow="1" firstCol="1" bandRow="1">
                <a:tableStyleId>{69012ECD-51FC-41F1-AA8D-1B2483CD663E}</a:tableStyleId>
              </a:tblPr>
              <a:tblGrid>
                <a:gridCol w="3021772"/>
                <a:gridCol w="3021772"/>
                <a:gridCol w="781070"/>
              </a:tblGrid>
              <a:tr h="91440">
                <a:tc gridSpan="2">
                  <a:txBody>
                    <a:bodyPr/>
                    <a:lstStyle/>
                    <a:p>
                      <a:pPr marL="0" marR="0" algn="ctr">
                        <a:spcBef>
                          <a:spcPts val="0"/>
                        </a:spcBef>
                        <a:spcAft>
                          <a:spcPts val="0"/>
                        </a:spcAft>
                      </a:pPr>
                      <a:r>
                        <a:rPr lang="en-IE" sz="1800" dirty="0">
                          <a:effectLst/>
                        </a:rPr>
                        <a:t>Case</a:t>
                      </a:r>
                      <a:endParaRPr lang="en-IE" sz="2000" dirty="0">
                        <a:effectLst/>
                        <a:latin typeface="Cambria"/>
                        <a:ea typeface="MS Mincho"/>
                        <a:cs typeface="Times New Roman"/>
                      </a:endParaRPr>
                    </a:p>
                  </a:txBody>
                  <a:tcPr marL="68580" marR="68580" marT="0" marB="0" anchor="ctr"/>
                </a:tc>
                <a:tc hMerge="1">
                  <a:txBody>
                    <a:bodyPr/>
                    <a:lstStyle/>
                    <a:p>
                      <a:pPr marL="0" marR="0" algn="ctr">
                        <a:spcBef>
                          <a:spcPts val="0"/>
                        </a:spcBef>
                        <a:spcAft>
                          <a:spcPts val="0"/>
                        </a:spcAft>
                      </a:pPr>
                      <a:endParaRPr lang="en-IE" sz="2000" dirty="0">
                        <a:effectLst/>
                        <a:latin typeface="Cambria"/>
                        <a:ea typeface="MS Mincho"/>
                        <a:cs typeface="Times New Roman"/>
                      </a:endParaRPr>
                    </a:p>
                  </a:txBody>
                  <a:tcPr marL="68580" marR="68580" marT="0" marB="0" anchor="ctr"/>
                </a:tc>
                <a:tc>
                  <a:txBody>
                    <a:bodyPr/>
                    <a:lstStyle/>
                    <a:p>
                      <a:pPr marL="0" marR="0" algn="ctr">
                        <a:spcBef>
                          <a:spcPts val="0"/>
                        </a:spcBef>
                        <a:spcAft>
                          <a:spcPts val="0"/>
                        </a:spcAft>
                      </a:pPr>
                      <a:r>
                        <a:rPr lang="en-IE" sz="1800" dirty="0" smtClean="0">
                          <a:effectLst/>
                        </a:rPr>
                        <a:t>Hours</a:t>
                      </a:r>
                      <a:endParaRPr lang="en-IE" sz="2000" dirty="0">
                        <a:effectLst/>
                        <a:latin typeface="Cambria"/>
                        <a:ea typeface="MS Mincho"/>
                        <a:cs typeface="Times New Roman"/>
                      </a:endParaRPr>
                    </a:p>
                  </a:txBody>
                  <a:tcPr marL="68580" marR="68580" marT="0" marB="0" anchor="ctr"/>
                </a:tc>
              </a:tr>
              <a:tr h="91440">
                <a:tc rowSpan="4">
                  <a:txBody>
                    <a:bodyPr/>
                    <a:lstStyle/>
                    <a:p>
                      <a:pPr marL="0" marR="0" algn="ctr" defTabSz="457200" rtl="0" eaLnBrk="1" latinLnBrk="0" hangingPunct="1">
                        <a:spcBef>
                          <a:spcPts val="0"/>
                        </a:spcBef>
                        <a:spcAft>
                          <a:spcPts val="0"/>
                        </a:spcAft>
                      </a:pPr>
                      <a:r>
                        <a:rPr lang="en-IE" sz="1800" kern="1200" dirty="0" smtClean="0">
                          <a:effectLst/>
                        </a:rPr>
                        <a:t>Frequency &lt;49 Hz</a:t>
                      </a:r>
                      <a:endParaRPr lang="en-IE" sz="1800" kern="1200" dirty="0">
                        <a:solidFill>
                          <a:schemeClr val="tx1"/>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IE" sz="1800" kern="1200" dirty="0" smtClean="0">
                          <a:effectLst/>
                        </a:rPr>
                        <a:t>no NCG</a:t>
                      </a:r>
                      <a:endParaRPr lang="en-IE" sz="1800" kern="1200" dirty="0">
                        <a:solidFill>
                          <a:schemeClr val="tx1"/>
                        </a:solidFill>
                        <a:effectLst/>
                        <a:latin typeface="+mn-lt"/>
                        <a:ea typeface="+mn-ea"/>
                        <a:cs typeface="+mn-cs"/>
                      </a:endParaRPr>
                    </a:p>
                  </a:txBody>
                  <a:tcPr marL="68580" marR="68580" marT="0" marB="0"/>
                </a:tc>
                <a:tc>
                  <a:txBody>
                    <a:bodyPr/>
                    <a:lstStyle/>
                    <a:p>
                      <a:pPr marL="0" marR="0" algn="ctr" defTabSz="457200" rtl="0" eaLnBrk="1" latinLnBrk="0" hangingPunct="1">
                        <a:spcBef>
                          <a:spcPts val="0"/>
                        </a:spcBef>
                        <a:spcAft>
                          <a:spcPts val="0"/>
                        </a:spcAft>
                      </a:pPr>
                      <a:r>
                        <a:rPr lang="en-IE" sz="1800" kern="1200" dirty="0" smtClean="0">
                          <a:effectLst/>
                        </a:rPr>
                        <a:t>8</a:t>
                      </a:r>
                      <a:endParaRPr lang="en-IE" sz="1800" kern="1200" dirty="0">
                        <a:solidFill>
                          <a:schemeClr val="tx1"/>
                        </a:solidFill>
                        <a:effectLst/>
                        <a:latin typeface="+mn-lt"/>
                        <a:ea typeface="+mn-ea"/>
                        <a:cs typeface="+mn-cs"/>
                      </a:endParaRPr>
                    </a:p>
                  </a:txBody>
                  <a:tcPr marL="68580" marR="68580" marT="0" marB="0"/>
                </a:tc>
              </a:tr>
              <a:tr h="91440">
                <a:tc vMerge="1">
                  <a:txBody>
                    <a:bodyPr/>
                    <a:lstStyle/>
                    <a:p>
                      <a:pPr marL="0" marR="0" algn="ctr" defTabSz="457200" rtl="0" eaLnBrk="1" latinLnBrk="0" hangingPunct="1">
                        <a:spcBef>
                          <a:spcPts val="0"/>
                        </a:spcBef>
                        <a:spcAft>
                          <a:spcPts val="0"/>
                        </a:spcAft>
                      </a:pPr>
                      <a:endParaRPr lang="en-IE" sz="1800" kern="1200" dirty="0">
                        <a:solidFill>
                          <a:schemeClr val="tx1"/>
                        </a:solidFill>
                        <a:effectLst/>
                        <a:latin typeface="+mn-lt"/>
                        <a:ea typeface="+mn-ea"/>
                        <a:cs typeface="+mn-cs"/>
                      </a:endParaRPr>
                    </a:p>
                  </a:txBody>
                  <a:tcPr marL="68580" marR="68580" marT="0" marB="0"/>
                </a:tc>
                <a:tc>
                  <a:txBody>
                    <a:bodyPr/>
                    <a:lstStyle/>
                    <a:p>
                      <a:pPr marL="0" marR="0" algn="ctr" defTabSz="457200" rtl="0" eaLnBrk="1" latinLnBrk="0" hangingPunct="1">
                        <a:spcBef>
                          <a:spcPts val="0"/>
                        </a:spcBef>
                        <a:spcAft>
                          <a:spcPts val="0"/>
                        </a:spcAft>
                      </a:pPr>
                      <a:r>
                        <a:rPr lang="en-IE" sz="1800" kern="1200" dirty="0" smtClean="0">
                          <a:effectLst/>
                        </a:rPr>
                        <a:t>10 </a:t>
                      </a:r>
                      <a:r>
                        <a:rPr lang="en-IE" sz="1800" kern="1200" dirty="0">
                          <a:effectLst/>
                        </a:rPr>
                        <a:t>to 150 MW of </a:t>
                      </a:r>
                      <a:r>
                        <a:rPr lang="en-IE" sz="1800" kern="1200" dirty="0" smtClean="0">
                          <a:effectLst/>
                        </a:rPr>
                        <a:t>NCG</a:t>
                      </a:r>
                      <a:endParaRPr lang="en-IE" sz="1800" kern="1200" dirty="0">
                        <a:solidFill>
                          <a:schemeClr val="tx1"/>
                        </a:solidFill>
                        <a:effectLst/>
                        <a:latin typeface="+mn-lt"/>
                        <a:ea typeface="+mn-ea"/>
                        <a:cs typeface="+mn-cs"/>
                      </a:endParaRPr>
                    </a:p>
                  </a:txBody>
                  <a:tcPr marL="68580" marR="68580" marT="0" marB="0"/>
                </a:tc>
                <a:tc>
                  <a:txBody>
                    <a:bodyPr/>
                    <a:lstStyle/>
                    <a:p>
                      <a:pPr marL="0" marR="0" algn="ctr" defTabSz="457200" rtl="0" eaLnBrk="1" latinLnBrk="0" hangingPunct="1">
                        <a:spcBef>
                          <a:spcPts val="0"/>
                        </a:spcBef>
                        <a:spcAft>
                          <a:spcPts val="0"/>
                        </a:spcAft>
                      </a:pPr>
                      <a:r>
                        <a:rPr lang="en-IE" sz="1800" kern="1200" dirty="0" smtClean="0">
                          <a:solidFill>
                            <a:schemeClr val="tx1"/>
                          </a:solidFill>
                          <a:effectLst/>
                          <a:latin typeface="+mn-lt"/>
                          <a:ea typeface="+mn-ea"/>
                          <a:cs typeface="+mn-cs"/>
                        </a:rPr>
                        <a:t>432</a:t>
                      </a:r>
                      <a:endParaRPr lang="en-IE" sz="1800" kern="1200" dirty="0">
                        <a:solidFill>
                          <a:schemeClr val="tx1"/>
                        </a:solidFill>
                        <a:effectLst/>
                        <a:latin typeface="+mn-lt"/>
                        <a:ea typeface="+mn-ea"/>
                        <a:cs typeface="+mn-cs"/>
                      </a:endParaRPr>
                    </a:p>
                  </a:txBody>
                  <a:tcPr marL="68580" marR="68580" marT="0" marB="0"/>
                </a:tc>
              </a:tr>
              <a:tr h="91440">
                <a:tc vMerge="1">
                  <a:txBody>
                    <a:bodyPr/>
                    <a:lstStyle/>
                    <a:p>
                      <a:pPr marL="0" marR="0" algn="ctr" defTabSz="457200" rtl="0" eaLnBrk="1" latinLnBrk="0" hangingPunct="1">
                        <a:spcBef>
                          <a:spcPts val="0"/>
                        </a:spcBef>
                        <a:spcAft>
                          <a:spcPts val="0"/>
                        </a:spcAft>
                      </a:pPr>
                      <a:endParaRPr lang="en-IE" sz="1800" kern="1200" dirty="0">
                        <a:solidFill>
                          <a:schemeClr val="tx1"/>
                        </a:solidFill>
                        <a:effectLst/>
                        <a:latin typeface="+mn-lt"/>
                        <a:ea typeface="+mn-ea"/>
                        <a:cs typeface="+mn-cs"/>
                      </a:endParaRPr>
                    </a:p>
                  </a:txBody>
                  <a:tcPr marL="68580" marR="68580" marT="0" marB="0"/>
                </a:tc>
                <a:tc>
                  <a:txBody>
                    <a:bodyPr/>
                    <a:lstStyle/>
                    <a:p>
                      <a:pPr marL="0" marR="0" algn="ctr" defTabSz="457200" rtl="0" eaLnBrk="1" latinLnBrk="0" hangingPunct="1">
                        <a:spcBef>
                          <a:spcPts val="0"/>
                        </a:spcBef>
                        <a:spcAft>
                          <a:spcPts val="0"/>
                        </a:spcAft>
                      </a:pPr>
                      <a:r>
                        <a:rPr lang="en-IE" sz="1800" kern="1200" dirty="0" smtClean="0">
                          <a:effectLst/>
                        </a:rPr>
                        <a:t>200 </a:t>
                      </a:r>
                      <a:r>
                        <a:rPr lang="en-IE" sz="1800" kern="1200" dirty="0">
                          <a:effectLst/>
                        </a:rPr>
                        <a:t>MW of </a:t>
                      </a:r>
                      <a:r>
                        <a:rPr lang="en-IE" sz="1800" kern="1200" dirty="0" smtClean="0">
                          <a:effectLst/>
                        </a:rPr>
                        <a:t>NCG</a:t>
                      </a:r>
                      <a:endParaRPr lang="en-IE" sz="1800" kern="1200" dirty="0">
                        <a:solidFill>
                          <a:schemeClr val="tx1"/>
                        </a:solidFill>
                        <a:effectLst/>
                        <a:latin typeface="+mn-lt"/>
                        <a:ea typeface="+mn-ea"/>
                        <a:cs typeface="+mn-cs"/>
                      </a:endParaRPr>
                    </a:p>
                  </a:txBody>
                  <a:tcPr marL="68580" marR="68580" marT="0" marB="0"/>
                </a:tc>
                <a:tc>
                  <a:txBody>
                    <a:bodyPr/>
                    <a:lstStyle/>
                    <a:p>
                      <a:pPr marL="0" marR="0" algn="ctr" defTabSz="457200" rtl="0" eaLnBrk="1" latinLnBrk="0" hangingPunct="1">
                        <a:spcBef>
                          <a:spcPts val="0"/>
                        </a:spcBef>
                        <a:spcAft>
                          <a:spcPts val="0"/>
                        </a:spcAft>
                      </a:pPr>
                      <a:r>
                        <a:rPr lang="en-IE" sz="1800" kern="1200" dirty="0" smtClean="0">
                          <a:solidFill>
                            <a:schemeClr val="tx1"/>
                          </a:solidFill>
                          <a:effectLst/>
                          <a:latin typeface="+mn-lt"/>
                          <a:ea typeface="+mn-ea"/>
                          <a:cs typeface="+mn-cs"/>
                        </a:rPr>
                        <a:t>279</a:t>
                      </a:r>
                      <a:endParaRPr lang="en-IE" sz="1800" kern="1200" dirty="0">
                        <a:solidFill>
                          <a:schemeClr val="tx1"/>
                        </a:solidFill>
                        <a:effectLst/>
                        <a:latin typeface="+mn-lt"/>
                        <a:ea typeface="+mn-ea"/>
                        <a:cs typeface="+mn-cs"/>
                      </a:endParaRPr>
                    </a:p>
                  </a:txBody>
                  <a:tcPr marL="68580" marR="68580" marT="0" marB="0"/>
                </a:tc>
              </a:tr>
              <a:tr h="91440">
                <a:tc vMerge="1">
                  <a:txBody>
                    <a:bodyPr/>
                    <a:lstStyle/>
                    <a:p>
                      <a:pPr marL="0" marR="0" algn="ctr" defTabSz="457200" rtl="0" eaLnBrk="1" latinLnBrk="0" hangingPunct="1">
                        <a:spcBef>
                          <a:spcPts val="0"/>
                        </a:spcBef>
                        <a:spcAft>
                          <a:spcPts val="0"/>
                        </a:spcAft>
                      </a:pPr>
                      <a:endParaRPr lang="en-IE" sz="1800" kern="1200" dirty="0">
                        <a:solidFill>
                          <a:schemeClr val="tx1"/>
                        </a:solidFill>
                        <a:effectLst/>
                        <a:latin typeface="+mn-lt"/>
                        <a:ea typeface="+mn-ea"/>
                        <a:cs typeface="+mn-cs"/>
                      </a:endParaRPr>
                    </a:p>
                  </a:txBody>
                  <a:tcPr marL="68580" marR="68580" marT="0" marB="0"/>
                </a:tc>
                <a:tc>
                  <a:txBody>
                    <a:bodyPr/>
                    <a:lstStyle/>
                    <a:p>
                      <a:pPr marL="0" marR="0" algn="ctr" defTabSz="457200" rtl="0" eaLnBrk="1" latinLnBrk="0" hangingPunct="1">
                        <a:spcBef>
                          <a:spcPts val="0"/>
                        </a:spcBef>
                        <a:spcAft>
                          <a:spcPts val="0"/>
                        </a:spcAft>
                      </a:pPr>
                      <a:r>
                        <a:rPr lang="en-IE" sz="1800" kern="1200" dirty="0" smtClean="0">
                          <a:effectLst/>
                        </a:rPr>
                        <a:t>250 </a:t>
                      </a:r>
                      <a:r>
                        <a:rPr lang="en-IE" sz="1800" kern="1200" dirty="0">
                          <a:effectLst/>
                        </a:rPr>
                        <a:t>MW of </a:t>
                      </a:r>
                      <a:r>
                        <a:rPr lang="en-IE" sz="1800" kern="1200" dirty="0" smtClean="0">
                          <a:effectLst/>
                        </a:rPr>
                        <a:t>NCG</a:t>
                      </a:r>
                      <a:endParaRPr lang="en-IE" sz="1800" kern="1200" dirty="0">
                        <a:solidFill>
                          <a:schemeClr val="tx1"/>
                        </a:solidFill>
                        <a:effectLst/>
                        <a:latin typeface="+mn-lt"/>
                        <a:ea typeface="+mn-ea"/>
                        <a:cs typeface="+mn-cs"/>
                      </a:endParaRPr>
                    </a:p>
                  </a:txBody>
                  <a:tcPr marL="68580" marR="68580" marT="0" marB="0"/>
                </a:tc>
                <a:tc>
                  <a:txBody>
                    <a:bodyPr/>
                    <a:lstStyle/>
                    <a:p>
                      <a:pPr marL="0" marR="0" algn="ctr" defTabSz="457200" rtl="0" eaLnBrk="1" latinLnBrk="0" hangingPunct="1">
                        <a:spcBef>
                          <a:spcPts val="0"/>
                        </a:spcBef>
                        <a:spcAft>
                          <a:spcPts val="0"/>
                        </a:spcAft>
                      </a:pPr>
                      <a:r>
                        <a:rPr lang="en-IE" sz="1800" kern="1200" dirty="0" smtClean="0">
                          <a:solidFill>
                            <a:schemeClr val="tx1"/>
                          </a:solidFill>
                          <a:effectLst/>
                          <a:latin typeface="+mn-lt"/>
                          <a:ea typeface="+mn-ea"/>
                          <a:cs typeface="+mn-cs"/>
                        </a:rPr>
                        <a:t>277</a:t>
                      </a:r>
                      <a:endParaRPr lang="en-IE" sz="1800" kern="1200" dirty="0">
                        <a:solidFill>
                          <a:schemeClr val="tx1"/>
                        </a:solidFill>
                        <a:effectLst/>
                        <a:latin typeface="+mn-lt"/>
                        <a:ea typeface="+mn-ea"/>
                        <a:cs typeface="+mn-cs"/>
                      </a:endParaRPr>
                    </a:p>
                  </a:txBody>
                  <a:tcPr marL="68580" marR="68580" marT="0" marB="0"/>
                </a:tc>
              </a:tr>
              <a:tr h="91440">
                <a:tc>
                  <a:txBody>
                    <a:bodyPr/>
                    <a:lstStyle/>
                    <a:p>
                      <a:pPr marL="0" marR="0" algn="ctr" defTabSz="457200" rtl="0" eaLnBrk="1" latinLnBrk="0" hangingPunct="1">
                        <a:spcBef>
                          <a:spcPts val="0"/>
                        </a:spcBef>
                        <a:spcAft>
                          <a:spcPts val="0"/>
                        </a:spcAft>
                      </a:pPr>
                      <a:r>
                        <a:rPr lang="en-IE" sz="1800" kern="1200" dirty="0" smtClean="0">
                          <a:effectLst/>
                        </a:rPr>
                        <a:t>Frequency &gt;49 Hz</a:t>
                      </a:r>
                      <a:endParaRPr lang="en-IE" sz="1800" kern="1200" dirty="0">
                        <a:solidFill>
                          <a:schemeClr val="tx1"/>
                        </a:solidFill>
                        <a:effectLst/>
                        <a:latin typeface="+mn-lt"/>
                        <a:ea typeface="+mn-ea"/>
                        <a:cs typeface="+mn-cs"/>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ctr" defTabSz="457200" rtl="0" eaLnBrk="1" latinLnBrk="0" hangingPunct="1">
                        <a:spcBef>
                          <a:spcPts val="0"/>
                        </a:spcBef>
                        <a:spcAft>
                          <a:spcPts val="0"/>
                        </a:spcAft>
                      </a:pPr>
                      <a:r>
                        <a:rPr lang="en-IE" sz="1800" kern="1200" dirty="0" smtClean="0">
                          <a:effectLst/>
                        </a:rPr>
                        <a:t>250 </a:t>
                      </a:r>
                      <a:r>
                        <a:rPr lang="en-IE" sz="1800" kern="1200" dirty="0">
                          <a:effectLst/>
                        </a:rPr>
                        <a:t>MW of </a:t>
                      </a:r>
                      <a:r>
                        <a:rPr lang="en-IE" sz="1800" kern="1200" dirty="0" smtClean="0">
                          <a:effectLst/>
                        </a:rPr>
                        <a:t>NCG</a:t>
                      </a:r>
                      <a:endParaRPr lang="en-IE" sz="1800" kern="1200" dirty="0">
                        <a:solidFill>
                          <a:schemeClr val="tx1"/>
                        </a:solidFill>
                        <a:effectLst/>
                        <a:latin typeface="+mn-lt"/>
                        <a:ea typeface="+mn-ea"/>
                        <a:cs typeface="+mn-cs"/>
                      </a:endParaRPr>
                    </a:p>
                  </a:txBody>
                  <a:tcPr marL="68580" marR="68580" marT="0" marB="0"/>
                </a:tc>
                <a:tc>
                  <a:txBody>
                    <a:bodyPr/>
                    <a:lstStyle/>
                    <a:p>
                      <a:pPr marL="0" marR="0" algn="ctr" defTabSz="457200" rtl="0" eaLnBrk="1" latinLnBrk="0" hangingPunct="1">
                        <a:spcBef>
                          <a:spcPts val="0"/>
                        </a:spcBef>
                        <a:spcAft>
                          <a:spcPts val="0"/>
                        </a:spcAft>
                      </a:pPr>
                      <a:r>
                        <a:rPr lang="en-IE" sz="1800" kern="1200" dirty="0" smtClean="0">
                          <a:solidFill>
                            <a:schemeClr val="tx1"/>
                          </a:solidFill>
                          <a:effectLst/>
                          <a:latin typeface="+mn-lt"/>
                          <a:ea typeface="+mn-ea"/>
                          <a:cs typeface="+mn-cs"/>
                        </a:rPr>
                        <a:t>148</a:t>
                      </a:r>
                      <a:endParaRPr lang="en-IE" sz="1800" kern="1200" dirty="0">
                        <a:solidFill>
                          <a:schemeClr val="tx1"/>
                        </a:solidFill>
                        <a:effectLst/>
                        <a:latin typeface="+mn-lt"/>
                        <a:ea typeface="+mn-ea"/>
                        <a:cs typeface="+mn-cs"/>
                      </a:endParaRPr>
                    </a:p>
                  </a:txBody>
                  <a:tcPr marL="68580" marR="68580" marT="0" marB="0"/>
                </a:tc>
              </a:tr>
            </a:tbl>
          </a:graphicData>
        </a:graphic>
      </p:graphicFrame>
    </p:spTree>
    <p:extLst>
      <p:ext uri="{BB962C8B-B14F-4D97-AF65-F5344CB8AC3E}">
        <p14:creationId xmlns:p14="http://schemas.microsoft.com/office/powerpoint/2010/main" val="41895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Real Time Assessment of Trial</a:t>
            </a:r>
            <a:endParaRPr lang="en-IE" dirty="0"/>
          </a:p>
        </p:txBody>
      </p:sp>
      <p:sp>
        <p:nvSpPr>
          <p:cNvPr id="3" name="Content Placeholder 2"/>
          <p:cNvSpPr>
            <a:spLocks noGrp="1"/>
          </p:cNvSpPr>
          <p:nvPr>
            <p:ph idx="1"/>
          </p:nvPr>
        </p:nvSpPr>
        <p:spPr/>
        <p:txBody>
          <a:bodyPr/>
          <a:lstStyle/>
          <a:p>
            <a:endParaRPr lang="en-US" dirty="0"/>
          </a:p>
          <a:p>
            <a:endParaRPr lang="en-IE" dirty="0"/>
          </a:p>
        </p:txBody>
      </p:sp>
      <p:sp>
        <p:nvSpPr>
          <p:cNvPr id="4" name="Slide Number Placeholder 3"/>
          <p:cNvSpPr>
            <a:spLocks noGrp="1"/>
          </p:cNvSpPr>
          <p:nvPr>
            <p:ph type="sldNum" sz="quarter" idx="12"/>
          </p:nvPr>
        </p:nvSpPr>
        <p:spPr/>
        <p:txBody>
          <a:bodyPr/>
          <a:lstStyle/>
          <a:p>
            <a:fld id="{731C0332-710C-4664-81BF-0EBC8790F498}" type="slidenum">
              <a:rPr lang="en-IE" altLang="en-US" smtClean="0"/>
              <a:pPr/>
              <a:t>19</a:t>
            </a:fld>
            <a:endParaRPr lang="en-IE" altLang="en-US" dirty="0"/>
          </a:p>
        </p:txBody>
      </p:sp>
      <p:sp>
        <p:nvSpPr>
          <p:cNvPr id="6" name="Content Placeholder 2"/>
          <p:cNvSpPr txBox="1">
            <a:spLocks/>
          </p:cNvSpPr>
          <p:nvPr/>
        </p:nvSpPr>
        <p:spPr>
          <a:xfrm>
            <a:off x="256722" y="1186739"/>
            <a:ext cx="8941325" cy="38927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C8B474"/>
              </a:buClr>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Clr>
                <a:srgbClr val="C8B474"/>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Clr>
                <a:srgbClr val="C8B474"/>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rgbClr val="C8B474"/>
              </a:buClr>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rgbClr val="C8B474"/>
              </a:buClr>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en-IE" sz="2400" dirty="0" smtClean="0"/>
              <a:t>Results indicate that any level of NCG could result in customer load shedding after LSI</a:t>
            </a:r>
          </a:p>
          <a:p>
            <a:pPr>
              <a:spcBef>
                <a:spcPts val="0"/>
              </a:spcBef>
              <a:spcAft>
                <a:spcPts val="600"/>
              </a:spcAft>
            </a:pPr>
            <a:r>
              <a:rPr lang="en-IE" sz="2400" dirty="0" smtClean="0"/>
              <a:t>Trial should incorporate real time assessment of whether </a:t>
            </a:r>
            <a:r>
              <a:rPr lang="en-IE" sz="2400" dirty="0"/>
              <a:t>customer load shedding </a:t>
            </a:r>
            <a:r>
              <a:rPr lang="en-IE" sz="2400" dirty="0" smtClean="0"/>
              <a:t>would occur after LSI</a:t>
            </a:r>
            <a:endParaRPr lang="en-IE" sz="2400" dirty="0"/>
          </a:p>
          <a:p>
            <a:pPr>
              <a:spcBef>
                <a:spcPts val="0"/>
              </a:spcBef>
              <a:spcAft>
                <a:spcPts val="600"/>
              </a:spcAft>
            </a:pPr>
            <a:r>
              <a:rPr lang="en-IE" sz="2400" dirty="0" smtClean="0"/>
              <a:t>Trial should be temporarily suspended if this is the case</a:t>
            </a:r>
          </a:p>
          <a:p>
            <a:pPr>
              <a:spcBef>
                <a:spcPts val="0"/>
              </a:spcBef>
              <a:spcAft>
                <a:spcPts val="600"/>
              </a:spcAft>
            </a:pPr>
            <a:r>
              <a:rPr lang="en-IE" sz="2400" dirty="0" smtClean="0"/>
              <a:t>Study results show that suspended cases will fall significantly if NCG is at 70MW</a:t>
            </a:r>
          </a:p>
          <a:p>
            <a:pPr lvl="1">
              <a:spcBef>
                <a:spcPts val="0"/>
              </a:spcBef>
              <a:spcAft>
                <a:spcPts val="600"/>
              </a:spcAft>
            </a:pPr>
            <a:endParaRPr lang="en-IE" sz="2000"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7821" y="3962400"/>
            <a:ext cx="5696654" cy="288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867400" y="4584700"/>
            <a:ext cx="1054100" cy="1346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IE"/>
          </a:p>
        </p:txBody>
      </p:sp>
    </p:spTree>
    <p:extLst>
      <p:ext uri="{BB962C8B-B14F-4D97-AF65-F5344CB8AC3E}">
        <p14:creationId xmlns:p14="http://schemas.microsoft.com/office/powerpoint/2010/main" val="144826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202677" y="173119"/>
            <a:ext cx="8755540" cy="803114"/>
          </a:xfrm>
        </p:spPr>
        <p:txBody>
          <a:bodyPr/>
          <a:lstStyle/>
          <a:p>
            <a:r>
              <a:rPr lang="en-US" dirty="0" smtClean="0"/>
              <a:t>Agenda - Morning</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513455127"/>
              </p:ext>
            </p:extLst>
          </p:nvPr>
        </p:nvGraphicFramePr>
        <p:xfrm>
          <a:off x="400051" y="976234"/>
          <a:ext cx="8320868" cy="4217695"/>
        </p:xfrm>
        <a:graphic>
          <a:graphicData uri="http://schemas.openxmlformats.org/drawingml/2006/table">
            <a:tbl>
              <a:tblPr firstRow="1" firstCol="1" bandRow="1">
                <a:tableStyleId>{5C22544A-7EE6-4342-B048-85BDC9FD1C3A}</a:tableStyleId>
              </a:tblPr>
              <a:tblGrid>
                <a:gridCol w="2477025"/>
                <a:gridCol w="739863"/>
                <a:gridCol w="5103980"/>
              </a:tblGrid>
              <a:tr h="402254">
                <a:tc>
                  <a:txBody>
                    <a:bodyPr/>
                    <a:lstStyle/>
                    <a:p>
                      <a:pPr marL="0" marR="0" hangingPunct="0">
                        <a:lnSpc>
                          <a:spcPct val="150000"/>
                        </a:lnSpc>
                        <a:spcBef>
                          <a:spcPts val="0"/>
                        </a:spcBef>
                        <a:spcAft>
                          <a:spcPts val="0"/>
                        </a:spcAft>
                      </a:pPr>
                      <a:r>
                        <a:rPr lang="en-IE" sz="1400" b="1" dirty="0">
                          <a:effectLst/>
                        </a:rPr>
                        <a:t>Topic</a:t>
                      </a:r>
                      <a:endParaRPr lang="en-IE" sz="1400" b="1" dirty="0">
                        <a:effectLst/>
                        <a:latin typeface="Arial"/>
                        <a:ea typeface="Times New Roman"/>
                        <a:cs typeface="Times New Roman"/>
                      </a:endParaRPr>
                    </a:p>
                  </a:txBody>
                  <a:tcPr marL="42906" marR="42906" marT="0" marB="0">
                    <a:solidFill>
                      <a:schemeClr val="bg2">
                        <a:lumMod val="50000"/>
                      </a:schemeClr>
                    </a:solidFill>
                  </a:tcPr>
                </a:tc>
                <a:tc>
                  <a:txBody>
                    <a:bodyPr/>
                    <a:lstStyle/>
                    <a:p>
                      <a:pPr marL="0" marR="0" algn="ctr" hangingPunct="0">
                        <a:lnSpc>
                          <a:spcPct val="150000"/>
                        </a:lnSpc>
                        <a:spcBef>
                          <a:spcPts val="0"/>
                        </a:spcBef>
                        <a:spcAft>
                          <a:spcPts val="0"/>
                        </a:spcAft>
                      </a:pPr>
                      <a:r>
                        <a:rPr lang="en-IE" sz="1400" b="1" dirty="0">
                          <a:effectLst/>
                        </a:rPr>
                        <a:t>Time</a:t>
                      </a:r>
                      <a:endParaRPr lang="en-IE" sz="1400" b="1" dirty="0">
                        <a:effectLst/>
                        <a:latin typeface="Arial"/>
                        <a:ea typeface="Times New Roman"/>
                        <a:cs typeface="Times New Roman"/>
                      </a:endParaRPr>
                    </a:p>
                  </a:txBody>
                  <a:tcPr marL="42906" marR="42906" marT="0" marB="0" anchor="ctr">
                    <a:solidFill>
                      <a:schemeClr val="bg2">
                        <a:lumMod val="50000"/>
                      </a:schemeClr>
                    </a:solidFill>
                  </a:tcPr>
                </a:tc>
                <a:tc>
                  <a:txBody>
                    <a:bodyPr/>
                    <a:lstStyle/>
                    <a:p>
                      <a:pPr marL="0" marR="0" hangingPunct="0">
                        <a:lnSpc>
                          <a:spcPct val="150000"/>
                        </a:lnSpc>
                        <a:spcBef>
                          <a:spcPts val="0"/>
                        </a:spcBef>
                        <a:spcAft>
                          <a:spcPts val="0"/>
                        </a:spcAft>
                      </a:pPr>
                      <a:r>
                        <a:rPr lang="en-IE" sz="1400" b="1" dirty="0">
                          <a:effectLst/>
                        </a:rPr>
                        <a:t>Speaker</a:t>
                      </a:r>
                      <a:endParaRPr lang="en-IE" sz="1400" b="1" dirty="0">
                        <a:effectLst/>
                        <a:latin typeface="Arial"/>
                        <a:ea typeface="Times New Roman"/>
                        <a:cs typeface="Times New Roman"/>
                      </a:endParaRPr>
                    </a:p>
                  </a:txBody>
                  <a:tcPr marL="42906" marR="42906" marT="0" marB="0" anchor="ctr">
                    <a:solidFill>
                      <a:schemeClr val="bg2">
                        <a:lumMod val="50000"/>
                      </a:schemeClr>
                    </a:solidFill>
                  </a:tcPr>
                </a:tc>
              </a:tr>
              <a:tr h="360672">
                <a:tc>
                  <a:txBody>
                    <a:bodyPr/>
                    <a:lstStyle/>
                    <a:p>
                      <a:pPr algn="ctr" fontAlgn="auto" hangingPunct="0">
                        <a:lnSpc>
                          <a:spcPct val="150000"/>
                        </a:lnSpc>
                        <a:spcAft>
                          <a:spcPts val="0"/>
                        </a:spcAft>
                      </a:pPr>
                      <a:r>
                        <a:rPr lang="en-IE" sz="1400" b="1">
                          <a:effectLst/>
                          <a:latin typeface="Calibri"/>
                          <a:ea typeface="Times New Roman"/>
                          <a:cs typeface="Times New Roman"/>
                        </a:rPr>
                        <a:t>Introduction &amp; Welcome</a:t>
                      </a:r>
                      <a:endParaRPr lang="en-IE" sz="140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10.30</a:t>
                      </a:r>
                      <a:endParaRPr lang="en-IE" sz="140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fi-FI" sz="1400">
                          <a:effectLst/>
                          <a:latin typeface="Calibri"/>
                          <a:ea typeface="Times New Roman"/>
                          <a:cs typeface="Times New Roman"/>
                        </a:rPr>
                        <a:t>Jon O'Sullivan , EirGrid (10 mins)</a:t>
                      </a:r>
                      <a:endParaRPr lang="en-IE" sz="1400">
                        <a:effectLst/>
                        <a:latin typeface="Arial"/>
                        <a:ea typeface="Times New Roman"/>
                        <a:cs typeface="Times New Roman"/>
                      </a:endParaRPr>
                    </a:p>
                  </a:txBody>
                  <a:tcPr marL="68580" marR="68580" marT="0" marB="0" anchor="ctr">
                    <a:solidFill>
                      <a:schemeClr val="bg2">
                        <a:lumMod val="90000"/>
                      </a:schemeClr>
                    </a:solidFill>
                  </a:tcPr>
                </a:tc>
              </a:tr>
              <a:tr h="762926">
                <a:tc>
                  <a:txBody>
                    <a:bodyPr/>
                    <a:lstStyle/>
                    <a:p>
                      <a:pPr algn="ctr" fontAlgn="auto" hangingPunct="0">
                        <a:lnSpc>
                          <a:spcPct val="150000"/>
                        </a:lnSpc>
                        <a:spcAft>
                          <a:spcPts val="0"/>
                        </a:spcAft>
                      </a:pPr>
                      <a:r>
                        <a:rPr lang="en-IE" sz="1400" b="1">
                          <a:effectLst/>
                          <a:latin typeface="Calibri"/>
                          <a:ea typeface="Times New Roman"/>
                          <a:cs typeface="Times New Roman"/>
                        </a:rPr>
                        <a:t>Industry Presentation </a:t>
                      </a:r>
                      <a:endParaRPr lang="en-IE" sz="140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10.40</a:t>
                      </a:r>
                      <a:endParaRPr lang="en-IE" sz="140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Peter Harte, Statkraft - Reactive Power System Services (30 mins inc. discussion)</a:t>
                      </a:r>
                      <a:endParaRPr lang="en-IE" sz="1400">
                        <a:effectLst/>
                        <a:latin typeface="Arial"/>
                        <a:ea typeface="Times New Roman"/>
                        <a:cs typeface="Times New Roman"/>
                      </a:endParaRPr>
                    </a:p>
                  </a:txBody>
                  <a:tcPr marL="68580" marR="68580" marT="0" marB="0" anchor="ctr">
                    <a:solidFill>
                      <a:schemeClr val="bg2">
                        <a:lumMod val="90000"/>
                      </a:schemeClr>
                    </a:solidFill>
                  </a:tcPr>
                </a:tc>
              </a:tr>
              <a:tr h="643885">
                <a:tc>
                  <a:txBody>
                    <a:bodyPr/>
                    <a:lstStyle/>
                    <a:p>
                      <a:pPr algn="ctr" fontAlgn="auto" hangingPunct="0">
                        <a:lnSpc>
                          <a:spcPct val="150000"/>
                        </a:lnSpc>
                        <a:spcAft>
                          <a:spcPts val="0"/>
                        </a:spcAft>
                      </a:pPr>
                      <a:r>
                        <a:rPr lang="en-US" sz="1400" b="1">
                          <a:effectLst/>
                          <a:latin typeface="Calibri"/>
                          <a:ea typeface="Times New Roman"/>
                          <a:cs typeface="Times New Roman"/>
                        </a:rPr>
                        <a:t>RoCoF Non-Compliance Study</a:t>
                      </a:r>
                      <a:endParaRPr lang="en-IE" sz="140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11:10</a:t>
                      </a:r>
                      <a:endParaRPr lang="en-IE" sz="140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fi-FI" sz="1400">
                          <a:effectLst/>
                          <a:latin typeface="Calibri"/>
                          <a:ea typeface="Times New Roman"/>
                          <a:cs typeface="Times New Roman"/>
                        </a:rPr>
                        <a:t>Peter Wall, EirGrid (30 mins)</a:t>
                      </a:r>
                      <a:endParaRPr lang="en-IE" sz="1400">
                        <a:effectLst/>
                        <a:latin typeface="Arial"/>
                        <a:ea typeface="Times New Roman"/>
                        <a:cs typeface="Times New Roman"/>
                      </a:endParaRPr>
                    </a:p>
                  </a:txBody>
                  <a:tcPr marL="68580" marR="68580" marT="0" marB="0" anchor="ctr">
                    <a:solidFill>
                      <a:schemeClr val="bg2">
                        <a:lumMod val="90000"/>
                      </a:schemeClr>
                    </a:solidFill>
                  </a:tcPr>
                </a:tc>
              </a:tr>
              <a:tr h="1015902">
                <a:tc>
                  <a:txBody>
                    <a:bodyPr/>
                    <a:lstStyle/>
                    <a:p>
                      <a:pPr algn="ctr" fontAlgn="auto" hangingPunct="0">
                        <a:lnSpc>
                          <a:spcPct val="150000"/>
                        </a:lnSpc>
                        <a:spcAft>
                          <a:spcPts val="0"/>
                        </a:spcAft>
                      </a:pPr>
                      <a:r>
                        <a:rPr lang="en-IE" sz="1400" b="1">
                          <a:effectLst/>
                          <a:latin typeface="Calibri"/>
                          <a:ea typeface="Times New Roman"/>
                          <a:cs typeface="Times New Roman"/>
                        </a:rPr>
                        <a:t>Rate of Change of Frequency (RoCoF)</a:t>
                      </a:r>
                      <a:endParaRPr lang="en-IE" sz="140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11:40</a:t>
                      </a:r>
                      <a:endParaRPr lang="en-IE" sz="140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Update:</a:t>
                      </a:r>
                      <a:r>
                        <a:rPr lang="fi-FI" sz="1400">
                          <a:effectLst/>
                          <a:latin typeface="Calibri"/>
                          <a:ea typeface="Times New Roman"/>
                          <a:cs typeface="Times New Roman"/>
                        </a:rPr>
                        <a:t> John Young , </a:t>
                      </a:r>
                      <a:r>
                        <a:rPr lang="en-IE" sz="1400">
                          <a:effectLst/>
                          <a:latin typeface="Calibri"/>
                          <a:ea typeface="Times New Roman"/>
                          <a:cs typeface="Times New Roman"/>
                        </a:rPr>
                        <a:t>EirGrid (5 mins)</a:t>
                      </a:r>
                      <a:endParaRPr lang="en-IE" sz="1400">
                        <a:effectLst/>
                        <a:latin typeface="Arial"/>
                        <a:ea typeface="Times New Roman"/>
                        <a:cs typeface="Times New Roman"/>
                      </a:endParaRPr>
                    </a:p>
                    <a:p>
                      <a:pPr algn="ctr" fontAlgn="auto" hangingPunct="0">
                        <a:lnSpc>
                          <a:spcPct val="150000"/>
                        </a:lnSpc>
                        <a:spcAft>
                          <a:spcPts val="0"/>
                        </a:spcAft>
                      </a:pPr>
                      <a:r>
                        <a:rPr lang="en-IE" sz="1400">
                          <a:effectLst/>
                          <a:latin typeface="Calibri"/>
                          <a:ea typeface="Times New Roman"/>
                          <a:cs typeface="Times New Roman"/>
                        </a:rPr>
                        <a:t>Update: NIE Networks, ESB Networks (10 mins)</a:t>
                      </a:r>
                      <a:endParaRPr lang="en-IE" sz="1400">
                        <a:effectLst/>
                        <a:latin typeface="Arial"/>
                        <a:ea typeface="Times New Roman"/>
                        <a:cs typeface="Times New Roman"/>
                      </a:endParaRPr>
                    </a:p>
                    <a:p>
                      <a:pPr algn="ctr" fontAlgn="auto" hangingPunct="0">
                        <a:lnSpc>
                          <a:spcPct val="150000"/>
                        </a:lnSpc>
                        <a:spcAft>
                          <a:spcPts val="0"/>
                        </a:spcAft>
                      </a:pPr>
                      <a:r>
                        <a:rPr lang="en-IE" sz="1400">
                          <a:effectLst/>
                          <a:latin typeface="Calibri"/>
                          <a:ea typeface="Times New Roman"/>
                          <a:cs typeface="Times New Roman"/>
                        </a:rPr>
                        <a:t>Discussion: All (10 mins)</a:t>
                      </a:r>
                      <a:endParaRPr lang="en-IE" sz="1400">
                        <a:effectLst/>
                        <a:latin typeface="Arial"/>
                        <a:ea typeface="Times New Roman"/>
                        <a:cs typeface="Times New Roman"/>
                      </a:endParaRPr>
                    </a:p>
                  </a:txBody>
                  <a:tcPr marL="68580" marR="68580" marT="0" marB="0" anchor="ctr">
                    <a:solidFill>
                      <a:schemeClr val="bg2">
                        <a:lumMod val="90000"/>
                      </a:schemeClr>
                    </a:solidFill>
                  </a:tcPr>
                </a:tc>
              </a:tr>
              <a:tr h="671384">
                <a:tc>
                  <a:txBody>
                    <a:bodyPr/>
                    <a:lstStyle/>
                    <a:p>
                      <a:pPr algn="ctr" fontAlgn="auto" hangingPunct="0">
                        <a:lnSpc>
                          <a:spcPct val="150000"/>
                        </a:lnSpc>
                        <a:spcAft>
                          <a:spcPts val="0"/>
                        </a:spcAft>
                      </a:pPr>
                      <a:r>
                        <a:rPr lang="en-US" sz="1400" b="1">
                          <a:effectLst/>
                          <a:latin typeface="Calibri"/>
                          <a:ea typeface="Times New Roman"/>
                          <a:cs typeface="Times New Roman"/>
                        </a:rPr>
                        <a:t>RoCoF Trial and SNSP Update</a:t>
                      </a:r>
                      <a:endParaRPr lang="en-IE" sz="140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12:05</a:t>
                      </a:r>
                      <a:endParaRPr lang="en-IE" sz="140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en-IE" sz="1400" dirty="0">
                          <a:effectLst/>
                          <a:latin typeface="Calibri"/>
                          <a:ea typeface="Times New Roman"/>
                          <a:cs typeface="Times New Roman"/>
                        </a:rPr>
                        <a:t>Ian Connaughton, EirGrid (30 mins)</a:t>
                      </a:r>
                      <a:endParaRPr lang="en-IE" sz="1400" dirty="0">
                        <a:effectLst/>
                        <a:latin typeface="Arial"/>
                        <a:ea typeface="Times New Roman"/>
                        <a:cs typeface="Times New Roman"/>
                      </a:endParaRPr>
                    </a:p>
                  </a:txBody>
                  <a:tcPr marL="68580" marR="68580" marT="0" marB="0" anchor="ctr">
                    <a:solidFill>
                      <a:schemeClr val="bg2">
                        <a:lumMod val="90000"/>
                      </a:schemeClr>
                    </a:solidFill>
                  </a:tcPr>
                </a:tc>
              </a:tr>
              <a:tr h="360672">
                <a:tc gridSpan="3">
                  <a:txBody>
                    <a:bodyPr/>
                    <a:lstStyle/>
                    <a:p>
                      <a:pPr marL="0" marR="0" algn="ctr" hangingPunct="0">
                        <a:lnSpc>
                          <a:spcPct val="150000"/>
                        </a:lnSpc>
                        <a:spcBef>
                          <a:spcPts val="0"/>
                        </a:spcBef>
                        <a:spcAft>
                          <a:spcPts val="0"/>
                        </a:spcAft>
                      </a:pPr>
                      <a:r>
                        <a:rPr lang="en-IE" sz="1400" dirty="0">
                          <a:effectLst/>
                          <a:latin typeface="+mn-lt"/>
                        </a:rPr>
                        <a:t>Lunch &amp; Networking </a:t>
                      </a:r>
                      <a:r>
                        <a:rPr lang="en-IE" sz="1400" dirty="0" smtClean="0">
                          <a:effectLst/>
                          <a:latin typeface="+mn-lt"/>
                        </a:rPr>
                        <a:t>(12.35 – 13.15)</a:t>
                      </a:r>
                      <a:endParaRPr lang="en-IE" sz="1400" dirty="0">
                        <a:effectLst/>
                        <a:latin typeface="+mn-lt"/>
                        <a:ea typeface="Times New Roman"/>
                        <a:cs typeface="Times New Roman"/>
                      </a:endParaRPr>
                    </a:p>
                  </a:txBody>
                  <a:tcPr marL="42906" marR="42906" marT="0" marB="0" anchor="ctr">
                    <a:solidFill>
                      <a:schemeClr val="bg2">
                        <a:lumMod val="50000"/>
                      </a:schemeClr>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7367912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460" y="1265266"/>
            <a:ext cx="5858541" cy="4158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smtClean="0"/>
              <a:t>Sensitivity to System Conditions</a:t>
            </a:r>
            <a:endParaRPr lang="en-IE" dirty="0"/>
          </a:p>
        </p:txBody>
      </p:sp>
      <p:sp>
        <p:nvSpPr>
          <p:cNvPr id="3" name="Content Placeholder 2"/>
          <p:cNvSpPr>
            <a:spLocks noGrp="1"/>
          </p:cNvSpPr>
          <p:nvPr>
            <p:ph idx="1"/>
          </p:nvPr>
        </p:nvSpPr>
        <p:spPr>
          <a:xfrm>
            <a:off x="202674" y="1786271"/>
            <a:ext cx="3337967" cy="3496442"/>
          </a:xfrm>
        </p:spPr>
        <p:txBody>
          <a:bodyPr>
            <a:normAutofit/>
          </a:bodyPr>
          <a:lstStyle/>
          <a:p>
            <a:r>
              <a:rPr lang="en-US" sz="2400" dirty="0" smtClean="0"/>
              <a:t>Notable features:</a:t>
            </a:r>
          </a:p>
          <a:p>
            <a:pPr lvl="1"/>
            <a:r>
              <a:rPr lang="en-US" sz="1800" dirty="0" smtClean="0"/>
              <a:t>Conventional </a:t>
            </a:r>
            <a:r>
              <a:rPr lang="en-US" sz="1800" dirty="0"/>
              <a:t>generation </a:t>
            </a:r>
            <a:r>
              <a:rPr lang="en-US" sz="1800" dirty="0" smtClean="0"/>
              <a:t>levels</a:t>
            </a:r>
            <a:endParaRPr lang="en-US" sz="1800" dirty="0"/>
          </a:p>
          <a:p>
            <a:pPr lvl="1"/>
            <a:r>
              <a:rPr lang="en-US" sz="1800" dirty="0" smtClean="0"/>
              <a:t>Spread </a:t>
            </a:r>
            <a:r>
              <a:rPr lang="en-US" sz="1800" dirty="0"/>
              <a:t>of SNSP </a:t>
            </a:r>
            <a:r>
              <a:rPr lang="en-US" sz="1800" dirty="0" smtClean="0"/>
              <a:t>levels</a:t>
            </a:r>
          </a:p>
          <a:p>
            <a:pPr lvl="1"/>
            <a:r>
              <a:rPr lang="en-US" sz="1800" dirty="0" smtClean="0"/>
              <a:t>No </a:t>
            </a:r>
            <a:r>
              <a:rPr lang="en-US" sz="1800" dirty="0"/>
              <a:t>grouping of vulnerable hours.</a:t>
            </a:r>
            <a:endParaRPr lang="en-IE" sz="1800" dirty="0"/>
          </a:p>
        </p:txBody>
      </p:sp>
      <p:cxnSp>
        <p:nvCxnSpPr>
          <p:cNvPr id="5" name="Straight Connector 4"/>
          <p:cNvCxnSpPr/>
          <p:nvPr/>
        </p:nvCxnSpPr>
        <p:spPr>
          <a:xfrm>
            <a:off x="3985141" y="3330700"/>
            <a:ext cx="4831308"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9637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Sensitivity to Delay</a:t>
            </a:r>
            <a:endParaRPr lang="en-IE" dirty="0"/>
          </a:p>
        </p:txBody>
      </p:sp>
      <p:sp>
        <p:nvSpPr>
          <p:cNvPr id="3" name="Content Placeholder 2"/>
          <p:cNvSpPr>
            <a:spLocks noGrp="1"/>
          </p:cNvSpPr>
          <p:nvPr>
            <p:ph idx="1"/>
          </p:nvPr>
        </p:nvSpPr>
        <p:spPr/>
        <p:txBody>
          <a:bodyPr>
            <a:normAutofit/>
          </a:bodyPr>
          <a:lstStyle/>
          <a:p>
            <a:r>
              <a:rPr lang="en-IE" sz="2800" dirty="0" smtClean="0"/>
              <a:t>The delay between the </a:t>
            </a:r>
            <a:r>
              <a:rPr lang="en-IE" sz="2800" dirty="0" err="1" smtClean="0"/>
              <a:t>RoCoF</a:t>
            </a:r>
            <a:r>
              <a:rPr lang="en-IE" sz="2800" dirty="0" smtClean="0"/>
              <a:t> </a:t>
            </a:r>
            <a:r>
              <a:rPr lang="en-IE" sz="2800" dirty="0" err="1" smtClean="0"/>
              <a:t>occuring</a:t>
            </a:r>
            <a:r>
              <a:rPr lang="en-IE" sz="2800" dirty="0" smtClean="0"/>
              <a:t> and the NCG tripping will change the results</a:t>
            </a:r>
          </a:p>
          <a:p>
            <a:r>
              <a:rPr lang="en-IE" sz="2800" dirty="0" smtClean="0"/>
              <a:t>Repeated a selection of cases with varied delay</a:t>
            </a:r>
          </a:p>
          <a:p>
            <a:pPr lvl="1"/>
            <a:r>
              <a:rPr lang="en-IE" sz="2400" dirty="0" smtClean="0"/>
              <a:t>6 Cases for different levels of NCG</a:t>
            </a:r>
          </a:p>
          <a:p>
            <a:r>
              <a:rPr lang="en-IE" sz="2800" dirty="0" smtClean="0"/>
              <a:t>Looked at impact of delay on nadir</a:t>
            </a:r>
          </a:p>
        </p:txBody>
      </p:sp>
    </p:spTree>
    <p:extLst>
      <p:ext uri="{BB962C8B-B14F-4D97-AF65-F5344CB8AC3E}">
        <p14:creationId xmlns:p14="http://schemas.microsoft.com/office/powerpoint/2010/main" val="13319676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64299" y="5246644"/>
            <a:ext cx="7079701" cy="16113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4" name="Content Placeholder 3"/>
          <p:cNvSpPr>
            <a:spLocks noGrp="1"/>
          </p:cNvSpPr>
          <p:nvPr>
            <p:ph idx="1"/>
          </p:nvPr>
        </p:nvSpPr>
        <p:spPr>
          <a:xfrm>
            <a:off x="256722" y="1291557"/>
            <a:ext cx="8887278" cy="4104875"/>
          </a:xfrm>
        </p:spPr>
        <p:txBody>
          <a:bodyPr>
            <a:normAutofit/>
          </a:bodyPr>
          <a:lstStyle/>
          <a:p>
            <a:r>
              <a:rPr lang="en-IE" sz="2800" dirty="0" smtClean="0"/>
              <a:t>Varied delay from 0ms to 680ms for one case</a:t>
            </a:r>
          </a:p>
          <a:p>
            <a:r>
              <a:rPr lang="en-IE" sz="2800" dirty="0" smtClean="0"/>
              <a:t>MW NCG not changed</a:t>
            </a:r>
          </a:p>
          <a:p>
            <a:r>
              <a:rPr lang="en-IE" sz="2800" dirty="0" smtClean="0"/>
              <a:t>Nadir shifts in time and frequency with reduced delay</a:t>
            </a:r>
          </a:p>
          <a:p>
            <a:pPr lvl="1"/>
            <a:r>
              <a:rPr lang="en-IE" sz="2400" dirty="0" smtClean="0"/>
              <a:t>Faster tripping makes the nadir occur sooner (</a:t>
            </a:r>
            <a:r>
              <a:rPr lang="en-IE" sz="2400" dirty="0" smtClean="0">
                <a:solidFill>
                  <a:schemeClr val="tx2"/>
                </a:solidFill>
              </a:rPr>
              <a:t>220ms</a:t>
            </a:r>
            <a:r>
              <a:rPr lang="en-IE" sz="2400" dirty="0" smtClean="0"/>
              <a:t>) </a:t>
            </a:r>
            <a:br>
              <a:rPr lang="en-IE" sz="2400" dirty="0" smtClean="0"/>
            </a:br>
            <a:r>
              <a:rPr lang="en-IE" sz="2400" dirty="0" smtClean="0"/>
              <a:t>and  have a larger deviation (</a:t>
            </a:r>
            <a:r>
              <a:rPr lang="en-IE" sz="2400" dirty="0" smtClean="0">
                <a:solidFill>
                  <a:schemeClr val="tx2"/>
                </a:solidFill>
              </a:rPr>
              <a:t>13mHz</a:t>
            </a:r>
            <a:r>
              <a:rPr lang="en-IE" sz="2400" dirty="0" smtClean="0"/>
              <a:t>) </a:t>
            </a:r>
            <a:endParaRPr lang="en-IE"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3612792"/>
            <a:ext cx="5324475"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140200" y="4145647"/>
            <a:ext cx="5003800" cy="2562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a:t>Sensitivity to Delay</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436" y="4180922"/>
            <a:ext cx="5324475"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527800" y="3231947"/>
            <a:ext cx="2308811" cy="646331"/>
          </a:xfrm>
          <a:prstGeom prst="rect">
            <a:avLst/>
          </a:prstGeom>
          <a:noFill/>
        </p:spPr>
        <p:txBody>
          <a:bodyPr wrap="square" rtlCol="0">
            <a:spAutoFit/>
          </a:bodyPr>
          <a:lstStyle/>
          <a:p>
            <a:pPr algn="ctr"/>
            <a:r>
              <a:rPr lang="en-IE" dirty="0" smtClean="0">
                <a:solidFill>
                  <a:schemeClr val="tx2"/>
                </a:solidFill>
              </a:rPr>
              <a:t>Comparison of 0ms and 680ms cases</a:t>
            </a:r>
            <a:endParaRPr lang="en-IE" dirty="0">
              <a:solidFill>
                <a:schemeClr val="tx2"/>
              </a:solidFill>
            </a:endParaRPr>
          </a:p>
        </p:txBody>
      </p:sp>
      <p:sp>
        <p:nvSpPr>
          <p:cNvPr id="7" name="Right Arrow 6"/>
          <p:cNvSpPr/>
          <p:nvPr/>
        </p:nvSpPr>
        <p:spPr>
          <a:xfrm rot="9735758">
            <a:off x="7053181" y="6106184"/>
            <a:ext cx="673851" cy="4361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11" name="TextBox 10"/>
          <p:cNvSpPr txBox="1"/>
          <p:nvPr/>
        </p:nvSpPr>
        <p:spPr>
          <a:xfrm>
            <a:off x="7123407" y="5797260"/>
            <a:ext cx="2308811" cy="646331"/>
          </a:xfrm>
          <a:prstGeom prst="rect">
            <a:avLst/>
          </a:prstGeom>
          <a:noFill/>
        </p:spPr>
        <p:txBody>
          <a:bodyPr wrap="square" rtlCol="0">
            <a:spAutoFit/>
          </a:bodyPr>
          <a:lstStyle/>
          <a:p>
            <a:pPr algn="ctr"/>
            <a:r>
              <a:rPr lang="en-IE" dirty="0" smtClean="0">
                <a:solidFill>
                  <a:schemeClr val="tx2"/>
                </a:solidFill>
              </a:rPr>
              <a:t>Increased</a:t>
            </a:r>
          </a:p>
          <a:p>
            <a:pPr algn="ctr"/>
            <a:r>
              <a:rPr lang="en-IE" dirty="0" smtClean="0">
                <a:solidFill>
                  <a:schemeClr val="tx2"/>
                </a:solidFill>
              </a:rPr>
              <a:t> Delay</a:t>
            </a:r>
            <a:endParaRPr lang="en-IE" dirty="0">
              <a:solidFill>
                <a:schemeClr val="tx2"/>
              </a:solidFill>
            </a:endParaRPr>
          </a:p>
        </p:txBody>
      </p:sp>
    </p:spTree>
    <p:extLst>
      <p:ext uri="{BB962C8B-B14F-4D97-AF65-F5344CB8AC3E}">
        <p14:creationId xmlns:p14="http://schemas.microsoft.com/office/powerpoint/2010/main" val="410156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7"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1312" y="5732060"/>
            <a:ext cx="3343703" cy="1125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4" name="Content Placeholder 3"/>
          <p:cNvSpPr>
            <a:spLocks noGrp="1"/>
          </p:cNvSpPr>
          <p:nvPr>
            <p:ph idx="1"/>
          </p:nvPr>
        </p:nvSpPr>
        <p:spPr>
          <a:xfrm>
            <a:off x="256722" y="1291557"/>
            <a:ext cx="8887278" cy="4104875"/>
          </a:xfrm>
        </p:spPr>
        <p:txBody>
          <a:bodyPr>
            <a:normAutofit/>
          </a:bodyPr>
          <a:lstStyle/>
          <a:p>
            <a:r>
              <a:rPr lang="en-IE" sz="2400" dirty="0" smtClean="0"/>
              <a:t>Varied delay from 0ms to 680ms for 6 cases</a:t>
            </a:r>
          </a:p>
          <a:p>
            <a:r>
              <a:rPr lang="en-IE" sz="2400" dirty="0" smtClean="0"/>
              <a:t>Cases selected to represent different levels </a:t>
            </a:r>
            <a:br>
              <a:rPr lang="en-IE" sz="2400" dirty="0" smtClean="0"/>
            </a:br>
            <a:r>
              <a:rPr lang="en-IE" sz="2400" dirty="0" smtClean="0"/>
              <a:t>of maximum NCG and dispatch</a:t>
            </a:r>
          </a:p>
          <a:p>
            <a:r>
              <a:rPr lang="en-IE" sz="2400" dirty="0" smtClean="0"/>
              <a:t>MW NCG not changed for each case</a:t>
            </a:r>
          </a:p>
          <a:p>
            <a:r>
              <a:rPr lang="en-IE" sz="2400" dirty="0" smtClean="0"/>
              <a:t>All Cases with &lt;100MW NCG repeated </a:t>
            </a:r>
          </a:p>
          <a:p>
            <a:pPr lvl="1"/>
            <a:r>
              <a:rPr lang="en-IE" sz="2000" dirty="0" smtClean="0"/>
              <a:t>(18mHz max change)</a:t>
            </a:r>
          </a:p>
        </p:txBody>
      </p:sp>
      <p:sp>
        <p:nvSpPr>
          <p:cNvPr id="2" name="Title 1"/>
          <p:cNvSpPr>
            <a:spLocks noGrp="1"/>
          </p:cNvSpPr>
          <p:nvPr>
            <p:ph type="title"/>
          </p:nvPr>
        </p:nvSpPr>
        <p:spPr/>
        <p:txBody>
          <a:bodyPr/>
          <a:lstStyle/>
          <a:p>
            <a:r>
              <a:rPr lang="en-IE" dirty="0"/>
              <a:t>Sensitivity to Delay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67" y="3952240"/>
            <a:ext cx="4572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467" y="4053383"/>
            <a:ext cx="4222468" cy="253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10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64299" y="3935545"/>
            <a:ext cx="5324475" cy="2922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299" y="3935545"/>
            <a:ext cx="5324475"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704484" y="4780101"/>
            <a:ext cx="2308811" cy="646331"/>
          </a:xfrm>
          <a:prstGeom prst="rect">
            <a:avLst/>
          </a:prstGeom>
          <a:noFill/>
        </p:spPr>
        <p:txBody>
          <a:bodyPr wrap="square" rtlCol="0">
            <a:spAutoFit/>
          </a:bodyPr>
          <a:lstStyle/>
          <a:p>
            <a:pPr algn="ctr"/>
            <a:r>
              <a:rPr lang="en-IE" dirty="0" smtClean="0">
                <a:solidFill>
                  <a:schemeClr val="tx2"/>
                </a:solidFill>
              </a:rPr>
              <a:t>Increased</a:t>
            </a:r>
          </a:p>
          <a:p>
            <a:pPr algn="ctr"/>
            <a:r>
              <a:rPr lang="en-IE" dirty="0" smtClean="0">
                <a:solidFill>
                  <a:schemeClr val="tx2"/>
                </a:solidFill>
              </a:rPr>
              <a:t> Delay</a:t>
            </a:r>
            <a:endParaRPr lang="en-IE" dirty="0">
              <a:solidFill>
                <a:schemeClr val="tx2"/>
              </a:solidFill>
            </a:endParaRPr>
          </a:p>
        </p:txBody>
      </p:sp>
      <p:sp>
        <p:nvSpPr>
          <p:cNvPr id="2" name="Title 1"/>
          <p:cNvSpPr>
            <a:spLocks noGrp="1"/>
          </p:cNvSpPr>
          <p:nvPr>
            <p:ph type="title"/>
          </p:nvPr>
        </p:nvSpPr>
        <p:spPr/>
        <p:txBody>
          <a:bodyPr/>
          <a:lstStyle/>
          <a:p>
            <a:r>
              <a:rPr lang="en-IE" dirty="0"/>
              <a:t>Sensitivity to </a:t>
            </a:r>
            <a:r>
              <a:rPr lang="en-IE" dirty="0" smtClean="0"/>
              <a:t>NCG</a:t>
            </a:r>
            <a:endParaRPr lang="en-IE" dirty="0"/>
          </a:p>
        </p:txBody>
      </p:sp>
      <p:sp>
        <p:nvSpPr>
          <p:cNvPr id="3" name="Content Placeholder 2"/>
          <p:cNvSpPr>
            <a:spLocks noGrp="1"/>
          </p:cNvSpPr>
          <p:nvPr>
            <p:ph idx="1"/>
          </p:nvPr>
        </p:nvSpPr>
        <p:spPr/>
        <p:txBody>
          <a:bodyPr>
            <a:normAutofit/>
          </a:bodyPr>
          <a:lstStyle/>
          <a:p>
            <a:r>
              <a:rPr lang="en-IE" sz="2400" dirty="0" smtClean="0"/>
              <a:t>Increased NCG from 0 to 10MW for 1 case</a:t>
            </a:r>
          </a:p>
          <a:p>
            <a:pPr lvl="1"/>
            <a:r>
              <a:rPr lang="en-IE" sz="2000" dirty="0" smtClean="0"/>
              <a:t>Selected 70MW-2 for this test</a:t>
            </a:r>
          </a:p>
          <a:p>
            <a:r>
              <a:rPr lang="en-IE" sz="2400" dirty="0" smtClean="0"/>
              <a:t>This causes a 23mHz change in nadir</a:t>
            </a:r>
          </a:p>
          <a:p>
            <a:r>
              <a:rPr lang="en-IE" sz="2400" dirty="0" smtClean="0"/>
              <a:t>Indicates that delay change in range considered could cause at most a 10MW change in results </a:t>
            </a:r>
            <a:endParaRPr lang="en-IE" sz="2400" dirty="0"/>
          </a:p>
        </p:txBody>
      </p:sp>
      <p:sp>
        <p:nvSpPr>
          <p:cNvPr id="8" name="Right Arrow 7"/>
          <p:cNvSpPr/>
          <p:nvPr/>
        </p:nvSpPr>
        <p:spPr>
          <a:xfrm rot="3646690">
            <a:off x="3948155" y="5178682"/>
            <a:ext cx="673851" cy="4361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397926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Recommendations</a:t>
            </a:r>
            <a:endParaRPr lang="en-IE" dirty="0"/>
          </a:p>
        </p:txBody>
      </p:sp>
      <p:sp>
        <p:nvSpPr>
          <p:cNvPr id="3" name="Content Placeholder 2"/>
          <p:cNvSpPr>
            <a:spLocks noGrp="1"/>
          </p:cNvSpPr>
          <p:nvPr>
            <p:ph idx="1"/>
          </p:nvPr>
        </p:nvSpPr>
        <p:spPr>
          <a:xfrm>
            <a:off x="164574" y="1161339"/>
            <a:ext cx="8941325" cy="4312361"/>
          </a:xfrm>
        </p:spPr>
        <p:txBody>
          <a:bodyPr>
            <a:noAutofit/>
          </a:bodyPr>
          <a:lstStyle/>
          <a:p>
            <a:pPr marL="514350" indent="-514350">
              <a:spcAft>
                <a:spcPts val="1200"/>
              </a:spcAft>
              <a:buFont typeface="+mj-lt"/>
              <a:buAutoNum type="arabicPeriod"/>
            </a:pPr>
            <a:r>
              <a:rPr lang="en-IE" sz="2400" dirty="0"/>
              <a:t>TSO to undertake process to determine level of non compliant generation with TSO/DSO/DNO that remains connected to the system</a:t>
            </a:r>
          </a:p>
          <a:p>
            <a:pPr marL="514350" lvl="0" indent="-514350">
              <a:spcAft>
                <a:spcPts val="1200"/>
              </a:spcAft>
              <a:buFont typeface="+mj-lt"/>
              <a:buAutoNum type="arabicPeriod"/>
            </a:pPr>
            <a:r>
              <a:rPr lang="en-IE" sz="2400" dirty="0"/>
              <a:t>System non compliant generation of circa 70 MW would enable commencement of worthwhile 1 Hz/s  trials</a:t>
            </a:r>
          </a:p>
          <a:p>
            <a:pPr marL="514350" indent="-514350">
              <a:spcAft>
                <a:spcPts val="1200"/>
              </a:spcAft>
              <a:buFont typeface="+mj-lt"/>
              <a:buAutoNum type="arabicPeriod"/>
            </a:pPr>
            <a:r>
              <a:rPr lang="en-IE" sz="2400" dirty="0"/>
              <a:t>Continued efforts to reduce </a:t>
            </a:r>
            <a:r>
              <a:rPr lang="en-IE" sz="2400" dirty="0" err="1"/>
              <a:t>RoCoF</a:t>
            </a:r>
            <a:r>
              <a:rPr lang="en-IE" sz="2400" dirty="0"/>
              <a:t> non compliant generation toward 0 MW is required in the long term</a:t>
            </a:r>
          </a:p>
          <a:p>
            <a:pPr marL="514350" indent="-514350">
              <a:spcAft>
                <a:spcPts val="1200"/>
              </a:spcAft>
              <a:buFont typeface="+mj-lt"/>
              <a:buAutoNum type="arabicPeriod"/>
            </a:pPr>
            <a:r>
              <a:rPr lang="en-IE" sz="2400" dirty="0"/>
              <a:t>If non compliant generation persists beyond 2020, similar studies should be repeated to reassess the level of exposure to customer load shedding</a:t>
            </a:r>
          </a:p>
        </p:txBody>
      </p:sp>
    </p:spTree>
    <p:extLst>
      <p:ext uri="{BB962C8B-B14F-4D97-AF65-F5344CB8AC3E}">
        <p14:creationId xmlns:p14="http://schemas.microsoft.com/office/powerpoint/2010/main" val="26507097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err="1" smtClean="0"/>
              <a:t>RoCof</a:t>
            </a:r>
            <a:r>
              <a:rPr lang="en-IE" dirty="0" smtClean="0"/>
              <a:t> implementation programme</a:t>
            </a:r>
            <a:endParaRPr lang="en-IE" dirty="0"/>
          </a:p>
        </p:txBody>
      </p:sp>
      <p:sp>
        <p:nvSpPr>
          <p:cNvPr id="3" name="Subtitle 2"/>
          <p:cNvSpPr>
            <a:spLocks noGrp="1"/>
          </p:cNvSpPr>
          <p:nvPr>
            <p:ph type="subTitle" idx="1"/>
          </p:nvPr>
        </p:nvSpPr>
        <p:spPr/>
        <p:txBody>
          <a:bodyPr/>
          <a:lstStyle/>
          <a:p>
            <a:r>
              <a:rPr lang="en-IE" dirty="0" smtClean="0"/>
              <a:t>DS3 Advisory Council Update 23/05/19</a:t>
            </a:r>
            <a:endParaRPr lang="en-IE" dirty="0"/>
          </a:p>
        </p:txBody>
      </p:sp>
    </p:spTree>
    <p:extLst>
      <p:ext uri="{BB962C8B-B14F-4D97-AF65-F5344CB8AC3E}">
        <p14:creationId xmlns:p14="http://schemas.microsoft.com/office/powerpoint/2010/main" val="36464319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LSG </a:t>
            </a:r>
            <a:r>
              <a:rPr lang="en-GB" dirty="0" err="1"/>
              <a:t>RoCoF</a:t>
            </a:r>
            <a:r>
              <a:rPr lang="en-GB" dirty="0"/>
              <a:t> </a:t>
            </a:r>
            <a:r>
              <a:rPr lang="en-GB" dirty="0" smtClean="0"/>
              <a:t>Progress – Complete</a:t>
            </a:r>
            <a:endParaRPr lang="en-GB" dirty="0"/>
          </a:p>
        </p:txBody>
      </p:sp>
      <p:sp>
        <p:nvSpPr>
          <p:cNvPr id="3" name="Content Placeholder 2"/>
          <p:cNvSpPr>
            <a:spLocks noGrp="1"/>
          </p:cNvSpPr>
          <p:nvPr>
            <p:ph idx="1"/>
          </p:nvPr>
        </p:nvSpPr>
        <p:spPr>
          <a:xfrm>
            <a:off x="495300" y="1102850"/>
            <a:ext cx="8484798" cy="4159263"/>
          </a:xfrm>
        </p:spPr>
        <p:txBody>
          <a:bodyPr/>
          <a:lstStyle/>
          <a:p>
            <a:endParaRPr lang="en-GB" sz="1400" b="0" dirty="0"/>
          </a:p>
          <a:p>
            <a:pPr marL="285750" indent="-285750">
              <a:buFont typeface="Arial" panose="020B0604020202020204" pitchFamily="34" charset="0"/>
              <a:buChar char="•"/>
            </a:pPr>
            <a:r>
              <a:rPr lang="en-GB" sz="2000" dirty="0" smtClean="0"/>
              <a:t>All LSG sites &gt;5MW have been changed to new </a:t>
            </a:r>
            <a:r>
              <a:rPr lang="en-GB" sz="2000" dirty="0" err="1" smtClean="0"/>
              <a:t>RoCof</a:t>
            </a:r>
            <a:r>
              <a:rPr lang="en-GB" sz="2000" dirty="0" smtClean="0"/>
              <a:t> setting</a:t>
            </a:r>
          </a:p>
          <a:p>
            <a:pPr marL="285750" indent="-285750">
              <a:buFont typeface="Arial" panose="020B0604020202020204" pitchFamily="34" charset="0"/>
              <a:buChar char="•"/>
            </a:pPr>
            <a:r>
              <a:rPr lang="en-GB" sz="2000" dirty="0" smtClean="0"/>
              <a:t>1120 MW of 1Hz/s RoCoF compliant Large Scale Generation (including sites that have connected since the programme started)</a:t>
            </a:r>
          </a:p>
          <a:p>
            <a:pPr marL="285750" indent="-285750">
              <a:buFont typeface="Arial" panose="020B0604020202020204" pitchFamily="34" charset="0"/>
              <a:buChar char="•"/>
            </a:pPr>
            <a:r>
              <a:rPr lang="en-GB" sz="2000" dirty="0" smtClean="0"/>
              <a:t>68 LSG sites have been changed</a:t>
            </a:r>
          </a:p>
          <a:p>
            <a:pPr marL="501650" lvl="1" indent="-285750">
              <a:buFont typeface="Arial" panose="020B0604020202020204" pitchFamily="34" charset="0"/>
              <a:buChar char="•"/>
            </a:pPr>
            <a:endParaRPr lang="en-GB" sz="1600" dirty="0" smtClean="0"/>
          </a:p>
          <a:p>
            <a:pPr marL="501650" lvl="1" indent="-285750">
              <a:buFont typeface="Arial" panose="020B0604020202020204" pitchFamily="34" charset="0"/>
              <a:buChar char="•"/>
            </a:pPr>
            <a:endParaRPr lang="en-GB" sz="1300" dirty="0" smtClean="0"/>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endParaRPr lang="en-GB" sz="1400" b="0" dirty="0" smtClean="0"/>
          </a:p>
          <a:p>
            <a:pPr marL="501650" lvl="1" indent="-285750">
              <a:buFont typeface="Arial" panose="020B0604020202020204" pitchFamily="34" charset="0"/>
              <a:buChar char="•"/>
            </a:pPr>
            <a:endParaRPr lang="en-GB" b="0" dirty="0"/>
          </a:p>
        </p:txBody>
      </p:sp>
      <p:sp>
        <p:nvSpPr>
          <p:cNvPr id="5" name="Footer Placeholder 3"/>
          <p:cNvSpPr>
            <a:spLocks noGrp="1"/>
          </p:cNvSpPr>
          <p:nvPr>
            <p:ph type="ftr" sz="quarter" idx="10"/>
          </p:nvPr>
        </p:nvSpPr>
        <p:spPr/>
        <p:txBody>
          <a:bodyPr/>
          <a:lstStyle/>
          <a:p>
            <a:pPr>
              <a:buClr>
                <a:prstClr val="white"/>
              </a:buClr>
              <a:defRPr/>
            </a:pPr>
            <a:r>
              <a:rPr lang="en-IE" smtClean="0"/>
              <a:t>Footer</a:t>
            </a:r>
            <a:endParaRPr lang="en-IE" dirty="0"/>
          </a:p>
        </p:txBody>
      </p:sp>
    </p:spTree>
    <p:extLst>
      <p:ext uri="{BB962C8B-B14F-4D97-AF65-F5344CB8AC3E}">
        <p14:creationId xmlns:p14="http://schemas.microsoft.com/office/powerpoint/2010/main" val="2251462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SSG RoCoF Implementation</a:t>
            </a:r>
            <a:endParaRPr lang="en-GB" dirty="0"/>
          </a:p>
        </p:txBody>
      </p:sp>
      <p:sp>
        <p:nvSpPr>
          <p:cNvPr id="3" name="Content Placeholder 2"/>
          <p:cNvSpPr>
            <a:spLocks noGrp="1"/>
          </p:cNvSpPr>
          <p:nvPr>
            <p:ph idx="1"/>
          </p:nvPr>
        </p:nvSpPr>
        <p:spPr>
          <a:xfrm>
            <a:off x="495300" y="1102850"/>
            <a:ext cx="8484798" cy="5086935"/>
          </a:xfrm>
        </p:spPr>
        <p:txBody>
          <a:bodyPr/>
          <a:lstStyle/>
          <a:p>
            <a:endParaRPr lang="en-GB" sz="1400" b="0" dirty="0"/>
          </a:p>
          <a:p>
            <a:pPr marL="285750" indent="-285750">
              <a:buFont typeface="Arial" panose="020B0604020202020204" pitchFamily="34" charset="0"/>
              <a:buChar char="•"/>
            </a:pPr>
            <a:r>
              <a:rPr lang="en-GB" sz="2000" dirty="0"/>
              <a:t>Letters requesting G59 changes sent out 01 June 2018</a:t>
            </a:r>
          </a:p>
          <a:p>
            <a:pPr marL="285750" indent="-285750">
              <a:buFont typeface="Arial" panose="020B0604020202020204" pitchFamily="34" charset="0"/>
              <a:buChar char="•"/>
            </a:pPr>
            <a:r>
              <a:rPr lang="en-GB" sz="2000" dirty="0"/>
              <a:t>SSG owners to acknowledge </a:t>
            </a:r>
            <a:r>
              <a:rPr lang="en-GB" sz="2000" dirty="0" smtClean="0"/>
              <a:t>receipt</a:t>
            </a:r>
          </a:p>
          <a:p>
            <a:pPr marL="501650" lvl="1" indent="-285750">
              <a:buFont typeface="Arial" panose="020B0604020202020204" pitchFamily="34" charset="0"/>
              <a:buChar char="•"/>
            </a:pPr>
            <a:r>
              <a:rPr lang="en-GB" sz="1900" dirty="0" smtClean="0"/>
              <a:t>Online or by return pre-paid envelope</a:t>
            </a:r>
          </a:p>
          <a:p>
            <a:pPr marL="285750" indent="-285750">
              <a:buFont typeface="Arial" panose="020B0604020202020204" pitchFamily="34" charset="0"/>
              <a:buChar char="•"/>
            </a:pPr>
            <a:r>
              <a:rPr lang="en-GB" sz="2000" dirty="0" smtClean="0"/>
              <a:t>For assurance purposes SSG owners to use G59 approved contractors</a:t>
            </a:r>
          </a:p>
          <a:p>
            <a:pPr marL="501650" lvl="1" indent="-285750">
              <a:buFont typeface="Arial" panose="020B0604020202020204" pitchFamily="34" charset="0"/>
              <a:buChar char="•"/>
            </a:pPr>
            <a:r>
              <a:rPr lang="en-GB" sz="1900" dirty="0" smtClean="0"/>
              <a:t>List of approved contractors on NIE Networks website</a:t>
            </a:r>
          </a:p>
          <a:p>
            <a:pPr marL="285750" indent="-285750">
              <a:buFont typeface="Arial" panose="020B0604020202020204" pitchFamily="34" charset="0"/>
              <a:buChar char="•"/>
            </a:pPr>
            <a:r>
              <a:rPr lang="en-GB" sz="2000" dirty="0"/>
              <a:t>G59 approved contractor list established following procurement </a:t>
            </a:r>
            <a:r>
              <a:rPr lang="en-GB" sz="2000" dirty="0" smtClean="0"/>
              <a:t>exercise</a:t>
            </a:r>
          </a:p>
          <a:p>
            <a:pPr marL="501650" lvl="1" indent="-285750">
              <a:buFont typeface="Arial" panose="020B0604020202020204" pitchFamily="34" charset="0"/>
              <a:buChar char="•"/>
            </a:pPr>
            <a:r>
              <a:rPr lang="en-GB" sz="1900" dirty="0"/>
              <a:t>c</a:t>
            </a:r>
            <a:r>
              <a:rPr lang="en-GB" sz="1900" dirty="0" smtClean="0"/>
              <a:t>20 contractors on list</a:t>
            </a:r>
            <a:endParaRPr lang="en-GB" sz="1900" dirty="0"/>
          </a:p>
          <a:p>
            <a:pPr marL="285750" indent="-285750">
              <a:buFont typeface="Arial" panose="020B0604020202020204" pitchFamily="34" charset="0"/>
              <a:buChar char="•"/>
            </a:pPr>
            <a:r>
              <a:rPr lang="en-GB" sz="2000" dirty="0"/>
              <a:t>SSG owners to make </a:t>
            </a:r>
            <a:r>
              <a:rPr lang="en-GB" sz="2000" dirty="0" smtClean="0"/>
              <a:t>the </a:t>
            </a:r>
            <a:r>
              <a:rPr lang="en-GB" sz="2000" dirty="0"/>
              <a:t>changes by 30 September </a:t>
            </a:r>
            <a:r>
              <a:rPr lang="en-GB" sz="2000" dirty="0" smtClean="0"/>
              <a:t>2019</a:t>
            </a:r>
            <a:endParaRPr lang="en-GB" sz="2000" dirty="0"/>
          </a:p>
          <a:p>
            <a:pPr marL="285750" indent="-285750">
              <a:buFont typeface="Arial" panose="020B0604020202020204" pitchFamily="34" charset="0"/>
              <a:buChar char="•"/>
            </a:pPr>
            <a:r>
              <a:rPr lang="en-GB" sz="2000" dirty="0"/>
              <a:t>Costs associated with making the changes borne by SSG </a:t>
            </a:r>
            <a:r>
              <a:rPr lang="en-GB" sz="2000" dirty="0" smtClean="0"/>
              <a:t>owners</a:t>
            </a:r>
          </a:p>
          <a:p>
            <a:pPr marL="501650" lvl="1" indent="-285750">
              <a:buFont typeface="Arial" panose="020B0604020202020204" pitchFamily="34" charset="0"/>
              <a:buChar char="•"/>
            </a:pPr>
            <a:endParaRPr lang="en-GB" dirty="0" smtClean="0"/>
          </a:p>
          <a:p>
            <a:pPr marL="501650" lvl="1" indent="-285750">
              <a:buFont typeface="Arial" panose="020B0604020202020204" pitchFamily="34" charset="0"/>
              <a:buChar char="•"/>
            </a:pPr>
            <a:endParaRPr lang="en-GB" sz="1600" dirty="0" smtClean="0"/>
          </a:p>
          <a:p>
            <a:pPr marL="501650" lvl="1" indent="-285750">
              <a:buFont typeface="Arial" panose="020B0604020202020204" pitchFamily="34" charset="0"/>
              <a:buChar char="•"/>
            </a:pPr>
            <a:endParaRPr lang="en-GB" sz="1300" dirty="0" smtClean="0"/>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endParaRPr lang="en-GB" sz="1400" b="0" dirty="0" smtClean="0"/>
          </a:p>
          <a:p>
            <a:pPr marL="501650" lvl="1" indent="-285750">
              <a:buFont typeface="Arial" panose="020B0604020202020204" pitchFamily="34" charset="0"/>
              <a:buChar char="•"/>
            </a:pPr>
            <a:endParaRPr lang="en-GB" b="0" dirty="0"/>
          </a:p>
        </p:txBody>
      </p:sp>
      <p:sp>
        <p:nvSpPr>
          <p:cNvPr id="5" name="Footer Placeholder 3"/>
          <p:cNvSpPr>
            <a:spLocks noGrp="1"/>
          </p:cNvSpPr>
          <p:nvPr>
            <p:ph type="ftr" sz="quarter" idx="10"/>
          </p:nvPr>
        </p:nvSpPr>
        <p:spPr/>
        <p:txBody>
          <a:bodyPr/>
          <a:lstStyle/>
          <a:p>
            <a:pPr>
              <a:buClr>
                <a:prstClr val="white"/>
              </a:buClr>
              <a:defRPr/>
            </a:pPr>
            <a:r>
              <a:rPr lang="en-IE" smtClean="0"/>
              <a:t>Footer</a:t>
            </a:r>
            <a:endParaRPr lang="en-IE" dirty="0"/>
          </a:p>
        </p:txBody>
      </p:sp>
    </p:spTree>
    <p:extLst>
      <p:ext uri="{BB962C8B-B14F-4D97-AF65-F5344CB8AC3E}">
        <p14:creationId xmlns:p14="http://schemas.microsoft.com/office/powerpoint/2010/main" val="22243197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SSG </a:t>
            </a:r>
            <a:r>
              <a:rPr lang="en-GB" dirty="0" err="1" smtClean="0"/>
              <a:t>RoCoF</a:t>
            </a:r>
            <a:r>
              <a:rPr lang="en-GB" dirty="0" smtClean="0"/>
              <a:t> – Current Status</a:t>
            </a:r>
            <a:endParaRPr lang="en-GB" dirty="0"/>
          </a:p>
        </p:txBody>
      </p:sp>
      <p:sp>
        <p:nvSpPr>
          <p:cNvPr id="3" name="Content Placeholder 2"/>
          <p:cNvSpPr>
            <a:spLocks noGrp="1"/>
          </p:cNvSpPr>
          <p:nvPr>
            <p:ph idx="1"/>
          </p:nvPr>
        </p:nvSpPr>
        <p:spPr>
          <a:xfrm>
            <a:off x="495300" y="1102850"/>
            <a:ext cx="8484798" cy="5115070"/>
          </a:xfrm>
        </p:spPr>
        <p:txBody>
          <a:bodyPr/>
          <a:lstStyle/>
          <a:p>
            <a:endParaRPr lang="en-GB" dirty="0" smtClean="0"/>
          </a:p>
          <a:p>
            <a:endParaRPr lang="en-GB" dirty="0" smtClean="0"/>
          </a:p>
          <a:p>
            <a:pPr marL="285750" indent="-285750">
              <a:buFont typeface="Arial" panose="020B0604020202020204" pitchFamily="34" charset="0"/>
              <a:buChar char="•"/>
            </a:pPr>
            <a:r>
              <a:rPr lang="en-GB" sz="2400" dirty="0" smtClean="0"/>
              <a:t>Currently engaged in programme</a:t>
            </a:r>
          </a:p>
          <a:p>
            <a:pPr marL="501650" lvl="1" indent="-285750">
              <a:buFont typeface="Arial" panose="020B0604020202020204" pitchFamily="34" charset="0"/>
              <a:buChar char="•"/>
            </a:pPr>
            <a:r>
              <a:rPr lang="en-GB" sz="2200" dirty="0" smtClean="0"/>
              <a:t>1261 SSG’s (90%) – 371 MW (93%)</a:t>
            </a:r>
          </a:p>
          <a:p>
            <a:pPr marL="792163" lvl="2" indent="-285750">
              <a:buFont typeface="Arial" panose="020B0604020202020204" pitchFamily="34" charset="0"/>
              <a:buChar char="•"/>
            </a:pPr>
            <a:r>
              <a:rPr lang="en-GB" sz="1900" dirty="0" smtClean="0"/>
              <a:t>(1400 sites in total – 400 MW in total)</a:t>
            </a:r>
          </a:p>
          <a:p>
            <a:pPr lvl="1" indent="0">
              <a:buNone/>
            </a:pPr>
            <a:endParaRPr lang="en-GB" sz="2200" dirty="0" smtClean="0"/>
          </a:p>
          <a:p>
            <a:pPr marL="285750" indent="-285750">
              <a:buFont typeface="Arial" panose="020B0604020202020204" pitchFamily="34" charset="0"/>
              <a:buChar char="•"/>
            </a:pPr>
            <a:r>
              <a:rPr lang="en-GB" sz="2400" dirty="0" smtClean="0"/>
              <a:t>Already changed</a:t>
            </a:r>
          </a:p>
          <a:p>
            <a:pPr marL="501650" lvl="1" indent="-285750">
              <a:buFont typeface="Arial" panose="020B0604020202020204" pitchFamily="34" charset="0"/>
              <a:buChar char="•"/>
            </a:pPr>
            <a:r>
              <a:rPr lang="en-GB" sz="2200" dirty="0" smtClean="0"/>
              <a:t>551 SSG’s (40%) – 174 MW (44%)</a:t>
            </a:r>
          </a:p>
          <a:p>
            <a:pPr lvl="2" indent="0">
              <a:buNone/>
            </a:pPr>
            <a:endParaRPr lang="en-GB" sz="1900" dirty="0" smtClean="0"/>
          </a:p>
          <a:p>
            <a:pPr marL="285750" indent="-285750">
              <a:buFont typeface="Arial" panose="020B0604020202020204" pitchFamily="34" charset="0"/>
              <a:buChar char="•"/>
            </a:pPr>
            <a:endParaRPr lang="en-GB" sz="2000" dirty="0" smtClean="0"/>
          </a:p>
          <a:p>
            <a:pPr marL="501650" lvl="1" indent="-285750">
              <a:buFont typeface="Arial" panose="020B0604020202020204" pitchFamily="34" charset="0"/>
              <a:buChar char="•"/>
            </a:pPr>
            <a:endParaRPr lang="en-GB" sz="1900" dirty="0" smtClean="0"/>
          </a:p>
          <a:p>
            <a:pPr marL="285750" indent="-285750">
              <a:buFont typeface="Arial" panose="020B0604020202020204" pitchFamily="34" charset="0"/>
              <a:buChar char="•"/>
            </a:pPr>
            <a:endParaRPr lang="en-GB" sz="2000" dirty="0" smtClean="0"/>
          </a:p>
          <a:p>
            <a:pPr marL="501650" lvl="1" indent="-285750">
              <a:buFont typeface="Arial" panose="020B0604020202020204" pitchFamily="34" charset="0"/>
              <a:buChar char="•"/>
            </a:pPr>
            <a:endParaRPr lang="en-GB" dirty="0" smtClean="0"/>
          </a:p>
          <a:p>
            <a:pPr marL="501650" lvl="1" indent="-285750">
              <a:buFont typeface="Arial" panose="020B0604020202020204" pitchFamily="34" charset="0"/>
              <a:buChar char="•"/>
            </a:pPr>
            <a:endParaRPr lang="en-GB" sz="1600" dirty="0" smtClean="0"/>
          </a:p>
          <a:p>
            <a:pPr marL="501650" lvl="1" indent="-285750">
              <a:buFont typeface="Arial" panose="020B0604020202020204" pitchFamily="34" charset="0"/>
              <a:buChar char="•"/>
            </a:pPr>
            <a:endParaRPr lang="en-GB" sz="1300" dirty="0" smtClean="0"/>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endParaRPr lang="en-GB" sz="1400" b="0" dirty="0" smtClean="0"/>
          </a:p>
          <a:p>
            <a:pPr marL="501650" lvl="1" indent="-285750">
              <a:buFont typeface="Arial" panose="020B0604020202020204" pitchFamily="34" charset="0"/>
              <a:buChar char="•"/>
            </a:pPr>
            <a:endParaRPr lang="en-GB" b="0" dirty="0"/>
          </a:p>
        </p:txBody>
      </p:sp>
      <p:sp>
        <p:nvSpPr>
          <p:cNvPr id="5" name="Footer Placeholder 3"/>
          <p:cNvSpPr>
            <a:spLocks noGrp="1"/>
          </p:cNvSpPr>
          <p:nvPr>
            <p:ph type="ftr" sz="quarter" idx="10"/>
          </p:nvPr>
        </p:nvSpPr>
        <p:spPr/>
        <p:txBody>
          <a:bodyPr/>
          <a:lstStyle/>
          <a:p>
            <a:pPr>
              <a:buClr>
                <a:prstClr val="white"/>
              </a:buClr>
              <a:defRPr/>
            </a:pPr>
            <a:r>
              <a:rPr lang="en-IE" smtClean="0"/>
              <a:t>Footer</a:t>
            </a:r>
            <a:endParaRPr lang="en-IE" dirty="0"/>
          </a:p>
        </p:txBody>
      </p:sp>
    </p:spTree>
    <p:extLst>
      <p:ext uri="{BB962C8B-B14F-4D97-AF65-F5344CB8AC3E}">
        <p14:creationId xmlns:p14="http://schemas.microsoft.com/office/powerpoint/2010/main" val="1045093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202677" y="173119"/>
            <a:ext cx="8755540" cy="803114"/>
          </a:xfrm>
        </p:spPr>
        <p:txBody>
          <a:bodyPr/>
          <a:lstStyle/>
          <a:p>
            <a:r>
              <a:rPr lang="en-US" dirty="0" smtClean="0"/>
              <a:t>Agenda - Afternoon</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59435351"/>
              </p:ext>
            </p:extLst>
          </p:nvPr>
        </p:nvGraphicFramePr>
        <p:xfrm>
          <a:off x="400051" y="869360"/>
          <a:ext cx="8320868" cy="4455198"/>
        </p:xfrm>
        <a:graphic>
          <a:graphicData uri="http://schemas.openxmlformats.org/drawingml/2006/table">
            <a:tbl>
              <a:tblPr firstRow="1" firstCol="1" bandRow="1">
                <a:tableStyleId>{5C22544A-7EE6-4342-B048-85BDC9FD1C3A}</a:tableStyleId>
              </a:tblPr>
              <a:tblGrid>
                <a:gridCol w="2477025"/>
                <a:gridCol w="739863"/>
                <a:gridCol w="5103980"/>
              </a:tblGrid>
              <a:tr h="402254">
                <a:tc>
                  <a:txBody>
                    <a:bodyPr/>
                    <a:lstStyle/>
                    <a:p>
                      <a:pPr marL="0" marR="0" hangingPunct="0">
                        <a:lnSpc>
                          <a:spcPct val="150000"/>
                        </a:lnSpc>
                        <a:spcBef>
                          <a:spcPts val="0"/>
                        </a:spcBef>
                        <a:spcAft>
                          <a:spcPts val="0"/>
                        </a:spcAft>
                      </a:pPr>
                      <a:r>
                        <a:rPr lang="en-IE" sz="1400" b="1" dirty="0">
                          <a:effectLst/>
                          <a:latin typeface="+mn-lt"/>
                        </a:rPr>
                        <a:t>Topic</a:t>
                      </a:r>
                      <a:endParaRPr lang="en-IE" sz="1400" b="1" dirty="0">
                        <a:effectLst/>
                        <a:latin typeface="+mn-lt"/>
                        <a:ea typeface="Times New Roman"/>
                        <a:cs typeface="Times New Roman"/>
                      </a:endParaRPr>
                    </a:p>
                  </a:txBody>
                  <a:tcPr marL="42906" marR="42906" marT="0" marB="0">
                    <a:solidFill>
                      <a:schemeClr val="bg2">
                        <a:lumMod val="50000"/>
                      </a:schemeClr>
                    </a:solidFill>
                  </a:tcPr>
                </a:tc>
                <a:tc>
                  <a:txBody>
                    <a:bodyPr/>
                    <a:lstStyle/>
                    <a:p>
                      <a:pPr marL="0" marR="0" algn="ctr" hangingPunct="0">
                        <a:lnSpc>
                          <a:spcPct val="150000"/>
                        </a:lnSpc>
                        <a:spcBef>
                          <a:spcPts val="0"/>
                        </a:spcBef>
                        <a:spcAft>
                          <a:spcPts val="0"/>
                        </a:spcAft>
                      </a:pPr>
                      <a:r>
                        <a:rPr lang="en-IE" sz="1400" b="1" dirty="0">
                          <a:effectLst/>
                          <a:latin typeface="+mn-lt"/>
                        </a:rPr>
                        <a:t>Time</a:t>
                      </a:r>
                      <a:endParaRPr lang="en-IE" sz="1400" b="1" dirty="0">
                        <a:effectLst/>
                        <a:latin typeface="+mn-lt"/>
                        <a:ea typeface="Times New Roman"/>
                        <a:cs typeface="Times New Roman"/>
                      </a:endParaRPr>
                    </a:p>
                  </a:txBody>
                  <a:tcPr marL="42906" marR="42906" marT="0" marB="0" anchor="ctr">
                    <a:solidFill>
                      <a:schemeClr val="bg2">
                        <a:lumMod val="50000"/>
                      </a:schemeClr>
                    </a:solidFill>
                  </a:tcPr>
                </a:tc>
                <a:tc>
                  <a:txBody>
                    <a:bodyPr/>
                    <a:lstStyle/>
                    <a:p>
                      <a:pPr marL="0" marR="0" hangingPunct="0">
                        <a:lnSpc>
                          <a:spcPct val="150000"/>
                        </a:lnSpc>
                        <a:spcBef>
                          <a:spcPts val="0"/>
                        </a:spcBef>
                        <a:spcAft>
                          <a:spcPts val="0"/>
                        </a:spcAft>
                      </a:pPr>
                      <a:r>
                        <a:rPr lang="en-IE" sz="1400" b="1" dirty="0">
                          <a:effectLst/>
                          <a:latin typeface="+mn-lt"/>
                        </a:rPr>
                        <a:t>Speaker</a:t>
                      </a:r>
                      <a:endParaRPr lang="en-IE" sz="1400" b="1" dirty="0">
                        <a:effectLst/>
                        <a:latin typeface="+mn-lt"/>
                        <a:ea typeface="Times New Roman"/>
                        <a:cs typeface="Times New Roman"/>
                      </a:endParaRPr>
                    </a:p>
                  </a:txBody>
                  <a:tcPr marL="42906" marR="42906" marT="0" marB="0" anchor="ctr">
                    <a:solidFill>
                      <a:schemeClr val="bg2">
                        <a:lumMod val="50000"/>
                      </a:schemeClr>
                    </a:solidFill>
                  </a:tcPr>
                </a:tc>
              </a:tr>
              <a:tr h="640080">
                <a:tc>
                  <a:txBody>
                    <a:bodyPr/>
                    <a:lstStyle/>
                    <a:p>
                      <a:pPr algn="ctr" fontAlgn="auto" hangingPunct="0">
                        <a:lnSpc>
                          <a:spcPct val="150000"/>
                        </a:lnSpc>
                        <a:spcAft>
                          <a:spcPts val="0"/>
                        </a:spcAft>
                      </a:pPr>
                      <a:r>
                        <a:rPr lang="en-IE" sz="1400" b="1" dirty="0">
                          <a:effectLst/>
                          <a:latin typeface="Calibri"/>
                          <a:ea typeface="Times New Roman"/>
                          <a:cs typeface="Times New Roman"/>
                        </a:rPr>
                        <a:t>Industry Presentation </a:t>
                      </a:r>
                      <a:endParaRPr lang="en-IE" sz="1400" dirty="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13:15</a:t>
                      </a:r>
                      <a:endParaRPr lang="en-IE" sz="140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Rory Mullan, Mullangrid, Wind Curtailment (30 mins inc. discussion)</a:t>
                      </a:r>
                      <a:endParaRPr lang="en-IE" sz="1400">
                        <a:effectLst/>
                        <a:latin typeface="Arial"/>
                        <a:ea typeface="Times New Roman"/>
                        <a:cs typeface="Times New Roman"/>
                      </a:endParaRPr>
                    </a:p>
                  </a:txBody>
                  <a:tcPr marL="68580" marR="68580" marT="0" marB="0" anchor="ctr">
                    <a:solidFill>
                      <a:schemeClr val="bg2">
                        <a:lumMod val="90000"/>
                      </a:schemeClr>
                    </a:solidFill>
                  </a:tcPr>
                </a:tc>
              </a:tr>
              <a:tr h="1282751">
                <a:tc>
                  <a:txBody>
                    <a:bodyPr/>
                    <a:lstStyle/>
                    <a:p>
                      <a:pPr algn="ctr" fontAlgn="auto" hangingPunct="0">
                        <a:lnSpc>
                          <a:spcPct val="150000"/>
                        </a:lnSpc>
                        <a:spcAft>
                          <a:spcPts val="0"/>
                        </a:spcAft>
                      </a:pPr>
                      <a:r>
                        <a:rPr lang="en-US" sz="1400" b="1" dirty="0">
                          <a:effectLst/>
                          <a:latin typeface="Calibri"/>
                          <a:ea typeface="Times New Roman"/>
                          <a:cs typeface="Times New Roman"/>
                        </a:rPr>
                        <a:t>DS3 </a:t>
                      </a:r>
                      <a:r>
                        <a:rPr lang="en-US" sz="1400" b="1" dirty="0" err="1">
                          <a:effectLst/>
                          <a:latin typeface="Calibri"/>
                          <a:ea typeface="Times New Roman"/>
                          <a:cs typeface="Times New Roman"/>
                        </a:rPr>
                        <a:t>Programme</a:t>
                      </a:r>
                      <a:r>
                        <a:rPr lang="en-US" sz="1400" b="1" dirty="0">
                          <a:effectLst/>
                          <a:latin typeface="Calibri"/>
                          <a:ea typeface="Times New Roman"/>
                          <a:cs typeface="Times New Roman"/>
                        </a:rPr>
                        <a:t> Status Update (including System Services)</a:t>
                      </a:r>
                      <a:endParaRPr lang="en-IE" sz="1400" dirty="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13:45</a:t>
                      </a:r>
                      <a:endParaRPr lang="en-IE" sz="140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Presentation: Ian Connaughton, EirGrid (15 mins)</a:t>
                      </a:r>
                      <a:endParaRPr lang="en-IE" sz="1400">
                        <a:effectLst/>
                        <a:latin typeface="Arial"/>
                        <a:ea typeface="Times New Roman"/>
                        <a:cs typeface="Times New Roman"/>
                      </a:endParaRPr>
                    </a:p>
                    <a:p>
                      <a:pPr algn="ctr" fontAlgn="auto" hangingPunct="0">
                        <a:lnSpc>
                          <a:spcPct val="150000"/>
                        </a:lnSpc>
                        <a:spcAft>
                          <a:spcPts val="0"/>
                        </a:spcAft>
                      </a:pPr>
                      <a:r>
                        <a:rPr lang="en-IE" sz="1400">
                          <a:effectLst/>
                          <a:latin typeface="Calibri"/>
                          <a:ea typeface="Times New Roman"/>
                          <a:cs typeface="Times New Roman"/>
                        </a:rPr>
                        <a:t>Discussion: All (15 mins)</a:t>
                      </a:r>
                      <a:endParaRPr lang="en-IE" sz="1400">
                        <a:effectLst/>
                        <a:latin typeface="Arial"/>
                        <a:ea typeface="Times New Roman"/>
                        <a:cs typeface="Times New Roman"/>
                      </a:endParaRPr>
                    </a:p>
                  </a:txBody>
                  <a:tcPr marL="68580" marR="68580" marT="0" marB="0" anchor="ctr">
                    <a:solidFill>
                      <a:schemeClr val="bg2">
                        <a:lumMod val="90000"/>
                      </a:schemeClr>
                    </a:solidFill>
                  </a:tcPr>
                </a:tc>
              </a:tr>
              <a:tr h="762926">
                <a:tc>
                  <a:txBody>
                    <a:bodyPr/>
                    <a:lstStyle/>
                    <a:p>
                      <a:pPr algn="ctr" fontAlgn="auto" hangingPunct="0">
                        <a:lnSpc>
                          <a:spcPct val="150000"/>
                        </a:lnSpc>
                        <a:spcAft>
                          <a:spcPts val="0"/>
                        </a:spcAft>
                      </a:pPr>
                      <a:r>
                        <a:rPr lang="en-US" sz="1400" b="1" dirty="0" err="1" smtClean="0">
                          <a:effectLst/>
                          <a:latin typeface="Calibri"/>
                          <a:ea typeface="Times New Roman"/>
                          <a:cs typeface="Times New Roman"/>
                        </a:rPr>
                        <a:t>FlexTech</a:t>
                      </a:r>
                      <a:r>
                        <a:rPr lang="en-US" sz="1400" b="1" dirty="0" smtClean="0">
                          <a:effectLst/>
                          <a:latin typeface="Calibri"/>
                          <a:ea typeface="Times New Roman"/>
                          <a:cs typeface="Times New Roman"/>
                        </a:rPr>
                        <a:t> Initiative</a:t>
                      </a:r>
                      <a:endParaRPr lang="en-IE" sz="1400" dirty="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dirty="0">
                          <a:effectLst/>
                          <a:latin typeface="Calibri"/>
                          <a:ea typeface="Times New Roman"/>
                          <a:cs typeface="Times New Roman"/>
                        </a:rPr>
                        <a:t>14:15</a:t>
                      </a:r>
                      <a:endParaRPr lang="en-IE" sz="1400" dirty="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en-IE" sz="1400" dirty="0">
                          <a:effectLst/>
                          <a:latin typeface="Calibri"/>
                          <a:ea typeface="Times New Roman"/>
                          <a:cs typeface="Times New Roman"/>
                        </a:rPr>
                        <a:t>Presentation: </a:t>
                      </a:r>
                      <a:r>
                        <a:rPr lang="en-IE" sz="1400" dirty="0" smtClean="0">
                          <a:effectLst/>
                          <a:latin typeface="Calibri"/>
                          <a:ea typeface="Times New Roman"/>
                          <a:cs typeface="Times New Roman"/>
                        </a:rPr>
                        <a:t>John Lowry  </a:t>
                      </a:r>
                      <a:r>
                        <a:rPr lang="en-IE" sz="1400" dirty="0">
                          <a:effectLst/>
                          <a:latin typeface="Calibri"/>
                          <a:ea typeface="Times New Roman"/>
                          <a:cs typeface="Times New Roman"/>
                        </a:rPr>
                        <a:t>(10 mins)</a:t>
                      </a:r>
                      <a:endParaRPr lang="en-IE" sz="1400" dirty="0">
                        <a:effectLst/>
                        <a:latin typeface="Arial"/>
                        <a:ea typeface="Times New Roman"/>
                        <a:cs typeface="Times New Roman"/>
                      </a:endParaRPr>
                    </a:p>
                    <a:p>
                      <a:pPr algn="ctr" fontAlgn="auto" hangingPunct="0">
                        <a:lnSpc>
                          <a:spcPct val="150000"/>
                        </a:lnSpc>
                        <a:spcAft>
                          <a:spcPts val="0"/>
                        </a:spcAft>
                      </a:pPr>
                      <a:r>
                        <a:rPr lang="en-IE" sz="1400" dirty="0">
                          <a:effectLst/>
                          <a:latin typeface="Calibri"/>
                          <a:ea typeface="Times New Roman"/>
                          <a:cs typeface="Times New Roman"/>
                        </a:rPr>
                        <a:t>Discussion: All (10 mins)</a:t>
                      </a:r>
                      <a:endParaRPr lang="en-IE" sz="1400" dirty="0">
                        <a:effectLst/>
                        <a:latin typeface="Arial"/>
                        <a:ea typeface="Times New Roman"/>
                        <a:cs typeface="Times New Roman"/>
                      </a:endParaRPr>
                    </a:p>
                  </a:txBody>
                  <a:tcPr marL="68580" marR="68580" marT="0" marB="0" anchor="ctr">
                    <a:solidFill>
                      <a:schemeClr val="bg2">
                        <a:lumMod val="90000"/>
                      </a:schemeClr>
                    </a:solidFill>
                  </a:tcPr>
                </a:tc>
              </a:tr>
              <a:tr h="508612">
                <a:tc>
                  <a:txBody>
                    <a:bodyPr/>
                    <a:lstStyle/>
                    <a:p>
                      <a:pPr algn="ctr" fontAlgn="auto" hangingPunct="0">
                        <a:lnSpc>
                          <a:spcPct val="150000"/>
                        </a:lnSpc>
                        <a:spcAft>
                          <a:spcPts val="0"/>
                        </a:spcAft>
                      </a:pPr>
                      <a:r>
                        <a:rPr lang="en-IE" sz="1400" b="1">
                          <a:effectLst/>
                          <a:latin typeface="Calibri"/>
                          <a:ea typeface="Times New Roman"/>
                          <a:cs typeface="Times New Roman"/>
                        </a:rPr>
                        <a:t>AOB</a:t>
                      </a:r>
                      <a:endParaRPr lang="en-IE" sz="140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dirty="0">
                          <a:effectLst/>
                          <a:latin typeface="Calibri"/>
                          <a:ea typeface="Times New Roman"/>
                          <a:cs typeface="Times New Roman"/>
                        </a:rPr>
                        <a:t>14.35</a:t>
                      </a:r>
                      <a:endParaRPr lang="en-IE" sz="1400" dirty="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en-IE" sz="1400" dirty="0">
                          <a:effectLst/>
                          <a:latin typeface="Calibri"/>
                          <a:ea typeface="Times New Roman"/>
                          <a:cs typeface="Times New Roman"/>
                        </a:rPr>
                        <a:t>All (10 mins)</a:t>
                      </a:r>
                      <a:endParaRPr lang="en-IE" sz="1400" dirty="0">
                        <a:effectLst/>
                        <a:latin typeface="Arial"/>
                        <a:ea typeface="Times New Roman"/>
                        <a:cs typeface="Times New Roman"/>
                      </a:endParaRPr>
                    </a:p>
                  </a:txBody>
                  <a:tcPr marL="68580" marR="68580" marT="0" marB="0" anchor="ctr">
                    <a:solidFill>
                      <a:schemeClr val="bg2">
                        <a:lumMod val="90000"/>
                      </a:schemeClr>
                    </a:solidFill>
                  </a:tcPr>
                </a:tc>
              </a:tr>
              <a:tr h="497903">
                <a:tc>
                  <a:txBody>
                    <a:bodyPr/>
                    <a:lstStyle/>
                    <a:p>
                      <a:pPr algn="ctr" fontAlgn="auto" hangingPunct="0">
                        <a:lnSpc>
                          <a:spcPct val="150000"/>
                        </a:lnSpc>
                        <a:spcAft>
                          <a:spcPts val="0"/>
                        </a:spcAft>
                      </a:pPr>
                      <a:r>
                        <a:rPr lang="en-IE" sz="1400" b="1">
                          <a:effectLst/>
                          <a:latin typeface="Calibri"/>
                          <a:ea typeface="Times New Roman"/>
                          <a:cs typeface="Times New Roman"/>
                        </a:rPr>
                        <a:t>Closing Remarks and Actions</a:t>
                      </a:r>
                      <a:endParaRPr lang="en-IE" sz="140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14.45</a:t>
                      </a:r>
                      <a:endParaRPr lang="en-IE" sz="140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en-IE" sz="1400" dirty="0">
                          <a:effectLst/>
                          <a:latin typeface="Calibri"/>
                          <a:ea typeface="Times New Roman"/>
                          <a:cs typeface="Times New Roman"/>
                        </a:rPr>
                        <a:t>Jon O'Sullivan, EirGrid (5 mins)</a:t>
                      </a:r>
                      <a:endParaRPr lang="en-IE" sz="1400" dirty="0">
                        <a:effectLst/>
                        <a:latin typeface="Arial"/>
                        <a:ea typeface="Times New Roman"/>
                        <a:cs typeface="Times New Roman"/>
                      </a:endParaRPr>
                    </a:p>
                  </a:txBody>
                  <a:tcPr marL="68580" marR="68580" marT="0" marB="0" anchor="ctr">
                    <a:solidFill>
                      <a:schemeClr val="bg2">
                        <a:lumMod val="90000"/>
                      </a:schemeClr>
                    </a:solidFill>
                  </a:tcPr>
                </a:tc>
              </a:tr>
              <a:tr h="360672">
                <a:tc gridSpan="3">
                  <a:txBody>
                    <a:bodyPr/>
                    <a:lstStyle/>
                    <a:p>
                      <a:pPr marL="0" marR="0" algn="ctr" hangingPunct="0">
                        <a:lnSpc>
                          <a:spcPct val="150000"/>
                        </a:lnSpc>
                        <a:spcBef>
                          <a:spcPts val="0"/>
                        </a:spcBef>
                        <a:spcAft>
                          <a:spcPts val="0"/>
                        </a:spcAft>
                      </a:pPr>
                      <a:r>
                        <a:rPr lang="en-IE" sz="1400" dirty="0" smtClean="0">
                          <a:effectLst/>
                          <a:latin typeface="+mn-lt"/>
                        </a:rPr>
                        <a:t>Session Closed (14:50)</a:t>
                      </a:r>
                      <a:endParaRPr lang="en-IE" sz="1400" dirty="0">
                        <a:effectLst/>
                        <a:latin typeface="+mn-lt"/>
                        <a:ea typeface="Times New Roman"/>
                        <a:cs typeface="Times New Roman"/>
                      </a:endParaRPr>
                    </a:p>
                  </a:txBody>
                  <a:tcPr marL="42906" marR="42906" marT="0" marB="0" anchor="ctr">
                    <a:solidFill>
                      <a:schemeClr val="bg2">
                        <a:lumMod val="50000"/>
                      </a:schemeClr>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516581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SSG </a:t>
            </a:r>
            <a:r>
              <a:rPr lang="en-GB" dirty="0" err="1" smtClean="0"/>
              <a:t>RoCoF</a:t>
            </a:r>
            <a:r>
              <a:rPr lang="en-GB" dirty="0" smtClean="0"/>
              <a:t> – Current Status</a:t>
            </a:r>
            <a:endParaRPr lang="en-GB" dirty="0"/>
          </a:p>
        </p:txBody>
      </p:sp>
      <p:sp>
        <p:nvSpPr>
          <p:cNvPr id="3" name="Content Placeholder 2"/>
          <p:cNvSpPr>
            <a:spLocks noGrp="1"/>
          </p:cNvSpPr>
          <p:nvPr>
            <p:ph idx="1"/>
          </p:nvPr>
        </p:nvSpPr>
        <p:spPr>
          <a:xfrm>
            <a:off x="495300" y="1102850"/>
            <a:ext cx="8484798" cy="5115070"/>
          </a:xfrm>
        </p:spPr>
        <p:txBody>
          <a:bodyPr/>
          <a:lstStyle/>
          <a:p>
            <a:pPr lvl="2" indent="0">
              <a:buNone/>
            </a:pPr>
            <a:endParaRPr lang="en-GB" sz="1700" dirty="0"/>
          </a:p>
          <a:p>
            <a:pPr marL="285750" indent="-285750">
              <a:buFont typeface="Arial" panose="020B0604020202020204" pitchFamily="34" charset="0"/>
              <a:buChar char="•"/>
            </a:pPr>
            <a:endParaRPr lang="en-GB" sz="1400" b="0" dirty="0" smtClean="0"/>
          </a:p>
          <a:p>
            <a:pPr marL="501650" lvl="1" indent="-285750">
              <a:buFont typeface="Arial" panose="020B0604020202020204" pitchFamily="34" charset="0"/>
              <a:buChar char="•"/>
            </a:pPr>
            <a:endParaRPr lang="en-GB" b="0" dirty="0" smtClean="0"/>
          </a:p>
          <a:p>
            <a:pPr marL="501650" lvl="1" indent="-285750">
              <a:buFont typeface="Arial" panose="020B0604020202020204" pitchFamily="34" charset="0"/>
              <a:buChar char="•"/>
            </a:pPr>
            <a:endParaRPr lang="en-GB" b="0" dirty="0" smtClean="0"/>
          </a:p>
        </p:txBody>
      </p:sp>
      <p:sp>
        <p:nvSpPr>
          <p:cNvPr id="5" name="Footer Placeholder 3"/>
          <p:cNvSpPr>
            <a:spLocks noGrp="1"/>
          </p:cNvSpPr>
          <p:nvPr>
            <p:ph type="ftr" sz="quarter" idx="10"/>
          </p:nvPr>
        </p:nvSpPr>
        <p:spPr/>
        <p:txBody>
          <a:bodyPr/>
          <a:lstStyle/>
          <a:p>
            <a:pPr>
              <a:buClr>
                <a:prstClr val="white"/>
              </a:buClr>
              <a:defRPr/>
            </a:pPr>
            <a:r>
              <a:rPr lang="en-IE" smtClean="0"/>
              <a:t>Footer</a:t>
            </a:r>
            <a:endParaRPr lang="en-IE" dirty="0"/>
          </a:p>
        </p:txBody>
      </p:sp>
      <p:pic>
        <p:nvPicPr>
          <p:cNvPr id="1026" name="Picture 1"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25" y="1406768"/>
            <a:ext cx="7671275" cy="41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5202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98463"/>
            <a:ext cx="7170234" cy="536575"/>
          </a:xfrm>
        </p:spPr>
        <p:txBody>
          <a:bodyPr/>
          <a:lstStyle/>
          <a:p>
            <a:r>
              <a:rPr lang="en-GB" dirty="0"/>
              <a:t>SSG </a:t>
            </a:r>
            <a:r>
              <a:rPr lang="en-GB" dirty="0" err="1"/>
              <a:t>RoCoF</a:t>
            </a:r>
            <a:r>
              <a:rPr lang="en-GB" dirty="0"/>
              <a:t> – Current Status</a:t>
            </a:r>
          </a:p>
        </p:txBody>
      </p:sp>
      <p:sp>
        <p:nvSpPr>
          <p:cNvPr id="3" name="Content Placeholder 2"/>
          <p:cNvSpPr>
            <a:spLocks noGrp="1"/>
          </p:cNvSpPr>
          <p:nvPr>
            <p:ph idx="1"/>
          </p:nvPr>
        </p:nvSpPr>
        <p:spPr>
          <a:xfrm>
            <a:off x="495300" y="1297680"/>
            <a:ext cx="8484798" cy="4614233"/>
          </a:xfrm>
        </p:spPr>
        <p:txBody>
          <a:bodyPr/>
          <a:lstStyle/>
          <a:p>
            <a:pPr marL="501650" lvl="1" indent="-285750">
              <a:buFont typeface="Arial" panose="020B0604020202020204" pitchFamily="34" charset="0"/>
              <a:buChar char="•"/>
            </a:pPr>
            <a:endParaRPr lang="en-GB" sz="2300" dirty="0" smtClean="0"/>
          </a:p>
          <a:p>
            <a:pPr marL="501650" lvl="1" indent="-285750">
              <a:buFont typeface="Arial" panose="020B0604020202020204" pitchFamily="34" charset="0"/>
              <a:buChar char="•"/>
            </a:pPr>
            <a:endParaRPr lang="en-GB" sz="2300" dirty="0"/>
          </a:p>
          <a:p>
            <a:pPr marL="501650" lvl="1" indent="-285750">
              <a:buFont typeface="Arial" panose="020B0604020202020204" pitchFamily="34" charset="0"/>
              <a:buChar char="•"/>
            </a:pPr>
            <a:endParaRPr lang="en-GB" sz="1900" dirty="0" smtClean="0"/>
          </a:p>
          <a:p>
            <a:pPr marL="792163" lvl="2" indent="-285750">
              <a:buFont typeface="Arial" panose="020B0604020202020204" pitchFamily="34" charset="0"/>
              <a:buChar char="•"/>
            </a:pPr>
            <a:endParaRPr lang="en-GB" sz="1600" dirty="0" smtClean="0"/>
          </a:p>
          <a:p>
            <a:pPr marL="285750" indent="-285750">
              <a:buFont typeface="Arial" panose="020B0604020202020204" pitchFamily="34" charset="0"/>
              <a:buChar char="•"/>
            </a:pPr>
            <a:endParaRPr lang="en-GB" sz="1400" b="0" dirty="0" smtClean="0"/>
          </a:p>
          <a:p>
            <a:pPr marL="501650" lvl="1" indent="-285750">
              <a:buFont typeface="Arial" panose="020B0604020202020204" pitchFamily="34" charset="0"/>
              <a:buChar char="•"/>
            </a:pPr>
            <a:endParaRPr lang="en-GB" b="0" dirty="0"/>
          </a:p>
        </p:txBody>
      </p:sp>
      <p:sp>
        <p:nvSpPr>
          <p:cNvPr id="5" name="Footer Placeholder 3"/>
          <p:cNvSpPr>
            <a:spLocks noGrp="1"/>
          </p:cNvSpPr>
          <p:nvPr>
            <p:ph type="ftr" sz="quarter" idx="10"/>
          </p:nvPr>
        </p:nvSpPr>
        <p:spPr/>
        <p:txBody>
          <a:bodyPr/>
          <a:lstStyle/>
          <a:p>
            <a:pPr>
              <a:buClr>
                <a:prstClr val="white"/>
              </a:buClr>
              <a:defRPr/>
            </a:pPr>
            <a:r>
              <a:rPr lang="en-IE" smtClean="0"/>
              <a:t>Footer</a:t>
            </a:r>
            <a:endParaRPr lang="en-IE" dirty="0"/>
          </a:p>
        </p:txBody>
      </p:sp>
      <p:graphicFrame>
        <p:nvGraphicFramePr>
          <p:cNvPr id="10" name="Chart 9"/>
          <p:cNvGraphicFramePr>
            <a:graphicFrameLocks/>
          </p:cNvGraphicFramePr>
          <p:nvPr>
            <p:extLst>
              <p:ext uri="{D42A27DB-BD31-4B8C-83A1-F6EECF244321}">
                <p14:modId xmlns:p14="http://schemas.microsoft.com/office/powerpoint/2010/main" val="1280554584"/>
              </p:ext>
            </p:extLst>
          </p:nvPr>
        </p:nvGraphicFramePr>
        <p:xfrm>
          <a:off x="732278" y="1555982"/>
          <a:ext cx="4005583" cy="2622489"/>
        </p:xfrm>
        <a:graphic>
          <a:graphicData uri="http://schemas.openxmlformats.org/drawingml/2006/chart">
            <c:chart xmlns:c="http://schemas.openxmlformats.org/drawingml/2006/chart" xmlns:r="http://schemas.openxmlformats.org/officeDocument/2006/relationships" r:id="rId2"/>
          </a:graphicData>
        </a:graphic>
      </p:graphicFrame>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432" y="4296894"/>
            <a:ext cx="1669439" cy="104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Chart 15"/>
          <p:cNvGraphicFramePr>
            <a:graphicFrameLocks/>
          </p:cNvGraphicFramePr>
          <p:nvPr>
            <p:extLst>
              <p:ext uri="{D42A27DB-BD31-4B8C-83A1-F6EECF244321}">
                <p14:modId xmlns:p14="http://schemas.microsoft.com/office/powerpoint/2010/main" val="3385834010"/>
              </p:ext>
            </p:extLst>
          </p:nvPr>
        </p:nvGraphicFramePr>
        <p:xfrm>
          <a:off x="4111134" y="1578806"/>
          <a:ext cx="3502855" cy="2650404"/>
        </p:xfrm>
        <a:graphic>
          <a:graphicData uri="http://schemas.openxmlformats.org/drawingml/2006/chart">
            <c:chart xmlns:c="http://schemas.openxmlformats.org/drawingml/2006/chart" xmlns:r="http://schemas.openxmlformats.org/officeDocument/2006/relationships" r:id="rId4"/>
          </a:graphicData>
        </a:graphic>
      </p:graphicFrame>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4536" y="4296894"/>
            <a:ext cx="1669438" cy="104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9829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SSG </a:t>
            </a:r>
            <a:r>
              <a:rPr lang="en-GB" dirty="0" err="1" smtClean="0"/>
              <a:t>RoCoF</a:t>
            </a:r>
            <a:r>
              <a:rPr lang="en-GB" dirty="0" smtClean="0"/>
              <a:t> – Customer Interactions</a:t>
            </a:r>
            <a:endParaRPr lang="en-GB" dirty="0"/>
          </a:p>
        </p:txBody>
      </p:sp>
      <p:sp>
        <p:nvSpPr>
          <p:cNvPr id="3" name="Content Placeholder 2"/>
          <p:cNvSpPr>
            <a:spLocks noGrp="1"/>
          </p:cNvSpPr>
          <p:nvPr>
            <p:ph idx="1"/>
          </p:nvPr>
        </p:nvSpPr>
        <p:spPr>
          <a:xfrm>
            <a:off x="495300" y="1145053"/>
            <a:ext cx="8484798" cy="5115070"/>
          </a:xfrm>
        </p:spPr>
        <p:txBody>
          <a:bodyPr/>
          <a:lstStyle/>
          <a:p>
            <a:pPr marL="501650" lvl="1" indent="-285750">
              <a:buFont typeface="Arial" panose="020B0604020202020204" pitchFamily="34" charset="0"/>
              <a:buChar char="•"/>
            </a:pPr>
            <a:r>
              <a:rPr lang="en-GB" sz="2000" dirty="0" smtClean="0">
                <a:solidFill>
                  <a:schemeClr val="tx2"/>
                </a:solidFill>
              </a:rPr>
              <a:t>Non-responders</a:t>
            </a:r>
          </a:p>
          <a:p>
            <a:pPr marL="792163" lvl="2" indent="-285750">
              <a:buFont typeface="Arial" panose="020B0604020202020204" pitchFamily="34" charset="0"/>
              <a:buChar char="•"/>
            </a:pPr>
            <a:r>
              <a:rPr lang="en-GB" sz="1900" dirty="0" smtClean="0">
                <a:solidFill>
                  <a:schemeClr val="tx1"/>
                </a:solidFill>
              </a:rPr>
              <a:t>Initial letter followed by October, February &amp; April reminders</a:t>
            </a:r>
            <a:endParaRPr lang="en-GB" sz="1900" dirty="0">
              <a:solidFill>
                <a:schemeClr val="tx1"/>
              </a:solidFill>
            </a:endParaRPr>
          </a:p>
          <a:p>
            <a:pPr marL="501650" lvl="1" indent="-285750">
              <a:buFont typeface="Arial" panose="020B0604020202020204" pitchFamily="34" charset="0"/>
              <a:buChar char="•"/>
            </a:pPr>
            <a:r>
              <a:rPr lang="en-GB" sz="2000" dirty="0">
                <a:solidFill>
                  <a:schemeClr val="tx2"/>
                </a:solidFill>
              </a:rPr>
              <a:t>R</a:t>
            </a:r>
            <a:r>
              <a:rPr lang="en-GB" sz="2000" dirty="0" smtClean="0">
                <a:solidFill>
                  <a:schemeClr val="tx2"/>
                </a:solidFill>
              </a:rPr>
              <a:t>esponders</a:t>
            </a:r>
            <a:endParaRPr lang="en-GB" sz="2000" dirty="0">
              <a:solidFill>
                <a:schemeClr val="tx2"/>
              </a:solidFill>
            </a:endParaRPr>
          </a:p>
          <a:p>
            <a:pPr marL="792163" lvl="2" indent="-285750">
              <a:buFont typeface="Arial" panose="020B0604020202020204" pitchFamily="34" charset="0"/>
              <a:buChar char="•"/>
            </a:pPr>
            <a:r>
              <a:rPr lang="en-GB" sz="1900" dirty="0">
                <a:solidFill>
                  <a:schemeClr val="tx1"/>
                </a:solidFill>
              </a:rPr>
              <a:t>Initial letter followed by </a:t>
            </a:r>
            <a:r>
              <a:rPr lang="en-GB" sz="1900" dirty="0" smtClean="0">
                <a:solidFill>
                  <a:schemeClr val="tx1"/>
                </a:solidFill>
              </a:rPr>
              <a:t>February and April reminde</a:t>
            </a:r>
            <a:r>
              <a:rPr lang="en-GB" sz="1900" dirty="0" smtClean="0"/>
              <a:t>rs</a:t>
            </a:r>
            <a:endParaRPr lang="en-GB" sz="1900" dirty="0"/>
          </a:p>
          <a:p>
            <a:pPr marL="501650" lvl="1" indent="-285750">
              <a:buFont typeface="Arial" panose="020B0604020202020204" pitchFamily="34" charset="0"/>
              <a:buChar char="•"/>
            </a:pPr>
            <a:r>
              <a:rPr lang="en-GB" sz="2000" dirty="0" smtClean="0">
                <a:solidFill>
                  <a:schemeClr val="tx2"/>
                </a:solidFill>
              </a:rPr>
              <a:t>March – Four Information Evenings</a:t>
            </a:r>
          </a:p>
          <a:p>
            <a:pPr marL="501650" lvl="1" indent="-285750">
              <a:buFont typeface="Arial" panose="020B0604020202020204" pitchFamily="34" charset="0"/>
              <a:buChar char="•"/>
            </a:pPr>
            <a:r>
              <a:rPr lang="en-GB" sz="2000" dirty="0" smtClean="0">
                <a:solidFill>
                  <a:schemeClr val="tx2"/>
                </a:solidFill>
              </a:rPr>
              <a:t>May – 2 additional information evenings</a:t>
            </a:r>
          </a:p>
          <a:p>
            <a:pPr marL="501650" lvl="1" indent="-285750">
              <a:buFont typeface="Arial" panose="020B0604020202020204" pitchFamily="34" charset="0"/>
              <a:buChar char="•"/>
            </a:pPr>
            <a:r>
              <a:rPr lang="en-GB" sz="2000" dirty="0" smtClean="0">
                <a:solidFill>
                  <a:schemeClr val="tx2"/>
                </a:solidFill>
              </a:rPr>
              <a:t>May – G59 presence at Balmoral Show</a:t>
            </a:r>
          </a:p>
          <a:p>
            <a:pPr marL="501650" lvl="1" indent="-285750">
              <a:buFont typeface="Arial" panose="020B0604020202020204" pitchFamily="34" charset="0"/>
              <a:buChar char="•"/>
            </a:pPr>
            <a:r>
              <a:rPr lang="en-GB" sz="2000" dirty="0" smtClean="0">
                <a:solidFill>
                  <a:schemeClr val="tx2"/>
                </a:solidFill>
              </a:rPr>
              <a:t>July – Final reminder to all SSG’s not changed</a:t>
            </a:r>
          </a:p>
          <a:p>
            <a:pPr marL="501650" lvl="1" indent="-285750">
              <a:buFont typeface="Arial" panose="020B0604020202020204" pitchFamily="34" charset="0"/>
              <a:buChar char="•"/>
            </a:pPr>
            <a:r>
              <a:rPr lang="en-GB" sz="2000" dirty="0" smtClean="0">
                <a:solidFill>
                  <a:schemeClr val="tx2"/>
                </a:solidFill>
              </a:rPr>
              <a:t>October – De-energisation notices to all SSG’s not changed</a:t>
            </a:r>
          </a:p>
          <a:p>
            <a:pPr marL="501650" lvl="1" indent="-285750">
              <a:buFont typeface="Arial" panose="020B0604020202020204" pitchFamily="34" charset="0"/>
              <a:buChar char="•"/>
            </a:pPr>
            <a:r>
              <a:rPr lang="en-GB" sz="2000" dirty="0" smtClean="0">
                <a:solidFill>
                  <a:schemeClr val="tx2"/>
                </a:solidFill>
              </a:rPr>
              <a:t>Dedicated G59 email address &gt;600 contacts</a:t>
            </a:r>
          </a:p>
          <a:p>
            <a:pPr marL="501650" lvl="1" indent="-285750">
              <a:buFont typeface="Arial" panose="020B0604020202020204" pitchFamily="34" charset="0"/>
              <a:buChar char="•"/>
            </a:pPr>
            <a:r>
              <a:rPr lang="en-GB" sz="2000" dirty="0" smtClean="0">
                <a:solidFill>
                  <a:schemeClr val="tx2"/>
                </a:solidFill>
              </a:rPr>
              <a:t>Dedicated phone number – 60 contacts following April reminder letter</a:t>
            </a:r>
          </a:p>
          <a:p>
            <a:pPr marL="792163" lvl="2" indent="-285750">
              <a:buFont typeface="Arial" panose="020B0604020202020204" pitchFamily="34" charset="0"/>
              <a:buChar char="•"/>
            </a:pPr>
            <a:endParaRPr lang="en-GB" sz="2000" b="1" dirty="0"/>
          </a:p>
          <a:p>
            <a:pPr marL="792163" lvl="2" indent="-285750">
              <a:buFont typeface="Arial" panose="020B0604020202020204" pitchFamily="34" charset="0"/>
              <a:buChar char="•"/>
            </a:pPr>
            <a:endParaRPr lang="en-GB" sz="1600" dirty="0" smtClean="0"/>
          </a:p>
          <a:p>
            <a:pPr marL="792163" lvl="2" indent="-285750">
              <a:buFont typeface="Arial" panose="020B0604020202020204" pitchFamily="34" charset="0"/>
              <a:buChar char="•"/>
            </a:pPr>
            <a:endParaRPr lang="en-GB" sz="1600" dirty="0" smtClean="0"/>
          </a:p>
          <a:p>
            <a:pPr marL="285750" indent="-285750">
              <a:buFont typeface="Arial" panose="020B0604020202020204" pitchFamily="34" charset="0"/>
              <a:buChar char="•"/>
            </a:pPr>
            <a:endParaRPr lang="en-GB" sz="1400" b="0" dirty="0" smtClean="0"/>
          </a:p>
          <a:p>
            <a:pPr marL="501650" lvl="1" indent="-285750">
              <a:buFont typeface="Arial" panose="020B0604020202020204" pitchFamily="34" charset="0"/>
              <a:buChar char="•"/>
            </a:pPr>
            <a:endParaRPr lang="en-GB" b="0" dirty="0"/>
          </a:p>
        </p:txBody>
      </p:sp>
      <p:sp>
        <p:nvSpPr>
          <p:cNvPr id="5" name="Footer Placeholder 3"/>
          <p:cNvSpPr>
            <a:spLocks noGrp="1"/>
          </p:cNvSpPr>
          <p:nvPr>
            <p:ph type="ftr" sz="quarter" idx="10"/>
          </p:nvPr>
        </p:nvSpPr>
        <p:spPr/>
        <p:txBody>
          <a:bodyPr/>
          <a:lstStyle/>
          <a:p>
            <a:pPr>
              <a:buClr>
                <a:prstClr val="white"/>
              </a:buClr>
              <a:defRPr/>
            </a:pPr>
            <a:r>
              <a:rPr lang="en-IE" smtClean="0"/>
              <a:t>Footer</a:t>
            </a:r>
            <a:endParaRPr lang="en-IE" dirty="0"/>
          </a:p>
        </p:txBody>
      </p:sp>
    </p:spTree>
    <p:extLst>
      <p:ext uri="{BB962C8B-B14F-4D97-AF65-F5344CB8AC3E}">
        <p14:creationId xmlns:p14="http://schemas.microsoft.com/office/powerpoint/2010/main" val="22681716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SSG </a:t>
            </a:r>
            <a:r>
              <a:rPr lang="en-GB" dirty="0" err="1" smtClean="0"/>
              <a:t>RoCoF</a:t>
            </a:r>
            <a:r>
              <a:rPr lang="en-GB" dirty="0" smtClean="0"/>
              <a:t> – Non-Compliance</a:t>
            </a:r>
            <a:endParaRPr lang="en-GB" dirty="0"/>
          </a:p>
        </p:txBody>
      </p:sp>
      <p:sp>
        <p:nvSpPr>
          <p:cNvPr id="3" name="Content Placeholder 2"/>
          <p:cNvSpPr>
            <a:spLocks noGrp="1"/>
          </p:cNvSpPr>
          <p:nvPr>
            <p:ph idx="1"/>
          </p:nvPr>
        </p:nvSpPr>
        <p:spPr>
          <a:xfrm>
            <a:off x="495300" y="1410124"/>
            <a:ext cx="8484798" cy="5340153"/>
          </a:xfrm>
        </p:spPr>
        <p:txBody>
          <a:bodyPr/>
          <a:lstStyle/>
          <a:p>
            <a:pPr marL="501650" lvl="1" indent="-285750">
              <a:buFont typeface="Arial" panose="020B0604020202020204" pitchFamily="34" charset="0"/>
              <a:buChar char="•"/>
            </a:pPr>
            <a:r>
              <a:rPr lang="en-GB" sz="2000" dirty="0" smtClean="0">
                <a:solidFill>
                  <a:schemeClr val="tx2"/>
                </a:solidFill>
              </a:rPr>
              <a:t>All SSG’s have to comply with the D-Code</a:t>
            </a:r>
          </a:p>
          <a:p>
            <a:pPr marL="792163" lvl="2" indent="-285750">
              <a:buFont typeface="Arial" panose="020B0604020202020204" pitchFamily="34" charset="0"/>
              <a:buChar char="•"/>
            </a:pPr>
            <a:r>
              <a:rPr lang="en-GB" sz="1900" dirty="0" smtClean="0">
                <a:solidFill>
                  <a:schemeClr val="tx1"/>
                </a:solidFill>
              </a:rPr>
              <a:t>UR and DCRP have confirmed this </a:t>
            </a:r>
          </a:p>
          <a:p>
            <a:pPr marL="501650" lvl="1" indent="-285750">
              <a:buFont typeface="Arial" panose="020B0604020202020204" pitchFamily="34" charset="0"/>
              <a:buChar char="•"/>
            </a:pPr>
            <a:r>
              <a:rPr lang="en-GB" sz="2000" dirty="0" smtClean="0">
                <a:solidFill>
                  <a:schemeClr val="tx2"/>
                </a:solidFill>
              </a:rPr>
              <a:t>After 1</a:t>
            </a:r>
            <a:r>
              <a:rPr lang="en-GB" sz="2000" baseline="30000" dirty="0" smtClean="0">
                <a:solidFill>
                  <a:schemeClr val="tx2"/>
                </a:solidFill>
              </a:rPr>
              <a:t>st</a:t>
            </a:r>
            <a:r>
              <a:rPr lang="en-GB" sz="2000" dirty="0" smtClean="0">
                <a:solidFill>
                  <a:schemeClr val="tx2"/>
                </a:solidFill>
              </a:rPr>
              <a:t> October non-compliant SSG’s will be subject to de-energisation notices</a:t>
            </a:r>
          </a:p>
          <a:p>
            <a:pPr marL="501650" lvl="1" indent="-285750">
              <a:buFont typeface="Arial" panose="020B0604020202020204" pitchFamily="34" charset="0"/>
              <a:buChar char="•"/>
            </a:pPr>
            <a:r>
              <a:rPr lang="en-GB" sz="2000" dirty="0" smtClean="0">
                <a:solidFill>
                  <a:schemeClr val="tx2"/>
                </a:solidFill>
              </a:rPr>
              <a:t>Initial discussions with </a:t>
            </a:r>
            <a:r>
              <a:rPr lang="en-GB" sz="2000" dirty="0" err="1" smtClean="0">
                <a:solidFill>
                  <a:schemeClr val="tx2"/>
                </a:solidFill>
              </a:rPr>
              <a:t>Ofgem</a:t>
            </a:r>
            <a:r>
              <a:rPr lang="en-GB" sz="2000" dirty="0" smtClean="0">
                <a:solidFill>
                  <a:schemeClr val="tx2"/>
                </a:solidFill>
              </a:rPr>
              <a:t> re subsidy payments to non-compliant SSG’s</a:t>
            </a:r>
          </a:p>
          <a:p>
            <a:pPr marL="792163" lvl="2" indent="-285750">
              <a:buFont typeface="Arial" panose="020B0604020202020204" pitchFamily="34" charset="0"/>
              <a:buChar char="•"/>
            </a:pPr>
            <a:r>
              <a:rPr lang="en-GB" sz="1900" dirty="0" smtClean="0">
                <a:solidFill>
                  <a:schemeClr val="tx1"/>
                </a:solidFill>
              </a:rPr>
              <a:t>UR involvement in further discussions</a:t>
            </a:r>
          </a:p>
          <a:p>
            <a:pPr marL="501650" lvl="1" indent="-285750">
              <a:buFont typeface="Arial" panose="020B0604020202020204" pitchFamily="34" charset="0"/>
              <a:buChar char="•"/>
            </a:pPr>
            <a:r>
              <a:rPr lang="en-GB" sz="2000" dirty="0" smtClean="0">
                <a:solidFill>
                  <a:schemeClr val="tx2"/>
                </a:solidFill>
              </a:rPr>
              <a:t>Initial discussions with </a:t>
            </a:r>
            <a:r>
              <a:rPr lang="en-GB" sz="2000" dirty="0" err="1" smtClean="0">
                <a:solidFill>
                  <a:schemeClr val="tx2"/>
                </a:solidFill>
              </a:rPr>
              <a:t>DfE</a:t>
            </a:r>
            <a:r>
              <a:rPr lang="en-GB" sz="2000" dirty="0" smtClean="0">
                <a:solidFill>
                  <a:schemeClr val="tx2"/>
                </a:solidFill>
              </a:rPr>
              <a:t> re approach to SSG’s who are subject to Connection Agreement termination notices</a:t>
            </a:r>
            <a:endParaRPr lang="en-GB" sz="2000" dirty="0">
              <a:solidFill>
                <a:schemeClr val="tx2"/>
              </a:solidFill>
            </a:endParaRPr>
          </a:p>
          <a:p>
            <a:pPr marL="792163" lvl="2" indent="-285750">
              <a:buFont typeface="Arial" panose="020B0604020202020204" pitchFamily="34" charset="0"/>
              <a:buChar char="•"/>
            </a:pPr>
            <a:r>
              <a:rPr lang="en-GB" sz="1900" dirty="0">
                <a:solidFill>
                  <a:schemeClr val="tx1"/>
                </a:solidFill>
              </a:rPr>
              <a:t>UR involvement in further discussions</a:t>
            </a:r>
          </a:p>
          <a:p>
            <a:pPr lvl="2" indent="0">
              <a:buNone/>
            </a:pPr>
            <a:endParaRPr lang="en-GB" sz="1600" dirty="0" smtClean="0"/>
          </a:p>
          <a:p>
            <a:pPr marL="792163" lvl="2" indent="-285750">
              <a:buFont typeface="Arial" panose="020B0604020202020204" pitchFamily="34" charset="0"/>
              <a:buChar char="•"/>
            </a:pPr>
            <a:endParaRPr lang="en-GB" sz="1600" dirty="0" smtClean="0"/>
          </a:p>
          <a:p>
            <a:pPr marL="285750" indent="-285750">
              <a:buFont typeface="Arial" panose="020B0604020202020204" pitchFamily="34" charset="0"/>
              <a:buChar char="•"/>
            </a:pPr>
            <a:endParaRPr lang="en-GB" sz="1400" b="0" dirty="0" smtClean="0"/>
          </a:p>
          <a:p>
            <a:pPr marL="501650" lvl="1" indent="-285750">
              <a:buFont typeface="Arial" panose="020B0604020202020204" pitchFamily="34" charset="0"/>
              <a:buChar char="•"/>
            </a:pPr>
            <a:endParaRPr lang="en-GB" b="0" dirty="0"/>
          </a:p>
        </p:txBody>
      </p:sp>
      <p:sp>
        <p:nvSpPr>
          <p:cNvPr id="5" name="Footer Placeholder 3"/>
          <p:cNvSpPr>
            <a:spLocks noGrp="1"/>
          </p:cNvSpPr>
          <p:nvPr>
            <p:ph type="ftr" sz="quarter" idx="10"/>
          </p:nvPr>
        </p:nvSpPr>
        <p:spPr/>
        <p:txBody>
          <a:bodyPr/>
          <a:lstStyle/>
          <a:p>
            <a:pPr>
              <a:buClr>
                <a:prstClr val="white"/>
              </a:buClr>
              <a:defRPr/>
            </a:pPr>
            <a:r>
              <a:rPr lang="en-IE" smtClean="0"/>
              <a:t>Footer</a:t>
            </a:r>
            <a:endParaRPr lang="en-IE" dirty="0"/>
          </a:p>
        </p:txBody>
      </p:sp>
    </p:spTree>
    <p:extLst>
      <p:ext uri="{BB962C8B-B14F-4D97-AF65-F5344CB8AC3E}">
        <p14:creationId xmlns:p14="http://schemas.microsoft.com/office/powerpoint/2010/main" val="1974744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3"/>
          </p:nvPr>
        </p:nvSpPr>
        <p:spPr/>
        <p:txBody>
          <a:bodyPr/>
          <a:lstStyle/>
          <a:p>
            <a:r>
              <a:rPr lang="en-US" dirty="0" smtClean="0"/>
              <a:t>John Young</a:t>
            </a:r>
            <a:endParaRPr lang="en-US" dirty="0"/>
          </a:p>
        </p:txBody>
      </p:sp>
      <p:sp>
        <p:nvSpPr>
          <p:cNvPr id="4" name="Text Placeholder 3"/>
          <p:cNvSpPr>
            <a:spLocks noGrp="1"/>
          </p:cNvSpPr>
          <p:nvPr>
            <p:ph type="body" idx="14"/>
          </p:nvPr>
        </p:nvSpPr>
        <p:spPr/>
        <p:txBody>
          <a:bodyPr/>
          <a:lstStyle/>
          <a:p>
            <a:r>
              <a:rPr lang="en-IE" dirty="0" smtClean="0"/>
              <a:t>DS3 RoCoF Project </a:t>
            </a:r>
            <a:endParaRPr lang="en-IE" dirty="0"/>
          </a:p>
        </p:txBody>
      </p:sp>
    </p:spTree>
    <p:extLst>
      <p:ext uri="{BB962C8B-B14F-4D97-AF65-F5344CB8AC3E}">
        <p14:creationId xmlns:p14="http://schemas.microsoft.com/office/powerpoint/2010/main" val="3857269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5394" y="-33750"/>
            <a:ext cx="8580438" cy="9604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400" b="1" kern="1200">
                <a:solidFill>
                  <a:srgbClr val="767676"/>
                </a:solidFill>
                <a:latin typeface="Arial"/>
                <a:ea typeface="+mj-ea"/>
                <a:cs typeface="Arial"/>
              </a:defRPr>
            </a:lvl1pPr>
          </a:lstStyle>
          <a:p>
            <a:r>
              <a:rPr lang="en-IE" dirty="0" smtClean="0"/>
              <a:t>RoCoF Status – May 2019</a:t>
            </a:r>
            <a:endParaRPr lang="en-IE" sz="2000" i="1" dirty="0">
              <a:solidFill>
                <a:srgbClr val="FF0000"/>
              </a:solidFill>
            </a:endParaRPr>
          </a:p>
        </p:txBody>
      </p:sp>
      <p:pic>
        <p:nvPicPr>
          <p:cNvPr id="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012" y="152400"/>
            <a:ext cx="601995" cy="58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Slide Number Placeholder 19"/>
          <p:cNvSpPr>
            <a:spLocks noGrp="1"/>
          </p:cNvSpPr>
          <p:nvPr>
            <p:ph type="sldNum" sz="quarter" idx="12"/>
          </p:nvPr>
        </p:nvSpPr>
        <p:spPr>
          <a:xfrm>
            <a:off x="6622232" y="6474072"/>
            <a:ext cx="2133600" cy="365125"/>
          </a:xfrm>
        </p:spPr>
        <p:txBody>
          <a:bodyPr/>
          <a:lstStyle/>
          <a:p>
            <a:fld id="{5FB7565F-6F61-4E91-B175-0B34AD3480FE}" type="slidenum">
              <a:rPr lang="en-IE" altLang="en-US" smtClean="0">
                <a:solidFill>
                  <a:prstClr val="black">
                    <a:tint val="75000"/>
                  </a:prstClr>
                </a:solidFill>
              </a:rPr>
              <a:pPr/>
              <a:t>35</a:t>
            </a:fld>
            <a:endParaRPr lang="en-IE" altLang="en-US" dirty="0">
              <a:solidFill>
                <a:prstClr val="black">
                  <a:tint val="75000"/>
                </a:prstClr>
              </a:solidFill>
            </a:endParaRPr>
          </a:p>
        </p:txBody>
      </p:sp>
      <p:cxnSp>
        <p:nvCxnSpPr>
          <p:cNvPr id="24" name="Straight Arrow Connector 23"/>
          <p:cNvCxnSpPr/>
          <p:nvPr/>
        </p:nvCxnSpPr>
        <p:spPr>
          <a:xfrm>
            <a:off x="647700" y="1085850"/>
            <a:ext cx="6619875" cy="0"/>
          </a:xfrm>
          <a:prstGeom prst="straightConnector1">
            <a:avLst/>
          </a:prstGeom>
          <a:ln w="25400">
            <a:solidFill>
              <a:srgbClr val="C8B474"/>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Rounded Rectangle 40"/>
          <p:cNvSpPr/>
          <p:nvPr/>
        </p:nvSpPr>
        <p:spPr>
          <a:xfrm>
            <a:off x="7410450" y="745714"/>
            <a:ext cx="1190625" cy="4755450"/>
          </a:xfrm>
          <a:prstGeom prst="roundRect">
            <a:avLst/>
          </a:prstGeom>
          <a:solidFill>
            <a:srgbClr val="C8B4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IE" sz="2400" b="1" dirty="0">
                <a:solidFill>
                  <a:prstClr val="white"/>
                </a:solidFill>
              </a:rPr>
              <a:t>RoCoF 1Hz/s</a:t>
            </a:r>
          </a:p>
        </p:txBody>
      </p:sp>
      <p:cxnSp>
        <p:nvCxnSpPr>
          <p:cNvPr id="44" name="Straight Arrow Connector 43"/>
          <p:cNvCxnSpPr/>
          <p:nvPr/>
        </p:nvCxnSpPr>
        <p:spPr>
          <a:xfrm>
            <a:off x="647700" y="1743075"/>
            <a:ext cx="6619875" cy="0"/>
          </a:xfrm>
          <a:prstGeom prst="straightConnector1">
            <a:avLst/>
          </a:prstGeom>
          <a:ln>
            <a:solidFill>
              <a:srgbClr val="157C8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647699" y="3152775"/>
            <a:ext cx="6619875" cy="0"/>
          </a:xfrm>
          <a:prstGeom prst="straightConnector1">
            <a:avLst/>
          </a:prstGeom>
          <a:ln>
            <a:solidFill>
              <a:srgbClr val="157C85"/>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47698" y="745713"/>
            <a:ext cx="2938463" cy="369332"/>
          </a:xfrm>
          <a:prstGeom prst="rect">
            <a:avLst/>
          </a:prstGeom>
          <a:noFill/>
        </p:spPr>
        <p:txBody>
          <a:bodyPr wrap="square" rtlCol="0">
            <a:spAutoFit/>
          </a:bodyPr>
          <a:lstStyle/>
          <a:p>
            <a:pPr defTabSz="914400"/>
            <a:r>
              <a:rPr lang="en-IE" b="1" dirty="0" smtClean="0">
                <a:solidFill>
                  <a:srgbClr val="C8B474"/>
                </a:solidFill>
              </a:rPr>
              <a:t>TOTAL (approx. 11,591 MW)</a:t>
            </a:r>
            <a:endParaRPr lang="en-IE" b="1" dirty="0">
              <a:solidFill>
                <a:srgbClr val="C8B474"/>
              </a:solidFill>
            </a:endParaRPr>
          </a:p>
        </p:txBody>
      </p:sp>
      <p:sp>
        <p:nvSpPr>
          <p:cNvPr id="47" name="TextBox 46"/>
          <p:cNvSpPr txBox="1"/>
          <p:nvPr/>
        </p:nvSpPr>
        <p:spPr>
          <a:xfrm>
            <a:off x="647699" y="1393413"/>
            <a:ext cx="5876926" cy="369332"/>
          </a:xfrm>
          <a:prstGeom prst="rect">
            <a:avLst/>
          </a:prstGeom>
          <a:noFill/>
        </p:spPr>
        <p:txBody>
          <a:bodyPr wrap="square" rtlCol="0">
            <a:spAutoFit/>
          </a:bodyPr>
          <a:lstStyle/>
          <a:p>
            <a:pPr defTabSz="914400"/>
            <a:r>
              <a:rPr lang="en-IE" b="1" dirty="0" smtClean="0">
                <a:solidFill>
                  <a:srgbClr val="157C85"/>
                </a:solidFill>
              </a:rPr>
              <a:t>Conventional Generation (8,638MW total)</a:t>
            </a:r>
            <a:endParaRPr lang="en-IE" b="1" dirty="0">
              <a:solidFill>
                <a:srgbClr val="157C85"/>
              </a:solidFill>
            </a:endParaRPr>
          </a:p>
        </p:txBody>
      </p:sp>
      <p:sp>
        <p:nvSpPr>
          <p:cNvPr id="48" name="TextBox 47"/>
          <p:cNvSpPr txBox="1"/>
          <p:nvPr/>
        </p:nvSpPr>
        <p:spPr>
          <a:xfrm>
            <a:off x="647700" y="2829163"/>
            <a:ext cx="4981575" cy="369332"/>
          </a:xfrm>
          <a:prstGeom prst="rect">
            <a:avLst/>
          </a:prstGeom>
          <a:noFill/>
        </p:spPr>
        <p:txBody>
          <a:bodyPr wrap="square" rtlCol="0">
            <a:spAutoFit/>
          </a:bodyPr>
          <a:lstStyle/>
          <a:p>
            <a:pPr defTabSz="914400"/>
            <a:r>
              <a:rPr lang="en-IE" b="1" dirty="0" smtClean="0">
                <a:solidFill>
                  <a:srgbClr val="157C85"/>
                </a:solidFill>
              </a:rPr>
              <a:t>Wind (2,223 MW total)</a:t>
            </a:r>
            <a:endParaRPr lang="en-IE" b="1" dirty="0">
              <a:solidFill>
                <a:srgbClr val="157C85"/>
              </a:solidFill>
            </a:endParaRPr>
          </a:p>
        </p:txBody>
      </p:sp>
      <p:cxnSp>
        <p:nvCxnSpPr>
          <p:cNvPr id="49" name="Straight Arrow Connector 48"/>
          <p:cNvCxnSpPr/>
          <p:nvPr/>
        </p:nvCxnSpPr>
        <p:spPr>
          <a:xfrm>
            <a:off x="647699" y="4467225"/>
            <a:ext cx="6619875" cy="0"/>
          </a:xfrm>
          <a:prstGeom prst="straightConnector1">
            <a:avLst/>
          </a:prstGeom>
          <a:ln>
            <a:solidFill>
              <a:srgbClr val="157C85"/>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47700" y="4155043"/>
            <a:ext cx="5791200" cy="369332"/>
          </a:xfrm>
          <a:prstGeom prst="rect">
            <a:avLst/>
          </a:prstGeom>
          <a:noFill/>
        </p:spPr>
        <p:txBody>
          <a:bodyPr wrap="square" rtlCol="0">
            <a:spAutoFit/>
          </a:bodyPr>
          <a:lstStyle/>
          <a:p>
            <a:pPr defTabSz="914400"/>
            <a:r>
              <a:rPr lang="en-IE" b="1" dirty="0" smtClean="0">
                <a:solidFill>
                  <a:srgbClr val="157C85"/>
                </a:solidFill>
              </a:rPr>
              <a:t>Small-scale/embedded (approx. 740 MW total)</a:t>
            </a:r>
            <a:endParaRPr lang="en-IE" b="1" dirty="0">
              <a:solidFill>
                <a:srgbClr val="157C85"/>
              </a:solidFill>
            </a:endParaRPr>
          </a:p>
        </p:txBody>
      </p:sp>
      <p:sp>
        <p:nvSpPr>
          <p:cNvPr id="46" name="Isosceles Triangle 45"/>
          <p:cNvSpPr/>
          <p:nvPr/>
        </p:nvSpPr>
        <p:spPr>
          <a:xfrm>
            <a:off x="4848519" y="1743075"/>
            <a:ext cx="371474" cy="285750"/>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IE" dirty="0">
              <a:solidFill>
                <a:prstClr val="white"/>
              </a:solidFill>
            </a:endParaRPr>
          </a:p>
        </p:txBody>
      </p:sp>
      <p:sp>
        <p:nvSpPr>
          <p:cNvPr id="51" name="TextBox 50"/>
          <p:cNvSpPr txBox="1"/>
          <p:nvPr/>
        </p:nvSpPr>
        <p:spPr>
          <a:xfrm>
            <a:off x="2506981" y="1724025"/>
            <a:ext cx="2479650" cy="338554"/>
          </a:xfrm>
          <a:prstGeom prst="rect">
            <a:avLst/>
          </a:prstGeom>
          <a:noFill/>
        </p:spPr>
        <p:txBody>
          <a:bodyPr wrap="square" rtlCol="0">
            <a:spAutoFit/>
          </a:bodyPr>
          <a:lstStyle/>
          <a:p>
            <a:pPr defTabSz="914400"/>
            <a:r>
              <a:rPr lang="en-IE" sz="1600" dirty="0" smtClean="0">
                <a:solidFill>
                  <a:prstClr val="black"/>
                </a:solidFill>
              </a:rPr>
              <a:t>6,101 MW (71%) complete</a:t>
            </a:r>
            <a:endParaRPr lang="en-IE" sz="1600" dirty="0">
              <a:solidFill>
                <a:prstClr val="black"/>
              </a:solidFill>
            </a:endParaRPr>
          </a:p>
        </p:txBody>
      </p:sp>
      <p:sp>
        <p:nvSpPr>
          <p:cNvPr id="53" name="Isosceles Triangle 52"/>
          <p:cNvSpPr/>
          <p:nvPr/>
        </p:nvSpPr>
        <p:spPr>
          <a:xfrm>
            <a:off x="6818289" y="3157954"/>
            <a:ext cx="371474" cy="285750"/>
          </a:xfrm>
          <a:prstGeom prst="triangl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IE" dirty="0">
              <a:solidFill>
                <a:prstClr val="white"/>
              </a:solidFill>
            </a:endParaRPr>
          </a:p>
        </p:txBody>
      </p:sp>
      <p:sp>
        <p:nvSpPr>
          <p:cNvPr id="54" name="TextBox 53"/>
          <p:cNvSpPr txBox="1"/>
          <p:nvPr/>
        </p:nvSpPr>
        <p:spPr>
          <a:xfrm>
            <a:off x="4398753" y="3129379"/>
            <a:ext cx="2494783" cy="338554"/>
          </a:xfrm>
          <a:prstGeom prst="rect">
            <a:avLst/>
          </a:prstGeom>
          <a:noFill/>
        </p:spPr>
        <p:txBody>
          <a:bodyPr wrap="square" rtlCol="0">
            <a:spAutoFit/>
          </a:bodyPr>
          <a:lstStyle/>
          <a:p>
            <a:pPr defTabSz="914400"/>
            <a:r>
              <a:rPr lang="en-IE" sz="1600" dirty="0" smtClean="0">
                <a:solidFill>
                  <a:prstClr val="black"/>
                </a:solidFill>
              </a:rPr>
              <a:t>2,223 MW (100%) complete</a:t>
            </a:r>
            <a:endParaRPr lang="en-IE" sz="1600" dirty="0">
              <a:solidFill>
                <a:prstClr val="black"/>
              </a:solidFill>
            </a:endParaRPr>
          </a:p>
        </p:txBody>
      </p:sp>
      <p:sp>
        <p:nvSpPr>
          <p:cNvPr id="55" name="Isosceles Triangle 54"/>
          <p:cNvSpPr/>
          <p:nvPr/>
        </p:nvSpPr>
        <p:spPr>
          <a:xfrm>
            <a:off x="4733926" y="4495800"/>
            <a:ext cx="371474" cy="285750"/>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IE" dirty="0">
              <a:solidFill>
                <a:prstClr val="white"/>
              </a:solidFill>
            </a:endParaRPr>
          </a:p>
        </p:txBody>
      </p:sp>
      <p:sp>
        <p:nvSpPr>
          <p:cNvPr id="56" name="TextBox 55"/>
          <p:cNvSpPr txBox="1"/>
          <p:nvPr/>
        </p:nvSpPr>
        <p:spPr>
          <a:xfrm>
            <a:off x="2572652" y="4476750"/>
            <a:ext cx="2242235" cy="338554"/>
          </a:xfrm>
          <a:prstGeom prst="rect">
            <a:avLst/>
          </a:prstGeom>
          <a:noFill/>
        </p:spPr>
        <p:txBody>
          <a:bodyPr wrap="square" rtlCol="0">
            <a:spAutoFit/>
          </a:bodyPr>
          <a:lstStyle/>
          <a:p>
            <a:pPr defTabSz="914400"/>
            <a:r>
              <a:rPr lang="en-IE" sz="1600" dirty="0" smtClean="0">
                <a:solidFill>
                  <a:prstClr val="black"/>
                </a:solidFill>
              </a:rPr>
              <a:t>514 MW (69%) complete</a:t>
            </a:r>
            <a:endParaRPr lang="en-IE" sz="1600" dirty="0">
              <a:solidFill>
                <a:prstClr val="black"/>
              </a:solidFill>
            </a:endParaRPr>
          </a:p>
        </p:txBody>
      </p:sp>
      <p:sp>
        <p:nvSpPr>
          <p:cNvPr id="57" name="Isosceles Triangle 56"/>
          <p:cNvSpPr/>
          <p:nvPr/>
        </p:nvSpPr>
        <p:spPr>
          <a:xfrm>
            <a:off x="5343526" y="1105520"/>
            <a:ext cx="371474" cy="285750"/>
          </a:xfrm>
          <a:prstGeom prst="triangle">
            <a:avLst/>
          </a:prstGeom>
          <a:solidFill>
            <a:srgbClr val="C8B474"/>
          </a:solidFill>
          <a:ln>
            <a:solidFill>
              <a:srgbClr val="C8B47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IE" dirty="0">
              <a:solidFill>
                <a:prstClr val="white"/>
              </a:solidFill>
            </a:endParaRPr>
          </a:p>
        </p:txBody>
      </p:sp>
      <p:sp>
        <p:nvSpPr>
          <p:cNvPr id="58" name="TextBox 57"/>
          <p:cNvSpPr txBox="1"/>
          <p:nvPr/>
        </p:nvSpPr>
        <p:spPr>
          <a:xfrm>
            <a:off x="3028214" y="1086470"/>
            <a:ext cx="2510574" cy="338554"/>
          </a:xfrm>
          <a:prstGeom prst="rect">
            <a:avLst/>
          </a:prstGeom>
          <a:noFill/>
        </p:spPr>
        <p:txBody>
          <a:bodyPr wrap="square" rtlCol="0">
            <a:spAutoFit/>
          </a:bodyPr>
          <a:lstStyle/>
          <a:p>
            <a:pPr defTabSz="914400"/>
            <a:r>
              <a:rPr lang="en-IE" sz="1600" dirty="0" smtClean="0">
                <a:solidFill>
                  <a:prstClr val="black"/>
                </a:solidFill>
              </a:rPr>
              <a:t>8,838 MW (76%) complete</a:t>
            </a:r>
            <a:endParaRPr lang="en-IE" sz="1600" dirty="0">
              <a:solidFill>
                <a:prstClr val="black"/>
              </a:solidFill>
            </a:endParaRPr>
          </a:p>
        </p:txBody>
      </p:sp>
      <p:sp>
        <p:nvSpPr>
          <p:cNvPr id="52" name="TextBox 51"/>
          <p:cNvSpPr txBox="1"/>
          <p:nvPr/>
        </p:nvSpPr>
        <p:spPr>
          <a:xfrm>
            <a:off x="706752" y="2067580"/>
            <a:ext cx="4649205" cy="523220"/>
          </a:xfrm>
          <a:prstGeom prst="rect">
            <a:avLst/>
          </a:prstGeom>
          <a:noFill/>
        </p:spPr>
        <p:txBody>
          <a:bodyPr wrap="square" rtlCol="0">
            <a:spAutoFit/>
          </a:bodyPr>
          <a:lstStyle/>
          <a:p>
            <a:pPr marL="285750" indent="-285750" defTabSz="914400">
              <a:buFont typeface="Arial" panose="020B0604020202020204" pitchFamily="34" charset="0"/>
              <a:buChar char="•"/>
            </a:pPr>
            <a:r>
              <a:rPr lang="en-IE" sz="1400" dirty="0" smtClean="0">
                <a:solidFill>
                  <a:prstClr val="black"/>
                </a:solidFill>
              </a:rPr>
              <a:t>19 out of 24 high and mid-priority units compliant</a:t>
            </a:r>
          </a:p>
          <a:p>
            <a:pPr marL="285750" indent="-285750" defTabSz="914400">
              <a:buFont typeface="Arial" panose="020B0604020202020204" pitchFamily="34" charset="0"/>
              <a:buChar char="•"/>
            </a:pPr>
            <a:r>
              <a:rPr lang="en-IE" sz="1400" dirty="0" smtClean="0">
                <a:solidFill>
                  <a:prstClr val="black"/>
                </a:solidFill>
              </a:rPr>
              <a:t>Engagement ongoing in both jurisdictions</a:t>
            </a:r>
            <a:endParaRPr lang="en-IE" sz="1400" dirty="0">
              <a:solidFill>
                <a:prstClr val="black"/>
              </a:solidFill>
            </a:endParaRPr>
          </a:p>
        </p:txBody>
      </p:sp>
      <p:sp>
        <p:nvSpPr>
          <p:cNvPr id="59" name="Rounded Rectangle 58"/>
          <p:cNvSpPr/>
          <p:nvPr/>
        </p:nvSpPr>
        <p:spPr>
          <a:xfrm>
            <a:off x="5333098" y="1885950"/>
            <a:ext cx="1934476" cy="982456"/>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a:r>
              <a:rPr lang="en-IE" sz="1400" b="1" dirty="0" smtClean="0">
                <a:solidFill>
                  <a:prstClr val="white"/>
                </a:solidFill>
              </a:rPr>
              <a:t>IRE</a:t>
            </a:r>
            <a:r>
              <a:rPr lang="en-IE" sz="1400" dirty="0" smtClean="0">
                <a:solidFill>
                  <a:prstClr val="white"/>
                </a:solidFill>
              </a:rPr>
              <a:t>: 5,115/6,811 MW complete (76%)</a:t>
            </a:r>
          </a:p>
          <a:p>
            <a:pPr defTabSz="914400"/>
            <a:r>
              <a:rPr lang="en-IE" sz="1400" b="1" dirty="0" smtClean="0">
                <a:solidFill>
                  <a:prstClr val="white"/>
                </a:solidFill>
              </a:rPr>
              <a:t>NI</a:t>
            </a:r>
            <a:r>
              <a:rPr lang="en-IE" sz="1400" dirty="0" smtClean="0">
                <a:solidFill>
                  <a:prstClr val="white"/>
                </a:solidFill>
              </a:rPr>
              <a:t>: 986/1,827MW complete (54%) </a:t>
            </a:r>
          </a:p>
        </p:txBody>
      </p:sp>
      <p:sp>
        <p:nvSpPr>
          <p:cNvPr id="62" name="TextBox 61"/>
          <p:cNvSpPr txBox="1"/>
          <p:nvPr/>
        </p:nvSpPr>
        <p:spPr>
          <a:xfrm>
            <a:off x="2618471" y="3523000"/>
            <a:ext cx="4456992" cy="523220"/>
          </a:xfrm>
          <a:prstGeom prst="rect">
            <a:avLst/>
          </a:prstGeom>
          <a:noFill/>
        </p:spPr>
        <p:txBody>
          <a:bodyPr wrap="square" rtlCol="0">
            <a:spAutoFit/>
          </a:bodyPr>
          <a:lstStyle/>
          <a:p>
            <a:pPr marL="285750" indent="-285750" defTabSz="914400">
              <a:buFont typeface="Arial" panose="020B0604020202020204" pitchFamily="34" charset="0"/>
              <a:buChar char="•"/>
            </a:pPr>
            <a:r>
              <a:rPr lang="en-IE" sz="1400" dirty="0" smtClean="0">
                <a:solidFill>
                  <a:prstClr val="black"/>
                </a:solidFill>
              </a:rPr>
              <a:t>Roll-out completed in both jurisdictions as of January 2019</a:t>
            </a:r>
          </a:p>
        </p:txBody>
      </p:sp>
      <p:sp>
        <p:nvSpPr>
          <p:cNvPr id="63" name="TextBox 62"/>
          <p:cNvSpPr txBox="1"/>
          <p:nvPr/>
        </p:nvSpPr>
        <p:spPr>
          <a:xfrm>
            <a:off x="721332" y="4747736"/>
            <a:ext cx="4634625" cy="738664"/>
          </a:xfrm>
          <a:prstGeom prst="rect">
            <a:avLst/>
          </a:prstGeom>
          <a:noFill/>
        </p:spPr>
        <p:txBody>
          <a:bodyPr wrap="square" rtlCol="0">
            <a:spAutoFit/>
          </a:bodyPr>
          <a:lstStyle/>
          <a:p>
            <a:pPr marL="285750" indent="-285750" defTabSz="914400">
              <a:buFont typeface="Arial" panose="020B0604020202020204" pitchFamily="34" charset="0"/>
              <a:buChar char="•"/>
            </a:pPr>
            <a:r>
              <a:rPr lang="en-IE" sz="1400" dirty="0" smtClean="0">
                <a:solidFill>
                  <a:prstClr val="black"/>
                </a:solidFill>
              </a:rPr>
              <a:t>Roll-out in IRE very close to completion</a:t>
            </a:r>
          </a:p>
          <a:p>
            <a:pPr marL="285750" indent="-285750" defTabSz="914400">
              <a:buFont typeface="Arial" panose="020B0604020202020204" pitchFamily="34" charset="0"/>
              <a:buChar char="•"/>
            </a:pPr>
            <a:r>
              <a:rPr lang="en-IE" sz="1400" dirty="0" smtClean="0">
                <a:solidFill>
                  <a:prstClr val="black"/>
                </a:solidFill>
              </a:rPr>
              <a:t>Roll-out in NI targeting Sept 2019 completion – Latest numbers from NIE Networks</a:t>
            </a:r>
            <a:endParaRPr lang="en-IE" sz="1400" dirty="0">
              <a:solidFill>
                <a:prstClr val="black"/>
              </a:solidFill>
            </a:endParaRPr>
          </a:p>
        </p:txBody>
      </p:sp>
      <p:sp>
        <p:nvSpPr>
          <p:cNvPr id="64" name="Rounded Rectangle 63"/>
          <p:cNvSpPr/>
          <p:nvPr/>
        </p:nvSpPr>
        <p:spPr>
          <a:xfrm>
            <a:off x="618223" y="3223784"/>
            <a:ext cx="1952624" cy="982456"/>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a:r>
              <a:rPr lang="en-IE" sz="1400" b="1" dirty="0" smtClean="0">
                <a:solidFill>
                  <a:prstClr val="white"/>
                </a:solidFill>
              </a:rPr>
              <a:t>IRE</a:t>
            </a:r>
            <a:r>
              <a:rPr lang="en-IE" sz="1400" dirty="0" smtClean="0">
                <a:solidFill>
                  <a:prstClr val="white"/>
                </a:solidFill>
              </a:rPr>
              <a:t>: 1,266/1,266 MW complete (100%)</a:t>
            </a:r>
          </a:p>
          <a:p>
            <a:pPr defTabSz="914400"/>
            <a:r>
              <a:rPr lang="en-IE" sz="1400" b="1" dirty="0" smtClean="0">
                <a:solidFill>
                  <a:prstClr val="white"/>
                </a:solidFill>
              </a:rPr>
              <a:t>NI</a:t>
            </a:r>
            <a:r>
              <a:rPr lang="en-IE" sz="1400" dirty="0" smtClean="0">
                <a:solidFill>
                  <a:prstClr val="white"/>
                </a:solidFill>
              </a:rPr>
              <a:t>: 957/957 </a:t>
            </a:r>
            <a:r>
              <a:rPr lang="en-IE" sz="1400" dirty="0">
                <a:solidFill>
                  <a:prstClr val="white"/>
                </a:solidFill>
              </a:rPr>
              <a:t>MW complete </a:t>
            </a:r>
            <a:r>
              <a:rPr lang="en-IE" sz="1400" dirty="0" smtClean="0">
                <a:solidFill>
                  <a:prstClr val="white"/>
                </a:solidFill>
              </a:rPr>
              <a:t>(100%)</a:t>
            </a:r>
            <a:endParaRPr lang="en-IE" sz="1400" dirty="0">
              <a:solidFill>
                <a:prstClr val="white"/>
              </a:solidFill>
            </a:endParaRPr>
          </a:p>
        </p:txBody>
      </p:sp>
      <p:sp>
        <p:nvSpPr>
          <p:cNvPr id="65" name="Rounded Rectangle 64"/>
          <p:cNvSpPr/>
          <p:nvPr/>
        </p:nvSpPr>
        <p:spPr>
          <a:xfrm>
            <a:off x="5333097" y="4562475"/>
            <a:ext cx="1952624" cy="938689"/>
          </a:xfrm>
          <a:prstGeom prst="round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a:r>
              <a:rPr lang="en-IE" sz="1400" b="1" dirty="0" smtClean="0">
                <a:solidFill>
                  <a:prstClr val="white"/>
                </a:solidFill>
              </a:rPr>
              <a:t>IRE</a:t>
            </a:r>
            <a:r>
              <a:rPr lang="en-IE" sz="1400" dirty="0" smtClean="0">
                <a:solidFill>
                  <a:prstClr val="white"/>
                </a:solidFill>
              </a:rPr>
              <a:t>: 340/340 MW complete (100%)</a:t>
            </a:r>
          </a:p>
          <a:p>
            <a:pPr defTabSz="914400"/>
            <a:r>
              <a:rPr lang="en-IE" sz="1400" b="1" dirty="0" smtClean="0">
                <a:solidFill>
                  <a:prstClr val="white"/>
                </a:solidFill>
              </a:rPr>
              <a:t>NI</a:t>
            </a:r>
            <a:r>
              <a:rPr lang="en-IE" sz="1400" dirty="0" smtClean="0">
                <a:solidFill>
                  <a:prstClr val="white"/>
                </a:solidFill>
              </a:rPr>
              <a:t>: </a:t>
            </a:r>
            <a:r>
              <a:rPr lang="en-IE" sz="1400" dirty="0">
                <a:solidFill>
                  <a:prstClr val="white"/>
                </a:solidFill>
              </a:rPr>
              <a:t>174/400 </a:t>
            </a:r>
            <a:r>
              <a:rPr lang="en-IE" sz="1400" dirty="0" smtClean="0">
                <a:solidFill>
                  <a:prstClr val="white"/>
                </a:solidFill>
              </a:rPr>
              <a:t>MW complete (44%)</a:t>
            </a:r>
            <a:endParaRPr lang="en-IE" sz="1400" dirty="0">
              <a:solidFill>
                <a:prstClr val="white"/>
              </a:solidFill>
            </a:endParaRPr>
          </a:p>
        </p:txBody>
      </p:sp>
    </p:spTree>
    <p:extLst>
      <p:ext uri="{BB962C8B-B14F-4D97-AF65-F5344CB8AC3E}">
        <p14:creationId xmlns:p14="http://schemas.microsoft.com/office/powerpoint/2010/main" val="2404796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3"/>
          </p:nvPr>
        </p:nvSpPr>
        <p:spPr/>
        <p:txBody>
          <a:bodyPr/>
          <a:lstStyle/>
          <a:p>
            <a:r>
              <a:rPr lang="en-US" dirty="0" smtClean="0"/>
              <a:t> Ian Connaughton</a:t>
            </a:r>
            <a:endParaRPr lang="en-US" dirty="0"/>
          </a:p>
        </p:txBody>
      </p:sp>
      <p:sp>
        <p:nvSpPr>
          <p:cNvPr id="2" name="Text Placeholder 1"/>
          <p:cNvSpPr>
            <a:spLocks noGrp="1"/>
          </p:cNvSpPr>
          <p:nvPr>
            <p:ph type="body" idx="14"/>
          </p:nvPr>
        </p:nvSpPr>
        <p:spPr/>
        <p:txBody>
          <a:bodyPr/>
          <a:lstStyle/>
          <a:p>
            <a:r>
              <a:rPr lang="en-US" dirty="0" smtClean="0"/>
              <a:t>RoCoF Trial and SNSP moves</a:t>
            </a:r>
            <a:endParaRPr lang="en-IE" dirty="0"/>
          </a:p>
        </p:txBody>
      </p:sp>
    </p:spTree>
    <p:extLst>
      <p:ext uri="{BB962C8B-B14F-4D97-AF65-F5344CB8AC3E}">
        <p14:creationId xmlns:p14="http://schemas.microsoft.com/office/powerpoint/2010/main" val="25569820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87168" y="514771"/>
            <a:ext cx="7485343" cy="2697061"/>
            <a:chOff x="625502" y="1059936"/>
            <a:chExt cx="7632365" cy="3062036"/>
          </a:xfrm>
          <a:solidFill>
            <a:srgbClr val="C8B474"/>
          </a:solidFill>
        </p:grpSpPr>
        <p:sp>
          <p:nvSpPr>
            <p:cNvPr id="11" name="Freeform 10"/>
            <p:cNvSpPr/>
            <p:nvPr/>
          </p:nvSpPr>
          <p:spPr>
            <a:xfrm>
              <a:off x="625502" y="1059936"/>
              <a:ext cx="2505878" cy="1065718"/>
            </a:xfrm>
            <a:custGeom>
              <a:avLst/>
              <a:gdLst>
                <a:gd name="connsiteX0" fmla="*/ 0 w 2505878"/>
                <a:gd name="connsiteY0" fmla="*/ 177623 h 1065718"/>
                <a:gd name="connsiteX1" fmla="*/ 177623 w 2505878"/>
                <a:gd name="connsiteY1" fmla="*/ 0 h 1065718"/>
                <a:gd name="connsiteX2" fmla="*/ 2328255 w 2505878"/>
                <a:gd name="connsiteY2" fmla="*/ 0 h 1065718"/>
                <a:gd name="connsiteX3" fmla="*/ 2505878 w 2505878"/>
                <a:gd name="connsiteY3" fmla="*/ 177623 h 1065718"/>
                <a:gd name="connsiteX4" fmla="*/ 2505878 w 2505878"/>
                <a:gd name="connsiteY4" fmla="*/ 888095 h 1065718"/>
                <a:gd name="connsiteX5" fmla="*/ 2328255 w 2505878"/>
                <a:gd name="connsiteY5" fmla="*/ 1065718 h 1065718"/>
                <a:gd name="connsiteX6" fmla="*/ 177623 w 2505878"/>
                <a:gd name="connsiteY6" fmla="*/ 1065718 h 1065718"/>
                <a:gd name="connsiteX7" fmla="*/ 0 w 2505878"/>
                <a:gd name="connsiteY7" fmla="*/ 888095 h 1065718"/>
                <a:gd name="connsiteX8" fmla="*/ 0 w 2505878"/>
                <a:gd name="connsiteY8" fmla="*/ 177623 h 106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5878" h="1065718">
                  <a:moveTo>
                    <a:pt x="0" y="177623"/>
                  </a:moveTo>
                  <a:cubicBezTo>
                    <a:pt x="0" y="79525"/>
                    <a:pt x="79525" y="0"/>
                    <a:pt x="177623" y="0"/>
                  </a:cubicBezTo>
                  <a:lnTo>
                    <a:pt x="2328255" y="0"/>
                  </a:lnTo>
                  <a:cubicBezTo>
                    <a:pt x="2426353" y="0"/>
                    <a:pt x="2505878" y="79525"/>
                    <a:pt x="2505878" y="177623"/>
                  </a:cubicBezTo>
                  <a:lnTo>
                    <a:pt x="2505878" y="888095"/>
                  </a:lnTo>
                  <a:cubicBezTo>
                    <a:pt x="2505878" y="986193"/>
                    <a:pt x="2426353" y="1065718"/>
                    <a:pt x="2328255" y="1065718"/>
                  </a:cubicBezTo>
                  <a:lnTo>
                    <a:pt x="177623" y="1065718"/>
                  </a:lnTo>
                  <a:cubicBezTo>
                    <a:pt x="79525" y="1065718"/>
                    <a:pt x="0" y="986193"/>
                    <a:pt x="0" y="888095"/>
                  </a:cubicBezTo>
                  <a:lnTo>
                    <a:pt x="0" y="177623"/>
                  </a:lnTo>
                  <a:close/>
                </a:path>
              </a:pathLst>
            </a:custGeom>
            <a:grpFill/>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24414" tIns="124414" rIns="124414" bIns="124414" numCol="1" spcCol="1270" anchor="ctr" anchorCtr="0">
              <a:noAutofit/>
            </a:bodyPr>
            <a:lstStyle/>
            <a:p>
              <a:pPr lvl="0" algn="ctr" defTabSz="844550">
                <a:lnSpc>
                  <a:spcPct val="90000"/>
                </a:lnSpc>
                <a:spcBef>
                  <a:spcPct val="0"/>
                </a:spcBef>
                <a:spcAft>
                  <a:spcPct val="35000"/>
                </a:spcAft>
              </a:pPr>
              <a:r>
                <a:rPr lang="en-IE" sz="1900" b="1" kern="1200" dirty="0" smtClean="0"/>
                <a:t>PHASE 1 ('As-is' Operational Constraint)</a:t>
              </a:r>
              <a:endParaRPr lang="en-IE" sz="1900" kern="1200" dirty="0"/>
            </a:p>
          </p:txBody>
        </p:sp>
        <p:sp>
          <p:nvSpPr>
            <p:cNvPr id="12" name="Freeform 11"/>
            <p:cNvSpPr/>
            <p:nvPr/>
          </p:nvSpPr>
          <p:spPr>
            <a:xfrm>
              <a:off x="3172952" y="2048144"/>
              <a:ext cx="2505878" cy="1065718"/>
            </a:xfrm>
            <a:custGeom>
              <a:avLst/>
              <a:gdLst>
                <a:gd name="connsiteX0" fmla="*/ 0 w 2505878"/>
                <a:gd name="connsiteY0" fmla="*/ 177623 h 1065718"/>
                <a:gd name="connsiteX1" fmla="*/ 177623 w 2505878"/>
                <a:gd name="connsiteY1" fmla="*/ 0 h 1065718"/>
                <a:gd name="connsiteX2" fmla="*/ 2328255 w 2505878"/>
                <a:gd name="connsiteY2" fmla="*/ 0 h 1065718"/>
                <a:gd name="connsiteX3" fmla="*/ 2505878 w 2505878"/>
                <a:gd name="connsiteY3" fmla="*/ 177623 h 1065718"/>
                <a:gd name="connsiteX4" fmla="*/ 2505878 w 2505878"/>
                <a:gd name="connsiteY4" fmla="*/ 888095 h 1065718"/>
                <a:gd name="connsiteX5" fmla="*/ 2328255 w 2505878"/>
                <a:gd name="connsiteY5" fmla="*/ 1065718 h 1065718"/>
                <a:gd name="connsiteX6" fmla="*/ 177623 w 2505878"/>
                <a:gd name="connsiteY6" fmla="*/ 1065718 h 1065718"/>
                <a:gd name="connsiteX7" fmla="*/ 0 w 2505878"/>
                <a:gd name="connsiteY7" fmla="*/ 888095 h 1065718"/>
                <a:gd name="connsiteX8" fmla="*/ 0 w 2505878"/>
                <a:gd name="connsiteY8" fmla="*/ 177623 h 106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5878" h="1065718">
                  <a:moveTo>
                    <a:pt x="0" y="177623"/>
                  </a:moveTo>
                  <a:cubicBezTo>
                    <a:pt x="0" y="79525"/>
                    <a:pt x="79525" y="0"/>
                    <a:pt x="177623" y="0"/>
                  </a:cubicBezTo>
                  <a:lnTo>
                    <a:pt x="2328255" y="0"/>
                  </a:lnTo>
                  <a:cubicBezTo>
                    <a:pt x="2426353" y="0"/>
                    <a:pt x="2505878" y="79525"/>
                    <a:pt x="2505878" y="177623"/>
                  </a:cubicBezTo>
                  <a:lnTo>
                    <a:pt x="2505878" y="888095"/>
                  </a:lnTo>
                  <a:cubicBezTo>
                    <a:pt x="2505878" y="986193"/>
                    <a:pt x="2426353" y="1065718"/>
                    <a:pt x="2328255" y="1065718"/>
                  </a:cubicBezTo>
                  <a:lnTo>
                    <a:pt x="177623" y="1065718"/>
                  </a:lnTo>
                  <a:cubicBezTo>
                    <a:pt x="79525" y="1065718"/>
                    <a:pt x="0" y="986193"/>
                    <a:pt x="0" y="888095"/>
                  </a:cubicBezTo>
                  <a:lnTo>
                    <a:pt x="0" y="177623"/>
                  </a:lnTo>
                  <a:close/>
                </a:path>
              </a:pathLst>
            </a:custGeom>
            <a:grpFill/>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24414" tIns="124414" rIns="124414" bIns="124414" numCol="1" spcCol="1270" anchor="ctr" anchorCtr="0">
              <a:noAutofit/>
            </a:bodyPr>
            <a:lstStyle/>
            <a:p>
              <a:pPr lvl="0" algn="ctr" defTabSz="844550">
                <a:lnSpc>
                  <a:spcPct val="90000"/>
                </a:lnSpc>
                <a:spcBef>
                  <a:spcPct val="0"/>
                </a:spcBef>
                <a:spcAft>
                  <a:spcPct val="35000"/>
                </a:spcAft>
              </a:pPr>
              <a:r>
                <a:rPr lang="en-IE" sz="1900" b="1" kern="1200" dirty="0" smtClean="0"/>
                <a:t>PHASE 2 (Updated Operational Constraints)</a:t>
              </a:r>
              <a:endParaRPr lang="en-IE" sz="1900" kern="1200" dirty="0"/>
            </a:p>
          </p:txBody>
        </p:sp>
        <p:sp>
          <p:nvSpPr>
            <p:cNvPr id="13" name="Freeform 12"/>
            <p:cNvSpPr/>
            <p:nvPr/>
          </p:nvSpPr>
          <p:spPr>
            <a:xfrm>
              <a:off x="5751989" y="3056254"/>
              <a:ext cx="2505878" cy="1065718"/>
            </a:xfrm>
            <a:custGeom>
              <a:avLst/>
              <a:gdLst>
                <a:gd name="connsiteX0" fmla="*/ 0 w 2505878"/>
                <a:gd name="connsiteY0" fmla="*/ 177623 h 1065718"/>
                <a:gd name="connsiteX1" fmla="*/ 177623 w 2505878"/>
                <a:gd name="connsiteY1" fmla="*/ 0 h 1065718"/>
                <a:gd name="connsiteX2" fmla="*/ 2328255 w 2505878"/>
                <a:gd name="connsiteY2" fmla="*/ 0 h 1065718"/>
                <a:gd name="connsiteX3" fmla="*/ 2505878 w 2505878"/>
                <a:gd name="connsiteY3" fmla="*/ 177623 h 1065718"/>
                <a:gd name="connsiteX4" fmla="*/ 2505878 w 2505878"/>
                <a:gd name="connsiteY4" fmla="*/ 888095 h 1065718"/>
                <a:gd name="connsiteX5" fmla="*/ 2328255 w 2505878"/>
                <a:gd name="connsiteY5" fmla="*/ 1065718 h 1065718"/>
                <a:gd name="connsiteX6" fmla="*/ 177623 w 2505878"/>
                <a:gd name="connsiteY6" fmla="*/ 1065718 h 1065718"/>
                <a:gd name="connsiteX7" fmla="*/ 0 w 2505878"/>
                <a:gd name="connsiteY7" fmla="*/ 888095 h 1065718"/>
                <a:gd name="connsiteX8" fmla="*/ 0 w 2505878"/>
                <a:gd name="connsiteY8" fmla="*/ 177623 h 106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5878" h="1065718">
                  <a:moveTo>
                    <a:pt x="0" y="177623"/>
                  </a:moveTo>
                  <a:cubicBezTo>
                    <a:pt x="0" y="79525"/>
                    <a:pt x="79525" y="0"/>
                    <a:pt x="177623" y="0"/>
                  </a:cubicBezTo>
                  <a:lnTo>
                    <a:pt x="2328255" y="0"/>
                  </a:lnTo>
                  <a:cubicBezTo>
                    <a:pt x="2426353" y="0"/>
                    <a:pt x="2505878" y="79525"/>
                    <a:pt x="2505878" y="177623"/>
                  </a:cubicBezTo>
                  <a:lnTo>
                    <a:pt x="2505878" y="888095"/>
                  </a:lnTo>
                  <a:cubicBezTo>
                    <a:pt x="2505878" y="986193"/>
                    <a:pt x="2426353" y="1065718"/>
                    <a:pt x="2328255" y="1065718"/>
                  </a:cubicBezTo>
                  <a:lnTo>
                    <a:pt x="177623" y="1065718"/>
                  </a:lnTo>
                  <a:cubicBezTo>
                    <a:pt x="79525" y="1065718"/>
                    <a:pt x="0" y="986193"/>
                    <a:pt x="0" y="888095"/>
                  </a:cubicBezTo>
                  <a:lnTo>
                    <a:pt x="0" y="177623"/>
                  </a:lnTo>
                  <a:close/>
                </a:path>
              </a:pathLst>
            </a:custGeom>
            <a:grpFill/>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24414" tIns="124414" rIns="124414" bIns="124414" numCol="1" spcCol="1270" anchor="ctr" anchorCtr="0">
              <a:noAutofit/>
            </a:bodyPr>
            <a:lstStyle/>
            <a:p>
              <a:pPr lvl="0" algn="ctr" defTabSz="844550">
                <a:lnSpc>
                  <a:spcPct val="90000"/>
                </a:lnSpc>
                <a:spcBef>
                  <a:spcPct val="0"/>
                </a:spcBef>
                <a:spcAft>
                  <a:spcPct val="35000"/>
                </a:spcAft>
              </a:pPr>
              <a:r>
                <a:rPr lang="en-IE" sz="1900" b="1" kern="1200" dirty="0" smtClean="0"/>
                <a:t>PHASE 3 (Increased SNSP 70% Trial)</a:t>
              </a:r>
              <a:endParaRPr lang="en-IE" sz="1900" kern="1200" dirty="0"/>
            </a:p>
          </p:txBody>
        </p:sp>
      </p:grpSp>
      <p:sp>
        <p:nvSpPr>
          <p:cNvPr id="14" name="Bent-Up Arrow 13"/>
          <p:cNvSpPr/>
          <p:nvPr/>
        </p:nvSpPr>
        <p:spPr>
          <a:xfrm rot="5400000">
            <a:off x="2148593" y="1030546"/>
            <a:ext cx="614037" cy="1459870"/>
          </a:xfrm>
          <a:prstGeom prst="bentUpArrow">
            <a:avLst/>
          </a:prstGeom>
          <a:solidFill>
            <a:schemeClr val="bg2">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Bent-Up Arrow 14"/>
          <p:cNvSpPr/>
          <p:nvPr/>
        </p:nvSpPr>
        <p:spPr>
          <a:xfrm rot="5400000">
            <a:off x="4590148" y="1905589"/>
            <a:ext cx="614037" cy="1459870"/>
          </a:xfrm>
          <a:prstGeom prst="bentUpArrow">
            <a:avLst/>
          </a:prstGeom>
          <a:solidFill>
            <a:schemeClr val="bg2">
              <a:lumMod val="5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ight Brace 15"/>
          <p:cNvSpPr/>
          <p:nvPr/>
        </p:nvSpPr>
        <p:spPr>
          <a:xfrm rot="5400000">
            <a:off x="1492416" y="2989371"/>
            <a:ext cx="830865" cy="2448562"/>
          </a:xfrm>
          <a:prstGeom prst="rightBrace">
            <a:avLst/>
          </a:prstGeom>
          <a:ln w="38100">
            <a:solidFill>
              <a:srgbClr val="C8B47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b="1" dirty="0">
              <a:solidFill>
                <a:srgbClr val="C8B474"/>
              </a:solidFill>
            </a:endParaRPr>
          </a:p>
        </p:txBody>
      </p:sp>
      <p:cxnSp>
        <p:nvCxnSpPr>
          <p:cNvPr id="18" name="Straight Connector 17"/>
          <p:cNvCxnSpPr/>
          <p:nvPr/>
        </p:nvCxnSpPr>
        <p:spPr>
          <a:xfrm>
            <a:off x="3180223" y="767336"/>
            <a:ext cx="0" cy="4574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86102" y="648503"/>
            <a:ext cx="0" cy="4693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87167" y="648503"/>
            <a:ext cx="0" cy="4693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232062" y="648503"/>
            <a:ext cx="0" cy="4693459"/>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27584" y="4800801"/>
            <a:ext cx="1977386" cy="646331"/>
          </a:xfrm>
          <a:prstGeom prst="rect">
            <a:avLst/>
          </a:prstGeom>
          <a:noFill/>
        </p:spPr>
        <p:txBody>
          <a:bodyPr wrap="square" rtlCol="0">
            <a:spAutoFit/>
          </a:bodyPr>
          <a:lstStyle/>
          <a:p>
            <a:r>
              <a:rPr lang="en-IE" dirty="0" smtClean="0"/>
              <a:t>50-100 Hrs </a:t>
            </a:r>
          </a:p>
          <a:p>
            <a:r>
              <a:rPr lang="en-IE" dirty="0" smtClean="0"/>
              <a:t>– Up to 3 Months </a:t>
            </a:r>
            <a:endParaRPr lang="en-IE" dirty="0"/>
          </a:p>
        </p:txBody>
      </p:sp>
      <p:sp>
        <p:nvSpPr>
          <p:cNvPr id="29" name="Right Brace 28"/>
          <p:cNvSpPr/>
          <p:nvPr/>
        </p:nvSpPr>
        <p:spPr>
          <a:xfrm rot="5400000">
            <a:off x="4027098" y="2994378"/>
            <a:ext cx="830865" cy="2448562"/>
          </a:xfrm>
          <a:prstGeom prst="rightBrace">
            <a:avLst/>
          </a:prstGeom>
          <a:ln w="38100">
            <a:solidFill>
              <a:srgbClr val="C8B47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b="1" dirty="0"/>
          </a:p>
        </p:txBody>
      </p:sp>
      <p:sp>
        <p:nvSpPr>
          <p:cNvPr id="30" name="TextBox 29"/>
          <p:cNvSpPr txBox="1"/>
          <p:nvPr/>
        </p:nvSpPr>
        <p:spPr>
          <a:xfrm>
            <a:off x="3362266" y="4805808"/>
            <a:ext cx="1977386" cy="646331"/>
          </a:xfrm>
          <a:prstGeom prst="rect">
            <a:avLst/>
          </a:prstGeom>
          <a:noFill/>
        </p:spPr>
        <p:txBody>
          <a:bodyPr wrap="square" rtlCol="0">
            <a:spAutoFit/>
          </a:bodyPr>
          <a:lstStyle/>
          <a:p>
            <a:r>
              <a:rPr lang="en-IE" dirty="0" smtClean="0"/>
              <a:t>&gt;.5 for &gt; 100 Hrs</a:t>
            </a:r>
          </a:p>
          <a:p>
            <a:r>
              <a:rPr lang="en-IE" dirty="0" smtClean="0"/>
              <a:t> – Up to 3 Months </a:t>
            </a:r>
            <a:endParaRPr lang="en-IE" dirty="0"/>
          </a:p>
        </p:txBody>
      </p:sp>
      <p:sp>
        <p:nvSpPr>
          <p:cNvPr id="31" name="Right Brace 30"/>
          <p:cNvSpPr/>
          <p:nvPr/>
        </p:nvSpPr>
        <p:spPr>
          <a:xfrm rot="5400000">
            <a:off x="6523753" y="2976787"/>
            <a:ext cx="830865" cy="2448562"/>
          </a:xfrm>
          <a:prstGeom prst="rightBrace">
            <a:avLst/>
          </a:prstGeom>
          <a:ln w="38100">
            <a:solidFill>
              <a:srgbClr val="C8B47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b="1" dirty="0"/>
          </a:p>
        </p:txBody>
      </p:sp>
      <p:sp>
        <p:nvSpPr>
          <p:cNvPr id="32" name="TextBox 31"/>
          <p:cNvSpPr txBox="1"/>
          <p:nvPr/>
        </p:nvSpPr>
        <p:spPr>
          <a:xfrm>
            <a:off x="6039594" y="4667308"/>
            <a:ext cx="1977386" cy="923330"/>
          </a:xfrm>
          <a:prstGeom prst="rect">
            <a:avLst/>
          </a:prstGeom>
          <a:noFill/>
        </p:spPr>
        <p:txBody>
          <a:bodyPr wrap="square" rtlCol="0">
            <a:spAutoFit/>
          </a:bodyPr>
          <a:lstStyle/>
          <a:p>
            <a:r>
              <a:rPr lang="en-IE" dirty="0" smtClean="0"/>
              <a:t>1Hz </a:t>
            </a:r>
            <a:r>
              <a:rPr lang="en-IE" dirty="0" err="1" smtClean="0"/>
              <a:t>RoCoF</a:t>
            </a:r>
            <a:r>
              <a:rPr lang="en-IE" dirty="0" smtClean="0"/>
              <a:t> and 200 Hrs  70% SNSP </a:t>
            </a:r>
          </a:p>
          <a:p>
            <a:r>
              <a:rPr lang="en-IE" dirty="0" smtClean="0"/>
              <a:t>– Up to 3 Months </a:t>
            </a:r>
            <a:endParaRPr lang="en-IE" dirty="0"/>
          </a:p>
        </p:txBody>
      </p:sp>
      <p:sp>
        <p:nvSpPr>
          <p:cNvPr id="33" name="TextBox 32"/>
          <p:cNvSpPr txBox="1"/>
          <p:nvPr/>
        </p:nvSpPr>
        <p:spPr>
          <a:xfrm>
            <a:off x="1547664" y="40664"/>
            <a:ext cx="5616624" cy="461665"/>
          </a:xfrm>
          <a:prstGeom prst="rect">
            <a:avLst/>
          </a:prstGeom>
          <a:noFill/>
        </p:spPr>
        <p:txBody>
          <a:bodyPr wrap="square" rtlCol="0">
            <a:spAutoFit/>
          </a:bodyPr>
          <a:lstStyle/>
          <a:p>
            <a:pPr algn="ctr"/>
            <a:r>
              <a:rPr lang="en-IE" sz="2400" b="1" dirty="0" err="1" smtClean="0">
                <a:solidFill>
                  <a:srgbClr val="157C85"/>
                </a:solidFill>
              </a:rPr>
              <a:t>RoCoF</a:t>
            </a:r>
            <a:r>
              <a:rPr lang="en-IE" sz="2400" b="1" dirty="0" smtClean="0">
                <a:solidFill>
                  <a:srgbClr val="157C85"/>
                </a:solidFill>
              </a:rPr>
              <a:t> Trial – SNSP 70% Trial </a:t>
            </a:r>
            <a:endParaRPr lang="en-IE" sz="2400" b="1" dirty="0">
              <a:solidFill>
                <a:srgbClr val="157C85"/>
              </a:solidFill>
            </a:endParaRPr>
          </a:p>
        </p:txBody>
      </p:sp>
    </p:spTree>
    <p:extLst>
      <p:ext uri="{BB962C8B-B14F-4D97-AF65-F5344CB8AC3E}">
        <p14:creationId xmlns:p14="http://schemas.microsoft.com/office/powerpoint/2010/main" val="25184831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87777368"/>
              </p:ext>
            </p:extLst>
          </p:nvPr>
        </p:nvGraphicFramePr>
        <p:xfrm>
          <a:off x="143507" y="505668"/>
          <a:ext cx="8667117" cy="5096682"/>
        </p:xfrm>
        <a:graphic>
          <a:graphicData uri="http://schemas.openxmlformats.org/drawingml/2006/table">
            <a:tbl>
              <a:tblPr firstRow="1" firstCol="1" bandRow="1">
                <a:tableStyleId>{5C22544A-7EE6-4342-B048-85BDC9FD1C3A}</a:tableStyleId>
              </a:tblPr>
              <a:tblGrid>
                <a:gridCol w="4777534"/>
                <a:gridCol w="3889583"/>
              </a:tblGrid>
              <a:tr h="272269">
                <a:tc gridSpan="2">
                  <a:txBody>
                    <a:bodyPr/>
                    <a:lstStyle/>
                    <a:p>
                      <a:pPr algn="l">
                        <a:lnSpc>
                          <a:spcPct val="115000"/>
                        </a:lnSpc>
                        <a:spcAft>
                          <a:spcPts val="0"/>
                        </a:spcAft>
                      </a:pPr>
                      <a:r>
                        <a:rPr lang="en-IE" sz="1600" dirty="0">
                          <a:effectLst/>
                        </a:rPr>
                        <a:t>PHASE 1 ('As-is' Operational Constraint)</a:t>
                      </a:r>
                      <a:endParaRPr lang="en-IE" sz="1200" dirty="0">
                        <a:effectLst/>
                        <a:latin typeface="Calibri"/>
                        <a:ea typeface="Calibri"/>
                        <a:cs typeface="Times New Roman"/>
                      </a:endParaRPr>
                    </a:p>
                  </a:txBody>
                  <a:tcPr marL="40144" marR="40144" marT="0" marB="0">
                    <a:solidFill>
                      <a:srgbClr val="C8B474"/>
                    </a:solidFill>
                  </a:tcPr>
                </a:tc>
                <a:tc hMerge="1">
                  <a:txBody>
                    <a:bodyPr/>
                    <a:lstStyle/>
                    <a:p>
                      <a:endParaRPr lang="en-IE"/>
                    </a:p>
                  </a:txBody>
                  <a:tcPr/>
                </a:tc>
              </a:tr>
              <a:tr h="238235">
                <a:tc>
                  <a:txBody>
                    <a:bodyPr/>
                    <a:lstStyle/>
                    <a:p>
                      <a:pPr algn="l">
                        <a:lnSpc>
                          <a:spcPct val="115000"/>
                        </a:lnSpc>
                        <a:spcAft>
                          <a:spcPts val="0"/>
                        </a:spcAft>
                      </a:pPr>
                      <a:r>
                        <a:rPr lang="en-IE" sz="1400" dirty="0">
                          <a:solidFill>
                            <a:schemeClr val="tx1"/>
                          </a:solidFill>
                          <a:effectLst/>
                        </a:rPr>
                        <a:t>Phase 1 - Change </a:t>
                      </a:r>
                      <a:endParaRPr lang="en-IE" sz="1400" dirty="0">
                        <a:solidFill>
                          <a:schemeClr val="tx1"/>
                        </a:solidFill>
                        <a:effectLst/>
                        <a:latin typeface="Calibri"/>
                        <a:ea typeface="Calibri"/>
                        <a:cs typeface="Times New Roman"/>
                      </a:endParaRPr>
                    </a:p>
                  </a:txBody>
                  <a:tcPr marL="40144" marR="40144" marT="0" marB="0">
                    <a:solidFill>
                      <a:srgbClr val="C8B474"/>
                    </a:solidFill>
                  </a:tcPr>
                </a:tc>
                <a:tc>
                  <a:txBody>
                    <a:bodyPr/>
                    <a:lstStyle/>
                    <a:p>
                      <a:pPr algn="l">
                        <a:lnSpc>
                          <a:spcPct val="115000"/>
                        </a:lnSpc>
                        <a:spcAft>
                          <a:spcPts val="0"/>
                        </a:spcAft>
                      </a:pPr>
                      <a:r>
                        <a:rPr lang="en-IE" sz="1400" b="1" dirty="0">
                          <a:effectLst/>
                        </a:rPr>
                        <a:t>Phase 1 Success Criteria</a:t>
                      </a:r>
                      <a:endParaRPr lang="en-IE" sz="1400" b="1" dirty="0">
                        <a:effectLst/>
                        <a:latin typeface="Calibri"/>
                        <a:ea typeface="Calibri"/>
                        <a:cs typeface="Times New Roman"/>
                      </a:endParaRPr>
                    </a:p>
                  </a:txBody>
                  <a:tcPr marL="40144" marR="40144" marT="0" marB="0">
                    <a:solidFill>
                      <a:schemeClr val="bg1">
                        <a:lumMod val="85000"/>
                      </a:schemeClr>
                    </a:solidFill>
                  </a:tcPr>
                </a:tc>
              </a:tr>
              <a:tr h="324515">
                <a:tc>
                  <a:txBody>
                    <a:bodyPr/>
                    <a:lstStyle/>
                    <a:p>
                      <a:pPr algn="l">
                        <a:lnSpc>
                          <a:spcPct val="115000"/>
                        </a:lnSpc>
                        <a:spcAft>
                          <a:spcPts val="0"/>
                        </a:spcAft>
                      </a:pPr>
                      <a:r>
                        <a:rPr lang="en-IE" sz="1400" dirty="0" err="1">
                          <a:effectLst/>
                        </a:rPr>
                        <a:t>RoCoF</a:t>
                      </a:r>
                      <a:r>
                        <a:rPr lang="en-IE" sz="1400" dirty="0">
                          <a:effectLst/>
                        </a:rPr>
                        <a:t> Schedule &amp; Dispatch of 0.5 &gt; x ≤ 1.0 Hz/s</a:t>
                      </a:r>
                      <a:endParaRPr lang="en-IE" sz="1400" dirty="0">
                        <a:effectLst/>
                        <a:latin typeface="Calibri"/>
                        <a:ea typeface="Calibri"/>
                        <a:cs typeface="Times New Roman"/>
                      </a:endParaRPr>
                    </a:p>
                  </a:txBody>
                  <a:tcPr marL="40144" marR="40144" marT="0" marB="0">
                    <a:solidFill>
                      <a:srgbClr val="C8B474"/>
                    </a:solidFill>
                  </a:tcPr>
                </a:tc>
                <a:tc rowSpan="3">
                  <a:txBody>
                    <a:bodyPr/>
                    <a:lstStyle/>
                    <a:p>
                      <a:pPr algn="l">
                        <a:lnSpc>
                          <a:spcPct val="115000"/>
                        </a:lnSpc>
                        <a:spcAft>
                          <a:spcPts val="0"/>
                        </a:spcAft>
                      </a:pPr>
                      <a:r>
                        <a:rPr lang="en-IE" sz="1400" dirty="0">
                          <a:effectLst/>
                        </a:rPr>
                        <a:t>System Operation at &gt; 0.5 Hz/s for between 50-100 hours.</a:t>
                      </a:r>
                      <a:endParaRPr lang="en-IE" sz="1400" dirty="0">
                        <a:effectLst/>
                        <a:latin typeface="Calibri"/>
                        <a:ea typeface="Calibri"/>
                        <a:cs typeface="Times New Roman"/>
                      </a:endParaRPr>
                    </a:p>
                  </a:txBody>
                  <a:tcPr marL="40144" marR="40144" marT="0" marB="0">
                    <a:solidFill>
                      <a:schemeClr val="bg1">
                        <a:lumMod val="85000"/>
                      </a:schemeClr>
                    </a:solidFill>
                  </a:tcPr>
                </a:tc>
              </a:tr>
              <a:tr h="238235">
                <a:tc>
                  <a:txBody>
                    <a:bodyPr/>
                    <a:lstStyle/>
                    <a:p>
                      <a:pPr algn="l">
                        <a:lnSpc>
                          <a:spcPct val="115000"/>
                        </a:lnSpc>
                        <a:spcAft>
                          <a:spcPts val="0"/>
                        </a:spcAft>
                      </a:pPr>
                      <a:r>
                        <a:rPr lang="en-IE" sz="1400" dirty="0">
                          <a:solidFill>
                            <a:schemeClr val="tx1"/>
                          </a:solidFill>
                          <a:effectLst/>
                        </a:rPr>
                        <a:t>Phase 1 - Prerequisites</a:t>
                      </a:r>
                      <a:endParaRPr lang="en-IE" sz="1400" dirty="0">
                        <a:solidFill>
                          <a:schemeClr val="tx1"/>
                        </a:solidFill>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r h="476473">
                <a:tc>
                  <a:txBody>
                    <a:bodyPr/>
                    <a:lstStyle/>
                    <a:p>
                      <a:pPr algn="l">
                        <a:lnSpc>
                          <a:spcPct val="115000"/>
                        </a:lnSpc>
                        <a:spcAft>
                          <a:spcPts val="0"/>
                        </a:spcAft>
                      </a:pPr>
                      <a:r>
                        <a:rPr lang="en-IE" sz="1400" dirty="0">
                          <a:effectLst/>
                        </a:rPr>
                        <a:t>Implementation of WSAT Enhancements –</a:t>
                      </a:r>
                    </a:p>
                    <a:p>
                      <a:pPr algn="l">
                        <a:lnSpc>
                          <a:spcPct val="115000"/>
                        </a:lnSpc>
                        <a:spcAft>
                          <a:spcPts val="0"/>
                        </a:spcAft>
                      </a:pPr>
                      <a:r>
                        <a:rPr lang="en-IE" sz="1400" dirty="0">
                          <a:effectLst/>
                        </a:rPr>
                        <a:t>New contingencies to be agreed with OPRC</a:t>
                      </a:r>
                      <a:endParaRPr lang="en-IE" sz="1400" dirty="0">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r h="238235">
                <a:tc>
                  <a:txBody>
                    <a:bodyPr/>
                    <a:lstStyle/>
                    <a:p>
                      <a:pPr algn="l">
                        <a:lnSpc>
                          <a:spcPct val="115000"/>
                        </a:lnSpc>
                        <a:spcAft>
                          <a:spcPts val="0"/>
                        </a:spcAft>
                      </a:pPr>
                      <a:r>
                        <a:rPr lang="en-IE" sz="1400" dirty="0">
                          <a:effectLst/>
                        </a:rPr>
                        <a:t>Control Centre Trial Plan </a:t>
                      </a:r>
                      <a:endParaRPr lang="en-IE" sz="1400" dirty="0">
                        <a:effectLst/>
                        <a:latin typeface="Calibri"/>
                        <a:ea typeface="Calibri"/>
                        <a:cs typeface="Times New Roman"/>
                      </a:endParaRPr>
                    </a:p>
                  </a:txBody>
                  <a:tcPr marL="40144" marR="40144" marT="0" marB="0">
                    <a:solidFill>
                      <a:srgbClr val="C8B474"/>
                    </a:solidFill>
                  </a:tcPr>
                </a:tc>
                <a:tc rowSpan="2">
                  <a:txBody>
                    <a:bodyPr/>
                    <a:lstStyle/>
                    <a:p>
                      <a:pPr algn="l">
                        <a:lnSpc>
                          <a:spcPct val="115000"/>
                        </a:lnSpc>
                        <a:spcAft>
                          <a:spcPts val="0"/>
                        </a:spcAft>
                      </a:pPr>
                      <a:r>
                        <a:rPr lang="en-IE" sz="1400" dirty="0">
                          <a:effectLst/>
                        </a:rPr>
                        <a:t>No system alerts or major events associated with trial.</a:t>
                      </a:r>
                      <a:endParaRPr lang="en-IE" sz="1400" dirty="0">
                        <a:effectLst/>
                        <a:latin typeface="Calibri"/>
                        <a:ea typeface="Calibri"/>
                        <a:cs typeface="Times New Roman"/>
                      </a:endParaRPr>
                    </a:p>
                  </a:txBody>
                  <a:tcPr marL="40144" marR="40144" marT="0" marB="0">
                    <a:solidFill>
                      <a:schemeClr val="bg1">
                        <a:lumMod val="85000"/>
                      </a:schemeClr>
                    </a:solidFill>
                  </a:tcPr>
                </a:tc>
              </a:tr>
              <a:tr h="714708">
                <a:tc>
                  <a:txBody>
                    <a:bodyPr/>
                    <a:lstStyle/>
                    <a:p>
                      <a:pPr algn="l">
                        <a:lnSpc>
                          <a:spcPct val="115000"/>
                        </a:lnSpc>
                        <a:spcAft>
                          <a:spcPts val="0"/>
                        </a:spcAft>
                      </a:pPr>
                      <a:r>
                        <a:rPr lang="en-IE" sz="1400" dirty="0">
                          <a:effectLst/>
                        </a:rPr>
                        <a:t>Generator Implementation Stream reviewed and presented to OPRC in addition quantification from stakeholders in relation to 1 Hz/s non-compliant generation.</a:t>
                      </a:r>
                      <a:endParaRPr lang="en-IE" sz="1400" dirty="0">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r h="476473">
                <a:tc>
                  <a:txBody>
                    <a:bodyPr/>
                    <a:lstStyle/>
                    <a:p>
                      <a:pPr algn="l">
                        <a:lnSpc>
                          <a:spcPct val="115000"/>
                        </a:lnSpc>
                        <a:spcAft>
                          <a:spcPts val="0"/>
                        </a:spcAft>
                      </a:pPr>
                      <a:r>
                        <a:rPr lang="en-IE" sz="1400" dirty="0">
                          <a:effectLst/>
                        </a:rPr>
                        <a:t>TSO-DSO implementation stream reviewed and presented to OPRC</a:t>
                      </a:r>
                      <a:endParaRPr lang="en-IE" sz="1400" dirty="0">
                        <a:effectLst/>
                        <a:latin typeface="Calibri"/>
                        <a:ea typeface="Calibri"/>
                        <a:cs typeface="Times New Roman"/>
                      </a:endParaRPr>
                    </a:p>
                  </a:txBody>
                  <a:tcPr marL="40144" marR="40144" marT="0" marB="0">
                    <a:solidFill>
                      <a:srgbClr val="C8B474"/>
                    </a:solidFill>
                  </a:tcPr>
                </a:tc>
                <a:tc rowSpan="5">
                  <a:txBody>
                    <a:bodyPr/>
                    <a:lstStyle/>
                    <a:p>
                      <a:pPr algn="l">
                        <a:lnSpc>
                          <a:spcPct val="115000"/>
                        </a:lnSpc>
                        <a:spcAft>
                          <a:spcPts val="0"/>
                        </a:spcAft>
                      </a:pPr>
                      <a:r>
                        <a:rPr lang="en-IE" sz="1400" dirty="0">
                          <a:effectLst/>
                        </a:rPr>
                        <a:t>WSAT aligns with expectations during trial - Any violations of frequency criteria to be reviewed in Phase 2 ex-post analysis.</a:t>
                      </a:r>
                      <a:endParaRPr lang="en-IE" sz="1400" dirty="0">
                        <a:effectLst/>
                        <a:latin typeface="Calibri"/>
                        <a:ea typeface="Calibri"/>
                        <a:cs typeface="Times New Roman"/>
                      </a:endParaRPr>
                    </a:p>
                  </a:txBody>
                  <a:tcPr marL="40144" marR="40144" marT="0" marB="0">
                    <a:solidFill>
                      <a:schemeClr val="bg1">
                        <a:lumMod val="85000"/>
                      </a:schemeClr>
                    </a:solidFill>
                  </a:tcPr>
                </a:tc>
              </a:tr>
              <a:tr h="238235">
                <a:tc>
                  <a:txBody>
                    <a:bodyPr/>
                    <a:lstStyle/>
                    <a:p>
                      <a:pPr algn="l">
                        <a:lnSpc>
                          <a:spcPct val="115000"/>
                        </a:lnSpc>
                        <a:spcAft>
                          <a:spcPts val="0"/>
                        </a:spcAft>
                      </a:pPr>
                      <a:r>
                        <a:rPr lang="en-IE" sz="1400" dirty="0">
                          <a:solidFill>
                            <a:schemeClr val="tx1"/>
                          </a:solidFill>
                          <a:effectLst/>
                        </a:rPr>
                        <a:t>Phase 1 - 'As-is'</a:t>
                      </a:r>
                      <a:endParaRPr lang="en-IE" sz="1400" dirty="0">
                        <a:solidFill>
                          <a:schemeClr val="tx1"/>
                        </a:solidFill>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r h="238235">
                <a:tc>
                  <a:txBody>
                    <a:bodyPr/>
                    <a:lstStyle/>
                    <a:p>
                      <a:pPr algn="l">
                        <a:lnSpc>
                          <a:spcPct val="115000"/>
                        </a:lnSpc>
                        <a:spcAft>
                          <a:spcPts val="0"/>
                        </a:spcAft>
                      </a:pPr>
                      <a:r>
                        <a:rPr lang="en-IE" sz="1400" dirty="0">
                          <a:effectLst/>
                        </a:rPr>
                        <a:t>Inertia Floor of 23,000 MWs</a:t>
                      </a:r>
                      <a:endParaRPr lang="en-IE" sz="1400" dirty="0">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r h="429985">
                <a:tc>
                  <a:txBody>
                    <a:bodyPr/>
                    <a:lstStyle/>
                    <a:p>
                      <a:pPr algn="l">
                        <a:lnSpc>
                          <a:spcPct val="115000"/>
                        </a:lnSpc>
                        <a:spcAft>
                          <a:spcPts val="0"/>
                        </a:spcAft>
                      </a:pPr>
                      <a:r>
                        <a:rPr lang="en-IE" sz="1400" dirty="0">
                          <a:effectLst/>
                        </a:rPr>
                        <a:t>No Look Ahead Security Assessment Tool (LSAT)</a:t>
                      </a:r>
                      <a:endParaRPr lang="en-IE" sz="1400" dirty="0">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r h="381306">
                <a:tc>
                  <a:txBody>
                    <a:bodyPr/>
                    <a:lstStyle/>
                    <a:p>
                      <a:pPr algn="l">
                        <a:lnSpc>
                          <a:spcPct val="115000"/>
                        </a:lnSpc>
                        <a:spcAft>
                          <a:spcPts val="0"/>
                        </a:spcAft>
                      </a:pPr>
                      <a:r>
                        <a:rPr lang="en-IE" sz="1400" dirty="0">
                          <a:effectLst/>
                        </a:rPr>
                        <a:t>65% SNSP</a:t>
                      </a:r>
                      <a:endParaRPr lang="en-IE" sz="1400" dirty="0">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r h="238235">
                <a:tc>
                  <a:txBody>
                    <a:bodyPr/>
                    <a:lstStyle/>
                    <a:p>
                      <a:pPr algn="l">
                        <a:lnSpc>
                          <a:spcPct val="115000"/>
                        </a:lnSpc>
                        <a:spcAft>
                          <a:spcPts val="0"/>
                        </a:spcAft>
                      </a:pPr>
                      <a:r>
                        <a:rPr lang="en-IE" sz="1400" dirty="0">
                          <a:effectLst/>
                        </a:rPr>
                        <a:t>Min of 8 Units</a:t>
                      </a:r>
                      <a:endParaRPr lang="en-IE" sz="1400" dirty="0">
                        <a:effectLst/>
                        <a:latin typeface="Calibri"/>
                        <a:ea typeface="Calibri"/>
                        <a:cs typeface="Times New Roman"/>
                      </a:endParaRPr>
                    </a:p>
                  </a:txBody>
                  <a:tcPr marL="40144" marR="40144" marT="0" marB="0">
                    <a:solidFill>
                      <a:srgbClr val="C8B474"/>
                    </a:solidFill>
                  </a:tcPr>
                </a:tc>
                <a:tc rowSpan="3">
                  <a:txBody>
                    <a:bodyPr/>
                    <a:lstStyle/>
                    <a:p>
                      <a:pPr algn="l">
                        <a:lnSpc>
                          <a:spcPct val="115000"/>
                        </a:lnSpc>
                        <a:spcAft>
                          <a:spcPts val="0"/>
                        </a:spcAft>
                      </a:pPr>
                      <a:r>
                        <a:rPr lang="en-IE" sz="1400" dirty="0">
                          <a:effectLst/>
                        </a:rPr>
                        <a:t>Phase 1 ex-post analysis of system conditions when </a:t>
                      </a:r>
                      <a:r>
                        <a:rPr lang="en-IE" sz="1400" dirty="0" err="1">
                          <a:effectLst/>
                        </a:rPr>
                        <a:t>RoCoF</a:t>
                      </a:r>
                      <a:r>
                        <a:rPr lang="en-IE" sz="1400" dirty="0">
                          <a:effectLst/>
                        </a:rPr>
                        <a:t> above 0.5 Hz/s. Report approved by OPRC.</a:t>
                      </a:r>
                      <a:endParaRPr lang="en-IE" sz="1400" dirty="0">
                        <a:effectLst/>
                        <a:latin typeface="Calibri"/>
                        <a:ea typeface="Calibri"/>
                        <a:cs typeface="Times New Roman"/>
                      </a:endParaRPr>
                    </a:p>
                  </a:txBody>
                  <a:tcPr marL="40144" marR="40144" marT="0" marB="0">
                    <a:solidFill>
                      <a:schemeClr val="bg1">
                        <a:lumMod val="85000"/>
                      </a:schemeClr>
                    </a:solidFill>
                  </a:tcPr>
                </a:tc>
              </a:tr>
              <a:tr h="238235">
                <a:tc>
                  <a:txBody>
                    <a:bodyPr/>
                    <a:lstStyle/>
                    <a:p>
                      <a:pPr algn="l">
                        <a:lnSpc>
                          <a:spcPct val="115000"/>
                        </a:lnSpc>
                        <a:spcAft>
                          <a:spcPts val="0"/>
                        </a:spcAft>
                      </a:pPr>
                      <a:r>
                        <a:rPr lang="en-IE" sz="1400" dirty="0">
                          <a:effectLst/>
                        </a:rPr>
                        <a:t>No Fast Frequency Response</a:t>
                      </a:r>
                      <a:endParaRPr lang="en-IE" sz="1400" dirty="0">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r h="218305">
                <a:tc>
                  <a:txBody>
                    <a:bodyPr/>
                    <a:lstStyle/>
                    <a:p>
                      <a:pPr algn="l">
                        <a:lnSpc>
                          <a:spcPct val="115000"/>
                        </a:lnSpc>
                        <a:spcAft>
                          <a:spcPts val="0"/>
                        </a:spcAft>
                      </a:pPr>
                      <a:r>
                        <a:rPr lang="en-IE" sz="1400" dirty="0">
                          <a:effectLst/>
                        </a:rPr>
                        <a:t>No Ramping Tool</a:t>
                      </a:r>
                      <a:endParaRPr lang="en-IE" sz="1400" dirty="0">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bl>
          </a:graphicData>
        </a:graphic>
      </p:graphicFrame>
      <p:sp>
        <p:nvSpPr>
          <p:cNvPr id="5" name="TextBox 4"/>
          <p:cNvSpPr txBox="1"/>
          <p:nvPr/>
        </p:nvSpPr>
        <p:spPr>
          <a:xfrm>
            <a:off x="1547664" y="79187"/>
            <a:ext cx="5616624" cy="461665"/>
          </a:xfrm>
          <a:prstGeom prst="rect">
            <a:avLst/>
          </a:prstGeom>
          <a:noFill/>
        </p:spPr>
        <p:txBody>
          <a:bodyPr wrap="square" rtlCol="0">
            <a:spAutoFit/>
          </a:bodyPr>
          <a:lstStyle>
            <a:defPPr>
              <a:defRPr lang="en-US"/>
            </a:defPPr>
            <a:lvl1pPr algn="ctr">
              <a:defRPr sz="2400" b="1">
                <a:solidFill>
                  <a:srgbClr val="157C85"/>
                </a:solidFill>
              </a:defRPr>
            </a:lvl1pPr>
          </a:lstStyle>
          <a:p>
            <a:r>
              <a:rPr lang="en-IE" dirty="0" err="1"/>
              <a:t>RoCof</a:t>
            </a:r>
            <a:r>
              <a:rPr lang="en-IE" dirty="0"/>
              <a:t> Trial – Phase 1 </a:t>
            </a:r>
          </a:p>
        </p:txBody>
      </p:sp>
    </p:spTree>
    <p:extLst>
      <p:ext uri="{BB962C8B-B14F-4D97-AF65-F5344CB8AC3E}">
        <p14:creationId xmlns:p14="http://schemas.microsoft.com/office/powerpoint/2010/main" val="890333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547664" y="117287"/>
            <a:ext cx="5616624" cy="461665"/>
          </a:xfrm>
          <a:prstGeom prst="rect">
            <a:avLst/>
          </a:prstGeom>
          <a:noFill/>
        </p:spPr>
        <p:txBody>
          <a:bodyPr wrap="square" rtlCol="0">
            <a:spAutoFit/>
          </a:bodyPr>
          <a:lstStyle>
            <a:defPPr>
              <a:defRPr lang="en-US"/>
            </a:defPPr>
            <a:lvl1pPr algn="ctr">
              <a:defRPr sz="2400" b="1">
                <a:solidFill>
                  <a:srgbClr val="157C85"/>
                </a:solidFill>
              </a:defRPr>
            </a:lvl1pPr>
          </a:lstStyle>
          <a:p>
            <a:r>
              <a:rPr lang="en-IE" dirty="0" err="1"/>
              <a:t>RoCof</a:t>
            </a:r>
            <a:r>
              <a:rPr lang="en-IE" dirty="0"/>
              <a:t> Trial – Phase 2 </a:t>
            </a:r>
          </a:p>
        </p:txBody>
      </p:sp>
      <p:graphicFrame>
        <p:nvGraphicFramePr>
          <p:cNvPr id="2" name="Table 1"/>
          <p:cNvGraphicFramePr>
            <a:graphicFrameLocks noGrp="1"/>
          </p:cNvGraphicFramePr>
          <p:nvPr>
            <p:extLst>
              <p:ext uri="{D42A27DB-BD31-4B8C-83A1-F6EECF244321}">
                <p14:modId xmlns:p14="http://schemas.microsoft.com/office/powerpoint/2010/main" val="132576465"/>
              </p:ext>
            </p:extLst>
          </p:nvPr>
        </p:nvGraphicFramePr>
        <p:xfrm>
          <a:off x="467544" y="592183"/>
          <a:ext cx="8424936" cy="4677594"/>
        </p:xfrm>
        <a:graphic>
          <a:graphicData uri="http://schemas.openxmlformats.org/drawingml/2006/table">
            <a:tbl>
              <a:tblPr firstRow="1" firstCol="1" bandRow="1">
                <a:tableStyleId>{5C22544A-7EE6-4342-B048-85BDC9FD1C3A}</a:tableStyleId>
              </a:tblPr>
              <a:tblGrid>
                <a:gridCol w="4758014"/>
                <a:gridCol w="3666922"/>
              </a:tblGrid>
              <a:tr h="318081">
                <a:tc gridSpan="2">
                  <a:txBody>
                    <a:bodyPr/>
                    <a:lstStyle/>
                    <a:p>
                      <a:pPr algn="l">
                        <a:lnSpc>
                          <a:spcPct val="115000"/>
                        </a:lnSpc>
                        <a:spcAft>
                          <a:spcPts val="0"/>
                        </a:spcAft>
                      </a:pPr>
                      <a:r>
                        <a:rPr lang="en-IE" sz="1600" dirty="0">
                          <a:effectLst/>
                        </a:rPr>
                        <a:t>PHASE 2 (Updated Operational Constraints)</a:t>
                      </a:r>
                      <a:endParaRPr lang="en-IE" sz="1200" dirty="0">
                        <a:effectLst/>
                        <a:latin typeface="Calibri"/>
                        <a:ea typeface="Calibri"/>
                        <a:cs typeface="Times New Roman"/>
                      </a:endParaRPr>
                    </a:p>
                  </a:txBody>
                  <a:tcPr marL="40144" marR="40144" marT="0" marB="0" anchor="ctr">
                    <a:solidFill>
                      <a:srgbClr val="C8B474"/>
                    </a:solidFill>
                  </a:tcPr>
                </a:tc>
                <a:tc hMerge="1">
                  <a:txBody>
                    <a:bodyPr/>
                    <a:lstStyle/>
                    <a:p>
                      <a:endParaRPr lang="en-IE"/>
                    </a:p>
                  </a:txBody>
                  <a:tcPr/>
                </a:tc>
              </a:tr>
              <a:tr h="201185">
                <a:tc>
                  <a:txBody>
                    <a:bodyPr/>
                    <a:lstStyle/>
                    <a:p>
                      <a:pPr algn="l">
                        <a:lnSpc>
                          <a:spcPct val="115000"/>
                        </a:lnSpc>
                        <a:spcAft>
                          <a:spcPts val="0"/>
                        </a:spcAft>
                      </a:pPr>
                      <a:r>
                        <a:rPr lang="en-IE" sz="1400" dirty="0">
                          <a:solidFill>
                            <a:schemeClr val="tx1"/>
                          </a:solidFill>
                          <a:effectLst/>
                        </a:rPr>
                        <a:t>Phase 2 - Change</a:t>
                      </a:r>
                      <a:endParaRPr lang="en-IE" sz="1400" dirty="0">
                        <a:solidFill>
                          <a:schemeClr val="tx1"/>
                        </a:solidFill>
                        <a:effectLst/>
                        <a:latin typeface="Calibri"/>
                        <a:ea typeface="Calibri"/>
                        <a:cs typeface="Times New Roman"/>
                      </a:endParaRPr>
                    </a:p>
                  </a:txBody>
                  <a:tcPr marL="40144" marR="40144" marT="0" marB="0">
                    <a:solidFill>
                      <a:srgbClr val="C8B474"/>
                    </a:solidFill>
                  </a:tcPr>
                </a:tc>
                <a:tc>
                  <a:txBody>
                    <a:bodyPr/>
                    <a:lstStyle/>
                    <a:p>
                      <a:pPr algn="l">
                        <a:lnSpc>
                          <a:spcPct val="115000"/>
                        </a:lnSpc>
                        <a:spcAft>
                          <a:spcPts val="0"/>
                        </a:spcAft>
                      </a:pPr>
                      <a:r>
                        <a:rPr lang="en-IE" sz="1400" b="1" dirty="0">
                          <a:effectLst/>
                        </a:rPr>
                        <a:t>Phase 2 Success Criteria</a:t>
                      </a:r>
                      <a:endParaRPr lang="en-IE" sz="1400" b="1" dirty="0">
                        <a:effectLst/>
                        <a:latin typeface="Calibri"/>
                        <a:ea typeface="Calibri"/>
                        <a:cs typeface="Times New Roman"/>
                      </a:endParaRPr>
                    </a:p>
                  </a:txBody>
                  <a:tcPr marL="40144" marR="40144" marT="0" marB="0"/>
                </a:tc>
              </a:tr>
              <a:tr h="201185">
                <a:tc>
                  <a:txBody>
                    <a:bodyPr/>
                    <a:lstStyle/>
                    <a:p>
                      <a:pPr algn="l">
                        <a:lnSpc>
                          <a:spcPct val="115000"/>
                        </a:lnSpc>
                        <a:spcAft>
                          <a:spcPts val="0"/>
                        </a:spcAft>
                      </a:pPr>
                      <a:r>
                        <a:rPr lang="en-IE" sz="1400" dirty="0">
                          <a:effectLst/>
                        </a:rPr>
                        <a:t>Inertia Floor of 20,000 MWs</a:t>
                      </a:r>
                      <a:endParaRPr lang="en-IE" sz="1400" dirty="0">
                        <a:effectLst/>
                        <a:latin typeface="Calibri"/>
                        <a:ea typeface="Calibri"/>
                        <a:cs typeface="Times New Roman"/>
                      </a:endParaRPr>
                    </a:p>
                  </a:txBody>
                  <a:tcPr marL="40144" marR="40144" marT="0" marB="0">
                    <a:solidFill>
                      <a:srgbClr val="C8B474"/>
                    </a:solidFill>
                  </a:tcPr>
                </a:tc>
                <a:tc rowSpan="2">
                  <a:txBody>
                    <a:bodyPr/>
                    <a:lstStyle/>
                    <a:p>
                      <a:pPr algn="l">
                        <a:lnSpc>
                          <a:spcPct val="115000"/>
                        </a:lnSpc>
                        <a:spcAft>
                          <a:spcPts val="0"/>
                        </a:spcAft>
                      </a:pPr>
                      <a:r>
                        <a:rPr lang="en-IE" sz="1400">
                          <a:effectLst/>
                        </a:rPr>
                        <a:t>System Operation at &gt; 0.5 Hz/s for &gt; 100 hours.</a:t>
                      </a:r>
                      <a:endParaRPr lang="en-IE" sz="1400">
                        <a:effectLst/>
                        <a:latin typeface="Calibri"/>
                        <a:ea typeface="Calibri"/>
                        <a:cs typeface="Times New Roman"/>
                      </a:endParaRPr>
                    </a:p>
                  </a:txBody>
                  <a:tcPr marL="40144" marR="40144" marT="0" marB="0"/>
                </a:tc>
              </a:tr>
              <a:tr h="397599">
                <a:tc>
                  <a:txBody>
                    <a:bodyPr/>
                    <a:lstStyle/>
                    <a:p>
                      <a:pPr algn="l">
                        <a:lnSpc>
                          <a:spcPct val="115000"/>
                        </a:lnSpc>
                        <a:spcAft>
                          <a:spcPts val="0"/>
                        </a:spcAft>
                      </a:pPr>
                      <a:r>
                        <a:rPr lang="en-IE" sz="1400" dirty="0">
                          <a:effectLst/>
                        </a:rPr>
                        <a:t>Min Units of 7</a:t>
                      </a:r>
                      <a:endParaRPr lang="en-IE" sz="1400" dirty="0">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r h="201185">
                <a:tc>
                  <a:txBody>
                    <a:bodyPr/>
                    <a:lstStyle/>
                    <a:p>
                      <a:pPr algn="l">
                        <a:lnSpc>
                          <a:spcPct val="115000"/>
                        </a:lnSpc>
                        <a:spcAft>
                          <a:spcPts val="0"/>
                        </a:spcAft>
                      </a:pPr>
                      <a:r>
                        <a:rPr lang="en-IE" sz="1400" dirty="0">
                          <a:solidFill>
                            <a:schemeClr val="tx1"/>
                          </a:solidFill>
                          <a:effectLst/>
                        </a:rPr>
                        <a:t>Phase 2 - Prerequisites</a:t>
                      </a:r>
                      <a:endParaRPr lang="en-IE" sz="1400" dirty="0">
                        <a:solidFill>
                          <a:schemeClr val="tx1"/>
                        </a:solidFill>
                        <a:effectLst/>
                        <a:latin typeface="Calibri"/>
                        <a:ea typeface="Calibri"/>
                        <a:cs typeface="Times New Roman"/>
                      </a:endParaRPr>
                    </a:p>
                  </a:txBody>
                  <a:tcPr marL="40144" marR="40144" marT="0" marB="0">
                    <a:solidFill>
                      <a:srgbClr val="C8B474"/>
                    </a:solidFill>
                  </a:tcPr>
                </a:tc>
                <a:tc rowSpan="2">
                  <a:txBody>
                    <a:bodyPr/>
                    <a:lstStyle/>
                    <a:p>
                      <a:pPr algn="l">
                        <a:lnSpc>
                          <a:spcPct val="115000"/>
                        </a:lnSpc>
                        <a:spcAft>
                          <a:spcPts val="0"/>
                        </a:spcAft>
                      </a:pPr>
                      <a:r>
                        <a:rPr lang="en-IE" sz="1400">
                          <a:effectLst/>
                        </a:rPr>
                        <a:t>No system alerts or major events associated with trial.</a:t>
                      </a:r>
                      <a:endParaRPr lang="en-IE" sz="1400">
                        <a:effectLst/>
                        <a:latin typeface="Calibri"/>
                        <a:ea typeface="Calibri"/>
                        <a:cs typeface="Times New Roman"/>
                      </a:endParaRPr>
                    </a:p>
                  </a:txBody>
                  <a:tcPr marL="40144" marR="40144" marT="0" marB="0"/>
                </a:tc>
              </a:tr>
              <a:tr h="447299">
                <a:tc>
                  <a:txBody>
                    <a:bodyPr/>
                    <a:lstStyle/>
                    <a:p>
                      <a:pPr algn="l">
                        <a:lnSpc>
                          <a:spcPct val="115000"/>
                        </a:lnSpc>
                        <a:spcAft>
                          <a:spcPts val="0"/>
                        </a:spcAft>
                      </a:pPr>
                      <a:r>
                        <a:rPr lang="en-IE" sz="1400" dirty="0">
                          <a:effectLst/>
                        </a:rPr>
                        <a:t>Approved Fast Frequency Response (FFR) Policy for Control Centres</a:t>
                      </a:r>
                      <a:endParaRPr lang="en-IE" sz="1400" dirty="0">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r h="467180">
                <a:tc>
                  <a:txBody>
                    <a:bodyPr/>
                    <a:lstStyle/>
                    <a:p>
                      <a:pPr algn="l">
                        <a:lnSpc>
                          <a:spcPct val="115000"/>
                        </a:lnSpc>
                        <a:spcAft>
                          <a:spcPts val="0"/>
                        </a:spcAft>
                      </a:pPr>
                      <a:r>
                        <a:rPr lang="en-IE" sz="1400" dirty="0">
                          <a:effectLst/>
                        </a:rPr>
                        <a:t>Ramping Tool incorporated into Scheduling &amp; Dispatch in the Control Centres</a:t>
                      </a:r>
                      <a:endParaRPr lang="en-IE" sz="1400" dirty="0">
                        <a:effectLst/>
                        <a:latin typeface="Calibri"/>
                        <a:ea typeface="Calibri"/>
                        <a:cs typeface="Times New Roman"/>
                      </a:endParaRPr>
                    </a:p>
                  </a:txBody>
                  <a:tcPr marL="40144" marR="40144" marT="0" marB="0">
                    <a:solidFill>
                      <a:srgbClr val="C8B474"/>
                    </a:solidFill>
                  </a:tcPr>
                </a:tc>
                <a:tc rowSpan="2">
                  <a:txBody>
                    <a:bodyPr/>
                    <a:lstStyle/>
                    <a:p>
                      <a:pPr algn="l">
                        <a:lnSpc>
                          <a:spcPct val="115000"/>
                        </a:lnSpc>
                        <a:spcAft>
                          <a:spcPts val="0"/>
                        </a:spcAft>
                      </a:pPr>
                      <a:r>
                        <a:rPr lang="en-IE" sz="1400" dirty="0">
                          <a:effectLst/>
                        </a:rPr>
                        <a:t>LSAT &amp; VTT is fit for purpose.</a:t>
                      </a:r>
                      <a:endParaRPr lang="en-IE" sz="1400" dirty="0">
                        <a:effectLst/>
                        <a:latin typeface="Calibri"/>
                        <a:ea typeface="Calibri"/>
                        <a:cs typeface="Times New Roman"/>
                      </a:endParaRPr>
                    </a:p>
                  </a:txBody>
                  <a:tcPr marL="40144" marR="40144" marT="0" marB="0"/>
                </a:tc>
              </a:tr>
              <a:tr h="201185">
                <a:tc>
                  <a:txBody>
                    <a:bodyPr/>
                    <a:lstStyle/>
                    <a:p>
                      <a:pPr algn="l">
                        <a:lnSpc>
                          <a:spcPct val="115000"/>
                        </a:lnSpc>
                        <a:spcAft>
                          <a:spcPts val="0"/>
                        </a:spcAft>
                      </a:pPr>
                      <a:r>
                        <a:rPr lang="en-IE" sz="1400" dirty="0">
                          <a:effectLst/>
                        </a:rPr>
                        <a:t>Revised Control Centre Trial Plan</a:t>
                      </a:r>
                      <a:endParaRPr lang="en-IE" sz="1400" dirty="0">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r h="201185">
                <a:tc>
                  <a:txBody>
                    <a:bodyPr/>
                    <a:lstStyle/>
                    <a:p>
                      <a:pPr algn="l">
                        <a:lnSpc>
                          <a:spcPct val="115000"/>
                        </a:lnSpc>
                        <a:spcAft>
                          <a:spcPts val="0"/>
                        </a:spcAft>
                      </a:pPr>
                      <a:r>
                        <a:rPr lang="en-IE" sz="1400" dirty="0">
                          <a:effectLst/>
                        </a:rPr>
                        <a:t>Introduction of LSAT &amp; VTT into the Control Centres</a:t>
                      </a:r>
                      <a:endParaRPr lang="en-IE" sz="1400" dirty="0">
                        <a:effectLst/>
                        <a:latin typeface="Calibri"/>
                        <a:ea typeface="Calibri"/>
                        <a:cs typeface="Times New Roman"/>
                      </a:endParaRPr>
                    </a:p>
                  </a:txBody>
                  <a:tcPr marL="40144" marR="40144" marT="0" marB="0">
                    <a:solidFill>
                      <a:srgbClr val="C8B474"/>
                    </a:solidFill>
                  </a:tcPr>
                </a:tc>
                <a:tc rowSpan="3">
                  <a:txBody>
                    <a:bodyPr/>
                    <a:lstStyle/>
                    <a:p>
                      <a:pPr algn="l">
                        <a:lnSpc>
                          <a:spcPct val="115000"/>
                        </a:lnSpc>
                        <a:spcAft>
                          <a:spcPts val="0"/>
                        </a:spcAft>
                      </a:pPr>
                      <a:r>
                        <a:rPr lang="en-IE" sz="1400" dirty="0">
                          <a:effectLst/>
                        </a:rPr>
                        <a:t>WSAT aligns with expectations during trial - Any violations of frequency criteria to be reviewed in Phase 2 ex-post analysis.</a:t>
                      </a:r>
                      <a:endParaRPr lang="en-IE" sz="1400" dirty="0">
                        <a:effectLst/>
                        <a:latin typeface="Calibri"/>
                        <a:ea typeface="Calibri"/>
                        <a:cs typeface="Times New Roman"/>
                      </a:endParaRPr>
                    </a:p>
                  </a:txBody>
                  <a:tcPr marL="40144" marR="40144" marT="0" marB="0"/>
                </a:tc>
              </a:tr>
              <a:tr h="526818">
                <a:tc>
                  <a:txBody>
                    <a:bodyPr/>
                    <a:lstStyle/>
                    <a:p>
                      <a:pPr algn="l">
                        <a:lnSpc>
                          <a:spcPct val="115000"/>
                        </a:lnSpc>
                        <a:spcAft>
                          <a:spcPts val="0"/>
                        </a:spcAft>
                      </a:pPr>
                      <a:r>
                        <a:rPr lang="en-IE" sz="1400" dirty="0">
                          <a:effectLst/>
                        </a:rPr>
                        <a:t>Quantification from stakeholders in relation to 1 Hz/s non-compliant generation. </a:t>
                      </a:r>
                      <a:endParaRPr lang="en-IE" sz="1400" dirty="0">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r h="467180">
                <a:tc>
                  <a:txBody>
                    <a:bodyPr/>
                    <a:lstStyle/>
                    <a:p>
                      <a:pPr algn="l">
                        <a:lnSpc>
                          <a:spcPct val="115000"/>
                        </a:lnSpc>
                        <a:spcAft>
                          <a:spcPts val="0"/>
                        </a:spcAft>
                      </a:pPr>
                      <a:r>
                        <a:rPr lang="en-IE" sz="1400" dirty="0">
                          <a:effectLst/>
                        </a:rPr>
                        <a:t>Phase 1 success &amp; continuation of </a:t>
                      </a:r>
                      <a:r>
                        <a:rPr lang="en-IE" sz="1400" dirty="0" err="1">
                          <a:effectLst/>
                        </a:rPr>
                        <a:t>RoCoF</a:t>
                      </a:r>
                      <a:r>
                        <a:rPr lang="en-IE" sz="1400" dirty="0">
                          <a:effectLst/>
                        </a:rPr>
                        <a:t> Schedule &amp; Dispatch  at  0.5 &gt; x ≤ 1.0 Hz/s</a:t>
                      </a:r>
                      <a:endParaRPr lang="en-IE" sz="1400" dirty="0">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r h="201185">
                <a:tc>
                  <a:txBody>
                    <a:bodyPr/>
                    <a:lstStyle/>
                    <a:p>
                      <a:pPr algn="l">
                        <a:lnSpc>
                          <a:spcPct val="115000"/>
                        </a:lnSpc>
                        <a:spcAft>
                          <a:spcPts val="0"/>
                        </a:spcAft>
                      </a:pPr>
                      <a:r>
                        <a:rPr lang="en-IE" sz="1400" b="1" dirty="0">
                          <a:solidFill>
                            <a:schemeClr val="tx1"/>
                          </a:solidFill>
                          <a:effectLst/>
                        </a:rPr>
                        <a:t>Phase 2 - 'As-is'</a:t>
                      </a:r>
                      <a:endParaRPr lang="en-IE" sz="1400" b="1" dirty="0">
                        <a:solidFill>
                          <a:schemeClr val="tx1"/>
                        </a:solidFill>
                        <a:effectLst/>
                        <a:latin typeface="Calibri"/>
                        <a:ea typeface="Calibri"/>
                        <a:cs typeface="Times New Roman"/>
                      </a:endParaRPr>
                    </a:p>
                  </a:txBody>
                  <a:tcPr marL="40144" marR="40144" marT="0" marB="0">
                    <a:solidFill>
                      <a:srgbClr val="C8B474"/>
                    </a:solidFill>
                  </a:tcPr>
                </a:tc>
                <a:tc rowSpan="2">
                  <a:txBody>
                    <a:bodyPr/>
                    <a:lstStyle/>
                    <a:p>
                      <a:pPr algn="l">
                        <a:lnSpc>
                          <a:spcPct val="115000"/>
                        </a:lnSpc>
                        <a:spcAft>
                          <a:spcPts val="0"/>
                        </a:spcAft>
                      </a:pPr>
                      <a:r>
                        <a:rPr lang="en-IE" sz="1400" dirty="0">
                          <a:effectLst/>
                        </a:rPr>
                        <a:t>Phase 2 ex-post analysis of system conditions when </a:t>
                      </a:r>
                      <a:r>
                        <a:rPr lang="en-IE" sz="1400" dirty="0" err="1">
                          <a:effectLst/>
                        </a:rPr>
                        <a:t>RoCoF</a:t>
                      </a:r>
                      <a:r>
                        <a:rPr lang="en-IE" sz="1400" dirty="0">
                          <a:effectLst/>
                        </a:rPr>
                        <a:t> above 0.5 Hz/s. Report to be approved by OPRC.</a:t>
                      </a:r>
                      <a:endParaRPr lang="en-IE" sz="1400" dirty="0">
                        <a:effectLst/>
                        <a:latin typeface="Calibri"/>
                        <a:ea typeface="Calibri"/>
                        <a:cs typeface="Times New Roman"/>
                      </a:endParaRPr>
                    </a:p>
                  </a:txBody>
                  <a:tcPr marL="40144" marR="40144" marT="0" marB="0"/>
                </a:tc>
              </a:tr>
              <a:tr h="201185">
                <a:tc>
                  <a:txBody>
                    <a:bodyPr/>
                    <a:lstStyle/>
                    <a:p>
                      <a:pPr algn="l">
                        <a:lnSpc>
                          <a:spcPct val="115000"/>
                        </a:lnSpc>
                        <a:spcAft>
                          <a:spcPts val="0"/>
                        </a:spcAft>
                      </a:pPr>
                      <a:r>
                        <a:rPr lang="en-IE" sz="1400" dirty="0">
                          <a:effectLst/>
                        </a:rPr>
                        <a:t>65% SNSP</a:t>
                      </a:r>
                      <a:endParaRPr lang="en-IE" sz="1400" dirty="0">
                        <a:effectLst/>
                        <a:latin typeface="Calibri"/>
                        <a:ea typeface="Calibri"/>
                        <a:cs typeface="Times New Roman"/>
                      </a:endParaRPr>
                    </a:p>
                  </a:txBody>
                  <a:tcPr marL="40144" marR="40144" marT="0" marB="0">
                    <a:solidFill>
                      <a:srgbClr val="C8B474"/>
                    </a:solidFill>
                  </a:tcPr>
                </a:tc>
                <a:tc vMerge="1">
                  <a:txBody>
                    <a:bodyPr/>
                    <a:lstStyle/>
                    <a:p>
                      <a:endParaRPr lang="en-IE"/>
                    </a:p>
                  </a:txBody>
                  <a:tcPr/>
                </a:tc>
              </a:tr>
            </a:tbl>
          </a:graphicData>
        </a:graphic>
      </p:graphicFrame>
    </p:spTree>
    <p:extLst>
      <p:ext uri="{BB962C8B-B14F-4D97-AF65-F5344CB8AC3E}">
        <p14:creationId xmlns:p14="http://schemas.microsoft.com/office/powerpoint/2010/main" val="8165160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3308501990"/>
              </p:ext>
            </p:extLst>
          </p:nvPr>
        </p:nvGraphicFramePr>
        <p:xfrm>
          <a:off x="1588" y="1905"/>
          <a:ext cx="1588" cy="1906"/>
        </p:xfrm>
        <a:graphic>
          <a:graphicData uri="http://schemas.openxmlformats.org/presentationml/2006/ole">
            <mc:AlternateContent xmlns:mc="http://schemas.openxmlformats.org/markup-compatibility/2006">
              <mc:Choice xmlns:v="urn:schemas-microsoft-com:vml" Requires="v">
                <p:oleObj spid="_x0000_s1055"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905"/>
                        <a:ext cx="1588" cy="1906"/>
                      </a:xfrm>
                      <a:prstGeom prst="rect">
                        <a:avLst/>
                      </a:prstGeom>
                    </p:spPr>
                  </p:pic>
                </p:oleObj>
              </mc:Fallback>
            </mc:AlternateContent>
          </a:graphicData>
        </a:graphic>
      </p:graphicFrame>
      <p:sp>
        <p:nvSpPr>
          <p:cNvPr id="3" name="object 3"/>
          <p:cNvSpPr txBox="1"/>
          <p:nvPr/>
        </p:nvSpPr>
        <p:spPr>
          <a:xfrm>
            <a:off x="404271" y="3529238"/>
            <a:ext cx="3427729" cy="374270"/>
          </a:xfrm>
          <a:prstGeom prst="rect">
            <a:avLst/>
          </a:prstGeom>
        </p:spPr>
        <p:txBody>
          <a:bodyPr vert="horz" wrap="square" lIns="0" tIns="0" rIns="0" bIns="0" rtlCol="0">
            <a:spAutoFit/>
          </a:bodyPr>
          <a:lstStyle/>
          <a:p>
            <a:pPr marL="12700" marR="5080">
              <a:lnSpc>
                <a:spcPct val="151900"/>
              </a:lnSpc>
            </a:pPr>
            <a:r>
              <a:rPr lang="en-GB" sz="1600" spc="-15" dirty="0">
                <a:solidFill>
                  <a:srgbClr val="5F564F"/>
                </a:solidFill>
                <a:cs typeface="Arial"/>
              </a:rPr>
              <a:t>May 2019</a:t>
            </a:r>
            <a:endParaRPr lang="en-GB" sz="1600" dirty="0">
              <a:solidFill>
                <a:srgbClr val="000000"/>
              </a:solidFill>
              <a:cs typeface="Arial"/>
            </a:endParaRPr>
          </a:p>
        </p:txBody>
      </p:sp>
      <p:pic>
        <p:nvPicPr>
          <p:cNvPr id="7" name="Picture 6"/>
          <p:cNvPicPr>
            <a:picLocks noChangeAspect="1"/>
          </p:cNvPicPr>
          <p:nvPr/>
        </p:nvPicPr>
        <p:blipFill>
          <a:blip r:embed="rId7"/>
          <a:stretch>
            <a:fillRect/>
          </a:stretch>
        </p:blipFill>
        <p:spPr>
          <a:xfrm>
            <a:off x="1871230" y="6080760"/>
            <a:ext cx="493800" cy="592560"/>
          </a:xfrm>
          <a:prstGeom prst="rect">
            <a:avLst/>
          </a:prstGeom>
        </p:spPr>
      </p:pic>
      <p:sp>
        <p:nvSpPr>
          <p:cNvPr id="2" name="object 2"/>
          <p:cNvSpPr txBox="1">
            <a:spLocks noGrp="1"/>
          </p:cNvSpPr>
          <p:nvPr>
            <p:ph type="ctrTitle"/>
          </p:nvPr>
        </p:nvSpPr>
        <p:spPr>
          <a:xfrm>
            <a:off x="325438" y="2113384"/>
            <a:ext cx="5349692" cy="1179810"/>
          </a:xfrm>
          <a:prstGeom prst="rect">
            <a:avLst/>
          </a:prstGeom>
        </p:spPr>
        <p:txBody>
          <a:bodyPr vert="horz" wrap="square" lIns="0" tIns="0" rIns="0" bIns="0" rtlCol="0">
            <a:spAutoFit/>
          </a:bodyPr>
          <a:lstStyle/>
          <a:p>
            <a:pPr marL="12700">
              <a:lnSpc>
                <a:spcPts val="4560"/>
              </a:lnSpc>
            </a:pPr>
            <a:r>
              <a:rPr lang="nb-NO" sz="2800" spc="-30" dirty="0" err="1"/>
              <a:t>Reactive</a:t>
            </a:r>
            <a:r>
              <a:rPr lang="nb-NO" sz="2800" spc="-30" dirty="0"/>
              <a:t> Power Investment Signals</a:t>
            </a:r>
            <a:endParaRPr sz="2800" spc="-25" dirty="0"/>
          </a:p>
        </p:txBody>
      </p:sp>
    </p:spTree>
    <p:extLst>
      <p:ext uri="{BB962C8B-B14F-4D97-AF65-F5344CB8AC3E}">
        <p14:creationId xmlns:p14="http://schemas.microsoft.com/office/powerpoint/2010/main" val="4035932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01847702"/>
              </p:ext>
            </p:extLst>
          </p:nvPr>
        </p:nvGraphicFramePr>
        <p:xfrm>
          <a:off x="457200" y="1052736"/>
          <a:ext cx="8075240" cy="4032446"/>
        </p:xfrm>
        <a:graphic>
          <a:graphicData uri="http://schemas.openxmlformats.org/drawingml/2006/table">
            <a:tbl>
              <a:tblPr firstRow="1" firstCol="1" bandRow="1">
                <a:tableStyleId>{5C22544A-7EE6-4342-B048-85BDC9FD1C3A}</a:tableStyleId>
              </a:tblPr>
              <a:tblGrid>
                <a:gridCol w="8075240"/>
              </a:tblGrid>
              <a:tr h="968761">
                <a:tc>
                  <a:txBody>
                    <a:bodyPr/>
                    <a:lstStyle/>
                    <a:p>
                      <a:pPr algn="l">
                        <a:lnSpc>
                          <a:spcPct val="115000"/>
                        </a:lnSpc>
                        <a:spcAft>
                          <a:spcPts val="0"/>
                        </a:spcAft>
                      </a:pPr>
                      <a:r>
                        <a:rPr lang="en-IE" sz="1800" dirty="0">
                          <a:effectLst/>
                        </a:rPr>
                        <a:t>PHASE 3 (Increased SNSP)</a:t>
                      </a:r>
                      <a:endParaRPr lang="en-IE" sz="1400" dirty="0">
                        <a:effectLst/>
                        <a:latin typeface="Calibri"/>
                        <a:ea typeface="Calibri"/>
                        <a:cs typeface="Times New Roman"/>
                      </a:endParaRPr>
                    </a:p>
                  </a:txBody>
                  <a:tcPr marL="40144" marR="40144" marT="0" marB="0" anchor="ctr">
                    <a:solidFill>
                      <a:srgbClr val="C8B474"/>
                    </a:solidFill>
                  </a:tcPr>
                </a:tc>
              </a:tr>
              <a:tr h="612737">
                <a:tc>
                  <a:txBody>
                    <a:bodyPr/>
                    <a:lstStyle/>
                    <a:p>
                      <a:pPr algn="l">
                        <a:lnSpc>
                          <a:spcPct val="115000"/>
                        </a:lnSpc>
                        <a:spcAft>
                          <a:spcPts val="0"/>
                        </a:spcAft>
                      </a:pPr>
                      <a:r>
                        <a:rPr lang="en-IE" sz="1400" b="1" dirty="0">
                          <a:solidFill>
                            <a:schemeClr val="tx1"/>
                          </a:solidFill>
                          <a:effectLst/>
                        </a:rPr>
                        <a:t>Phase 3 - Change</a:t>
                      </a:r>
                      <a:endParaRPr lang="en-IE" sz="1400" b="1" dirty="0">
                        <a:solidFill>
                          <a:schemeClr val="tx1"/>
                        </a:solidFill>
                        <a:effectLst/>
                        <a:latin typeface="Calibri"/>
                        <a:ea typeface="Calibri"/>
                        <a:cs typeface="Times New Roman"/>
                      </a:endParaRPr>
                    </a:p>
                  </a:txBody>
                  <a:tcPr marL="40144" marR="40144" marT="0" marB="0" anchor="ctr">
                    <a:solidFill>
                      <a:srgbClr val="C8B474"/>
                    </a:solidFill>
                  </a:tcPr>
                </a:tc>
              </a:tr>
              <a:tr h="612737">
                <a:tc>
                  <a:txBody>
                    <a:bodyPr/>
                    <a:lstStyle/>
                    <a:p>
                      <a:pPr algn="l">
                        <a:lnSpc>
                          <a:spcPct val="115000"/>
                        </a:lnSpc>
                        <a:spcAft>
                          <a:spcPts val="0"/>
                        </a:spcAft>
                      </a:pPr>
                      <a:r>
                        <a:rPr lang="en-IE" sz="1400" dirty="0" smtClean="0">
                          <a:effectLst/>
                        </a:rPr>
                        <a:t>Trial </a:t>
                      </a:r>
                      <a:r>
                        <a:rPr lang="en-IE" sz="1400" dirty="0">
                          <a:effectLst/>
                        </a:rPr>
                        <a:t>of 70% SNSP &amp; Inertia Floor of 17,500 MWs.</a:t>
                      </a:r>
                      <a:endParaRPr lang="en-IE" sz="1400" dirty="0">
                        <a:effectLst/>
                        <a:latin typeface="Calibri"/>
                        <a:ea typeface="Calibri"/>
                        <a:cs typeface="Times New Roman"/>
                      </a:endParaRPr>
                    </a:p>
                  </a:txBody>
                  <a:tcPr marL="40144" marR="40144" marT="0" marB="0" anchor="ctr">
                    <a:solidFill>
                      <a:srgbClr val="C8B474"/>
                    </a:solidFill>
                  </a:tcPr>
                </a:tc>
              </a:tr>
              <a:tr h="612737">
                <a:tc>
                  <a:txBody>
                    <a:bodyPr/>
                    <a:lstStyle/>
                    <a:p>
                      <a:pPr algn="l">
                        <a:lnSpc>
                          <a:spcPct val="115000"/>
                        </a:lnSpc>
                        <a:spcAft>
                          <a:spcPts val="0"/>
                        </a:spcAft>
                      </a:pPr>
                      <a:r>
                        <a:rPr lang="en-IE" sz="1400" dirty="0">
                          <a:solidFill>
                            <a:schemeClr val="tx1"/>
                          </a:solidFill>
                          <a:effectLst/>
                        </a:rPr>
                        <a:t>Phase </a:t>
                      </a:r>
                      <a:r>
                        <a:rPr lang="en-IE" sz="1400" dirty="0" smtClean="0">
                          <a:solidFill>
                            <a:schemeClr val="tx1"/>
                          </a:solidFill>
                          <a:effectLst/>
                        </a:rPr>
                        <a:t>3 </a:t>
                      </a:r>
                      <a:r>
                        <a:rPr lang="en-IE" sz="1400" dirty="0">
                          <a:solidFill>
                            <a:schemeClr val="tx1"/>
                          </a:solidFill>
                          <a:effectLst/>
                        </a:rPr>
                        <a:t>- Prerequisites</a:t>
                      </a:r>
                      <a:endParaRPr lang="en-IE" sz="1400" dirty="0">
                        <a:solidFill>
                          <a:schemeClr val="tx1"/>
                        </a:solidFill>
                        <a:effectLst/>
                        <a:latin typeface="Calibri"/>
                        <a:ea typeface="Calibri"/>
                        <a:cs typeface="Times New Roman"/>
                      </a:endParaRPr>
                    </a:p>
                  </a:txBody>
                  <a:tcPr marL="40144" marR="40144" marT="0" marB="0" anchor="ctr">
                    <a:solidFill>
                      <a:srgbClr val="C8B474"/>
                    </a:solidFill>
                  </a:tcPr>
                </a:tc>
              </a:tr>
              <a:tr h="612737">
                <a:tc>
                  <a:txBody>
                    <a:bodyPr/>
                    <a:lstStyle/>
                    <a:p>
                      <a:pPr algn="l">
                        <a:lnSpc>
                          <a:spcPct val="115000"/>
                        </a:lnSpc>
                        <a:spcAft>
                          <a:spcPts val="0"/>
                        </a:spcAft>
                      </a:pPr>
                      <a:r>
                        <a:rPr lang="en-IE" sz="1400" dirty="0">
                          <a:effectLst/>
                        </a:rPr>
                        <a:t>Introduction of change brought about by the successful completion of Phase 1 and Phase 2 Trials.</a:t>
                      </a:r>
                      <a:endParaRPr lang="en-IE" sz="1400" dirty="0">
                        <a:effectLst/>
                        <a:latin typeface="Calibri"/>
                        <a:ea typeface="Calibri"/>
                        <a:cs typeface="Times New Roman"/>
                      </a:endParaRPr>
                    </a:p>
                  </a:txBody>
                  <a:tcPr marL="40144" marR="40144" marT="0" marB="0" anchor="ctr">
                    <a:solidFill>
                      <a:srgbClr val="C8B474"/>
                    </a:solidFill>
                  </a:tcPr>
                </a:tc>
              </a:tr>
              <a:tr h="612737">
                <a:tc>
                  <a:txBody>
                    <a:bodyPr/>
                    <a:lstStyle/>
                    <a:p>
                      <a:pPr algn="l">
                        <a:lnSpc>
                          <a:spcPct val="115000"/>
                        </a:lnSpc>
                        <a:spcAft>
                          <a:spcPts val="0"/>
                        </a:spcAft>
                      </a:pPr>
                      <a:r>
                        <a:rPr lang="en-IE" sz="1400" dirty="0">
                          <a:effectLst/>
                        </a:rPr>
                        <a:t>Completion of 75% </a:t>
                      </a:r>
                      <a:r>
                        <a:rPr lang="en-IE" sz="1400" dirty="0" smtClean="0">
                          <a:effectLst/>
                        </a:rPr>
                        <a:t>studies</a:t>
                      </a:r>
                      <a:endParaRPr lang="en-IE" sz="1400" dirty="0">
                        <a:effectLst/>
                        <a:latin typeface="Calibri"/>
                        <a:ea typeface="Calibri"/>
                        <a:cs typeface="Times New Roman"/>
                      </a:endParaRPr>
                    </a:p>
                  </a:txBody>
                  <a:tcPr marL="40144" marR="40144" marT="0" marB="0" anchor="ctr">
                    <a:solidFill>
                      <a:srgbClr val="C8B474"/>
                    </a:solidFill>
                  </a:tcPr>
                </a:tc>
              </a:tr>
            </a:tbl>
          </a:graphicData>
        </a:graphic>
      </p:graphicFrame>
      <p:sp>
        <p:nvSpPr>
          <p:cNvPr id="5" name="TextBox 4"/>
          <p:cNvSpPr txBox="1"/>
          <p:nvPr/>
        </p:nvSpPr>
        <p:spPr>
          <a:xfrm>
            <a:off x="1534305" y="282903"/>
            <a:ext cx="5616624" cy="461665"/>
          </a:xfrm>
          <a:prstGeom prst="rect">
            <a:avLst/>
          </a:prstGeom>
          <a:noFill/>
        </p:spPr>
        <p:txBody>
          <a:bodyPr wrap="square" rtlCol="0">
            <a:spAutoFit/>
          </a:bodyPr>
          <a:lstStyle>
            <a:defPPr>
              <a:defRPr lang="en-US"/>
            </a:defPPr>
            <a:lvl1pPr algn="ctr">
              <a:defRPr sz="2400" b="1">
                <a:solidFill>
                  <a:srgbClr val="157C85"/>
                </a:solidFill>
              </a:defRPr>
            </a:lvl1pPr>
          </a:lstStyle>
          <a:p>
            <a:r>
              <a:rPr lang="en-IE" dirty="0"/>
              <a:t>Phase 3 SNSP 70% Increase </a:t>
            </a:r>
          </a:p>
        </p:txBody>
      </p:sp>
    </p:spTree>
    <p:extLst>
      <p:ext uri="{BB962C8B-B14F-4D97-AF65-F5344CB8AC3E}">
        <p14:creationId xmlns:p14="http://schemas.microsoft.com/office/powerpoint/2010/main" val="21566040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3"/>
          </p:nvPr>
        </p:nvSpPr>
        <p:spPr/>
        <p:txBody>
          <a:bodyPr/>
          <a:lstStyle/>
          <a:p>
            <a:r>
              <a:rPr lang="en-IE" dirty="0" smtClean="0"/>
              <a:t>12.35 – 13.15</a:t>
            </a:r>
            <a:endParaRPr lang="en-IE" dirty="0"/>
          </a:p>
        </p:txBody>
      </p:sp>
      <p:sp>
        <p:nvSpPr>
          <p:cNvPr id="3" name="Text Placeholder 2"/>
          <p:cNvSpPr>
            <a:spLocks noGrp="1"/>
          </p:cNvSpPr>
          <p:nvPr>
            <p:ph type="body" idx="14"/>
          </p:nvPr>
        </p:nvSpPr>
        <p:spPr/>
        <p:txBody>
          <a:bodyPr/>
          <a:lstStyle/>
          <a:p>
            <a:r>
              <a:rPr lang="en-IE" dirty="0" smtClean="0"/>
              <a:t>Lunch &amp; Networking</a:t>
            </a:r>
            <a:endParaRPr lang="en-IE" dirty="0"/>
          </a:p>
        </p:txBody>
      </p:sp>
    </p:spTree>
    <p:extLst>
      <p:ext uri="{BB962C8B-B14F-4D97-AF65-F5344CB8AC3E}">
        <p14:creationId xmlns:p14="http://schemas.microsoft.com/office/powerpoint/2010/main" val="25900558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202677" y="173119"/>
            <a:ext cx="8755540" cy="803114"/>
          </a:xfrm>
        </p:spPr>
        <p:txBody>
          <a:bodyPr/>
          <a:lstStyle/>
          <a:p>
            <a:r>
              <a:rPr lang="en-US" dirty="0" smtClean="0"/>
              <a:t>Agenda - Afternoon</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984343172"/>
              </p:ext>
            </p:extLst>
          </p:nvPr>
        </p:nvGraphicFramePr>
        <p:xfrm>
          <a:off x="400051" y="869360"/>
          <a:ext cx="8320868" cy="4455198"/>
        </p:xfrm>
        <a:graphic>
          <a:graphicData uri="http://schemas.openxmlformats.org/drawingml/2006/table">
            <a:tbl>
              <a:tblPr firstRow="1" firstCol="1" bandRow="1">
                <a:tableStyleId>{5C22544A-7EE6-4342-B048-85BDC9FD1C3A}</a:tableStyleId>
              </a:tblPr>
              <a:tblGrid>
                <a:gridCol w="2477025"/>
                <a:gridCol w="739863"/>
                <a:gridCol w="5103980"/>
              </a:tblGrid>
              <a:tr h="402254">
                <a:tc>
                  <a:txBody>
                    <a:bodyPr/>
                    <a:lstStyle/>
                    <a:p>
                      <a:pPr marL="0" marR="0" hangingPunct="0">
                        <a:lnSpc>
                          <a:spcPct val="150000"/>
                        </a:lnSpc>
                        <a:spcBef>
                          <a:spcPts val="0"/>
                        </a:spcBef>
                        <a:spcAft>
                          <a:spcPts val="0"/>
                        </a:spcAft>
                      </a:pPr>
                      <a:r>
                        <a:rPr lang="en-IE" sz="1400" b="1" dirty="0">
                          <a:effectLst/>
                          <a:latin typeface="+mn-lt"/>
                        </a:rPr>
                        <a:t>Topic</a:t>
                      </a:r>
                      <a:endParaRPr lang="en-IE" sz="1400" b="1" dirty="0">
                        <a:effectLst/>
                        <a:latin typeface="+mn-lt"/>
                        <a:ea typeface="Times New Roman"/>
                        <a:cs typeface="Times New Roman"/>
                      </a:endParaRPr>
                    </a:p>
                  </a:txBody>
                  <a:tcPr marL="42906" marR="42906" marT="0" marB="0">
                    <a:solidFill>
                      <a:schemeClr val="bg2">
                        <a:lumMod val="50000"/>
                      </a:schemeClr>
                    </a:solidFill>
                  </a:tcPr>
                </a:tc>
                <a:tc>
                  <a:txBody>
                    <a:bodyPr/>
                    <a:lstStyle/>
                    <a:p>
                      <a:pPr marL="0" marR="0" algn="ctr" hangingPunct="0">
                        <a:lnSpc>
                          <a:spcPct val="150000"/>
                        </a:lnSpc>
                        <a:spcBef>
                          <a:spcPts val="0"/>
                        </a:spcBef>
                        <a:spcAft>
                          <a:spcPts val="0"/>
                        </a:spcAft>
                      </a:pPr>
                      <a:r>
                        <a:rPr lang="en-IE" sz="1400" b="1" dirty="0">
                          <a:effectLst/>
                          <a:latin typeface="+mn-lt"/>
                        </a:rPr>
                        <a:t>Time</a:t>
                      </a:r>
                      <a:endParaRPr lang="en-IE" sz="1400" b="1" dirty="0">
                        <a:effectLst/>
                        <a:latin typeface="+mn-lt"/>
                        <a:ea typeface="Times New Roman"/>
                        <a:cs typeface="Times New Roman"/>
                      </a:endParaRPr>
                    </a:p>
                  </a:txBody>
                  <a:tcPr marL="42906" marR="42906" marT="0" marB="0" anchor="ctr">
                    <a:solidFill>
                      <a:schemeClr val="bg2">
                        <a:lumMod val="50000"/>
                      </a:schemeClr>
                    </a:solidFill>
                  </a:tcPr>
                </a:tc>
                <a:tc>
                  <a:txBody>
                    <a:bodyPr/>
                    <a:lstStyle/>
                    <a:p>
                      <a:pPr marL="0" marR="0" hangingPunct="0">
                        <a:lnSpc>
                          <a:spcPct val="150000"/>
                        </a:lnSpc>
                        <a:spcBef>
                          <a:spcPts val="0"/>
                        </a:spcBef>
                        <a:spcAft>
                          <a:spcPts val="0"/>
                        </a:spcAft>
                      </a:pPr>
                      <a:r>
                        <a:rPr lang="en-IE" sz="1400" b="1" dirty="0">
                          <a:effectLst/>
                          <a:latin typeface="+mn-lt"/>
                        </a:rPr>
                        <a:t>Speaker</a:t>
                      </a:r>
                      <a:endParaRPr lang="en-IE" sz="1400" b="1" dirty="0">
                        <a:effectLst/>
                        <a:latin typeface="+mn-lt"/>
                        <a:ea typeface="Times New Roman"/>
                        <a:cs typeface="Times New Roman"/>
                      </a:endParaRPr>
                    </a:p>
                  </a:txBody>
                  <a:tcPr marL="42906" marR="42906" marT="0" marB="0" anchor="ctr">
                    <a:solidFill>
                      <a:schemeClr val="bg2">
                        <a:lumMod val="50000"/>
                      </a:schemeClr>
                    </a:solidFill>
                  </a:tcPr>
                </a:tc>
              </a:tr>
              <a:tr h="640080">
                <a:tc>
                  <a:txBody>
                    <a:bodyPr/>
                    <a:lstStyle/>
                    <a:p>
                      <a:pPr algn="ctr" fontAlgn="auto" hangingPunct="0">
                        <a:lnSpc>
                          <a:spcPct val="150000"/>
                        </a:lnSpc>
                        <a:spcAft>
                          <a:spcPts val="0"/>
                        </a:spcAft>
                      </a:pPr>
                      <a:r>
                        <a:rPr lang="en-IE" sz="1400" b="1" dirty="0">
                          <a:effectLst/>
                          <a:latin typeface="Calibri"/>
                          <a:ea typeface="Times New Roman"/>
                          <a:cs typeface="Times New Roman"/>
                        </a:rPr>
                        <a:t>Industry Presentation </a:t>
                      </a:r>
                      <a:endParaRPr lang="en-IE" sz="1400" dirty="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13:15</a:t>
                      </a:r>
                      <a:endParaRPr lang="en-IE" sz="140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Rory Mullan, Mullangrid, Wind Curtailment (30 mins inc. discussion)</a:t>
                      </a:r>
                      <a:endParaRPr lang="en-IE" sz="1400">
                        <a:effectLst/>
                        <a:latin typeface="Arial"/>
                        <a:ea typeface="Times New Roman"/>
                        <a:cs typeface="Times New Roman"/>
                      </a:endParaRPr>
                    </a:p>
                  </a:txBody>
                  <a:tcPr marL="68580" marR="68580" marT="0" marB="0" anchor="ctr">
                    <a:solidFill>
                      <a:schemeClr val="bg2">
                        <a:lumMod val="90000"/>
                      </a:schemeClr>
                    </a:solidFill>
                  </a:tcPr>
                </a:tc>
              </a:tr>
              <a:tr h="1282751">
                <a:tc>
                  <a:txBody>
                    <a:bodyPr/>
                    <a:lstStyle/>
                    <a:p>
                      <a:pPr algn="ctr" fontAlgn="auto" hangingPunct="0">
                        <a:lnSpc>
                          <a:spcPct val="150000"/>
                        </a:lnSpc>
                        <a:spcAft>
                          <a:spcPts val="0"/>
                        </a:spcAft>
                      </a:pPr>
                      <a:r>
                        <a:rPr lang="en-US" sz="1400" b="1" dirty="0">
                          <a:effectLst/>
                          <a:latin typeface="Calibri"/>
                          <a:ea typeface="Times New Roman"/>
                          <a:cs typeface="Times New Roman"/>
                        </a:rPr>
                        <a:t>DS3 </a:t>
                      </a:r>
                      <a:r>
                        <a:rPr lang="en-US" sz="1400" b="1" dirty="0" err="1">
                          <a:effectLst/>
                          <a:latin typeface="Calibri"/>
                          <a:ea typeface="Times New Roman"/>
                          <a:cs typeface="Times New Roman"/>
                        </a:rPr>
                        <a:t>Programme</a:t>
                      </a:r>
                      <a:r>
                        <a:rPr lang="en-US" sz="1400" b="1" dirty="0">
                          <a:effectLst/>
                          <a:latin typeface="Calibri"/>
                          <a:ea typeface="Times New Roman"/>
                          <a:cs typeface="Times New Roman"/>
                        </a:rPr>
                        <a:t> Status Update (including System Services)</a:t>
                      </a:r>
                      <a:endParaRPr lang="en-IE" sz="1400" dirty="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13:45</a:t>
                      </a:r>
                      <a:endParaRPr lang="en-IE" sz="140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Presentation: Ian Connaughton, EirGrid (15 mins)</a:t>
                      </a:r>
                      <a:endParaRPr lang="en-IE" sz="1400">
                        <a:effectLst/>
                        <a:latin typeface="Arial"/>
                        <a:ea typeface="Times New Roman"/>
                        <a:cs typeface="Times New Roman"/>
                      </a:endParaRPr>
                    </a:p>
                    <a:p>
                      <a:pPr algn="ctr" fontAlgn="auto" hangingPunct="0">
                        <a:lnSpc>
                          <a:spcPct val="150000"/>
                        </a:lnSpc>
                        <a:spcAft>
                          <a:spcPts val="0"/>
                        </a:spcAft>
                      </a:pPr>
                      <a:r>
                        <a:rPr lang="en-IE" sz="1400">
                          <a:effectLst/>
                          <a:latin typeface="Calibri"/>
                          <a:ea typeface="Times New Roman"/>
                          <a:cs typeface="Times New Roman"/>
                        </a:rPr>
                        <a:t>Discussion: All (15 mins)</a:t>
                      </a:r>
                      <a:endParaRPr lang="en-IE" sz="1400">
                        <a:effectLst/>
                        <a:latin typeface="Arial"/>
                        <a:ea typeface="Times New Roman"/>
                        <a:cs typeface="Times New Roman"/>
                      </a:endParaRPr>
                    </a:p>
                  </a:txBody>
                  <a:tcPr marL="68580" marR="68580" marT="0" marB="0" anchor="ctr">
                    <a:solidFill>
                      <a:schemeClr val="bg2">
                        <a:lumMod val="90000"/>
                      </a:schemeClr>
                    </a:solidFill>
                  </a:tcPr>
                </a:tc>
              </a:tr>
              <a:tr h="762926">
                <a:tc>
                  <a:txBody>
                    <a:bodyPr/>
                    <a:lstStyle/>
                    <a:p>
                      <a:pPr algn="ctr" fontAlgn="auto" hangingPunct="0">
                        <a:lnSpc>
                          <a:spcPct val="150000"/>
                        </a:lnSpc>
                        <a:spcAft>
                          <a:spcPts val="0"/>
                        </a:spcAft>
                      </a:pPr>
                      <a:r>
                        <a:rPr lang="en-US" sz="1400" b="1" dirty="0" err="1" smtClean="0">
                          <a:effectLst/>
                          <a:latin typeface="Calibri"/>
                          <a:ea typeface="Times New Roman"/>
                          <a:cs typeface="Times New Roman"/>
                        </a:rPr>
                        <a:t>FlexTech</a:t>
                      </a:r>
                      <a:r>
                        <a:rPr lang="en-US" sz="1400" b="1" dirty="0" smtClean="0">
                          <a:effectLst/>
                          <a:latin typeface="Calibri"/>
                          <a:ea typeface="Times New Roman"/>
                          <a:cs typeface="Times New Roman"/>
                        </a:rPr>
                        <a:t> Initiative</a:t>
                      </a:r>
                      <a:endParaRPr lang="en-IE" sz="1400" dirty="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dirty="0">
                          <a:effectLst/>
                          <a:latin typeface="Calibri"/>
                          <a:ea typeface="Times New Roman"/>
                          <a:cs typeface="Times New Roman"/>
                        </a:rPr>
                        <a:t>14:15</a:t>
                      </a:r>
                      <a:endParaRPr lang="en-IE" sz="1400" dirty="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Presentation: TBC (10 mins)</a:t>
                      </a:r>
                      <a:endParaRPr lang="en-IE" sz="1400">
                        <a:effectLst/>
                        <a:latin typeface="Arial"/>
                        <a:ea typeface="Times New Roman"/>
                        <a:cs typeface="Times New Roman"/>
                      </a:endParaRPr>
                    </a:p>
                    <a:p>
                      <a:pPr algn="ctr" fontAlgn="auto" hangingPunct="0">
                        <a:lnSpc>
                          <a:spcPct val="150000"/>
                        </a:lnSpc>
                        <a:spcAft>
                          <a:spcPts val="0"/>
                        </a:spcAft>
                      </a:pPr>
                      <a:r>
                        <a:rPr lang="en-IE" sz="1400">
                          <a:effectLst/>
                          <a:latin typeface="Calibri"/>
                          <a:ea typeface="Times New Roman"/>
                          <a:cs typeface="Times New Roman"/>
                        </a:rPr>
                        <a:t>Discussion: All (10 mins)</a:t>
                      </a:r>
                      <a:endParaRPr lang="en-IE" sz="1400">
                        <a:effectLst/>
                        <a:latin typeface="Arial"/>
                        <a:ea typeface="Times New Roman"/>
                        <a:cs typeface="Times New Roman"/>
                      </a:endParaRPr>
                    </a:p>
                  </a:txBody>
                  <a:tcPr marL="68580" marR="68580" marT="0" marB="0" anchor="ctr">
                    <a:solidFill>
                      <a:schemeClr val="bg2">
                        <a:lumMod val="90000"/>
                      </a:schemeClr>
                    </a:solidFill>
                  </a:tcPr>
                </a:tc>
              </a:tr>
              <a:tr h="508612">
                <a:tc>
                  <a:txBody>
                    <a:bodyPr/>
                    <a:lstStyle/>
                    <a:p>
                      <a:pPr algn="ctr" fontAlgn="auto" hangingPunct="0">
                        <a:lnSpc>
                          <a:spcPct val="150000"/>
                        </a:lnSpc>
                        <a:spcAft>
                          <a:spcPts val="0"/>
                        </a:spcAft>
                      </a:pPr>
                      <a:r>
                        <a:rPr lang="en-IE" sz="1400" b="1">
                          <a:effectLst/>
                          <a:latin typeface="Calibri"/>
                          <a:ea typeface="Times New Roman"/>
                          <a:cs typeface="Times New Roman"/>
                        </a:rPr>
                        <a:t>AOB</a:t>
                      </a:r>
                      <a:endParaRPr lang="en-IE" sz="140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dirty="0">
                          <a:effectLst/>
                          <a:latin typeface="Calibri"/>
                          <a:ea typeface="Times New Roman"/>
                          <a:cs typeface="Times New Roman"/>
                        </a:rPr>
                        <a:t>14.35</a:t>
                      </a:r>
                      <a:endParaRPr lang="en-IE" sz="1400" dirty="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en-IE" sz="1400" dirty="0">
                          <a:effectLst/>
                          <a:latin typeface="Calibri"/>
                          <a:ea typeface="Times New Roman"/>
                          <a:cs typeface="Times New Roman"/>
                        </a:rPr>
                        <a:t>All (10 mins)</a:t>
                      </a:r>
                      <a:endParaRPr lang="en-IE" sz="1400" dirty="0">
                        <a:effectLst/>
                        <a:latin typeface="Arial"/>
                        <a:ea typeface="Times New Roman"/>
                        <a:cs typeface="Times New Roman"/>
                      </a:endParaRPr>
                    </a:p>
                  </a:txBody>
                  <a:tcPr marL="68580" marR="68580" marT="0" marB="0" anchor="ctr">
                    <a:solidFill>
                      <a:schemeClr val="bg2">
                        <a:lumMod val="90000"/>
                      </a:schemeClr>
                    </a:solidFill>
                  </a:tcPr>
                </a:tc>
              </a:tr>
              <a:tr h="497903">
                <a:tc>
                  <a:txBody>
                    <a:bodyPr/>
                    <a:lstStyle/>
                    <a:p>
                      <a:pPr algn="ctr" fontAlgn="auto" hangingPunct="0">
                        <a:lnSpc>
                          <a:spcPct val="150000"/>
                        </a:lnSpc>
                        <a:spcAft>
                          <a:spcPts val="0"/>
                        </a:spcAft>
                      </a:pPr>
                      <a:r>
                        <a:rPr lang="en-IE" sz="1400" b="1">
                          <a:effectLst/>
                          <a:latin typeface="Calibri"/>
                          <a:ea typeface="Times New Roman"/>
                          <a:cs typeface="Times New Roman"/>
                        </a:rPr>
                        <a:t>Closing Remarks and Actions</a:t>
                      </a:r>
                      <a:endParaRPr lang="en-IE" sz="1400">
                        <a:effectLst/>
                        <a:latin typeface="Arial"/>
                        <a:ea typeface="Times New Roman"/>
                        <a:cs typeface="Times New Roman"/>
                      </a:endParaRPr>
                    </a:p>
                  </a:txBody>
                  <a:tcPr marL="68580" marR="68580" marT="0" marB="0" anchor="ctr">
                    <a:solidFill>
                      <a:schemeClr val="bg2">
                        <a:lumMod val="50000"/>
                      </a:schemeClr>
                    </a:solidFill>
                  </a:tcPr>
                </a:tc>
                <a:tc>
                  <a:txBody>
                    <a:bodyPr/>
                    <a:lstStyle/>
                    <a:p>
                      <a:pPr algn="ctr" fontAlgn="auto" hangingPunct="0">
                        <a:lnSpc>
                          <a:spcPct val="150000"/>
                        </a:lnSpc>
                        <a:spcAft>
                          <a:spcPts val="0"/>
                        </a:spcAft>
                      </a:pPr>
                      <a:r>
                        <a:rPr lang="en-IE" sz="1400">
                          <a:effectLst/>
                          <a:latin typeface="Calibri"/>
                          <a:ea typeface="Times New Roman"/>
                          <a:cs typeface="Times New Roman"/>
                        </a:rPr>
                        <a:t>14.45</a:t>
                      </a:r>
                      <a:endParaRPr lang="en-IE" sz="1400">
                        <a:effectLst/>
                        <a:latin typeface="Arial"/>
                        <a:ea typeface="Times New Roman"/>
                        <a:cs typeface="Times New Roman"/>
                      </a:endParaRPr>
                    </a:p>
                  </a:txBody>
                  <a:tcPr marL="68580" marR="68580" marT="0" marB="0" anchor="ctr">
                    <a:solidFill>
                      <a:schemeClr val="bg2">
                        <a:lumMod val="90000"/>
                      </a:schemeClr>
                    </a:solidFill>
                  </a:tcPr>
                </a:tc>
                <a:tc>
                  <a:txBody>
                    <a:bodyPr/>
                    <a:lstStyle/>
                    <a:p>
                      <a:pPr algn="ctr" fontAlgn="auto" hangingPunct="0">
                        <a:lnSpc>
                          <a:spcPct val="150000"/>
                        </a:lnSpc>
                        <a:spcAft>
                          <a:spcPts val="0"/>
                        </a:spcAft>
                      </a:pPr>
                      <a:r>
                        <a:rPr lang="en-IE" sz="1400" dirty="0">
                          <a:effectLst/>
                          <a:latin typeface="Calibri"/>
                          <a:ea typeface="Times New Roman"/>
                          <a:cs typeface="Times New Roman"/>
                        </a:rPr>
                        <a:t>Jon O'Sullivan, EirGrid (5 mins)</a:t>
                      </a:r>
                      <a:endParaRPr lang="en-IE" sz="1400" dirty="0">
                        <a:effectLst/>
                        <a:latin typeface="Arial"/>
                        <a:ea typeface="Times New Roman"/>
                        <a:cs typeface="Times New Roman"/>
                      </a:endParaRPr>
                    </a:p>
                  </a:txBody>
                  <a:tcPr marL="68580" marR="68580" marT="0" marB="0" anchor="ctr">
                    <a:solidFill>
                      <a:schemeClr val="bg2">
                        <a:lumMod val="90000"/>
                      </a:schemeClr>
                    </a:solidFill>
                  </a:tcPr>
                </a:tc>
              </a:tr>
              <a:tr h="360672">
                <a:tc gridSpan="3">
                  <a:txBody>
                    <a:bodyPr/>
                    <a:lstStyle/>
                    <a:p>
                      <a:pPr marL="0" marR="0" algn="ctr" hangingPunct="0">
                        <a:lnSpc>
                          <a:spcPct val="150000"/>
                        </a:lnSpc>
                        <a:spcBef>
                          <a:spcPts val="0"/>
                        </a:spcBef>
                        <a:spcAft>
                          <a:spcPts val="0"/>
                        </a:spcAft>
                      </a:pPr>
                      <a:r>
                        <a:rPr lang="en-IE" sz="1400" dirty="0" smtClean="0">
                          <a:effectLst/>
                          <a:latin typeface="+mn-lt"/>
                        </a:rPr>
                        <a:t>Session Closed (14:50)</a:t>
                      </a:r>
                      <a:endParaRPr lang="en-IE" sz="1400" dirty="0">
                        <a:effectLst/>
                        <a:latin typeface="+mn-lt"/>
                        <a:ea typeface="Times New Roman"/>
                        <a:cs typeface="Times New Roman"/>
                      </a:endParaRPr>
                    </a:p>
                  </a:txBody>
                  <a:tcPr marL="42906" marR="42906" marT="0" marB="0" anchor="ctr">
                    <a:solidFill>
                      <a:schemeClr val="bg2">
                        <a:lumMod val="50000"/>
                      </a:schemeClr>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8497350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1910442"/>
            <a:ext cx="8568952" cy="1446550"/>
          </a:xfrm>
          <a:prstGeom prst="rect">
            <a:avLst/>
          </a:prstGeom>
          <a:noFill/>
        </p:spPr>
        <p:txBody>
          <a:bodyPr wrap="square" rtlCol="0">
            <a:spAutoFit/>
          </a:bodyPr>
          <a:lstStyle/>
          <a:p>
            <a:pPr algn="ctr" defTabSz="914400"/>
            <a:r>
              <a:rPr lang="en-IE" sz="4400" b="1" dirty="0">
                <a:solidFill>
                  <a:prstClr val="black"/>
                </a:solidFill>
              </a:rPr>
              <a:t>Wind Farm Dispatch Down</a:t>
            </a:r>
          </a:p>
          <a:p>
            <a:pPr algn="ctr" defTabSz="914400"/>
            <a:r>
              <a:rPr lang="en-IE" sz="4400" b="1" dirty="0">
                <a:solidFill>
                  <a:prstClr val="black"/>
                </a:solidFill>
              </a:rPr>
              <a:t>Related Analysis</a:t>
            </a:r>
            <a:endParaRPr lang="en-US" sz="4400" b="1" dirty="0">
              <a:solidFill>
                <a:prstClr val="black"/>
              </a:solidFill>
            </a:endParaRPr>
          </a:p>
        </p:txBody>
      </p:sp>
      <p:sp>
        <p:nvSpPr>
          <p:cNvPr id="6" name="TextBox 5"/>
          <p:cNvSpPr txBox="1"/>
          <p:nvPr/>
        </p:nvSpPr>
        <p:spPr>
          <a:xfrm>
            <a:off x="251520" y="3473713"/>
            <a:ext cx="8604448" cy="1323439"/>
          </a:xfrm>
          <a:prstGeom prst="rect">
            <a:avLst/>
          </a:prstGeom>
          <a:noFill/>
        </p:spPr>
        <p:txBody>
          <a:bodyPr wrap="square" rtlCol="0">
            <a:spAutoFit/>
          </a:bodyPr>
          <a:lstStyle/>
          <a:p>
            <a:pPr algn="ctr" defTabSz="914400"/>
            <a:endParaRPr lang="en-IE" sz="4000" dirty="0">
              <a:solidFill>
                <a:prstClr val="black"/>
              </a:solidFill>
            </a:endParaRPr>
          </a:p>
          <a:p>
            <a:pPr algn="ctr" defTabSz="914400"/>
            <a:r>
              <a:rPr lang="en-IE" sz="4000" dirty="0">
                <a:solidFill>
                  <a:prstClr val="black"/>
                </a:solidFill>
              </a:rPr>
              <a:t>May 2019</a:t>
            </a:r>
            <a:endParaRPr lang="en-US" sz="4000" dirty="0">
              <a:solidFill>
                <a:prstClr val="black"/>
              </a:solidFill>
            </a:endParaRPr>
          </a:p>
        </p:txBody>
      </p:sp>
      <p:sp>
        <p:nvSpPr>
          <p:cNvPr id="4" name="Slide Number Placeholder 3"/>
          <p:cNvSpPr>
            <a:spLocks noGrp="1"/>
          </p:cNvSpPr>
          <p:nvPr>
            <p:ph type="sldNum" sz="quarter" idx="12"/>
          </p:nvPr>
        </p:nvSpPr>
        <p:spPr/>
        <p:txBody>
          <a:bodyPr/>
          <a:lstStyle/>
          <a:p>
            <a:fld id="{5CEF60F9-EAF3-4F4F-B7C4-F68A048ADDCB}" type="slidenum">
              <a:rPr lang="en-IE" smtClean="0">
                <a:solidFill>
                  <a:prstClr val="black">
                    <a:tint val="75000"/>
                  </a:prstClr>
                </a:solidFill>
              </a:rPr>
              <a:pPr/>
              <a:t>43</a:t>
            </a:fld>
            <a:endParaRPr lang="en-IE" dirty="0">
              <a:solidFill>
                <a:prstClr val="black">
                  <a:tint val="75000"/>
                </a:prstClr>
              </a:solidFill>
            </a:endParaRPr>
          </a:p>
        </p:txBody>
      </p:sp>
    </p:spTree>
    <p:extLst>
      <p:ext uri="{BB962C8B-B14F-4D97-AF65-F5344CB8AC3E}">
        <p14:creationId xmlns:p14="http://schemas.microsoft.com/office/powerpoint/2010/main" val="16159405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741"/>
            <a:ext cx="9144000" cy="706437"/>
          </a:xfrm>
        </p:spPr>
        <p:txBody>
          <a:bodyPr>
            <a:normAutofit fontScale="90000"/>
          </a:bodyPr>
          <a:lstStyle/>
          <a:p>
            <a:pPr marL="514350" indent="-514350">
              <a:lnSpc>
                <a:spcPct val="150000"/>
              </a:lnSpc>
            </a:pPr>
            <a:r>
              <a:rPr lang="en-IE" b="1" dirty="0"/>
              <a:t>Contents</a:t>
            </a:r>
          </a:p>
        </p:txBody>
      </p:sp>
      <p:sp>
        <p:nvSpPr>
          <p:cNvPr id="3" name="Content Placeholder 2"/>
          <p:cNvSpPr>
            <a:spLocks noGrp="1"/>
          </p:cNvSpPr>
          <p:nvPr>
            <p:ph idx="4294967295"/>
          </p:nvPr>
        </p:nvSpPr>
        <p:spPr>
          <a:xfrm>
            <a:off x="611560" y="1916832"/>
            <a:ext cx="7416824" cy="1656184"/>
          </a:xfrm>
        </p:spPr>
        <p:txBody>
          <a:bodyPr>
            <a:noAutofit/>
          </a:bodyPr>
          <a:lstStyle/>
          <a:p>
            <a:pPr marL="457200" indent="-457200">
              <a:spcBef>
                <a:spcPts val="0"/>
              </a:spcBef>
              <a:buAutoNum type="arabicPeriod"/>
            </a:pPr>
            <a:r>
              <a:rPr lang="en-IE" sz="2400" dirty="0"/>
              <a:t>Estimated Cost of 2018 Dispatch Down</a:t>
            </a:r>
          </a:p>
          <a:p>
            <a:pPr marL="457200" indent="-457200">
              <a:spcBef>
                <a:spcPts val="0"/>
              </a:spcBef>
              <a:buAutoNum type="arabicPeriod"/>
            </a:pPr>
            <a:r>
              <a:rPr lang="en-IE" sz="2400" dirty="0"/>
              <a:t>Minimum Generation Analysis</a:t>
            </a:r>
          </a:p>
          <a:p>
            <a:pPr marL="457200" indent="-457200">
              <a:spcBef>
                <a:spcPts val="0"/>
              </a:spcBef>
              <a:buAutoNum type="arabicPeriod"/>
            </a:pPr>
            <a:r>
              <a:rPr lang="en-IE" sz="2400" dirty="0"/>
              <a:t>Interconnector Analysis</a:t>
            </a:r>
            <a:endParaRPr lang="en-US" sz="2400" dirty="0"/>
          </a:p>
        </p:txBody>
      </p:sp>
      <p:sp>
        <p:nvSpPr>
          <p:cNvPr id="4" name="Slide Number Placeholder 3"/>
          <p:cNvSpPr>
            <a:spLocks noGrp="1"/>
          </p:cNvSpPr>
          <p:nvPr>
            <p:ph type="sldNum" sz="quarter" idx="12"/>
          </p:nvPr>
        </p:nvSpPr>
        <p:spPr/>
        <p:txBody>
          <a:bodyPr/>
          <a:lstStyle/>
          <a:p>
            <a:fld id="{5CEF60F9-EAF3-4F4F-B7C4-F68A048ADDCB}" type="slidenum">
              <a:rPr lang="en-IE" smtClean="0">
                <a:solidFill>
                  <a:prstClr val="black">
                    <a:tint val="75000"/>
                  </a:prstClr>
                </a:solidFill>
              </a:rPr>
              <a:pPr/>
              <a:t>44</a:t>
            </a:fld>
            <a:endParaRPr lang="en-IE" dirty="0">
              <a:solidFill>
                <a:prstClr val="black">
                  <a:tint val="75000"/>
                </a:prstClr>
              </a:solidFill>
            </a:endParaRPr>
          </a:p>
        </p:txBody>
      </p:sp>
    </p:spTree>
    <p:extLst>
      <p:ext uri="{BB962C8B-B14F-4D97-AF65-F5344CB8AC3E}">
        <p14:creationId xmlns:p14="http://schemas.microsoft.com/office/powerpoint/2010/main" val="39546175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4624"/>
            <a:ext cx="9144000" cy="706437"/>
          </a:xfrm>
        </p:spPr>
        <p:txBody>
          <a:bodyPr>
            <a:noAutofit/>
          </a:bodyPr>
          <a:lstStyle/>
          <a:p>
            <a:pPr>
              <a:lnSpc>
                <a:spcPct val="150000"/>
              </a:lnSpc>
            </a:pPr>
            <a:r>
              <a:rPr lang="en-IE" sz="2400" dirty="0"/>
              <a:t/>
            </a:r>
            <a:br>
              <a:rPr lang="en-IE" sz="2400" dirty="0"/>
            </a:br>
            <a:r>
              <a:rPr lang="en-IE" sz="2400" b="1" dirty="0"/>
              <a:t>1. Estimation of Cost of 2018 Wind Farm Dispatch Down</a:t>
            </a:r>
            <a:r>
              <a:rPr lang="en-IE" sz="2400" dirty="0"/>
              <a:t/>
            </a:r>
            <a:br>
              <a:rPr lang="en-IE" sz="2400" dirty="0"/>
            </a:br>
            <a:endParaRPr lang="en-IE" sz="2400" b="1" dirty="0"/>
          </a:p>
        </p:txBody>
      </p:sp>
      <p:pic>
        <p:nvPicPr>
          <p:cNvPr id="4" name="Picture 3">
            <a:extLst>
              <a:ext uri="{FF2B5EF4-FFF2-40B4-BE49-F238E27FC236}">
                <a16:creationId xmlns="" xmlns:a16="http://schemas.microsoft.com/office/drawing/2014/main" id="{6A6B1F9E-F843-40A9-91F7-7FF5158C06F6}"/>
              </a:ext>
            </a:extLst>
          </p:cNvPr>
          <p:cNvPicPr>
            <a:picLocks noChangeAspect="1"/>
          </p:cNvPicPr>
          <p:nvPr/>
        </p:nvPicPr>
        <p:blipFill>
          <a:blip r:embed="rId3"/>
          <a:stretch>
            <a:fillRect/>
          </a:stretch>
        </p:blipFill>
        <p:spPr>
          <a:xfrm>
            <a:off x="2195736" y="2305268"/>
            <a:ext cx="4680520" cy="2059836"/>
          </a:xfrm>
          <a:prstGeom prst="rect">
            <a:avLst/>
          </a:prstGeom>
        </p:spPr>
      </p:pic>
      <p:pic>
        <p:nvPicPr>
          <p:cNvPr id="6" name="Picture 5">
            <a:extLst>
              <a:ext uri="{FF2B5EF4-FFF2-40B4-BE49-F238E27FC236}">
                <a16:creationId xmlns="" xmlns:a16="http://schemas.microsoft.com/office/drawing/2014/main" id="{2CF2ACE5-4C9C-4778-8703-064E721CED20}"/>
              </a:ext>
            </a:extLst>
          </p:cNvPr>
          <p:cNvPicPr>
            <a:picLocks noChangeAspect="1"/>
          </p:cNvPicPr>
          <p:nvPr/>
        </p:nvPicPr>
        <p:blipFill>
          <a:blip r:embed="rId4"/>
          <a:stretch>
            <a:fillRect/>
          </a:stretch>
        </p:blipFill>
        <p:spPr>
          <a:xfrm>
            <a:off x="827584" y="692696"/>
            <a:ext cx="7416824" cy="1516086"/>
          </a:xfrm>
          <a:prstGeom prst="rect">
            <a:avLst/>
          </a:prstGeom>
        </p:spPr>
      </p:pic>
      <p:pic>
        <p:nvPicPr>
          <p:cNvPr id="8" name="Picture 7">
            <a:extLst>
              <a:ext uri="{FF2B5EF4-FFF2-40B4-BE49-F238E27FC236}">
                <a16:creationId xmlns="" xmlns:a16="http://schemas.microsoft.com/office/drawing/2014/main" id="{8CDD414F-B6B5-44E5-BED1-FF101D2491B0}"/>
              </a:ext>
            </a:extLst>
          </p:cNvPr>
          <p:cNvPicPr>
            <a:picLocks noChangeAspect="1"/>
          </p:cNvPicPr>
          <p:nvPr/>
        </p:nvPicPr>
        <p:blipFill>
          <a:blip r:embed="rId5"/>
          <a:stretch>
            <a:fillRect/>
          </a:stretch>
        </p:blipFill>
        <p:spPr>
          <a:xfrm>
            <a:off x="1115616" y="4458087"/>
            <a:ext cx="6768752" cy="1851233"/>
          </a:xfrm>
          <a:prstGeom prst="rect">
            <a:avLst/>
          </a:prstGeom>
        </p:spPr>
      </p:pic>
      <p:sp>
        <p:nvSpPr>
          <p:cNvPr id="7" name="Slide Number Placeholder 3">
            <a:extLst>
              <a:ext uri="{FF2B5EF4-FFF2-40B4-BE49-F238E27FC236}">
                <a16:creationId xmlns="" xmlns:a16="http://schemas.microsoft.com/office/drawing/2014/main" id="{16FF2EC2-F0FF-48A4-9546-B49C670FD89A}"/>
              </a:ext>
            </a:extLst>
          </p:cNvPr>
          <p:cNvSpPr>
            <a:spLocks noGrp="1"/>
          </p:cNvSpPr>
          <p:nvPr>
            <p:ph type="sldNum" sz="quarter" idx="12"/>
          </p:nvPr>
        </p:nvSpPr>
        <p:spPr>
          <a:xfrm>
            <a:off x="2571736" y="6492875"/>
            <a:ext cx="2133600" cy="365125"/>
          </a:xfrm>
        </p:spPr>
        <p:txBody>
          <a:bodyPr/>
          <a:lstStyle/>
          <a:p>
            <a:fld id="{5CEF60F9-EAF3-4F4F-B7C4-F68A048ADDCB}" type="slidenum">
              <a:rPr lang="en-IE" smtClean="0">
                <a:solidFill>
                  <a:prstClr val="black">
                    <a:tint val="75000"/>
                  </a:prstClr>
                </a:solidFill>
              </a:rPr>
              <a:pPr/>
              <a:t>45</a:t>
            </a:fld>
            <a:endParaRPr lang="en-IE" dirty="0">
              <a:solidFill>
                <a:prstClr val="black">
                  <a:tint val="75000"/>
                </a:prstClr>
              </a:solidFill>
            </a:endParaRPr>
          </a:p>
        </p:txBody>
      </p:sp>
    </p:spTree>
    <p:extLst>
      <p:ext uri="{BB962C8B-B14F-4D97-AF65-F5344CB8AC3E}">
        <p14:creationId xmlns:p14="http://schemas.microsoft.com/office/powerpoint/2010/main" val="38243111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5749"/>
            <a:ext cx="9144000" cy="706437"/>
          </a:xfrm>
        </p:spPr>
        <p:txBody>
          <a:bodyPr>
            <a:noAutofit/>
          </a:bodyPr>
          <a:lstStyle/>
          <a:p>
            <a:pPr>
              <a:lnSpc>
                <a:spcPct val="150000"/>
              </a:lnSpc>
            </a:pPr>
            <a:r>
              <a:rPr lang="en-IE" sz="2400" b="1" dirty="0"/>
              <a:t>2. Update on Minimum Generation Levels During Curtailment Events</a:t>
            </a:r>
          </a:p>
        </p:txBody>
      </p:sp>
      <p:sp>
        <p:nvSpPr>
          <p:cNvPr id="3" name="Content Placeholder 2"/>
          <p:cNvSpPr>
            <a:spLocks noGrp="1"/>
          </p:cNvSpPr>
          <p:nvPr>
            <p:ph idx="4294967295"/>
          </p:nvPr>
        </p:nvSpPr>
        <p:spPr>
          <a:xfrm>
            <a:off x="6300192" y="2276872"/>
            <a:ext cx="2592288" cy="2160240"/>
          </a:xfrm>
        </p:spPr>
        <p:txBody>
          <a:bodyPr>
            <a:noAutofit/>
          </a:bodyPr>
          <a:lstStyle/>
          <a:p>
            <a:pPr marL="182563" indent="-182563" algn="just"/>
            <a:r>
              <a:rPr lang="en-US" sz="1600" dirty="0"/>
              <a:t>Review of operation of must run plants during curtailment events indicates that some of the plants (highlighted in yellow) are consistently operating at levels well above their declared minimum generation levels over the past 7 years</a:t>
            </a:r>
          </a:p>
          <a:p>
            <a:pPr lvl="1" algn="just">
              <a:buNone/>
            </a:pPr>
            <a:endParaRPr lang="en-US" sz="1600" dirty="0"/>
          </a:p>
        </p:txBody>
      </p:sp>
      <p:graphicFrame>
        <p:nvGraphicFramePr>
          <p:cNvPr id="8" name="Table 7">
            <a:extLst>
              <a:ext uri="{FF2B5EF4-FFF2-40B4-BE49-F238E27FC236}">
                <a16:creationId xmlns="" xmlns:a16="http://schemas.microsoft.com/office/drawing/2014/main" id="{D6B790BE-5A77-490B-A339-607F3DCDD0EB}"/>
              </a:ext>
            </a:extLst>
          </p:cNvPr>
          <p:cNvGraphicFramePr>
            <a:graphicFrameLocks noGrp="1"/>
          </p:cNvGraphicFramePr>
          <p:nvPr>
            <p:extLst>
              <p:ext uri="{D42A27DB-BD31-4B8C-83A1-F6EECF244321}">
                <p14:modId xmlns:p14="http://schemas.microsoft.com/office/powerpoint/2010/main" val="2208603968"/>
              </p:ext>
            </p:extLst>
          </p:nvPr>
        </p:nvGraphicFramePr>
        <p:xfrm>
          <a:off x="276846" y="619076"/>
          <a:ext cx="5807322" cy="4617297"/>
        </p:xfrm>
        <a:graphic>
          <a:graphicData uri="http://schemas.openxmlformats.org/drawingml/2006/table">
            <a:tbl>
              <a:tblPr/>
              <a:tblGrid>
                <a:gridCol w="262706">
                  <a:extLst>
                    <a:ext uri="{9D8B030D-6E8A-4147-A177-3AD203B41FA5}">
                      <a16:colId xmlns="" xmlns:a16="http://schemas.microsoft.com/office/drawing/2014/main" val="1488552049"/>
                    </a:ext>
                  </a:extLst>
                </a:gridCol>
                <a:gridCol w="431839">
                  <a:extLst>
                    <a:ext uri="{9D8B030D-6E8A-4147-A177-3AD203B41FA5}">
                      <a16:colId xmlns="" xmlns:a16="http://schemas.microsoft.com/office/drawing/2014/main" val="1113791038"/>
                    </a:ext>
                  </a:extLst>
                </a:gridCol>
                <a:gridCol w="585597">
                  <a:extLst>
                    <a:ext uri="{9D8B030D-6E8A-4147-A177-3AD203B41FA5}">
                      <a16:colId xmlns="" xmlns:a16="http://schemas.microsoft.com/office/drawing/2014/main" val="2097883359"/>
                    </a:ext>
                  </a:extLst>
                </a:gridCol>
                <a:gridCol w="680927">
                  <a:extLst>
                    <a:ext uri="{9D8B030D-6E8A-4147-A177-3AD203B41FA5}">
                      <a16:colId xmlns="" xmlns:a16="http://schemas.microsoft.com/office/drawing/2014/main" val="3645863880"/>
                    </a:ext>
                  </a:extLst>
                </a:gridCol>
                <a:gridCol w="372240">
                  <a:extLst>
                    <a:ext uri="{9D8B030D-6E8A-4147-A177-3AD203B41FA5}">
                      <a16:colId xmlns="" xmlns:a16="http://schemas.microsoft.com/office/drawing/2014/main" val="2418761217"/>
                    </a:ext>
                  </a:extLst>
                </a:gridCol>
                <a:gridCol w="562899">
                  <a:extLst>
                    <a:ext uri="{9D8B030D-6E8A-4147-A177-3AD203B41FA5}">
                      <a16:colId xmlns="" xmlns:a16="http://schemas.microsoft.com/office/drawing/2014/main" val="2482224342"/>
                    </a:ext>
                  </a:extLst>
                </a:gridCol>
                <a:gridCol w="590496">
                  <a:extLst>
                    <a:ext uri="{9D8B030D-6E8A-4147-A177-3AD203B41FA5}">
                      <a16:colId xmlns="" xmlns:a16="http://schemas.microsoft.com/office/drawing/2014/main" val="2569839078"/>
                    </a:ext>
                  </a:extLst>
                </a:gridCol>
                <a:gridCol w="453593">
                  <a:extLst>
                    <a:ext uri="{9D8B030D-6E8A-4147-A177-3AD203B41FA5}">
                      <a16:colId xmlns="" xmlns:a16="http://schemas.microsoft.com/office/drawing/2014/main" val="304780925"/>
                    </a:ext>
                  </a:extLst>
                </a:gridCol>
                <a:gridCol w="390398">
                  <a:extLst>
                    <a:ext uri="{9D8B030D-6E8A-4147-A177-3AD203B41FA5}">
                      <a16:colId xmlns="" xmlns:a16="http://schemas.microsoft.com/office/drawing/2014/main" val="1798539959"/>
                    </a:ext>
                  </a:extLst>
                </a:gridCol>
                <a:gridCol w="390398">
                  <a:extLst>
                    <a:ext uri="{9D8B030D-6E8A-4147-A177-3AD203B41FA5}">
                      <a16:colId xmlns="" xmlns:a16="http://schemas.microsoft.com/office/drawing/2014/main" val="3491401616"/>
                    </a:ext>
                  </a:extLst>
                </a:gridCol>
                <a:gridCol w="390398">
                  <a:extLst>
                    <a:ext uri="{9D8B030D-6E8A-4147-A177-3AD203B41FA5}">
                      <a16:colId xmlns="" xmlns:a16="http://schemas.microsoft.com/office/drawing/2014/main" val="2187693900"/>
                    </a:ext>
                  </a:extLst>
                </a:gridCol>
                <a:gridCol w="390398">
                  <a:extLst>
                    <a:ext uri="{9D8B030D-6E8A-4147-A177-3AD203B41FA5}">
                      <a16:colId xmlns="" xmlns:a16="http://schemas.microsoft.com/office/drawing/2014/main" val="836407142"/>
                    </a:ext>
                  </a:extLst>
                </a:gridCol>
                <a:gridCol w="305433">
                  <a:extLst>
                    <a:ext uri="{9D8B030D-6E8A-4147-A177-3AD203B41FA5}">
                      <a16:colId xmlns="" xmlns:a16="http://schemas.microsoft.com/office/drawing/2014/main" val="2669490350"/>
                    </a:ext>
                  </a:extLst>
                </a:gridCol>
              </a:tblGrid>
              <a:tr h="143877">
                <a:tc rowSpan="2" gridSpan="3">
                  <a:txBody>
                    <a:bodyPr/>
                    <a:lstStyle/>
                    <a:p>
                      <a:pPr algn="ctr" fontAlgn="ctr"/>
                      <a:r>
                        <a:rPr lang="en-IE" sz="600" b="1" i="0" u="none" strike="noStrike">
                          <a:solidFill>
                            <a:srgbClr val="000000"/>
                          </a:solidFill>
                          <a:effectLst/>
                          <a:latin typeface="Calibri" panose="020F0502020204030204" pitchFamily="34" charset="0"/>
                        </a:rPr>
                        <a:t>Generator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IE"/>
                    </a:p>
                  </a:txBody>
                  <a:tcPr/>
                </a:tc>
                <a:tc rowSpan="2" hMerge="1">
                  <a:txBody>
                    <a:bodyPr/>
                    <a:lstStyle/>
                    <a:p>
                      <a:endParaRPr lang="en-IE"/>
                    </a:p>
                  </a:txBody>
                  <a:tcPr/>
                </a:tc>
                <a:tc rowSpan="2">
                  <a:txBody>
                    <a:bodyPr/>
                    <a:lstStyle/>
                    <a:p>
                      <a:pPr algn="ctr" fontAlgn="ctr"/>
                      <a:r>
                        <a:rPr lang="en-IE" sz="600" b="1" i="0" u="none" strike="noStrike">
                          <a:solidFill>
                            <a:srgbClr val="000000"/>
                          </a:solidFill>
                          <a:effectLst/>
                          <a:latin typeface="Calibri" panose="020F0502020204030204" pitchFamily="34" charset="0"/>
                        </a:rPr>
                        <a:t>Fuel Type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IE" sz="600" b="1" i="0" u="none" strike="noStrike">
                          <a:solidFill>
                            <a:srgbClr val="000000"/>
                          </a:solidFill>
                          <a:effectLst/>
                          <a:latin typeface="Calibri" panose="020F0502020204030204" pitchFamily="34" charset="0"/>
                        </a:rPr>
                        <a:t>MEC (MW)</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IE" sz="600" b="1" i="0" u="none" strike="noStrike" dirty="0">
                          <a:solidFill>
                            <a:srgbClr val="000000"/>
                          </a:solidFill>
                          <a:effectLst/>
                          <a:latin typeface="Calibri" panose="020F0502020204030204" pitchFamily="34" charset="0"/>
                        </a:rPr>
                        <a:t>Declared Min Gen Level (MW)</a:t>
                      </a:r>
                    </a:p>
                  </a:txBody>
                  <a:tcPr marL="0" marR="0" marT="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GB" sz="600" b="1" i="0" u="none" strike="noStrike" dirty="0" err="1">
                          <a:solidFill>
                            <a:srgbClr val="000000"/>
                          </a:solidFill>
                          <a:effectLst/>
                          <a:latin typeface="Calibri" panose="020F0502020204030204" pitchFamily="34" charset="0"/>
                        </a:rPr>
                        <a:t>Avg</a:t>
                      </a:r>
                      <a:r>
                        <a:rPr lang="en-GB" sz="600" b="1" i="0" u="none" strike="noStrike" dirty="0">
                          <a:solidFill>
                            <a:srgbClr val="000000"/>
                          </a:solidFill>
                          <a:effectLst/>
                          <a:latin typeface="Calibri" panose="020F0502020204030204" pitchFamily="34" charset="0"/>
                        </a:rPr>
                        <a:t> Deviation from Setpoint Feb/March 19</a:t>
                      </a:r>
                    </a:p>
                  </a:txBody>
                  <a:tcPr marL="0" marR="0" marT="0" marB="0" anchor="ctr">
                    <a:lnL w="63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fontAlgn="ctr"/>
                      <a:r>
                        <a:rPr lang="en-GB" sz="600" b="1" i="0" u="none" strike="noStrike">
                          <a:solidFill>
                            <a:srgbClr val="000000"/>
                          </a:solidFill>
                          <a:effectLst/>
                          <a:latin typeface="Calibri" panose="020F0502020204030204" pitchFamily="34" charset="0"/>
                        </a:rPr>
                        <a:t>Avg Generation Level During Curtailment Events (MW)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 xmlns:a16="http://schemas.microsoft.com/office/drawing/2014/main" val="3032301405"/>
                  </a:ext>
                </a:extLst>
              </a:tr>
              <a:tr h="211020">
                <a:tc gridSpan="3" vMerge="1">
                  <a:txBody>
                    <a:bodyPr/>
                    <a:lstStyle/>
                    <a:p>
                      <a:endParaRPr lang="en-IE"/>
                    </a:p>
                  </a:txBody>
                  <a:tcPr/>
                </a:tc>
                <a:tc hMerge="1" vMerge="1">
                  <a:txBody>
                    <a:bodyPr/>
                    <a:lstStyle/>
                    <a:p>
                      <a:endParaRPr lang="en-IE"/>
                    </a:p>
                  </a:txBody>
                  <a:tcPr/>
                </a:tc>
                <a:tc hMerge="1" vMerge="1">
                  <a:txBody>
                    <a:bodyPr/>
                    <a:lstStyle/>
                    <a:p>
                      <a:endParaRPr lang="en-IE"/>
                    </a:p>
                  </a:txBody>
                  <a:tcPr/>
                </a:tc>
                <a:tc vMerge="1">
                  <a:txBody>
                    <a:bodyPr/>
                    <a:lstStyle/>
                    <a:p>
                      <a:endParaRPr lang="en-IE"/>
                    </a:p>
                  </a:txBody>
                  <a:tcPr/>
                </a:tc>
                <a:tc vMerge="1">
                  <a:txBody>
                    <a:bodyPr/>
                    <a:lstStyle/>
                    <a:p>
                      <a:endParaRPr lang="en-IE"/>
                    </a:p>
                  </a:txBody>
                  <a:tcPr/>
                </a:tc>
                <a:tc vMerge="1">
                  <a:txBody>
                    <a:bodyPr/>
                    <a:lstStyle/>
                    <a:p>
                      <a:endParaRPr lang="en-IE"/>
                    </a:p>
                  </a:txBody>
                  <a:tcPr/>
                </a:tc>
                <a:tc vMerge="1">
                  <a:txBody>
                    <a:bodyPr/>
                    <a:lstStyle/>
                    <a:p>
                      <a:endParaRPr lang="en-IE"/>
                    </a:p>
                  </a:txBody>
                  <a:tcPr/>
                </a:tc>
                <a:tc>
                  <a:txBody>
                    <a:bodyPr/>
                    <a:lstStyle/>
                    <a:p>
                      <a:pPr algn="ctr" fontAlgn="ctr"/>
                      <a:r>
                        <a:rPr lang="en-IE" sz="600" b="1" i="0" u="none" strike="noStrike" dirty="0">
                          <a:solidFill>
                            <a:srgbClr val="000000"/>
                          </a:solidFill>
                          <a:effectLst/>
                          <a:latin typeface="Calibri" panose="020F0502020204030204" pitchFamily="34" charset="0"/>
                        </a:rPr>
                        <a:t>Q1 2019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600" b="1" i="0" u="none" strike="noStrike">
                          <a:solidFill>
                            <a:srgbClr val="000000"/>
                          </a:solidFill>
                          <a:effectLst/>
                          <a:latin typeface="Calibri" panose="020F0502020204030204" pitchFamily="34" charset="0"/>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600" b="1" i="0" u="none" strike="noStrike">
                          <a:solidFill>
                            <a:srgbClr val="000000"/>
                          </a:solidFill>
                          <a:effectLst/>
                          <a:latin typeface="Calibri" panose="020F0502020204030204" pitchFamily="34" charset="0"/>
                        </a:rPr>
                        <a:t>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600" b="1" i="0" u="none" strike="noStrike">
                          <a:solidFill>
                            <a:srgbClr val="000000"/>
                          </a:solidFill>
                          <a:effectLst/>
                          <a:latin typeface="Calibri" panose="020F0502020204030204" pitchFamily="34" charset="0"/>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600" b="1" i="0" u="none" strike="noStrike">
                          <a:solidFill>
                            <a:srgbClr val="000000"/>
                          </a:solidFill>
                          <a:effectLst/>
                          <a:latin typeface="Calibri" panose="020F0502020204030204" pitchFamily="34" charset="0"/>
                        </a:rPr>
                        <a:t>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600" b="1" i="0" u="none" strike="noStrike">
                          <a:solidFill>
                            <a:srgbClr val="000000"/>
                          </a:solidFill>
                          <a:effectLst/>
                          <a:latin typeface="Calibri" panose="020F0502020204030204" pitchFamily="34" charset="0"/>
                        </a:rPr>
                        <a:t>2012-14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03243433"/>
                  </a:ext>
                </a:extLst>
              </a:tr>
              <a:tr h="133200">
                <a:tc rowSpan="22">
                  <a:txBody>
                    <a:bodyPr/>
                    <a:lstStyle/>
                    <a:p>
                      <a:pPr algn="ctr" fontAlgn="ctr"/>
                      <a:r>
                        <a:rPr lang="en-IE" sz="600" b="0" i="0" u="none" strike="noStrike">
                          <a:solidFill>
                            <a:srgbClr val="000000"/>
                          </a:solidFill>
                          <a:effectLst/>
                          <a:latin typeface="Calibri" panose="020F0502020204030204" pitchFamily="34" charset="0"/>
                        </a:rPr>
                        <a:t>Republic of Ireland</a:t>
                      </a:r>
                    </a:p>
                  </a:txBody>
                  <a:tcPr marL="0" marR="0" marT="0"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7">
                  <a:txBody>
                    <a:bodyPr/>
                    <a:lstStyle/>
                    <a:p>
                      <a:pPr algn="ctr" fontAlgn="ctr"/>
                      <a:r>
                        <a:rPr lang="en-IE" sz="600" b="0" i="0" u="none" strike="noStrike">
                          <a:solidFill>
                            <a:srgbClr val="000000"/>
                          </a:solidFill>
                          <a:effectLst/>
                          <a:latin typeface="Calibri" panose="020F0502020204030204" pitchFamily="34" charset="0"/>
                        </a:rPr>
                        <a:t>Must Run Plants</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00" algn="l" fontAlgn="b"/>
                      <a:r>
                        <a:rPr lang="en-IE" sz="600" b="0" i="0" u="none" strike="noStrike" dirty="0">
                          <a:solidFill>
                            <a:srgbClr val="000000"/>
                          </a:solidFill>
                          <a:effectLst/>
                          <a:latin typeface="Calibri" panose="020F0502020204030204" pitchFamily="34" charset="0"/>
                        </a:rPr>
                        <a:t>Dublin Bay</a:t>
                      </a:r>
                      <a:r>
                        <a:rPr lang="en-IE" sz="600" b="0" i="0" u="none" strike="noStrike" baseline="30000" dirty="0">
                          <a:solidFill>
                            <a:srgbClr val="000000"/>
                          </a:solidFill>
                          <a:effectLst/>
                          <a:latin typeface="Calibri" panose="020F0502020204030204" pitchFamily="34" charset="0"/>
                        </a:rPr>
                        <a:t>1</a:t>
                      </a:r>
                      <a:endParaRPr lang="en-IE" sz="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Gas/DO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415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dirty="0">
                          <a:solidFill>
                            <a:srgbClr val="000000"/>
                          </a:solidFill>
                          <a:effectLst/>
                          <a:latin typeface="Calibri" panose="020F0502020204030204" pitchFamily="34" charset="0"/>
                        </a:rPr>
                        <a:t>7.3%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171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271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477941642"/>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a:solidFill>
                            <a:srgbClr val="000000"/>
                          </a:solidFill>
                          <a:effectLst/>
                          <a:latin typeface="Calibri" panose="020F0502020204030204" pitchFamily="34" charset="0"/>
                        </a:rPr>
                        <a:t>Huntstown 2 </a:t>
                      </a:r>
                      <a:r>
                        <a:rPr lang="en-IE" sz="600" b="0" i="0" u="none" strike="noStrike" baseline="30000">
                          <a:solidFill>
                            <a:srgbClr val="000000"/>
                          </a:solidFill>
                          <a:effectLst/>
                          <a:latin typeface="Calibri" panose="020F0502020204030204" pitchFamily="34" charset="0"/>
                        </a:rPr>
                        <a:t>2</a:t>
                      </a:r>
                      <a:endParaRPr lang="en-IE" sz="6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Gas/DO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412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7.4%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181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181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2531667784"/>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a:solidFill>
                            <a:srgbClr val="000000"/>
                          </a:solidFill>
                          <a:effectLst/>
                          <a:latin typeface="Calibri" panose="020F0502020204030204" pitchFamily="34" charset="0"/>
                        </a:rPr>
                        <a:t>Huntstown 1 </a:t>
                      </a:r>
                      <a:r>
                        <a:rPr lang="en-IE" sz="600" b="0" i="0" u="none" strike="noStrike" baseline="30000" dirty="0">
                          <a:solidFill>
                            <a:srgbClr val="000000"/>
                          </a:solidFill>
                          <a:effectLst/>
                          <a:latin typeface="Calibri" panose="020F0502020204030204" pitchFamily="34" charset="0"/>
                        </a:rPr>
                        <a:t>3</a:t>
                      </a:r>
                      <a:endParaRPr lang="en-IE" sz="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Gas/DO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352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2.2%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156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181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53195947"/>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err="1">
                          <a:solidFill>
                            <a:srgbClr val="000000"/>
                          </a:solidFill>
                          <a:effectLst/>
                          <a:latin typeface="Calibri" panose="020F0502020204030204" pitchFamily="34" charset="0"/>
                        </a:rPr>
                        <a:t>Poolbeg</a:t>
                      </a:r>
                      <a:r>
                        <a:rPr lang="en-IE" sz="600" b="0" i="0" u="none" strike="noStrike" dirty="0">
                          <a:solidFill>
                            <a:srgbClr val="000000"/>
                          </a:solidFill>
                          <a:effectLst/>
                          <a:latin typeface="Calibri" panose="020F0502020204030204" pitchFamily="34" charset="0"/>
                        </a:rPr>
                        <a:t> A </a:t>
                      </a:r>
                      <a:r>
                        <a:rPr lang="en-IE" sz="600" b="0" i="0" u="none" strike="noStrike" baseline="30000" dirty="0">
                          <a:solidFill>
                            <a:srgbClr val="000000"/>
                          </a:solidFill>
                          <a:effectLst/>
                          <a:latin typeface="Calibri" panose="020F0502020204030204" pitchFamily="34" charset="0"/>
                        </a:rPr>
                        <a:t>4</a:t>
                      </a:r>
                      <a:endParaRPr lang="en-IE" sz="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Gas/DO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dirty="0">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124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IE" sz="600" b="0" i="0" u="none" strike="noStrike" dirty="0">
                          <a:solidFill>
                            <a:srgbClr val="000000"/>
                          </a:solidFill>
                          <a:effectLst/>
                          <a:latin typeface="Calibri" panose="020F0502020204030204" pitchFamily="34" charset="0"/>
                        </a:rPr>
                        <a:t>124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IE" sz="600" b="0" i="0" u="none" strike="noStrike">
                          <a:solidFill>
                            <a:srgbClr val="000000"/>
                          </a:solidFill>
                          <a:effectLst/>
                          <a:latin typeface="Calibri" panose="020F0502020204030204" pitchFamily="34" charset="0"/>
                        </a:rPr>
                        <a:t>123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IE" sz="600" b="0" i="0" u="none" strike="noStrike" dirty="0">
                          <a:solidFill>
                            <a:srgbClr val="000000"/>
                          </a:solidFill>
                          <a:effectLst/>
                          <a:latin typeface="Calibri" panose="020F0502020204030204" pitchFamily="34" charset="0"/>
                        </a:rPr>
                        <a:t>129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a:txBody>
                    <a:bodyPr/>
                    <a:lstStyle/>
                    <a:p>
                      <a:pPr algn="ctr" fontAlgn="ctr"/>
                      <a:r>
                        <a:rPr lang="en-IE" sz="600" b="0" i="0" u="none" strike="noStrike">
                          <a:solidFill>
                            <a:srgbClr val="000000"/>
                          </a:solidFill>
                          <a:effectLst/>
                          <a:latin typeface="Calibri" panose="020F0502020204030204" pitchFamily="34" charset="0"/>
                        </a:rPr>
                        <a:t>236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IE" sz="600" b="0" i="0" u="none" strike="noStrike">
                          <a:solidFill>
                            <a:srgbClr val="000000"/>
                          </a:solidFill>
                          <a:effectLst/>
                          <a:latin typeface="Calibri" panose="020F0502020204030204" pitchFamily="34" charset="0"/>
                        </a:rPr>
                        <a:t>242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93680455"/>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a:solidFill>
                            <a:srgbClr val="000000"/>
                          </a:solidFill>
                          <a:effectLst/>
                          <a:latin typeface="Calibri" panose="020F0502020204030204" pitchFamily="34" charset="0"/>
                        </a:rPr>
                        <a:t>Poolbeg B</a:t>
                      </a:r>
                      <a:r>
                        <a:rPr lang="en-IE" sz="600" b="0" i="0" u="none" strike="noStrike" baseline="30000">
                          <a:solidFill>
                            <a:srgbClr val="000000"/>
                          </a:solidFill>
                          <a:effectLst/>
                          <a:latin typeface="Calibri" panose="020F0502020204030204" pitchFamily="34" charset="0"/>
                        </a:rPr>
                        <a:t> 4</a:t>
                      </a:r>
                      <a:endParaRPr lang="en-IE" sz="6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Gas/DO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IE"/>
                    </a:p>
                  </a:txBody>
                  <a:tcPr/>
                </a:tc>
                <a:tc vMerge="1">
                  <a:txBody>
                    <a:bodyPr/>
                    <a:lstStyle/>
                    <a:p>
                      <a:endParaRPr lang="en-IE"/>
                    </a:p>
                  </a:txBody>
                  <a:tcPr/>
                </a:tc>
                <a:extLst>
                  <a:ext uri="{0D108BD9-81ED-4DB2-BD59-A6C34878D82A}">
                    <a16:rowId xmlns="" xmlns:a16="http://schemas.microsoft.com/office/drawing/2014/main" val="108075490"/>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a:solidFill>
                            <a:srgbClr val="000000"/>
                          </a:solidFill>
                          <a:effectLst/>
                          <a:latin typeface="Calibri" panose="020F0502020204030204" pitchFamily="34" charset="0"/>
                        </a:rPr>
                        <a:t>Tynagh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Gas/DO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404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dirty="0">
                          <a:solidFill>
                            <a:srgbClr val="000000"/>
                          </a:solidFill>
                          <a:effectLst/>
                          <a:latin typeface="Calibri" panose="020F0502020204030204" pitchFamily="34" charset="0"/>
                        </a:rPr>
                        <a:t>194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2.2%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205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215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224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198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86880448"/>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a:solidFill>
                            <a:srgbClr val="000000"/>
                          </a:solidFill>
                          <a:effectLst/>
                          <a:latin typeface="Calibri" panose="020F0502020204030204" pitchFamily="34" charset="0"/>
                        </a:rPr>
                        <a:t>Moneypoint 1 </a:t>
                      </a:r>
                      <a:r>
                        <a:rPr lang="en-IE" sz="600" b="0" i="0" u="none" strike="noStrike" baseline="30000" dirty="0">
                          <a:solidFill>
                            <a:srgbClr val="000000"/>
                          </a:solidFill>
                          <a:effectLst/>
                          <a:latin typeface="Calibri" panose="020F0502020204030204" pitchFamily="34" charset="0"/>
                        </a:rPr>
                        <a:t>5</a:t>
                      </a:r>
                      <a:endParaRPr lang="en-IE" sz="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Coal/HFO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102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121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121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3177537299"/>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a:solidFill>
                            <a:srgbClr val="000000"/>
                          </a:solidFill>
                          <a:effectLst/>
                          <a:latin typeface="Calibri" panose="020F0502020204030204" pitchFamily="34" charset="0"/>
                        </a:rPr>
                        <a:t>Moneypoint 2 </a:t>
                      </a:r>
                      <a:r>
                        <a:rPr lang="en-IE" sz="600" b="0" i="0" u="none" strike="noStrike" baseline="30000">
                          <a:solidFill>
                            <a:srgbClr val="000000"/>
                          </a:solidFill>
                          <a:effectLst/>
                          <a:latin typeface="Calibri" panose="020F0502020204030204" pitchFamily="34" charset="0"/>
                        </a:rPr>
                        <a:t>5</a:t>
                      </a:r>
                      <a:endParaRPr lang="en-IE" sz="6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Coal/HFO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120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3513106134"/>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a:solidFill>
                            <a:srgbClr val="000000"/>
                          </a:solidFill>
                          <a:effectLst/>
                          <a:latin typeface="Calibri" panose="020F0502020204030204" pitchFamily="34" charset="0"/>
                        </a:rPr>
                        <a:t>Moneypoint 3 </a:t>
                      </a:r>
                      <a:r>
                        <a:rPr lang="en-IE" sz="600" b="0" i="0" u="none" strike="noStrike" baseline="30000" dirty="0">
                          <a:solidFill>
                            <a:srgbClr val="000000"/>
                          </a:solidFill>
                          <a:effectLst/>
                          <a:latin typeface="Calibri" panose="020F0502020204030204" pitchFamily="34" charset="0"/>
                        </a:rPr>
                        <a:t>5</a:t>
                      </a:r>
                      <a:endParaRPr lang="en-IE" sz="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Coal/HFO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0.7%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103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117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115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07596576"/>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a:solidFill>
                            <a:srgbClr val="000000"/>
                          </a:solidFill>
                          <a:effectLst/>
                          <a:latin typeface="Calibri" panose="020F0502020204030204" pitchFamily="34" charset="0"/>
                        </a:rPr>
                        <a:t>Aghada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Gas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7570751"/>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a:solidFill>
                            <a:srgbClr val="000000"/>
                          </a:solidFill>
                          <a:effectLst/>
                          <a:latin typeface="Calibri" panose="020F0502020204030204" pitchFamily="34" charset="0"/>
                        </a:rPr>
                        <a:t>Aghada 2 </a:t>
                      </a:r>
                      <a:r>
                        <a:rPr lang="en-IE" sz="600" b="0" i="0" u="none" strike="noStrike" baseline="30000">
                          <a:solidFill>
                            <a:srgbClr val="000000"/>
                          </a:solidFill>
                          <a:effectLst/>
                          <a:latin typeface="Calibri" panose="020F0502020204030204" pitchFamily="34" charset="0"/>
                        </a:rPr>
                        <a:t>6</a:t>
                      </a:r>
                      <a:endParaRPr lang="en-IE" sz="6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Gas/DO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432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7.7%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158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206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86311516"/>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a:solidFill>
                            <a:srgbClr val="000000"/>
                          </a:solidFill>
                          <a:effectLst/>
                          <a:latin typeface="Calibri" panose="020F0502020204030204" pitchFamily="34" charset="0"/>
                        </a:rPr>
                        <a:t>Tarbert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HFO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0.2%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35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86223074"/>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a:solidFill>
                            <a:srgbClr val="000000"/>
                          </a:solidFill>
                          <a:effectLst/>
                          <a:latin typeface="Calibri" panose="020F0502020204030204" pitchFamily="34" charset="0"/>
                        </a:rPr>
                        <a:t>Tarbert 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HFO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88674462"/>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a:solidFill>
                            <a:srgbClr val="000000"/>
                          </a:solidFill>
                          <a:effectLst/>
                          <a:latin typeface="Calibri" panose="020F0502020204030204" pitchFamily="34" charset="0"/>
                        </a:rPr>
                        <a:t>Whitegate </a:t>
                      </a:r>
                      <a:r>
                        <a:rPr lang="en-IE" sz="600" b="0" i="0" u="none" strike="noStrike" baseline="30000" dirty="0">
                          <a:solidFill>
                            <a:srgbClr val="000000"/>
                          </a:solidFill>
                          <a:effectLst/>
                          <a:latin typeface="Calibri" panose="020F0502020204030204" pitchFamily="34" charset="0"/>
                        </a:rPr>
                        <a:t>7</a:t>
                      </a:r>
                      <a:endParaRPr lang="en-IE" sz="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Gas/DO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445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6.4%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190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188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65271942"/>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a:solidFill>
                            <a:srgbClr val="000000"/>
                          </a:solidFill>
                          <a:effectLst/>
                          <a:latin typeface="Calibri" panose="020F0502020204030204" pitchFamily="34" charset="0"/>
                        </a:rPr>
                        <a:t>Great Island </a:t>
                      </a:r>
                      <a:r>
                        <a:rPr lang="en-IE" sz="600" b="0" i="0" u="none" strike="noStrike" baseline="30000" dirty="0">
                          <a:solidFill>
                            <a:srgbClr val="000000"/>
                          </a:solidFill>
                          <a:effectLst/>
                          <a:latin typeface="Calibri" panose="020F0502020204030204" pitchFamily="34" charset="0"/>
                        </a:rPr>
                        <a:t>8</a:t>
                      </a:r>
                      <a:endParaRPr lang="en-IE" sz="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Gas/DO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464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175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67721381"/>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a:solidFill>
                            <a:srgbClr val="000000"/>
                          </a:solidFill>
                          <a:effectLst/>
                          <a:latin typeface="Calibri" panose="020F0502020204030204" pitchFamily="34" charset="0"/>
                        </a:rPr>
                        <a:t>Sealrock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Gas/DO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0.6%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69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dirty="0">
                          <a:solidFill>
                            <a:srgbClr val="000000"/>
                          </a:solidFill>
                          <a:effectLst/>
                          <a:latin typeface="Calibri" panose="020F0502020204030204" pitchFamily="34" charset="0"/>
                        </a:rPr>
                        <a:t>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76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2531120966"/>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a:solidFill>
                            <a:srgbClr val="000000"/>
                          </a:solidFill>
                          <a:effectLst/>
                          <a:latin typeface="Calibri" panose="020F0502020204030204" pitchFamily="34" charset="0"/>
                        </a:rPr>
                        <a:t>Sealrock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Gas/DO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0.8%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70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76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2542841414"/>
                  </a:ext>
                </a:extLst>
              </a:tr>
              <a:tr h="133200">
                <a:tc vMerge="1">
                  <a:txBody>
                    <a:bodyPr/>
                    <a:lstStyle/>
                    <a:p>
                      <a:endParaRPr lang="en-IE"/>
                    </a:p>
                  </a:txBody>
                  <a:tcPr/>
                </a:tc>
                <a:tc rowSpan="3">
                  <a:txBody>
                    <a:bodyPr/>
                    <a:lstStyle/>
                    <a:p>
                      <a:pPr algn="ctr" fontAlgn="ctr"/>
                      <a:r>
                        <a:rPr lang="en-IE" sz="600" b="0" i="0" u="none" strike="noStrike">
                          <a:solidFill>
                            <a:srgbClr val="000000"/>
                          </a:solidFill>
                          <a:effectLst/>
                          <a:latin typeface="Calibri" panose="020F0502020204030204" pitchFamily="34" charset="0"/>
                        </a:rPr>
                        <a:t>Priority Dispatch Plants</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00" algn="l" fontAlgn="b"/>
                      <a:r>
                        <a:rPr lang="en-IE" sz="600" b="0" i="0" u="none" strike="noStrike">
                          <a:solidFill>
                            <a:srgbClr val="000000"/>
                          </a:solidFill>
                          <a:effectLst/>
                          <a:latin typeface="Calibri" panose="020F0502020204030204" pitchFamily="34" charset="0"/>
                        </a:rPr>
                        <a:t>Edenderry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Peat/Biomass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0.8%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63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2984247444"/>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a:solidFill>
                            <a:srgbClr val="000000"/>
                          </a:solidFill>
                          <a:effectLst/>
                          <a:latin typeface="Calibri" panose="020F0502020204030204" pitchFamily="34" charset="0"/>
                        </a:rPr>
                        <a:t>Lough Ree </a:t>
                      </a:r>
                      <a:r>
                        <a:rPr lang="en-IE" sz="600" b="0" i="0" u="none" strike="noStrike" baseline="30000" dirty="0">
                          <a:solidFill>
                            <a:srgbClr val="000000"/>
                          </a:solidFill>
                          <a:effectLst/>
                          <a:latin typeface="Calibri" panose="020F0502020204030204" pitchFamily="34" charset="0"/>
                        </a:rPr>
                        <a:t>9</a:t>
                      </a:r>
                      <a:endParaRPr lang="en-IE" sz="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Peat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3.9%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57</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75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92488058"/>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a:solidFill>
                            <a:srgbClr val="000000"/>
                          </a:solidFill>
                          <a:effectLst/>
                          <a:latin typeface="Calibri" panose="020F0502020204030204" pitchFamily="34" charset="0"/>
                        </a:rPr>
                        <a:t>West Offaly </a:t>
                      </a:r>
                      <a:r>
                        <a:rPr lang="en-IE" sz="600" b="0" i="0" u="none" strike="noStrike" baseline="30000" dirty="0">
                          <a:solidFill>
                            <a:srgbClr val="000000"/>
                          </a:solidFill>
                          <a:effectLst/>
                          <a:latin typeface="Calibri" panose="020F0502020204030204" pitchFamily="34" charset="0"/>
                        </a:rPr>
                        <a:t>10</a:t>
                      </a:r>
                      <a:endParaRPr lang="en-IE" sz="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Peat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137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4.1%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81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dirty="0">
                          <a:solidFill>
                            <a:srgbClr val="000000"/>
                          </a:solidFill>
                          <a:effectLst/>
                          <a:latin typeface="Calibri" panose="020F0502020204030204" pitchFamily="34" charset="0"/>
                        </a:rPr>
                        <a:t>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dirty="0">
                          <a:solidFill>
                            <a:srgbClr val="000000"/>
                          </a:solidFill>
                          <a:effectLst/>
                          <a:latin typeface="Calibri" panose="020F0502020204030204" pitchFamily="34" charset="0"/>
                        </a:rPr>
                        <a:t>101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dirty="0">
                          <a:solidFill>
                            <a:srgbClr val="000000"/>
                          </a:solidFill>
                          <a:effectLst/>
                          <a:latin typeface="Calibri" panose="020F0502020204030204" pitchFamily="34" charset="0"/>
                        </a:rPr>
                        <a:t>101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783710317"/>
                  </a:ext>
                </a:extLst>
              </a:tr>
              <a:tr h="133200">
                <a:tc vMerge="1">
                  <a:txBody>
                    <a:bodyPr/>
                    <a:lstStyle/>
                    <a:p>
                      <a:endParaRPr lang="en-IE"/>
                    </a:p>
                  </a:txBody>
                  <a:tcPr/>
                </a:tc>
                <a:tc gridSpan="4">
                  <a:txBody>
                    <a:bodyPr/>
                    <a:lstStyle/>
                    <a:p>
                      <a:pPr lvl="3" algn="ctr" fontAlgn="b"/>
                      <a:r>
                        <a:rPr lang="en-IE" sz="600" b="1" i="0" u="none" strike="noStrike" dirty="0">
                          <a:solidFill>
                            <a:srgbClr val="000000"/>
                          </a:solidFill>
                          <a:effectLst/>
                          <a:latin typeface="Calibri" panose="020F0502020204030204" pitchFamily="34" charset="0"/>
                        </a:rPr>
                        <a:t>Average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E"/>
                    </a:p>
                  </a:txBody>
                  <a:tcPr/>
                </a:tc>
                <a:tc hMerge="1">
                  <a:txBody>
                    <a:bodyPr/>
                    <a:lstStyle/>
                    <a:p>
                      <a:endParaRPr lang="en-IE"/>
                    </a:p>
                  </a:txBody>
                  <a:tcPr/>
                </a:tc>
                <a:tc hMerge="1">
                  <a:txBody>
                    <a:bodyPr/>
                    <a:lstStyle/>
                    <a:p>
                      <a:endParaRPr lang="en-IE"/>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ctr" fontAlgn="b"/>
                      <a:r>
                        <a:rPr lang="en-IE" sz="600" b="1" i="0" u="none" strike="noStrike" dirty="0">
                          <a:solidFill>
                            <a:srgbClr val="000000"/>
                          </a:solidFill>
                          <a:effectLst/>
                          <a:latin typeface="Calibri" panose="020F0502020204030204" pitchFamily="34" charset="0"/>
                        </a:rPr>
                        <a:t>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dirty="0">
                          <a:solidFill>
                            <a:srgbClr val="000000"/>
                          </a:solidFill>
                          <a:effectLst/>
                          <a:latin typeface="Calibri" panose="020F0502020204030204" pitchFamily="34" charset="0"/>
                        </a:rPr>
                        <a:t>3.2%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121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dirty="0">
                          <a:solidFill>
                            <a:srgbClr val="000000"/>
                          </a:solidFill>
                          <a:effectLst/>
                          <a:latin typeface="Calibri" panose="020F0502020204030204" pitchFamily="34" charset="0"/>
                        </a:rPr>
                        <a:t>136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dirty="0">
                          <a:solidFill>
                            <a:srgbClr val="000000"/>
                          </a:solidFill>
                          <a:effectLst/>
                          <a:latin typeface="Calibri" panose="020F0502020204030204" pitchFamily="34" charset="0"/>
                        </a:rPr>
                        <a:t>149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8486250"/>
                  </a:ext>
                </a:extLst>
              </a:tr>
              <a:tr h="133200">
                <a:tc vMerge="1">
                  <a:txBody>
                    <a:bodyPr/>
                    <a:lstStyle/>
                    <a:p>
                      <a:endParaRPr lang="en-IE"/>
                    </a:p>
                  </a:txBody>
                  <a:tcPr/>
                </a:tc>
                <a:tc gridSpan="6">
                  <a:txBody>
                    <a:bodyPr/>
                    <a:lstStyle/>
                    <a:p>
                      <a:pPr algn="r" fontAlgn="b"/>
                      <a:r>
                        <a:rPr lang="en-GB" sz="600" b="1" i="0" u="none" strike="noStrike" dirty="0">
                          <a:solidFill>
                            <a:srgbClr val="000000"/>
                          </a:solidFill>
                          <a:effectLst/>
                          <a:latin typeface="Calibri" panose="020F0502020204030204" pitchFamily="34" charset="0"/>
                        </a:rPr>
                        <a:t>Average Total ROI Min Gen During Curtailment Events (MW)</a:t>
                      </a:r>
                    </a:p>
                  </a:txBody>
                  <a:tcPr marL="0" marR="109217"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E"/>
                    </a:p>
                  </a:txBody>
                  <a:tcPr/>
                </a:tc>
                <a:tc hMerge="1">
                  <a:txBody>
                    <a:bodyPr/>
                    <a:lstStyle/>
                    <a:p>
                      <a:endParaRPr lang="en-IE"/>
                    </a:p>
                  </a:txBody>
                  <a:tcPr/>
                </a:tc>
                <a:tc hMerge="1">
                  <a:txBody>
                    <a:bodyPr/>
                    <a:lstStyle/>
                    <a:p>
                      <a:endParaRPr lang="en-IE"/>
                    </a:p>
                  </a:txBody>
                  <a:tcPr>
                    <a:lnL w="12700" cap="flat" cmpd="sng" algn="ctr">
                      <a:solidFill>
                        <a:srgbClr val="000000"/>
                      </a:solidFill>
                      <a:prstDash val="solid"/>
                      <a:round/>
                      <a:headEnd type="none" w="med" len="med"/>
                      <a:tailEnd type="none" w="med" len="med"/>
                    </a:lnL>
                  </a:tcPr>
                </a:tc>
                <a:tc hMerge="1">
                  <a:txBody>
                    <a:bodyPr/>
                    <a:lstStyle/>
                    <a:p>
                      <a:endParaRPr lang="en-IE"/>
                    </a:p>
                  </a:txBody>
                  <a:tcPr/>
                </a:tc>
                <a:tc hMerge="1">
                  <a:txBody>
                    <a:bodyPr/>
                    <a:lstStyle/>
                    <a:p>
                      <a:endParaRPr lang="en-IE"/>
                    </a:p>
                  </a:txBody>
                  <a:tcPr/>
                </a:tc>
                <a:tc>
                  <a:txBody>
                    <a:bodyPr/>
                    <a:lstStyle/>
                    <a:p>
                      <a:pPr algn="ctr" fontAlgn="b"/>
                      <a:r>
                        <a:rPr lang="en-IE" sz="600" b="1" i="0" u="none" strike="noStrike">
                          <a:solidFill>
                            <a:srgbClr val="000000"/>
                          </a:solidFill>
                          <a:effectLst/>
                          <a:latin typeface="Calibri" panose="020F0502020204030204" pitchFamily="34" charset="0"/>
                        </a:rPr>
                        <a:t>1135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1227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1329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1403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1280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1329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4571324"/>
                  </a:ext>
                </a:extLst>
              </a:tr>
              <a:tr h="133200">
                <a:tc rowSpan="10">
                  <a:txBody>
                    <a:bodyPr/>
                    <a:lstStyle/>
                    <a:p>
                      <a:pPr algn="ctr" fontAlgn="ctr"/>
                      <a:r>
                        <a:rPr lang="en-IE" sz="600" b="0" i="0" u="none" strike="noStrike">
                          <a:solidFill>
                            <a:srgbClr val="000000"/>
                          </a:solidFill>
                          <a:effectLst/>
                          <a:latin typeface="Calibri" panose="020F0502020204030204" pitchFamily="34" charset="0"/>
                        </a:rPr>
                        <a:t>Northern Ireland</a:t>
                      </a:r>
                    </a:p>
                  </a:txBody>
                  <a:tcPr marL="0" marR="0" marT="0"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a:txBody>
                    <a:bodyPr/>
                    <a:lstStyle/>
                    <a:p>
                      <a:pPr algn="ctr" fontAlgn="ctr"/>
                      <a:r>
                        <a:rPr lang="en-IE" sz="600" b="0" i="0" u="none" strike="noStrike">
                          <a:solidFill>
                            <a:srgbClr val="000000"/>
                          </a:solidFill>
                          <a:effectLst/>
                          <a:latin typeface="Calibri" panose="020F0502020204030204" pitchFamily="34" charset="0"/>
                        </a:rPr>
                        <a:t>Must Run Plants</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00" algn="l" fontAlgn="b"/>
                      <a:r>
                        <a:rPr lang="en-IE" sz="600" b="0" i="0" u="none" strike="noStrike" dirty="0">
                          <a:solidFill>
                            <a:srgbClr val="000000"/>
                          </a:solidFill>
                          <a:effectLst/>
                          <a:latin typeface="Calibri" panose="020F0502020204030204" pitchFamily="34" charset="0"/>
                        </a:rPr>
                        <a:t>Ballylumford B4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Gas/HFO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89688685"/>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a:solidFill>
                            <a:srgbClr val="000000"/>
                          </a:solidFill>
                          <a:effectLst/>
                          <a:latin typeface="Calibri" panose="020F0502020204030204" pitchFamily="34" charset="0"/>
                        </a:rPr>
                        <a:t>Ballylumford B5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Gas/HFO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8838286"/>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err="1">
                          <a:solidFill>
                            <a:srgbClr val="000000"/>
                          </a:solidFill>
                          <a:effectLst/>
                          <a:latin typeface="Calibri" panose="020F0502020204030204" pitchFamily="34" charset="0"/>
                        </a:rPr>
                        <a:t>Ballylumford</a:t>
                      </a:r>
                      <a:r>
                        <a:rPr lang="en-IE" sz="600" b="0" i="0" u="none" strike="noStrike" dirty="0">
                          <a:solidFill>
                            <a:srgbClr val="000000"/>
                          </a:solidFill>
                          <a:effectLst/>
                          <a:latin typeface="Calibri" panose="020F0502020204030204" pitchFamily="34" charset="0"/>
                        </a:rPr>
                        <a:t> B10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Gas/HFO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69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65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09312097"/>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a:solidFill>
                            <a:srgbClr val="000000"/>
                          </a:solidFill>
                          <a:effectLst/>
                          <a:latin typeface="Calibri" panose="020F0502020204030204" pitchFamily="34" charset="0"/>
                        </a:rPr>
                        <a:t>Ballylumford B31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Gas/HFO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3.7%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134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110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14627781"/>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a:solidFill>
                            <a:srgbClr val="000000"/>
                          </a:solidFill>
                          <a:effectLst/>
                          <a:latin typeface="Calibri" panose="020F0502020204030204" pitchFamily="34" charset="0"/>
                        </a:rPr>
                        <a:t>Ballylumford B32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Gas/HFO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0.8%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132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83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53454190"/>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err="1">
                          <a:solidFill>
                            <a:srgbClr val="000000"/>
                          </a:solidFill>
                          <a:effectLst/>
                          <a:latin typeface="Calibri" panose="020F0502020204030204" pitchFamily="34" charset="0"/>
                        </a:rPr>
                        <a:t>Kilroot</a:t>
                      </a:r>
                      <a:r>
                        <a:rPr lang="en-IE" sz="600" b="0" i="0" u="none" strike="noStrike" dirty="0">
                          <a:solidFill>
                            <a:srgbClr val="000000"/>
                          </a:solidFill>
                          <a:effectLst/>
                          <a:latin typeface="Calibri" panose="020F0502020204030204" pitchFamily="34" charset="0"/>
                        </a:rPr>
                        <a:t> K1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HFO/Coal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110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122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390794602"/>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err="1">
                          <a:solidFill>
                            <a:srgbClr val="000000"/>
                          </a:solidFill>
                          <a:effectLst/>
                          <a:latin typeface="Calibri" panose="020F0502020204030204" pitchFamily="34" charset="0"/>
                        </a:rPr>
                        <a:t>Kilroot</a:t>
                      </a:r>
                      <a:r>
                        <a:rPr lang="en-IE" sz="600" b="0" i="0" u="none" strike="noStrike" dirty="0">
                          <a:solidFill>
                            <a:srgbClr val="000000"/>
                          </a:solidFill>
                          <a:effectLst/>
                          <a:latin typeface="Calibri" panose="020F0502020204030204" pitchFamily="34" charset="0"/>
                        </a:rPr>
                        <a:t> K2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HFO/Coal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106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108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118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2040868557"/>
                  </a:ext>
                </a:extLst>
              </a:tr>
              <a:tr h="133200">
                <a:tc vMerge="1">
                  <a:txBody>
                    <a:bodyPr/>
                    <a:lstStyle/>
                    <a:p>
                      <a:endParaRPr lang="en-IE"/>
                    </a:p>
                  </a:txBody>
                  <a:tcPr/>
                </a:tc>
                <a:tc vMerge="1">
                  <a:txBody>
                    <a:bodyPr/>
                    <a:lstStyle/>
                    <a:p>
                      <a:endParaRPr lang="en-IE"/>
                    </a:p>
                  </a:txBody>
                  <a:tcPr/>
                </a:tc>
                <a:tc>
                  <a:txBody>
                    <a:bodyPr/>
                    <a:lstStyle/>
                    <a:p>
                      <a:pPr marL="36000" algn="l" fontAlgn="b"/>
                      <a:r>
                        <a:rPr lang="en-IE" sz="600" b="0" i="0" u="none" strike="noStrike" dirty="0" err="1">
                          <a:solidFill>
                            <a:srgbClr val="000000"/>
                          </a:solidFill>
                          <a:effectLst/>
                          <a:latin typeface="Calibri" panose="020F0502020204030204" pitchFamily="34" charset="0"/>
                        </a:rPr>
                        <a:t>Coolkeeragh</a:t>
                      </a:r>
                      <a:endParaRPr lang="en-IE" sz="6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Gas/DO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425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260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a:solidFill>
                            <a:srgbClr val="000000"/>
                          </a:solidFill>
                          <a:effectLst/>
                          <a:latin typeface="Calibri" panose="020F0502020204030204" pitchFamily="34" charset="0"/>
                        </a:rPr>
                        <a:t>293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IE" sz="600" b="0" i="0" u="none" strike="noStrike">
                          <a:solidFill>
                            <a:srgbClr val="000000"/>
                          </a:solidFill>
                          <a:effectLst/>
                          <a:latin typeface="Calibri" panose="020F0502020204030204" pitchFamily="34" charset="0"/>
                        </a:rPr>
                        <a:t>271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0" i="0" u="none" strike="noStrike" dirty="0">
                          <a:solidFill>
                            <a:srgbClr val="000000"/>
                          </a:solidFill>
                          <a:effectLst/>
                          <a:latin typeface="Calibri" panose="020F0502020204030204" pitchFamily="34" charset="0"/>
                        </a:rPr>
                        <a:t>264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41430527"/>
                  </a:ext>
                </a:extLst>
              </a:tr>
              <a:tr h="133200">
                <a:tc vMerge="1">
                  <a:txBody>
                    <a:bodyPr/>
                    <a:lstStyle/>
                    <a:p>
                      <a:endParaRPr lang="en-IE"/>
                    </a:p>
                  </a:txBody>
                  <a:tcPr/>
                </a:tc>
                <a:tc gridSpan="4">
                  <a:txBody>
                    <a:bodyPr/>
                    <a:lstStyle/>
                    <a:p>
                      <a:pPr lvl="3" algn="ctr" fontAlgn="b"/>
                      <a:r>
                        <a:rPr lang="en-IE" sz="600" b="1" i="0" u="none" strike="noStrike" dirty="0">
                          <a:solidFill>
                            <a:srgbClr val="000000"/>
                          </a:solidFill>
                          <a:effectLst/>
                          <a:latin typeface="Calibri" panose="020F0502020204030204" pitchFamily="34" charset="0"/>
                        </a:rPr>
                        <a:t>Average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E"/>
                    </a:p>
                  </a:txBody>
                  <a:tcPr/>
                </a:tc>
                <a:tc hMerge="1">
                  <a:txBody>
                    <a:bodyPr/>
                    <a:lstStyle/>
                    <a:p>
                      <a:endParaRPr lang="en-IE"/>
                    </a:p>
                  </a:txBody>
                  <a:tcPr/>
                </a:tc>
                <a:tc hMerge="1">
                  <a:txBody>
                    <a:bodyPr/>
                    <a:lstStyle/>
                    <a:p>
                      <a:endParaRPr lang="en-IE"/>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ctr" fontAlgn="b"/>
                      <a:r>
                        <a:rPr lang="en-IE" sz="600" b="1" i="0" u="none" strike="noStrike" dirty="0">
                          <a:solidFill>
                            <a:srgbClr val="000000"/>
                          </a:solidFill>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dirty="0">
                          <a:solidFill>
                            <a:srgbClr val="000000"/>
                          </a:solidFill>
                          <a:effectLst/>
                          <a:latin typeface="Calibri" panose="020F0502020204030204" pitchFamily="34" charset="0"/>
                        </a:rPr>
                        <a:t>2.3%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148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124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600" b="1" i="0" u="none" strike="noStrike" dirty="0">
                          <a:solidFill>
                            <a:srgbClr val="000000"/>
                          </a:solidFill>
                          <a:effectLst/>
                          <a:latin typeface="Calibri" panose="020F0502020204030204" pitchFamily="34" charset="0"/>
                        </a:rPr>
                        <a:t>117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67804326"/>
                  </a:ext>
                </a:extLst>
              </a:tr>
              <a:tr h="133200">
                <a:tc vMerge="1">
                  <a:txBody>
                    <a:bodyPr/>
                    <a:lstStyle/>
                    <a:p>
                      <a:endParaRPr lang="en-IE"/>
                    </a:p>
                  </a:txBody>
                  <a:tcPr/>
                </a:tc>
                <a:tc gridSpan="6">
                  <a:txBody>
                    <a:bodyPr/>
                    <a:lstStyle/>
                    <a:p>
                      <a:pPr algn="r" fontAlgn="b"/>
                      <a:r>
                        <a:rPr lang="en-IE" sz="600" b="1" i="0" u="none" strike="noStrike" dirty="0">
                          <a:solidFill>
                            <a:srgbClr val="000000"/>
                          </a:solidFill>
                          <a:effectLst/>
                          <a:latin typeface="Calibri" panose="020F0502020204030204" pitchFamily="34" charset="0"/>
                        </a:rPr>
                        <a:t>Average Total NI Min Gen During Curtailment Events (MW)</a:t>
                      </a:r>
                    </a:p>
                  </a:txBody>
                  <a:tcPr marL="0" marR="163826"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IE"/>
                    </a:p>
                  </a:txBody>
                  <a:tcPr/>
                </a:tc>
                <a:tc hMerge="1">
                  <a:txBody>
                    <a:bodyPr/>
                    <a:lstStyle/>
                    <a:p>
                      <a:endParaRPr lang="en-IE"/>
                    </a:p>
                  </a:txBody>
                  <a:tcPr/>
                </a:tc>
                <a:tc hMerge="1">
                  <a:txBody>
                    <a:bodyPr/>
                    <a:lstStyle/>
                    <a:p>
                      <a:endParaRPr lang="en-IE"/>
                    </a:p>
                  </a:txBody>
                  <a:tcPr>
                    <a:lnL w="12700" cap="flat" cmpd="sng" algn="ctr">
                      <a:solidFill>
                        <a:srgbClr val="000000"/>
                      </a:solidFill>
                      <a:prstDash val="solid"/>
                      <a:round/>
                      <a:headEnd type="none" w="med" len="med"/>
                      <a:tailEnd type="none" w="med" len="med"/>
                    </a:lnL>
                  </a:tcPr>
                </a:tc>
                <a:tc hMerge="1">
                  <a:txBody>
                    <a:bodyPr/>
                    <a:lstStyle/>
                    <a:p>
                      <a:endParaRPr lang="en-IE"/>
                    </a:p>
                  </a:txBody>
                  <a:tcPr/>
                </a:tc>
                <a:tc hMerge="1">
                  <a:txBody>
                    <a:bodyPr/>
                    <a:lstStyle/>
                    <a:p>
                      <a:endParaRPr lang="en-IE"/>
                    </a:p>
                  </a:txBody>
                  <a:tcPr/>
                </a:tc>
                <a:tc>
                  <a:txBody>
                    <a:bodyPr/>
                    <a:lstStyle/>
                    <a:p>
                      <a:pPr algn="ctr" fontAlgn="b"/>
                      <a:r>
                        <a:rPr lang="en-IE" sz="600" b="1" i="0" u="none" strike="noStrike">
                          <a:solidFill>
                            <a:srgbClr val="000000"/>
                          </a:solidFill>
                          <a:effectLst/>
                          <a:latin typeface="Calibri" panose="020F0502020204030204" pitchFamily="34" charset="0"/>
                        </a:rPr>
                        <a:t>370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419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IE" sz="600" b="1" i="0" u="none" strike="noStrike">
                          <a:solidFill>
                            <a:srgbClr val="000000"/>
                          </a:solidFill>
                          <a:effectLst/>
                          <a:latin typeface="Calibri" panose="020F0502020204030204" pitchFamily="34" charset="0"/>
                        </a:rPr>
                        <a:t>467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IE" sz="600" b="1" i="0" u="none" strike="noStrike" dirty="0">
                          <a:solidFill>
                            <a:srgbClr val="000000"/>
                          </a:solidFill>
                          <a:effectLst/>
                          <a:latin typeface="Calibri" panose="020F0502020204030204" pitchFamily="34" charset="0"/>
                        </a:rPr>
                        <a:t>488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IE" sz="600" b="1" i="0" u="none" strike="noStrike" dirty="0">
                          <a:solidFill>
                            <a:srgbClr val="000000"/>
                          </a:solidFill>
                          <a:effectLst/>
                          <a:latin typeface="Calibri" panose="020F0502020204030204" pitchFamily="34" charset="0"/>
                        </a:rPr>
                        <a:t>470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IE" sz="600" b="1" i="0" u="none" strike="noStrike" dirty="0">
                          <a:solidFill>
                            <a:srgbClr val="000000"/>
                          </a:solidFill>
                          <a:effectLst/>
                          <a:latin typeface="Calibri" panose="020F0502020204030204" pitchFamily="34" charset="0"/>
                        </a:rPr>
                        <a:t>411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09600851"/>
                  </a:ext>
                </a:extLst>
              </a:tr>
            </a:tbl>
          </a:graphicData>
        </a:graphic>
      </p:graphicFrame>
      <p:graphicFrame>
        <p:nvGraphicFramePr>
          <p:cNvPr id="6" name="Table 5">
            <a:extLst>
              <a:ext uri="{FF2B5EF4-FFF2-40B4-BE49-F238E27FC236}">
                <a16:creationId xmlns="" xmlns:a16="http://schemas.microsoft.com/office/drawing/2014/main" id="{10D67788-DE93-40FA-BBC9-F21BAC741D34}"/>
              </a:ext>
            </a:extLst>
          </p:cNvPr>
          <p:cNvGraphicFramePr>
            <a:graphicFrameLocks noGrp="1"/>
          </p:cNvGraphicFramePr>
          <p:nvPr>
            <p:extLst>
              <p:ext uri="{D42A27DB-BD31-4B8C-83A1-F6EECF244321}">
                <p14:modId xmlns:p14="http://schemas.microsoft.com/office/powerpoint/2010/main" val="194729978"/>
              </p:ext>
            </p:extLst>
          </p:nvPr>
        </p:nvGraphicFramePr>
        <p:xfrm>
          <a:off x="276846" y="5401198"/>
          <a:ext cx="5807322" cy="1080000"/>
        </p:xfrm>
        <a:graphic>
          <a:graphicData uri="http://schemas.openxmlformats.org/drawingml/2006/table">
            <a:tbl>
              <a:tblPr/>
              <a:tblGrid>
                <a:gridCol w="5807322">
                  <a:extLst>
                    <a:ext uri="{9D8B030D-6E8A-4147-A177-3AD203B41FA5}">
                      <a16:colId xmlns="" xmlns:a16="http://schemas.microsoft.com/office/drawing/2014/main" val="689142732"/>
                    </a:ext>
                  </a:extLst>
                </a:gridCol>
              </a:tblGrid>
              <a:tr h="108000">
                <a:tc>
                  <a:txBody>
                    <a:bodyPr/>
                    <a:lstStyle/>
                    <a:p>
                      <a:pPr algn="l" fontAlgn="b"/>
                      <a:r>
                        <a:rPr lang="en-GB" sz="600" b="0" i="0" u="none" strike="noStrike">
                          <a:solidFill>
                            <a:srgbClr val="000000"/>
                          </a:solidFill>
                          <a:effectLst/>
                          <a:latin typeface="Calibri" panose="020F0502020204030204" pitchFamily="34" charset="0"/>
                        </a:rPr>
                        <a:t>1 = Min Gen of Dublin Bay plant was previously 203MW but reduced in 2018. </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4006619454"/>
                  </a:ext>
                </a:extLst>
              </a:tr>
              <a:tr h="108000">
                <a:tc>
                  <a:txBody>
                    <a:bodyPr/>
                    <a:lstStyle/>
                    <a:p>
                      <a:pPr algn="l" fontAlgn="b"/>
                      <a:r>
                        <a:rPr lang="en-GB" sz="600" b="0" i="0" u="none" strike="noStrike">
                          <a:solidFill>
                            <a:srgbClr val="000000"/>
                          </a:solidFill>
                          <a:effectLst/>
                          <a:latin typeface="Calibri" panose="020F0502020204030204" pitchFamily="34" charset="0"/>
                        </a:rPr>
                        <a:t>2 = Min Gen of Huntstown 2 plant was previously 140MW but reduced in 2016. </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824774170"/>
                  </a:ext>
                </a:extLst>
              </a:tr>
              <a:tr h="108000">
                <a:tc>
                  <a:txBody>
                    <a:bodyPr/>
                    <a:lstStyle/>
                    <a:p>
                      <a:pPr algn="l" fontAlgn="b"/>
                      <a:r>
                        <a:rPr lang="en-GB" sz="600" b="0" i="0" u="none" strike="noStrike">
                          <a:solidFill>
                            <a:srgbClr val="000000"/>
                          </a:solidFill>
                          <a:effectLst/>
                          <a:latin typeface="Calibri" panose="020F0502020204030204" pitchFamily="34" charset="0"/>
                        </a:rPr>
                        <a:t>3 = Min Gen of Huntstown 1 plant was previously 170MW but reduced in 2017. </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2836105274"/>
                  </a:ext>
                </a:extLst>
              </a:tr>
              <a:tr h="108000">
                <a:tc>
                  <a:txBody>
                    <a:bodyPr/>
                    <a:lstStyle/>
                    <a:p>
                      <a:pPr algn="l" fontAlgn="b"/>
                      <a:r>
                        <a:rPr lang="en-GB" sz="600" b="0" i="0" u="none" strike="noStrike">
                          <a:solidFill>
                            <a:srgbClr val="000000"/>
                          </a:solidFill>
                          <a:effectLst/>
                          <a:latin typeface="Calibri" panose="020F0502020204030204" pitchFamily="34" charset="0"/>
                        </a:rPr>
                        <a:t>4 = Min Gen of both Poolbeg plants was previously 105MW but reduced to 66MW in 2017 before being increased up to 77MW in 2018. Min Gen of Poolbeg A increased to 120MW in 2019</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2111847175"/>
                  </a:ext>
                </a:extLst>
              </a:tr>
              <a:tr h="108000">
                <a:tc>
                  <a:txBody>
                    <a:bodyPr/>
                    <a:lstStyle/>
                    <a:p>
                      <a:pPr algn="l" fontAlgn="b"/>
                      <a:r>
                        <a:rPr lang="en-GB" sz="600" b="0" i="0" u="none" strike="noStrike">
                          <a:solidFill>
                            <a:srgbClr val="000000"/>
                          </a:solidFill>
                          <a:effectLst/>
                          <a:latin typeface="Calibri" panose="020F0502020204030204" pitchFamily="34" charset="0"/>
                        </a:rPr>
                        <a:t>5 = Min Gen of 3 Moneypoint plants were previously 99MW each, were reduced to 75MW in 2018, increased back to 99MW in 2019</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3817009734"/>
                  </a:ext>
                </a:extLst>
              </a:tr>
              <a:tr h="108000">
                <a:tc>
                  <a:txBody>
                    <a:bodyPr/>
                    <a:lstStyle/>
                    <a:p>
                      <a:pPr algn="l" fontAlgn="b"/>
                      <a:r>
                        <a:rPr lang="en-GB" sz="600" b="0" i="0" u="none" strike="noStrike">
                          <a:solidFill>
                            <a:srgbClr val="000000"/>
                          </a:solidFill>
                          <a:effectLst/>
                          <a:latin typeface="Calibri" panose="020F0502020204030204" pitchFamily="34" charset="0"/>
                        </a:rPr>
                        <a:t>6 = Min Gen of Aghada 2 plant was previously 216MW but was reduced to 130MW in 2018</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3297964012"/>
                  </a:ext>
                </a:extLst>
              </a:tr>
              <a:tr h="108000">
                <a:tc>
                  <a:txBody>
                    <a:bodyPr/>
                    <a:lstStyle/>
                    <a:p>
                      <a:pPr algn="l" fontAlgn="b"/>
                      <a:r>
                        <a:rPr lang="en-GB" sz="600" b="0" i="0" u="none" strike="noStrike">
                          <a:solidFill>
                            <a:srgbClr val="000000"/>
                          </a:solidFill>
                          <a:effectLst/>
                          <a:latin typeface="Calibri" panose="020F0502020204030204" pitchFamily="34" charset="0"/>
                        </a:rPr>
                        <a:t>7 = Min Gen of Whitegate plant was previously 180MW but was reduced to 160MW in 2018</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993040823"/>
                  </a:ext>
                </a:extLst>
              </a:tr>
              <a:tr h="108000">
                <a:tc>
                  <a:txBody>
                    <a:bodyPr/>
                    <a:lstStyle/>
                    <a:p>
                      <a:pPr algn="l" fontAlgn="b"/>
                      <a:r>
                        <a:rPr lang="en-GB" sz="600" b="0" i="0" u="none" strike="noStrike">
                          <a:solidFill>
                            <a:srgbClr val="000000"/>
                          </a:solidFill>
                          <a:effectLst/>
                          <a:latin typeface="Calibri" panose="020F0502020204030204" pitchFamily="34" charset="0"/>
                        </a:rPr>
                        <a:t>8 = Min Gen of Great Island plant was previously 230MW but reduced to 203MW in 2016 and 165MW in 2017. </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2479214253"/>
                  </a:ext>
                </a:extLst>
              </a:tr>
              <a:tr h="108000">
                <a:tc>
                  <a:txBody>
                    <a:bodyPr/>
                    <a:lstStyle/>
                    <a:p>
                      <a:pPr algn="l" fontAlgn="b"/>
                      <a:r>
                        <a:rPr lang="en-GB" sz="600" b="0" i="0" u="none" strike="noStrike">
                          <a:solidFill>
                            <a:srgbClr val="000000"/>
                          </a:solidFill>
                          <a:effectLst/>
                          <a:latin typeface="Calibri" panose="020F0502020204030204" pitchFamily="34" charset="0"/>
                        </a:rPr>
                        <a:t>9 = Min Gen of Lough Ree plant was previously 71MW but reduced in 2017. </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1238036016"/>
                  </a:ext>
                </a:extLst>
              </a:tr>
              <a:tr h="108000">
                <a:tc>
                  <a:txBody>
                    <a:bodyPr/>
                    <a:lstStyle/>
                    <a:p>
                      <a:pPr algn="l" fontAlgn="b"/>
                      <a:r>
                        <a:rPr lang="en-GB" sz="600" b="0" i="0" u="none" strike="noStrike" dirty="0">
                          <a:solidFill>
                            <a:srgbClr val="000000"/>
                          </a:solidFill>
                          <a:effectLst/>
                          <a:latin typeface="Calibri" panose="020F0502020204030204" pitchFamily="34" charset="0"/>
                        </a:rPr>
                        <a:t>10 = Min Gen of West Offaly plant was previously 48MW but increased to 77MW in 2015, before being reduced to 48MW again in 2018</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3467028403"/>
                  </a:ext>
                </a:extLst>
              </a:tr>
            </a:tbl>
          </a:graphicData>
        </a:graphic>
      </p:graphicFrame>
      <p:sp>
        <p:nvSpPr>
          <p:cNvPr id="7" name="Slide Number Placeholder 3">
            <a:extLst>
              <a:ext uri="{FF2B5EF4-FFF2-40B4-BE49-F238E27FC236}">
                <a16:creationId xmlns="" xmlns:a16="http://schemas.microsoft.com/office/drawing/2014/main" id="{CA7BF25F-C301-4EFF-9A61-6092021D794D}"/>
              </a:ext>
            </a:extLst>
          </p:cNvPr>
          <p:cNvSpPr>
            <a:spLocks noGrp="1"/>
          </p:cNvSpPr>
          <p:nvPr>
            <p:ph type="sldNum" sz="quarter" idx="12"/>
          </p:nvPr>
        </p:nvSpPr>
        <p:spPr>
          <a:xfrm>
            <a:off x="2571736" y="6492875"/>
            <a:ext cx="2133600" cy="365125"/>
          </a:xfrm>
        </p:spPr>
        <p:txBody>
          <a:bodyPr/>
          <a:lstStyle/>
          <a:p>
            <a:fld id="{5CEF60F9-EAF3-4F4F-B7C4-F68A048ADDCB}" type="slidenum">
              <a:rPr lang="en-IE" smtClean="0">
                <a:solidFill>
                  <a:prstClr val="black">
                    <a:tint val="75000"/>
                  </a:prstClr>
                </a:solidFill>
              </a:rPr>
              <a:pPr/>
              <a:t>46</a:t>
            </a:fld>
            <a:endParaRPr lang="en-IE" dirty="0">
              <a:solidFill>
                <a:prstClr val="black">
                  <a:tint val="75000"/>
                </a:prstClr>
              </a:solidFill>
            </a:endParaRPr>
          </a:p>
        </p:txBody>
      </p:sp>
    </p:spTree>
    <p:extLst>
      <p:ext uri="{BB962C8B-B14F-4D97-AF65-F5344CB8AC3E}">
        <p14:creationId xmlns:p14="http://schemas.microsoft.com/office/powerpoint/2010/main" val="24481727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12" y="44624"/>
            <a:ext cx="9144000" cy="706437"/>
          </a:xfrm>
        </p:spPr>
        <p:txBody>
          <a:bodyPr>
            <a:noAutofit/>
          </a:bodyPr>
          <a:lstStyle/>
          <a:p>
            <a:r>
              <a:rPr lang="en-IE" sz="2400" b="1" dirty="0"/>
              <a:t>2. Excess Must Run Conventional Generation</a:t>
            </a:r>
            <a:br>
              <a:rPr lang="en-IE" sz="2400" b="1" dirty="0"/>
            </a:br>
            <a:r>
              <a:rPr lang="en-IE" sz="2400" b="1" dirty="0"/>
              <a:t>During Curtailment Events in Q1 2019</a:t>
            </a:r>
          </a:p>
        </p:txBody>
      </p:sp>
      <p:graphicFrame>
        <p:nvGraphicFramePr>
          <p:cNvPr id="7" name="Table 6"/>
          <p:cNvGraphicFramePr>
            <a:graphicFrameLocks noGrp="1"/>
          </p:cNvGraphicFramePr>
          <p:nvPr>
            <p:extLst>
              <p:ext uri="{D42A27DB-BD31-4B8C-83A1-F6EECF244321}">
                <p14:modId xmlns:p14="http://schemas.microsoft.com/office/powerpoint/2010/main" val="1601051391"/>
              </p:ext>
            </p:extLst>
          </p:nvPr>
        </p:nvGraphicFramePr>
        <p:xfrm>
          <a:off x="691979" y="937608"/>
          <a:ext cx="3493635" cy="4943747"/>
        </p:xfrm>
        <a:graphic>
          <a:graphicData uri="http://schemas.openxmlformats.org/drawingml/2006/table">
            <a:tbl>
              <a:tblPr/>
              <a:tblGrid>
                <a:gridCol w="611235">
                  <a:extLst>
                    <a:ext uri="{9D8B030D-6E8A-4147-A177-3AD203B41FA5}">
                      <a16:colId xmlns="" xmlns:a16="http://schemas.microsoft.com/office/drawing/2014/main" val="20000"/>
                    </a:ext>
                  </a:extLst>
                </a:gridCol>
                <a:gridCol w="2018991">
                  <a:extLst>
                    <a:ext uri="{9D8B030D-6E8A-4147-A177-3AD203B41FA5}">
                      <a16:colId xmlns="" xmlns:a16="http://schemas.microsoft.com/office/drawing/2014/main" val="20001"/>
                    </a:ext>
                  </a:extLst>
                </a:gridCol>
                <a:gridCol w="863409">
                  <a:extLst>
                    <a:ext uri="{9D8B030D-6E8A-4147-A177-3AD203B41FA5}">
                      <a16:colId xmlns="" xmlns:a16="http://schemas.microsoft.com/office/drawing/2014/main" val="20002"/>
                    </a:ext>
                  </a:extLst>
                </a:gridCol>
              </a:tblGrid>
              <a:tr h="430352">
                <a:tc gridSpan="3">
                  <a:txBody>
                    <a:bodyPr/>
                    <a:lstStyle/>
                    <a:p>
                      <a:pPr algn="ctr" fontAlgn="ctr"/>
                      <a:r>
                        <a:rPr lang="en-IE" sz="1700" b="1" i="0" u="none" strike="noStrike" dirty="0">
                          <a:solidFill>
                            <a:srgbClr val="000000"/>
                          </a:solidFill>
                          <a:effectLst/>
                          <a:latin typeface="Arial" panose="020B0604020202020204" pitchFamily="34" charset="0"/>
                          <a:cs typeface="Arial" panose="020B0604020202020204" pitchFamily="34" charset="0"/>
                        </a:rPr>
                        <a:t>ROI Excess Reserve-Q1 2019</a:t>
                      </a:r>
                    </a:p>
                  </a:txBody>
                  <a:tcPr marL="7172" marR="7172" marT="71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solidFill>
                      <a:schemeClr val="accent1">
                        <a:lumMod val="40000"/>
                        <a:lumOff val="60000"/>
                      </a:schemeClr>
                    </a:solidFill>
                  </a:tcPr>
                </a:tc>
                <a:tc hMerge="1">
                  <a:txBody>
                    <a:bodyPr/>
                    <a:lstStyle/>
                    <a:p>
                      <a:pPr algn="ctr" fontAlgn="ctr"/>
                      <a:endParaRPr lang="en-IE" sz="900" b="1" i="0" u="none" strike="noStrike" dirty="0">
                        <a:solidFill>
                          <a:srgbClr val="000000"/>
                        </a:solidFill>
                        <a:effectLst/>
                        <a:latin typeface="Calibri" panose="020F0502020204030204"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pPr algn="l" fontAlgn="ctr"/>
                      <a:endParaRPr lang="en-IE" sz="900" b="1" i="0" u="none" strike="noStrike" dirty="0">
                        <a:solidFill>
                          <a:srgbClr val="000000"/>
                        </a:solidFill>
                        <a:effectLst/>
                        <a:latin typeface="Calibri" panose="020F0502020204030204"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 xmlns:a16="http://schemas.microsoft.com/office/drawing/2014/main" val="10000"/>
                  </a:ext>
                </a:extLst>
              </a:tr>
              <a:tr h="640218">
                <a:tc>
                  <a:txBody>
                    <a:bodyPr/>
                    <a:lstStyle/>
                    <a:p>
                      <a:pPr algn="ctr" fontAlgn="ctr"/>
                      <a:r>
                        <a:rPr lang="en-IE" sz="800" b="1" i="0" u="none" strike="noStrike" dirty="0">
                          <a:solidFill>
                            <a:srgbClr val="000000"/>
                          </a:solidFill>
                          <a:effectLst/>
                          <a:latin typeface="Arial" panose="020B0604020202020204" pitchFamily="34" charset="0"/>
                          <a:cs typeface="Arial" panose="020B0604020202020204" pitchFamily="34" charset="0"/>
                        </a:rPr>
                        <a:t>SEMO Code</a:t>
                      </a:r>
                    </a:p>
                  </a:txBody>
                  <a:tcPr marL="7172" marR="7172" marT="71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solidFill>
                      <a:srgbClr val="D9D9D9"/>
                    </a:solidFill>
                  </a:tcPr>
                </a:tc>
                <a:tc>
                  <a:txBody>
                    <a:bodyPr/>
                    <a:lstStyle/>
                    <a:p>
                      <a:pPr algn="ctr" fontAlgn="ctr"/>
                      <a:r>
                        <a:rPr lang="en-IE" sz="800" b="1" i="0" u="none" strike="noStrike" dirty="0">
                          <a:solidFill>
                            <a:srgbClr val="000000"/>
                          </a:solidFill>
                          <a:effectLst/>
                          <a:latin typeface="Arial" panose="020B0604020202020204" pitchFamily="34" charset="0"/>
                          <a:cs typeface="Arial" panose="020B0604020202020204" pitchFamily="34" charset="0"/>
                        </a:rPr>
                        <a:t>Unit Name</a:t>
                      </a:r>
                    </a:p>
                  </a:txBody>
                  <a:tcPr marL="7172" marR="7172" marT="71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solidFill>
                      <a:srgbClr val="D9D9D9"/>
                    </a:solidFill>
                  </a:tcPr>
                </a:tc>
                <a:tc>
                  <a:txBody>
                    <a:bodyPr/>
                    <a:lstStyle/>
                    <a:p>
                      <a:pPr algn="l" fontAlgn="ctr"/>
                      <a:r>
                        <a:rPr lang="en-IE" sz="800" b="1" i="0" u="none" strike="noStrike" dirty="0">
                          <a:solidFill>
                            <a:srgbClr val="000000"/>
                          </a:solidFill>
                          <a:effectLst/>
                          <a:latin typeface="Arial" panose="020B0604020202020204" pitchFamily="34" charset="0"/>
                          <a:cs typeface="Arial" panose="020B0604020202020204" pitchFamily="34" charset="0"/>
                        </a:rPr>
                        <a:t>Average Output above </a:t>
                      </a:r>
                      <a:r>
                        <a:rPr lang="en-IE" sz="800" b="1" i="0" u="none" strike="noStrike" baseline="0" dirty="0">
                          <a:solidFill>
                            <a:srgbClr val="000000"/>
                          </a:solidFill>
                          <a:effectLst/>
                          <a:latin typeface="Arial" panose="020B0604020202020204" pitchFamily="34" charset="0"/>
                          <a:cs typeface="Arial" panose="020B0604020202020204" pitchFamily="34" charset="0"/>
                        </a:rPr>
                        <a:t> Declared Min-Gen per Curtailment Event</a:t>
                      </a:r>
                      <a:endParaRPr lang="en-IE" sz="800" b="1" i="0" u="none" strike="noStrike" dirty="0">
                        <a:solidFill>
                          <a:srgbClr val="000000"/>
                        </a:solidFill>
                        <a:effectLst/>
                        <a:latin typeface="Arial" panose="020B0604020202020204" pitchFamily="34" charset="0"/>
                        <a:cs typeface="Arial" panose="020B0604020202020204" pitchFamily="34" charset="0"/>
                      </a:endParaRPr>
                    </a:p>
                  </a:txBody>
                  <a:tcPr marL="7172" marR="7172" marT="71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solidFill>
                      <a:srgbClr val="D9D9D9"/>
                    </a:solidFill>
                  </a:tcPr>
                </a:tc>
                <a:extLst>
                  <a:ext uri="{0D108BD9-81ED-4DB2-BD59-A6C34878D82A}">
                    <a16:rowId xmlns="" xmlns:a16="http://schemas.microsoft.com/office/drawing/2014/main" val="10001"/>
                  </a:ext>
                </a:extLst>
              </a:tr>
              <a:tr h="143451">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GU_400270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Moneypoint 1 Generator Unit</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4.23</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02"/>
                  </a:ext>
                </a:extLst>
              </a:tr>
              <a:tr h="143451">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GU_400271</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Moneypoint 2 Generator Unit </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0.00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03"/>
                  </a:ext>
                </a:extLst>
              </a:tr>
              <a:tr h="143451">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GU_400272</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Moneypoint 3 Generator Unit</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4.30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04"/>
                  </a:ext>
                </a:extLst>
              </a:tr>
              <a:tr h="143451">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GU_400180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Aghada Generator Unit </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0.00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05"/>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GU_400181</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AGHADA CT11 Generator Unit </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0.00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06"/>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GU_400182</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AGHADA CT12 Generator Unit  </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0.00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07"/>
                  </a:ext>
                </a:extLst>
              </a:tr>
              <a:tr h="143451">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GU_400183</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AGHADA CT14 Generator Unit </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0.00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08"/>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GU_400850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Aghada 2 Generator Unit</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31.31</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09"/>
                  </a:ext>
                </a:extLst>
              </a:tr>
              <a:tr h="143451">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GU_400762</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Great Island CCGT</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20.56</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10"/>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GU_400752</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Tarbert 3 Generator Unit</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0.59</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11"/>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GU_400753</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Tarbert 4 Generator Unit </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0.00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12"/>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GU_400930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Bord Gais ROI - Whitegate Generator Unit</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30.02</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13"/>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GU_400530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Tynagh Generator Unit</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17.62</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14"/>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GU_400500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Dublin Bay  Generator Unit </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a:solidFill>
                            <a:srgbClr val="000000"/>
                          </a:solidFill>
                          <a:effectLst/>
                          <a:latin typeface="Arial" panose="020B0604020202020204" pitchFamily="34" charset="0"/>
                          <a:cs typeface="Arial" panose="020B0604020202020204" pitchFamily="34" charset="0"/>
                        </a:rPr>
                        <a:t>41.45</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15"/>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GU_400480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HPC1 Generation Unit  </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dirty="0">
                          <a:solidFill>
                            <a:srgbClr val="000000"/>
                          </a:solidFill>
                          <a:effectLst/>
                          <a:latin typeface="Arial" panose="020B0604020202020204" pitchFamily="34" charset="0"/>
                          <a:cs typeface="Arial" panose="020B0604020202020204" pitchFamily="34" charset="0"/>
                        </a:rPr>
                        <a:t>36.28</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16"/>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GU_400540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Huntstown 2</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dirty="0">
                          <a:solidFill>
                            <a:srgbClr val="000000"/>
                          </a:solidFill>
                          <a:effectLst/>
                          <a:latin typeface="Arial" panose="020B0604020202020204" pitchFamily="34" charset="0"/>
                          <a:cs typeface="Arial" panose="020B0604020202020204" pitchFamily="34" charset="0"/>
                        </a:rPr>
                        <a:t>59.60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17"/>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GU_400120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Sealrock 3 Generator Unit </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dirty="0">
                          <a:solidFill>
                            <a:srgbClr val="000000"/>
                          </a:solidFill>
                          <a:effectLst/>
                          <a:latin typeface="Arial" panose="020B0604020202020204" pitchFamily="34" charset="0"/>
                          <a:cs typeface="Arial" panose="020B0604020202020204" pitchFamily="34" charset="0"/>
                        </a:rPr>
                        <a:t>28.81</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18"/>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GU_400121</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Sealrock 4 Generator Unit</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dirty="0">
                          <a:solidFill>
                            <a:srgbClr val="000000"/>
                          </a:solidFill>
                          <a:effectLst/>
                          <a:latin typeface="Arial" panose="020B0604020202020204" pitchFamily="34" charset="0"/>
                          <a:cs typeface="Arial" panose="020B0604020202020204" pitchFamily="34" charset="0"/>
                        </a:rPr>
                        <a:t>29.73</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19"/>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GU_400300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Marina Generator Unit</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dirty="0">
                          <a:solidFill>
                            <a:srgbClr val="000000"/>
                          </a:solidFill>
                          <a:effectLst/>
                          <a:latin typeface="Arial" panose="020B0604020202020204" pitchFamily="34" charset="0"/>
                          <a:cs typeface="Arial" panose="020B0604020202020204" pitchFamily="34" charset="0"/>
                        </a:rPr>
                        <a:t>0.00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20"/>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GU_400325</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Poolbeg  Generator Unit B</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dirty="0">
                          <a:solidFill>
                            <a:srgbClr val="000000"/>
                          </a:solidFill>
                          <a:effectLst/>
                          <a:latin typeface="Arial" panose="020B0604020202020204" pitchFamily="34" charset="0"/>
                          <a:cs typeface="Arial" panose="020B0604020202020204" pitchFamily="34" charset="0"/>
                        </a:rPr>
                        <a:t>0.00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21"/>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GU_400324</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Poolbeg  Generator Unit A</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dirty="0">
                          <a:solidFill>
                            <a:srgbClr val="000000"/>
                          </a:solidFill>
                          <a:effectLst/>
                          <a:latin typeface="Arial" panose="020B0604020202020204" pitchFamily="34" charset="0"/>
                          <a:cs typeface="Arial" panose="020B0604020202020204" pitchFamily="34" charset="0"/>
                        </a:rPr>
                        <a:t>3.50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22"/>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GU_400240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Lanesboro</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dirty="0">
                          <a:solidFill>
                            <a:srgbClr val="000000"/>
                          </a:solidFill>
                          <a:effectLst/>
                          <a:latin typeface="Arial" panose="020B0604020202020204" pitchFamily="34" charset="0"/>
                          <a:cs typeface="Arial" panose="020B0604020202020204" pitchFamily="34" charset="0"/>
                        </a:rPr>
                        <a:t>24.79</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23"/>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GU_400370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Shannonbridge Generator Unit </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dirty="0">
                          <a:solidFill>
                            <a:srgbClr val="000000"/>
                          </a:solidFill>
                          <a:effectLst/>
                          <a:latin typeface="Arial" panose="020B0604020202020204" pitchFamily="34" charset="0"/>
                          <a:cs typeface="Arial" panose="020B0604020202020204" pitchFamily="34" charset="0"/>
                        </a:rPr>
                        <a:t>33.01</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24"/>
                  </a:ext>
                </a:extLst>
              </a:tr>
              <a:tr h="143451">
                <a:tc>
                  <a:txBody>
                    <a:bodyPr/>
                    <a:lstStyle/>
                    <a:p>
                      <a:pPr algn="l" fontAlgn="b"/>
                      <a:r>
                        <a:rPr lang="en-IE" sz="800" b="0" i="0" u="none" strike="noStrike">
                          <a:solidFill>
                            <a:srgbClr val="000000"/>
                          </a:solidFill>
                          <a:effectLst/>
                          <a:latin typeface="Arial" panose="020B0604020202020204" pitchFamily="34" charset="0"/>
                          <a:cs typeface="Arial" panose="020B0604020202020204" pitchFamily="34" charset="0"/>
                        </a:rPr>
                        <a:t>GU_401860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tc>
                  <a:txBody>
                    <a:bodyPr/>
                    <a:lstStyle/>
                    <a:p>
                      <a:pPr algn="l" fontAlgn="b"/>
                      <a:r>
                        <a:rPr lang="en-IE" sz="800" b="0" i="0" u="none" strike="noStrike" dirty="0">
                          <a:solidFill>
                            <a:srgbClr val="000000"/>
                          </a:solidFill>
                          <a:effectLst/>
                          <a:latin typeface="Arial" panose="020B0604020202020204" pitchFamily="34" charset="0"/>
                          <a:cs typeface="Arial" panose="020B0604020202020204" pitchFamily="34" charset="0"/>
                        </a:rPr>
                        <a:t>Edenderry Generator Unit 1</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r" fontAlgn="b"/>
                      <a:r>
                        <a:rPr lang="en-IE" sz="800" b="0" i="0" u="none" strike="noStrike" dirty="0">
                          <a:solidFill>
                            <a:srgbClr val="000000"/>
                          </a:solidFill>
                          <a:effectLst/>
                          <a:latin typeface="Arial" panose="020B0604020202020204" pitchFamily="34" charset="0"/>
                          <a:cs typeface="Arial" panose="020B0604020202020204" pitchFamily="34" charset="0"/>
                        </a:rPr>
                        <a:t>21.48</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extLst>
                  <a:ext uri="{0D108BD9-81ED-4DB2-BD59-A6C34878D82A}">
                    <a16:rowId xmlns="" xmlns:a16="http://schemas.microsoft.com/office/drawing/2014/main" val="10025"/>
                  </a:ext>
                </a:extLst>
              </a:tr>
              <a:tr h="143451">
                <a:tc>
                  <a:txBody>
                    <a:bodyPr/>
                    <a:lstStyle/>
                    <a:p>
                      <a:pPr algn="r" fontAlgn="b"/>
                      <a:endParaRPr lang="en-IE" sz="800" b="1" i="0" u="none" strike="noStrike" dirty="0">
                        <a:solidFill>
                          <a:srgbClr val="000000"/>
                        </a:solidFill>
                        <a:effectLst/>
                        <a:latin typeface="Arial" panose="020B0604020202020204" pitchFamily="34" charset="0"/>
                        <a:cs typeface="Arial" panose="020B0604020202020204" pitchFamily="34" charset="0"/>
                      </a:endParaRP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tc>
                  <a:txBody>
                    <a:bodyPr/>
                    <a:lstStyle/>
                    <a:p>
                      <a:pPr algn="r" fontAlgn="b"/>
                      <a:r>
                        <a:rPr lang="en-IE" sz="800" b="1" i="0" u="none" strike="noStrike" dirty="0">
                          <a:solidFill>
                            <a:srgbClr val="000000"/>
                          </a:solidFill>
                          <a:effectLst/>
                          <a:latin typeface="Arial" panose="020B0604020202020204" pitchFamily="34" charset="0"/>
                          <a:cs typeface="Arial" panose="020B0604020202020204" pitchFamily="34" charset="0"/>
                        </a:rPr>
                        <a:t>Total Average per Curtailment</a:t>
                      </a:r>
                      <a:r>
                        <a:rPr lang="en-IE" sz="800" b="1" i="0" u="none" strike="noStrike" baseline="0" dirty="0">
                          <a:solidFill>
                            <a:srgbClr val="000000"/>
                          </a:solidFill>
                          <a:effectLst/>
                          <a:latin typeface="Arial" panose="020B0604020202020204" pitchFamily="34" charset="0"/>
                          <a:cs typeface="Arial" panose="020B0604020202020204" pitchFamily="34" charset="0"/>
                        </a:rPr>
                        <a:t> Event</a:t>
                      </a:r>
                      <a:endParaRPr lang="en-IE" sz="800" b="1" i="0" u="none" strike="noStrike" dirty="0">
                        <a:solidFill>
                          <a:srgbClr val="000000"/>
                        </a:solidFill>
                        <a:effectLst/>
                        <a:latin typeface="Arial" panose="020B0604020202020204" pitchFamily="34" charset="0"/>
                        <a:cs typeface="Arial" panose="020B0604020202020204" pitchFamily="34" charset="0"/>
                      </a:endParaRP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tc>
                  <a:txBody>
                    <a:bodyPr/>
                    <a:lstStyle/>
                    <a:p>
                      <a:pPr algn="r" fontAlgn="b"/>
                      <a:r>
                        <a:rPr lang="en-IE" sz="800" b="1" i="0" u="none" strike="noStrike" dirty="0">
                          <a:solidFill>
                            <a:srgbClr val="000000"/>
                          </a:solidFill>
                          <a:effectLst/>
                          <a:latin typeface="Arial" panose="020B0604020202020204" pitchFamily="34" charset="0"/>
                          <a:cs typeface="Arial" panose="020B0604020202020204" pitchFamily="34" charset="0"/>
                        </a:rPr>
                        <a:t>270.83</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solidFill>
                      <a:srgbClr val="FFFF00"/>
                    </a:solidFill>
                  </a:tcPr>
                </a:tc>
                <a:extLst>
                  <a:ext uri="{0D108BD9-81ED-4DB2-BD59-A6C34878D82A}">
                    <a16:rowId xmlns="" xmlns:a16="http://schemas.microsoft.com/office/drawing/2014/main" val="10026"/>
                  </a:ext>
                </a:extLst>
              </a:tr>
              <a:tr h="143451">
                <a:tc>
                  <a:txBody>
                    <a:bodyPr/>
                    <a:lstStyle/>
                    <a:p>
                      <a:pPr algn="r" fontAlgn="b"/>
                      <a:endParaRPr lang="en-IE" sz="800" b="1" i="0" u="none" strike="noStrike" dirty="0">
                        <a:solidFill>
                          <a:srgbClr val="000000"/>
                        </a:solidFill>
                        <a:effectLst/>
                        <a:latin typeface="Arial" panose="020B0604020202020204" pitchFamily="34" charset="0"/>
                        <a:cs typeface="Arial" panose="020B0604020202020204" pitchFamily="34" charset="0"/>
                      </a:endParaRP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tc>
                  <a:txBody>
                    <a:bodyPr/>
                    <a:lstStyle/>
                    <a:p>
                      <a:pPr algn="r" fontAlgn="b"/>
                      <a:r>
                        <a:rPr lang="en-IE" sz="800" b="1" i="0" u="none" strike="noStrike" dirty="0">
                          <a:solidFill>
                            <a:srgbClr val="000000"/>
                          </a:solidFill>
                          <a:effectLst/>
                          <a:latin typeface="Arial" panose="020B0604020202020204" pitchFamily="34" charset="0"/>
                          <a:cs typeface="Arial" panose="020B0604020202020204" pitchFamily="34" charset="0"/>
                        </a:rPr>
                        <a:t>Negative Reserve</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tc>
                  <a:txBody>
                    <a:bodyPr/>
                    <a:lstStyle/>
                    <a:p>
                      <a:pPr algn="r" fontAlgn="b"/>
                      <a:r>
                        <a:rPr lang="en-IE" sz="800" b="1" i="0" u="none" strike="noStrike" dirty="0">
                          <a:solidFill>
                            <a:srgbClr val="000000"/>
                          </a:solidFill>
                          <a:effectLst/>
                          <a:latin typeface="Arial" panose="020B0604020202020204" pitchFamily="34" charset="0"/>
                          <a:cs typeface="Arial" panose="020B0604020202020204" pitchFamily="34" charset="0"/>
                        </a:rPr>
                        <a:t>100</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solidFill>
                      <a:srgbClr val="FFFF00"/>
                    </a:solidFill>
                  </a:tcPr>
                </a:tc>
                <a:extLst>
                  <a:ext uri="{0D108BD9-81ED-4DB2-BD59-A6C34878D82A}">
                    <a16:rowId xmlns="" xmlns:a16="http://schemas.microsoft.com/office/drawing/2014/main" val="10027"/>
                  </a:ext>
                </a:extLst>
              </a:tr>
              <a:tr h="143451">
                <a:tc>
                  <a:txBody>
                    <a:bodyPr/>
                    <a:lstStyle/>
                    <a:p>
                      <a:pPr algn="r" fontAlgn="b"/>
                      <a:endParaRPr lang="en-IE" sz="800" b="1" i="0" u="none" strike="noStrike" dirty="0">
                        <a:solidFill>
                          <a:srgbClr val="000000"/>
                        </a:solidFill>
                        <a:effectLst/>
                        <a:latin typeface="Arial" panose="020B0604020202020204" pitchFamily="34" charset="0"/>
                        <a:cs typeface="Arial" panose="020B0604020202020204" pitchFamily="34" charset="0"/>
                      </a:endParaRP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tc>
                  <a:txBody>
                    <a:bodyPr/>
                    <a:lstStyle/>
                    <a:p>
                      <a:pPr algn="r" fontAlgn="b"/>
                      <a:r>
                        <a:rPr lang="en-IE" sz="800" b="1" i="0" u="none" strike="noStrike" dirty="0">
                          <a:solidFill>
                            <a:srgbClr val="000000"/>
                          </a:solidFill>
                          <a:effectLst/>
                          <a:latin typeface="Arial" panose="020B0604020202020204" pitchFamily="34" charset="0"/>
                          <a:cs typeface="Arial" panose="020B0604020202020204" pitchFamily="34" charset="0"/>
                        </a:rPr>
                        <a:t>Total Excess</a:t>
                      </a:r>
                      <a:r>
                        <a:rPr lang="en-IE" sz="800" b="1" i="0" u="none" strike="noStrike" baseline="0" dirty="0">
                          <a:solidFill>
                            <a:srgbClr val="000000"/>
                          </a:solidFill>
                          <a:effectLst/>
                          <a:latin typeface="Arial" panose="020B0604020202020204" pitchFamily="34" charset="0"/>
                          <a:cs typeface="Arial" panose="020B0604020202020204" pitchFamily="34" charset="0"/>
                        </a:rPr>
                        <a:t> </a:t>
                      </a:r>
                      <a:endParaRPr lang="en-IE" sz="800" b="1" i="0" u="none" strike="noStrike" dirty="0">
                        <a:solidFill>
                          <a:srgbClr val="000000"/>
                        </a:solidFill>
                        <a:effectLst/>
                        <a:latin typeface="Arial" panose="020B0604020202020204" pitchFamily="34" charset="0"/>
                        <a:cs typeface="Arial" panose="020B0604020202020204" pitchFamily="34" charset="0"/>
                      </a:endParaRP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tcPr>
                </a:tc>
                <a:tc>
                  <a:txBody>
                    <a:bodyPr/>
                    <a:lstStyle/>
                    <a:p>
                      <a:pPr algn="r" fontAlgn="b"/>
                      <a:r>
                        <a:rPr lang="en-IE" sz="800" b="1" i="0" u="none" strike="noStrike" dirty="0">
                          <a:solidFill>
                            <a:srgbClr val="000000"/>
                          </a:solidFill>
                          <a:effectLst/>
                          <a:latin typeface="Arial" panose="020B0604020202020204" pitchFamily="34" charset="0"/>
                          <a:cs typeface="Arial" panose="020B0604020202020204" pitchFamily="34" charset="0"/>
                        </a:rPr>
                        <a:t>170.83</a:t>
                      </a:r>
                    </a:p>
                  </a:txBody>
                  <a:tcPr marL="7172" marR="7172" marT="717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noFill/>
                      <a:prstDash val="solid"/>
                      <a:round/>
                      <a:headEnd type="none" w="med" len="med"/>
                      <a:tailEnd type="none" w="med" len="med"/>
                    </a:lnTlToBr>
                    <a:solidFill>
                      <a:srgbClr val="FFFF00"/>
                    </a:solidFill>
                  </a:tcPr>
                </a:tc>
                <a:extLst>
                  <a:ext uri="{0D108BD9-81ED-4DB2-BD59-A6C34878D82A}">
                    <a16:rowId xmlns="" xmlns:a16="http://schemas.microsoft.com/office/drawing/2014/main" val="1002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826099729"/>
              </p:ext>
            </p:extLst>
          </p:nvPr>
        </p:nvGraphicFramePr>
        <p:xfrm>
          <a:off x="4585783" y="1746580"/>
          <a:ext cx="4185138" cy="3503439"/>
        </p:xfrm>
        <a:graphic>
          <a:graphicData uri="http://schemas.openxmlformats.org/drawingml/2006/table">
            <a:tbl>
              <a:tblPr/>
              <a:tblGrid>
                <a:gridCol w="656492">
                  <a:extLst>
                    <a:ext uri="{9D8B030D-6E8A-4147-A177-3AD203B41FA5}">
                      <a16:colId xmlns="" xmlns:a16="http://schemas.microsoft.com/office/drawing/2014/main" val="20000"/>
                    </a:ext>
                  </a:extLst>
                </a:gridCol>
                <a:gridCol w="2168769">
                  <a:extLst>
                    <a:ext uri="{9D8B030D-6E8A-4147-A177-3AD203B41FA5}">
                      <a16:colId xmlns="" xmlns:a16="http://schemas.microsoft.com/office/drawing/2014/main" val="20001"/>
                    </a:ext>
                  </a:extLst>
                </a:gridCol>
                <a:gridCol w="1359877">
                  <a:extLst>
                    <a:ext uri="{9D8B030D-6E8A-4147-A177-3AD203B41FA5}">
                      <a16:colId xmlns="" xmlns:a16="http://schemas.microsoft.com/office/drawing/2014/main" val="20002"/>
                    </a:ext>
                  </a:extLst>
                </a:gridCol>
              </a:tblGrid>
              <a:tr h="262011">
                <a:tc gridSpan="3">
                  <a:txBody>
                    <a:bodyPr/>
                    <a:lstStyle/>
                    <a:p>
                      <a:pPr algn="ctr" fontAlgn="b"/>
                      <a:r>
                        <a:rPr lang="en-IE" sz="1700" b="1" i="0" u="none" strike="noStrike" dirty="0">
                          <a:solidFill>
                            <a:srgbClr val="000000"/>
                          </a:solidFill>
                          <a:effectLst/>
                          <a:latin typeface="Arial" panose="020B0604020202020204" pitchFamily="34" charset="0"/>
                        </a:rPr>
                        <a:t>NI Excess Reserve-Q1 2019</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c hMerge="1">
                  <a:txBody>
                    <a:bodyPr/>
                    <a:lstStyle/>
                    <a:p>
                      <a:endParaRPr lang="en-IE"/>
                    </a:p>
                  </a:txBody>
                  <a:tcPr/>
                </a:tc>
                <a:tc hMerge="1">
                  <a:txBody>
                    <a:bodyPr/>
                    <a:lstStyle/>
                    <a:p>
                      <a:endParaRPr lang="en-IE"/>
                    </a:p>
                  </a:txBody>
                  <a:tcPr/>
                </a:tc>
                <a:extLst>
                  <a:ext uri="{0D108BD9-81ED-4DB2-BD59-A6C34878D82A}">
                    <a16:rowId xmlns="" xmlns:a16="http://schemas.microsoft.com/office/drawing/2014/main" val="10000"/>
                  </a:ext>
                </a:extLst>
              </a:tr>
              <a:tr h="422031">
                <a:tc>
                  <a:txBody>
                    <a:bodyPr/>
                    <a:lstStyle/>
                    <a:p>
                      <a:pPr algn="ctr" rtl="0" fontAlgn="ctr"/>
                      <a:r>
                        <a:rPr lang="en-IE" sz="800" b="1" i="0" u="none" strike="noStrike" dirty="0">
                          <a:solidFill>
                            <a:srgbClr val="000000"/>
                          </a:solidFill>
                          <a:effectLst/>
                          <a:latin typeface="Arial" panose="020B0604020202020204" pitchFamily="34" charset="0"/>
                        </a:rPr>
                        <a:t>SEMO Code</a:t>
                      </a:r>
                    </a:p>
                  </a:txBody>
                  <a:tcPr marL="8792" marR="8792" marT="879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9D9D9"/>
                    </a:solidFill>
                  </a:tcPr>
                </a:tc>
                <a:tc>
                  <a:txBody>
                    <a:bodyPr/>
                    <a:lstStyle/>
                    <a:p>
                      <a:pPr algn="ctr" rtl="0" fontAlgn="ctr"/>
                      <a:r>
                        <a:rPr lang="en-IE" sz="800" b="1" i="0" u="none" strike="noStrike" dirty="0">
                          <a:solidFill>
                            <a:srgbClr val="000000"/>
                          </a:solidFill>
                          <a:effectLst/>
                          <a:latin typeface="Arial" panose="020B0604020202020204" pitchFamily="34" charset="0"/>
                        </a:rPr>
                        <a:t>Unit Name</a:t>
                      </a:r>
                    </a:p>
                  </a:txBody>
                  <a:tcPr marL="8792" marR="8792" marT="879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9D9D9"/>
                    </a:solidFill>
                  </a:tcPr>
                </a:tc>
                <a:tc>
                  <a:txBody>
                    <a:bodyPr/>
                    <a:lstStyle/>
                    <a:p>
                      <a:pPr algn="l" rtl="0" fontAlgn="ctr"/>
                      <a:r>
                        <a:rPr lang="en-IE" sz="800" b="1" i="0" u="none" strike="noStrike">
                          <a:solidFill>
                            <a:srgbClr val="000000"/>
                          </a:solidFill>
                          <a:effectLst/>
                          <a:latin typeface="Arial" panose="020B0604020202020204" pitchFamily="34" charset="0"/>
                        </a:rPr>
                        <a:t>Average Output above  Declared Min-Gen per Curtailment Event</a:t>
                      </a:r>
                    </a:p>
                  </a:txBody>
                  <a:tcPr marL="8792" marR="8792" marT="879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9D9D9"/>
                    </a:solidFill>
                  </a:tcPr>
                </a:tc>
                <a:extLst>
                  <a:ext uri="{0D108BD9-81ED-4DB2-BD59-A6C34878D82A}">
                    <a16:rowId xmlns="" xmlns:a16="http://schemas.microsoft.com/office/drawing/2014/main" val="10001"/>
                  </a:ext>
                </a:extLst>
              </a:tr>
              <a:tr h="175846">
                <a:tc>
                  <a:txBody>
                    <a:bodyPr/>
                    <a:lstStyle/>
                    <a:p>
                      <a:pPr algn="l" fontAlgn="b"/>
                      <a:r>
                        <a:rPr lang="en-IE" sz="800" b="0" i="0" u="none" strike="noStrike" dirty="0">
                          <a:solidFill>
                            <a:srgbClr val="000000"/>
                          </a:solidFill>
                          <a:effectLst/>
                          <a:latin typeface="Arial" panose="020B0604020202020204" pitchFamily="34" charset="0"/>
                        </a:rPr>
                        <a:t>GU_500283</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IE" sz="800" b="0" i="0" u="none" strike="noStrike" dirty="0">
                          <a:solidFill>
                            <a:srgbClr val="000000"/>
                          </a:solidFill>
                          <a:effectLst/>
                          <a:latin typeface="Arial" panose="020B0604020202020204" pitchFamily="34" charset="0"/>
                        </a:rPr>
                        <a:t>Ballylumford GT1</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IE" sz="800" b="0" i="0" u="none" strike="noStrike">
                          <a:solidFill>
                            <a:srgbClr val="000000"/>
                          </a:solidFill>
                          <a:effectLst/>
                          <a:latin typeface="Arial" panose="020B0604020202020204" pitchFamily="34" charset="0"/>
                        </a:rPr>
                        <a:t>0.0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2"/>
                  </a:ext>
                </a:extLst>
              </a:tr>
              <a:tr h="175846">
                <a:tc>
                  <a:txBody>
                    <a:bodyPr/>
                    <a:lstStyle/>
                    <a:p>
                      <a:pPr algn="l" fontAlgn="b"/>
                      <a:r>
                        <a:rPr lang="en-IE" sz="800" b="0" i="0" u="none" strike="noStrike">
                          <a:solidFill>
                            <a:srgbClr val="000000"/>
                          </a:solidFill>
                          <a:effectLst/>
                          <a:latin typeface="Arial" panose="020B0604020202020204" pitchFamily="34" charset="0"/>
                        </a:rPr>
                        <a:t>GU_500284</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IE" sz="800" b="0" i="0" u="none" strike="noStrike" dirty="0">
                          <a:solidFill>
                            <a:srgbClr val="000000"/>
                          </a:solidFill>
                          <a:effectLst/>
                          <a:latin typeface="Arial" panose="020B0604020202020204" pitchFamily="34" charset="0"/>
                        </a:rPr>
                        <a:t>Ballylumford GT2</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IE" sz="800" b="0" i="0" u="none" strike="noStrike">
                          <a:solidFill>
                            <a:srgbClr val="000000"/>
                          </a:solidFill>
                          <a:effectLst/>
                          <a:latin typeface="Arial" panose="020B0604020202020204" pitchFamily="34" charset="0"/>
                        </a:rPr>
                        <a:t>0.0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3"/>
                  </a:ext>
                </a:extLst>
              </a:tr>
              <a:tr h="175846">
                <a:tc>
                  <a:txBody>
                    <a:bodyPr/>
                    <a:lstStyle/>
                    <a:p>
                      <a:pPr algn="l" fontAlgn="b"/>
                      <a:r>
                        <a:rPr lang="en-IE" sz="800" b="0" i="0" u="none" strike="noStrike">
                          <a:solidFill>
                            <a:srgbClr val="000000"/>
                          </a:solidFill>
                          <a:effectLst/>
                          <a:latin typeface="Arial" panose="020B0604020202020204" pitchFamily="34" charset="0"/>
                        </a:rPr>
                        <a:t>GU_500282</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IE" sz="800" b="0" i="0" u="none" strike="noStrike" dirty="0">
                          <a:solidFill>
                            <a:srgbClr val="000000"/>
                          </a:solidFill>
                          <a:effectLst/>
                          <a:latin typeface="Arial" panose="020B0604020202020204" pitchFamily="34" charset="0"/>
                        </a:rPr>
                        <a:t>Ballylumford B4</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IE" sz="800" b="0" i="0" u="none" strike="noStrike">
                          <a:solidFill>
                            <a:srgbClr val="000000"/>
                          </a:solidFill>
                          <a:effectLst/>
                          <a:latin typeface="Arial" panose="020B0604020202020204" pitchFamily="34" charset="0"/>
                        </a:rPr>
                        <a:t>0.0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4"/>
                  </a:ext>
                </a:extLst>
              </a:tr>
              <a:tr h="175846">
                <a:tc>
                  <a:txBody>
                    <a:bodyPr/>
                    <a:lstStyle/>
                    <a:p>
                      <a:pPr algn="l" fontAlgn="b"/>
                      <a:r>
                        <a:rPr lang="en-IE" sz="800" b="0" i="0" u="none" strike="noStrike" dirty="0">
                          <a:solidFill>
                            <a:srgbClr val="000000"/>
                          </a:solidFill>
                          <a:effectLst/>
                          <a:latin typeface="Arial" panose="020B0604020202020204" pitchFamily="34" charset="0"/>
                        </a:rPr>
                        <a:t>GU_500281</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IE" sz="800" b="0" i="0" u="none" strike="noStrike" dirty="0">
                          <a:solidFill>
                            <a:srgbClr val="000000"/>
                          </a:solidFill>
                          <a:effectLst/>
                          <a:latin typeface="Arial" panose="020B0604020202020204" pitchFamily="34" charset="0"/>
                        </a:rPr>
                        <a:t>Ballylumford 5 Generator Unit (B5)</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IE" sz="800" b="0" i="0" u="none" strike="noStrike">
                          <a:solidFill>
                            <a:srgbClr val="000000"/>
                          </a:solidFill>
                          <a:effectLst/>
                          <a:latin typeface="Arial" panose="020B0604020202020204" pitchFamily="34" charset="0"/>
                        </a:rPr>
                        <a:t>0.0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5"/>
                  </a:ext>
                </a:extLst>
              </a:tr>
              <a:tr h="175846">
                <a:tc>
                  <a:txBody>
                    <a:bodyPr/>
                    <a:lstStyle/>
                    <a:p>
                      <a:pPr algn="l" fontAlgn="b"/>
                      <a:r>
                        <a:rPr lang="en-IE" sz="800" b="0" i="0" u="none" strike="noStrike" dirty="0">
                          <a:solidFill>
                            <a:srgbClr val="000000"/>
                          </a:solidFill>
                          <a:effectLst/>
                          <a:latin typeface="Arial" panose="020B0604020202020204" pitchFamily="34" charset="0"/>
                        </a:rPr>
                        <a:t>GU_500130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IE" sz="800" b="0" i="0" u="none" strike="noStrike" dirty="0">
                          <a:solidFill>
                            <a:srgbClr val="000000"/>
                          </a:solidFill>
                          <a:effectLst/>
                          <a:latin typeface="Arial" panose="020B0604020202020204" pitchFamily="34" charset="0"/>
                        </a:rPr>
                        <a:t>Ballylumford 1 Generator Unit (B31)</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IE" sz="800" b="0" i="0" u="none" strike="noStrike">
                          <a:solidFill>
                            <a:srgbClr val="000000"/>
                          </a:solidFill>
                          <a:effectLst/>
                          <a:latin typeface="Arial" panose="020B0604020202020204" pitchFamily="34" charset="0"/>
                        </a:rPr>
                        <a:t>24.7</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6"/>
                  </a:ext>
                </a:extLst>
              </a:tr>
              <a:tr h="175846">
                <a:tc>
                  <a:txBody>
                    <a:bodyPr/>
                    <a:lstStyle/>
                    <a:p>
                      <a:pPr algn="l" fontAlgn="b"/>
                      <a:r>
                        <a:rPr lang="en-IE" sz="800" b="0" i="0" u="none" strike="noStrike">
                          <a:solidFill>
                            <a:srgbClr val="000000"/>
                          </a:solidFill>
                          <a:effectLst/>
                          <a:latin typeface="Arial" panose="020B0604020202020204" pitchFamily="34" charset="0"/>
                        </a:rPr>
                        <a:t>GU_500131</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IE" sz="800" b="0" i="0" u="none" strike="noStrike" dirty="0">
                          <a:solidFill>
                            <a:srgbClr val="000000"/>
                          </a:solidFill>
                          <a:effectLst/>
                          <a:latin typeface="Arial" panose="020B0604020202020204" pitchFamily="34" charset="0"/>
                        </a:rPr>
                        <a:t>Ballylumford Generator 2 Unit (B32)</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IE" sz="800" b="0" i="0" u="none" strike="noStrike">
                          <a:solidFill>
                            <a:srgbClr val="000000"/>
                          </a:solidFill>
                          <a:effectLst/>
                          <a:latin typeface="Arial" panose="020B0604020202020204" pitchFamily="34" charset="0"/>
                        </a:rPr>
                        <a:t>22.1</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7"/>
                  </a:ext>
                </a:extLst>
              </a:tr>
              <a:tr h="175846">
                <a:tc>
                  <a:txBody>
                    <a:bodyPr/>
                    <a:lstStyle/>
                    <a:p>
                      <a:pPr algn="l" fontAlgn="b"/>
                      <a:r>
                        <a:rPr lang="en-IE" sz="800" b="0" i="0" u="none" strike="noStrike">
                          <a:solidFill>
                            <a:srgbClr val="000000"/>
                          </a:solidFill>
                          <a:effectLst/>
                          <a:latin typeface="Arial" panose="020B0604020202020204" pitchFamily="34" charset="0"/>
                        </a:rPr>
                        <a:t>GU_500140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IE" sz="800" b="0" i="0" u="none" strike="noStrike" dirty="0">
                          <a:solidFill>
                            <a:srgbClr val="000000"/>
                          </a:solidFill>
                          <a:effectLst/>
                          <a:latin typeface="Arial" panose="020B0604020202020204" pitchFamily="34" charset="0"/>
                        </a:rPr>
                        <a:t>Ballylumford Generator 3 Unit (B10)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IE" sz="800" b="0" i="0" u="none" strike="noStrike">
                          <a:solidFill>
                            <a:srgbClr val="000000"/>
                          </a:solidFill>
                          <a:effectLst/>
                          <a:latin typeface="Arial" panose="020B0604020202020204" pitchFamily="34" charset="0"/>
                        </a:rPr>
                        <a:t>6.0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8"/>
                  </a:ext>
                </a:extLst>
              </a:tr>
              <a:tr h="175846">
                <a:tc>
                  <a:txBody>
                    <a:bodyPr/>
                    <a:lstStyle/>
                    <a:p>
                      <a:pPr algn="l" fontAlgn="b"/>
                      <a:r>
                        <a:rPr lang="en-IE" sz="800" b="0" i="0" u="none" strike="noStrike">
                          <a:solidFill>
                            <a:srgbClr val="000000"/>
                          </a:solidFill>
                          <a:effectLst/>
                          <a:latin typeface="Arial" panose="020B0604020202020204" pitchFamily="34" charset="0"/>
                        </a:rPr>
                        <a:t>GU_500822</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IE" sz="800" b="0" i="0" u="none" strike="noStrike">
                          <a:solidFill>
                            <a:srgbClr val="000000"/>
                          </a:solidFill>
                          <a:effectLst/>
                          <a:latin typeface="Arial" panose="020B0604020202020204" pitchFamily="34" charset="0"/>
                        </a:rPr>
                        <a:t>AES Kilroot - K1</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IE" sz="800" b="0" i="0" u="none" strike="noStrike">
                          <a:solidFill>
                            <a:srgbClr val="000000"/>
                          </a:solidFill>
                          <a:effectLst/>
                          <a:latin typeface="Arial" panose="020B0604020202020204" pitchFamily="34" charset="0"/>
                        </a:rPr>
                        <a:t>17.4</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9"/>
                  </a:ext>
                </a:extLst>
              </a:tr>
              <a:tr h="175846">
                <a:tc>
                  <a:txBody>
                    <a:bodyPr/>
                    <a:lstStyle/>
                    <a:p>
                      <a:pPr algn="l" fontAlgn="b"/>
                      <a:r>
                        <a:rPr lang="en-IE" sz="800" b="0" i="0" u="none" strike="noStrike">
                          <a:solidFill>
                            <a:srgbClr val="000000"/>
                          </a:solidFill>
                          <a:effectLst/>
                          <a:latin typeface="Arial" panose="020B0604020202020204" pitchFamily="34" charset="0"/>
                        </a:rPr>
                        <a:t>GU_500823</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IE" sz="800" b="0" i="0" u="none" strike="noStrike" dirty="0">
                          <a:solidFill>
                            <a:srgbClr val="000000"/>
                          </a:solidFill>
                          <a:effectLst/>
                          <a:latin typeface="Arial" panose="020B0604020202020204" pitchFamily="34" charset="0"/>
                        </a:rPr>
                        <a:t>AES Kilroot - K2</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IE" sz="800" b="0" i="0" u="none" strike="noStrike">
                          <a:solidFill>
                            <a:srgbClr val="000000"/>
                          </a:solidFill>
                          <a:effectLst/>
                          <a:latin typeface="Arial" panose="020B0604020202020204" pitchFamily="34" charset="0"/>
                        </a:rPr>
                        <a:t>0.0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10"/>
                  </a:ext>
                </a:extLst>
              </a:tr>
              <a:tr h="175846">
                <a:tc>
                  <a:txBody>
                    <a:bodyPr/>
                    <a:lstStyle/>
                    <a:p>
                      <a:pPr algn="l" fontAlgn="b"/>
                      <a:r>
                        <a:rPr lang="en-IE" sz="800" b="0" i="0" u="none" strike="noStrike">
                          <a:solidFill>
                            <a:srgbClr val="000000"/>
                          </a:solidFill>
                          <a:effectLst/>
                          <a:latin typeface="Arial" panose="020B0604020202020204" pitchFamily="34" charset="0"/>
                        </a:rPr>
                        <a:t>GU_500824</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IE" sz="800" b="0" i="0" u="none" strike="noStrike" dirty="0">
                          <a:solidFill>
                            <a:srgbClr val="000000"/>
                          </a:solidFill>
                          <a:effectLst/>
                          <a:latin typeface="Arial" panose="020B0604020202020204" pitchFamily="34" charset="0"/>
                        </a:rPr>
                        <a:t>AES Kilroot Ltd Power GT1</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IE" sz="800" b="0" i="0" u="none" strike="noStrike">
                          <a:solidFill>
                            <a:srgbClr val="000000"/>
                          </a:solidFill>
                          <a:effectLst/>
                          <a:latin typeface="Arial" panose="020B0604020202020204" pitchFamily="34" charset="0"/>
                        </a:rPr>
                        <a:t>0.0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11"/>
                  </a:ext>
                </a:extLst>
              </a:tr>
              <a:tr h="175846">
                <a:tc>
                  <a:txBody>
                    <a:bodyPr/>
                    <a:lstStyle/>
                    <a:p>
                      <a:pPr algn="l" fontAlgn="b"/>
                      <a:r>
                        <a:rPr lang="en-IE" sz="800" b="0" i="0" u="none" strike="noStrike">
                          <a:solidFill>
                            <a:srgbClr val="000000"/>
                          </a:solidFill>
                          <a:effectLst/>
                          <a:latin typeface="Arial" panose="020B0604020202020204" pitchFamily="34" charset="0"/>
                        </a:rPr>
                        <a:t>GU_500825</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IE" sz="800" b="0" i="0" u="none" strike="noStrike" dirty="0">
                          <a:solidFill>
                            <a:srgbClr val="000000"/>
                          </a:solidFill>
                          <a:effectLst/>
                          <a:latin typeface="Arial" panose="020B0604020202020204" pitchFamily="34" charset="0"/>
                        </a:rPr>
                        <a:t>AES Kilroot Ltd Power GT2</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IE" sz="800" b="0" i="0" u="none" strike="noStrike">
                          <a:solidFill>
                            <a:srgbClr val="000000"/>
                          </a:solidFill>
                          <a:effectLst/>
                          <a:latin typeface="Arial" panose="020B0604020202020204" pitchFamily="34" charset="0"/>
                        </a:rPr>
                        <a:t>0.0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12"/>
                  </a:ext>
                </a:extLst>
              </a:tr>
              <a:tr h="175846">
                <a:tc>
                  <a:txBody>
                    <a:bodyPr/>
                    <a:lstStyle/>
                    <a:p>
                      <a:pPr algn="l" fontAlgn="b"/>
                      <a:r>
                        <a:rPr lang="en-IE" sz="800" b="0" i="0" u="none" strike="noStrike">
                          <a:solidFill>
                            <a:srgbClr val="000000"/>
                          </a:solidFill>
                          <a:effectLst/>
                          <a:latin typeface="Arial" panose="020B0604020202020204" pitchFamily="34" charset="0"/>
                        </a:rPr>
                        <a:t>GU_500041</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IE" sz="800" b="0" i="0" u="none" strike="noStrike" dirty="0">
                          <a:solidFill>
                            <a:srgbClr val="000000"/>
                          </a:solidFill>
                          <a:effectLst/>
                          <a:latin typeface="Arial" panose="020B0604020202020204" pitchFamily="34" charset="0"/>
                        </a:rPr>
                        <a:t>Coolkeeragh Generator Unit</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IE" sz="800" b="0" i="0" u="none" strike="noStrike">
                          <a:solidFill>
                            <a:srgbClr val="000000"/>
                          </a:solidFill>
                          <a:effectLst/>
                          <a:latin typeface="Arial" panose="020B0604020202020204" pitchFamily="34" charset="0"/>
                        </a:rPr>
                        <a:t>0.0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13"/>
                  </a:ext>
                </a:extLst>
              </a:tr>
              <a:tr h="175846">
                <a:tc>
                  <a:txBody>
                    <a:bodyPr/>
                    <a:lstStyle/>
                    <a:p>
                      <a:pPr algn="l" fontAlgn="b"/>
                      <a:r>
                        <a:rPr lang="en-IE" sz="800" b="0" i="0" u="none" strike="noStrike">
                          <a:solidFill>
                            <a:srgbClr val="000000"/>
                          </a:solidFill>
                          <a:effectLst/>
                          <a:latin typeface="Arial" panose="020B0604020202020204" pitchFamily="34" charset="0"/>
                        </a:rPr>
                        <a:t>GU_500040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IE" sz="800" b="0" i="0" u="none" strike="noStrike" dirty="0">
                          <a:solidFill>
                            <a:srgbClr val="000000"/>
                          </a:solidFill>
                          <a:effectLst/>
                          <a:latin typeface="Arial" panose="020B0604020202020204" pitchFamily="34" charset="0"/>
                        </a:rPr>
                        <a:t>Coolkeeragh ESB CCGT Generator Unit</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IE" sz="800" b="0" i="0" u="none" strike="noStrike">
                          <a:solidFill>
                            <a:srgbClr val="000000"/>
                          </a:solidFill>
                          <a:effectLst/>
                          <a:latin typeface="Arial" panose="020B0604020202020204" pitchFamily="34" charset="0"/>
                        </a:rPr>
                        <a:t>40.2</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14"/>
                  </a:ext>
                </a:extLst>
              </a:tr>
              <a:tr h="175846">
                <a:tc gridSpan="2">
                  <a:txBody>
                    <a:bodyPr/>
                    <a:lstStyle/>
                    <a:p>
                      <a:pPr algn="r" fontAlgn="b"/>
                      <a:r>
                        <a:rPr lang="en-IE" sz="800" b="1" i="0" u="none" strike="noStrike" dirty="0">
                          <a:solidFill>
                            <a:srgbClr val="000000"/>
                          </a:solidFill>
                          <a:effectLst/>
                          <a:latin typeface="Arial" panose="020B0604020202020204" pitchFamily="34" charset="0"/>
                          <a:cs typeface="Arial" panose="020B0604020202020204" pitchFamily="34" charset="0"/>
                        </a:rPr>
                        <a:t>Total Average per Curtailment</a:t>
                      </a:r>
                      <a:r>
                        <a:rPr lang="en-IE" sz="800" b="1" i="0" u="none" strike="noStrike" baseline="0" dirty="0">
                          <a:solidFill>
                            <a:srgbClr val="000000"/>
                          </a:solidFill>
                          <a:effectLst/>
                          <a:latin typeface="Arial" panose="020B0604020202020204" pitchFamily="34" charset="0"/>
                          <a:cs typeface="Arial" panose="020B0604020202020204" pitchFamily="34" charset="0"/>
                        </a:rPr>
                        <a:t> Event</a:t>
                      </a:r>
                      <a:endParaRPr lang="en-IE" sz="800" b="1" i="0" u="none" strike="noStrike" dirty="0">
                        <a:solidFill>
                          <a:srgbClr val="000000"/>
                        </a:solidFill>
                        <a:effectLst/>
                        <a:latin typeface="Arial" panose="020B0604020202020204" pitchFamily="34" charset="0"/>
                        <a:cs typeface="Arial" panose="020B0604020202020204" pitchFamily="34" charset="0"/>
                      </a:endParaRP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IE"/>
                    </a:p>
                  </a:txBody>
                  <a:tcPr/>
                </a:tc>
                <a:tc>
                  <a:txBody>
                    <a:bodyPr/>
                    <a:lstStyle/>
                    <a:p>
                      <a:pPr algn="ctr" fontAlgn="b"/>
                      <a:r>
                        <a:rPr lang="en-IE" sz="800" b="1" i="0" u="none" strike="noStrike" dirty="0">
                          <a:solidFill>
                            <a:srgbClr val="000000"/>
                          </a:solidFill>
                          <a:effectLst/>
                          <a:latin typeface="Arial" panose="020B0604020202020204" pitchFamily="34" charset="0"/>
                        </a:rPr>
                        <a:t>53.3</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extLst>
                  <a:ext uri="{0D108BD9-81ED-4DB2-BD59-A6C34878D82A}">
                    <a16:rowId xmlns="" xmlns:a16="http://schemas.microsoft.com/office/drawing/2014/main" val="10015"/>
                  </a:ext>
                </a:extLst>
              </a:tr>
              <a:tr h="175846">
                <a:tc gridSpan="2">
                  <a:txBody>
                    <a:bodyPr/>
                    <a:lstStyle/>
                    <a:p>
                      <a:pPr algn="r" fontAlgn="b"/>
                      <a:r>
                        <a:rPr lang="en-IE" sz="800" b="1" i="0" u="none" strike="noStrike" dirty="0">
                          <a:solidFill>
                            <a:srgbClr val="000000"/>
                          </a:solidFill>
                          <a:effectLst/>
                          <a:latin typeface="Arial" panose="020B0604020202020204" pitchFamily="34" charset="0"/>
                        </a:rPr>
                        <a:t>Negative</a:t>
                      </a:r>
                      <a:r>
                        <a:rPr lang="en-IE" sz="800" b="1" i="0" u="none" strike="noStrike" baseline="0" dirty="0">
                          <a:solidFill>
                            <a:srgbClr val="000000"/>
                          </a:solidFill>
                          <a:effectLst/>
                          <a:latin typeface="Arial" panose="020B0604020202020204" pitchFamily="34" charset="0"/>
                        </a:rPr>
                        <a:t> Reserve </a:t>
                      </a:r>
                      <a:endParaRPr lang="en-IE" sz="800" b="1" i="0" u="none" strike="noStrike" dirty="0">
                        <a:solidFill>
                          <a:srgbClr val="000000"/>
                        </a:solidFill>
                        <a:effectLst/>
                        <a:latin typeface="Arial" panose="020B0604020202020204" pitchFamily="34" charset="0"/>
                      </a:endParaRP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IE"/>
                    </a:p>
                  </a:txBody>
                  <a:tcPr/>
                </a:tc>
                <a:tc>
                  <a:txBody>
                    <a:bodyPr/>
                    <a:lstStyle/>
                    <a:p>
                      <a:pPr algn="ctr" fontAlgn="b"/>
                      <a:r>
                        <a:rPr lang="en-IE" sz="800" b="1" i="0" u="none" strike="noStrike" dirty="0">
                          <a:solidFill>
                            <a:srgbClr val="000000"/>
                          </a:solidFill>
                          <a:effectLst/>
                          <a:latin typeface="Arial" panose="020B0604020202020204" pitchFamily="34" charset="0"/>
                        </a:rPr>
                        <a:t>50.0</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extLst>
                  <a:ext uri="{0D108BD9-81ED-4DB2-BD59-A6C34878D82A}">
                    <a16:rowId xmlns="" xmlns:a16="http://schemas.microsoft.com/office/drawing/2014/main" val="10016"/>
                  </a:ext>
                </a:extLst>
              </a:tr>
              <a:tr h="175846">
                <a:tc gridSpan="2">
                  <a:txBody>
                    <a:bodyPr/>
                    <a:lstStyle/>
                    <a:p>
                      <a:pPr algn="r" fontAlgn="b"/>
                      <a:r>
                        <a:rPr lang="en-IE" sz="800" b="1" i="0" u="none" strike="noStrike" dirty="0">
                          <a:solidFill>
                            <a:srgbClr val="000000"/>
                          </a:solidFill>
                          <a:effectLst/>
                          <a:latin typeface="Arial" panose="020B0604020202020204" pitchFamily="34" charset="0"/>
                        </a:rPr>
                        <a:t>Total Excess</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IE"/>
                    </a:p>
                  </a:txBody>
                  <a:tcPr/>
                </a:tc>
                <a:tc>
                  <a:txBody>
                    <a:bodyPr/>
                    <a:lstStyle/>
                    <a:p>
                      <a:pPr algn="ctr" fontAlgn="b"/>
                      <a:r>
                        <a:rPr lang="en-IE" sz="800" b="1" i="0" u="none" strike="noStrike" dirty="0">
                          <a:solidFill>
                            <a:srgbClr val="000000"/>
                          </a:solidFill>
                          <a:effectLst/>
                          <a:latin typeface="Arial" panose="020B0604020202020204" pitchFamily="34" charset="0"/>
                        </a:rPr>
                        <a:t>3.3</a:t>
                      </a:r>
                    </a:p>
                  </a:txBody>
                  <a:tcPr marL="8792" marR="8792" marT="879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extLst>
                  <a:ext uri="{0D108BD9-81ED-4DB2-BD59-A6C34878D82A}">
                    <a16:rowId xmlns="" xmlns:a16="http://schemas.microsoft.com/office/drawing/2014/main" val="10017"/>
                  </a:ext>
                </a:extLst>
              </a:tr>
            </a:tbl>
          </a:graphicData>
        </a:graphic>
      </p:graphicFrame>
      <p:sp>
        <p:nvSpPr>
          <p:cNvPr id="5" name="Slide Number Placeholder 3">
            <a:extLst>
              <a:ext uri="{FF2B5EF4-FFF2-40B4-BE49-F238E27FC236}">
                <a16:creationId xmlns="" xmlns:a16="http://schemas.microsoft.com/office/drawing/2014/main" id="{D0294AA6-00A5-44E1-A249-B047CE6577BF}"/>
              </a:ext>
            </a:extLst>
          </p:cNvPr>
          <p:cNvSpPr>
            <a:spLocks noGrp="1"/>
          </p:cNvSpPr>
          <p:nvPr>
            <p:ph type="sldNum" sz="quarter" idx="12"/>
          </p:nvPr>
        </p:nvSpPr>
        <p:spPr>
          <a:xfrm>
            <a:off x="2571736" y="6492875"/>
            <a:ext cx="2133600" cy="365125"/>
          </a:xfrm>
        </p:spPr>
        <p:txBody>
          <a:bodyPr/>
          <a:lstStyle/>
          <a:p>
            <a:fld id="{5CEF60F9-EAF3-4F4F-B7C4-F68A048ADDCB}" type="slidenum">
              <a:rPr lang="en-IE" smtClean="0">
                <a:solidFill>
                  <a:prstClr val="black">
                    <a:tint val="75000"/>
                  </a:prstClr>
                </a:solidFill>
              </a:rPr>
              <a:pPr/>
              <a:t>47</a:t>
            </a:fld>
            <a:endParaRPr lang="en-IE" dirty="0">
              <a:solidFill>
                <a:prstClr val="black">
                  <a:tint val="75000"/>
                </a:prstClr>
              </a:solidFill>
            </a:endParaRPr>
          </a:p>
        </p:txBody>
      </p:sp>
    </p:spTree>
    <p:extLst>
      <p:ext uri="{BB962C8B-B14F-4D97-AF65-F5344CB8AC3E}">
        <p14:creationId xmlns:p14="http://schemas.microsoft.com/office/powerpoint/2010/main" val="33809624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DAA68906-B3B3-4126-8B6A-CDFE5D6E2FF8}"/>
              </a:ext>
            </a:extLst>
          </p:cNvPr>
          <p:cNvSpPr>
            <a:spLocks noGrp="1"/>
          </p:cNvSpPr>
          <p:nvPr>
            <p:ph type="sldNum" sz="quarter" idx="12"/>
          </p:nvPr>
        </p:nvSpPr>
        <p:spPr/>
        <p:txBody>
          <a:bodyPr/>
          <a:lstStyle/>
          <a:p>
            <a:fld id="{5CEF60F9-EAF3-4F4F-B7C4-F68A048ADDCB}" type="slidenum">
              <a:rPr lang="en-IE" smtClean="0">
                <a:solidFill>
                  <a:prstClr val="black">
                    <a:tint val="75000"/>
                  </a:prstClr>
                </a:solidFill>
              </a:rPr>
              <a:pPr/>
              <a:t>48</a:t>
            </a:fld>
            <a:endParaRPr lang="en-IE" dirty="0">
              <a:solidFill>
                <a:prstClr val="black">
                  <a:tint val="75000"/>
                </a:prstClr>
              </a:solidFill>
            </a:endParaRPr>
          </a:p>
        </p:txBody>
      </p:sp>
      <p:sp>
        <p:nvSpPr>
          <p:cNvPr id="5" name="Title 1">
            <a:extLst>
              <a:ext uri="{FF2B5EF4-FFF2-40B4-BE49-F238E27FC236}">
                <a16:creationId xmlns="" xmlns:a16="http://schemas.microsoft.com/office/drawing/2014/main" id="{C8BD827D-F32B-4D64-9324-07C0A1C4E0A3}"/>
              </a:ext>
            </a:extLst>
          </p:cNvPr>
          <p:cNvSpPr txBox="1">
            <a:spLocks/>
          </p:cNvSpPr>
          <p:nvPr/>
        </p:nvSpPr>
        <p:spPr>
          <a:xfrm>
            <a:off x="0" y="0"/>
            <a:ext cx="9144000" cy="7064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en-IE" sz="2000" b="1" dirty="0">
                <a:solidFill>
                  <a:prstClr val="black"/>
                </a:solidFill>
              </a:rPr>
              <a:t>2. Example of Conventional Plants Running</a:t>
            </a:r>
          </a:p>
          <a:p>
            <a:r>
              <a:rPr lang="en-IE" sz="2000" b="1" dirty="0">
                <a:solidFill>
                  <a:prstClr val="black"/>
                </a:solidFill>
              </a:rPr>
              <a:t>Considerably Higher Than The Declared Min Gen</a:t>
            </a:r>
          </a:p>
        </p:txBody>
      </p:sp>
      <p:graphicFrame>
        <p:nvGraphicFramePr>
          <p:cNvPr id="3" name="Table 2">
            <a:extLst>
              <a:ext uri="{FF2B5EF4-FFF2-40B4-BE49-F238E27FC236}">
                <a16:creationId xmlns="" xmlns:a16="http://schemas.microsoft.com/office/drawing/2014/main" id="{FC2F5381-A352-400E-9CBB-F6695E1928B4}"/>
              </a:ext>
            </a:extLst>
          </p:cNvPr>
          <p:cNvGraphicFramePr>
            <a:graphicFrameLocks noGrp="1"/>
          </p:cNvGraphicFramePr>
          <p:nvPr>
            <p:extLst>
              <p:ext uri="{D42A27DB-BD31-4B8C-83A1-F6EECF244321}">
                <p14:modId xmlns:p14="http://schemas.microsoft.com/office/powerpoint/2010/main" val="122443982"/>
              </p:ext>
            </p:extLst>
          </p:nvPr>
        </p:nvGraphicFramePr>
        <p:xfrm>
          <a:off x="6444208" y="885820"/>
          <a:ext cx="2520279" cy="2903220"/>
        </p:xfrm>
        <a:graphic>
          <a:graphicData uri="http://schemas.openxmlformats.org/drawingml/2006/table">
            <a:tbl>
              <a:tblPr>
                <a:tableStyleId>{7E9639D4-E3E2-4D34-9284-5A2195B3D0D7}</a:tableStyleId>
              </a:tblPr>
              <a:tblGrid>
                <a:gridCol w="992837">
                  <a:extLst>
                    <a:ext uri="{9D8B030D-6E8A-4147-A177-3AD203B41FA5}">
                      <a16:colId xmlns="" xmlns:a16="http://schemas.microsoft.com/office/drawing/2014/main" val="985185361"/>
                    </a:ext>
                  </a:extLst>
                </a:gridCol>
                <a:gridCol w="610976">
                  <a:extLst>
                    <a:ext uri="{9D8B030D-6E8A-4147-A177-3AD203B41FA5}">
                      <a16:colId xmlns="" xmlns:a16="http://schemas.microsoft.com/office/drawing/2014/main" val="4072431572"/>
                    </a:ext>
                  </a:extLst>
                </a:gridCol>
                <a:gridCol w="916466">
                  <a:extLst>
                    <a:ext uri="{9D8B030D-6E8A-4147-A177-3AD203B41FA5}">
                      <a16:colId xmlns="" xmlns:a16="http://schemas.microsoft.com/office/drawing/2014/main" val="3361774044"/>
                    </a:ext>
                  </a:extLst>
                </a:gridCol>
              </a:tblGrid>
              <a:tr h="184150">
                <a:tc>
                  <a:txBody>
                    <a:bodyPr/>
                    <a:lstStyle/>
                    <a:p>
                      <a:pPr marL="36000" algn="l" fontAlgn="b"/>
                      <a:r>
                        <a:rPr lang="en-IE" sz="1100" b="1" u="none" strike="noStrike" dirty="0">
                          <a:effectLst/>
                        </a:rPr>
                        <a:t>Generator</a:t>
                      </a:r>
                      <a:endParaRPr lang="en-IE" sz="11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IE" sz="1100" b="1" u="none" strike="noStrike" dirty="0">
                          <a:effectLst/>
                        </a:rPr>
                        <a:t>Min Gen MW</a:t>
                      </a:r>
                      <a:endParaRPr lang="en-IE" sz="11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GB" sz="1100" b="1" u="none" strike="noStrike" dirty="0" err="1">
                          <a:effectLst/>
                        </a:rPr>
                        <a:t>Avg</a:t>
                      </a:r>
                      <a:r>
                        <a:rPr lang="en-GB" sz="1100" b="1" u="none" strike="noStrike" dirty="0">
                          <a:effectLst/>
                        </a:rPr>
                        <a:t> Generation During Event MW</a:t>
                      </a:r>
                      <a:endParaRPr lang="en-GB" sz="11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92792579"/>
                  </a:ext>
                </a:extLst>
              </a:tr>
              <a:tr h="184150">
                <a:tc>
                  <a:txBody>
                    <a:bodyPr/>
                    <a:lstStyle/>
                    <a:p>
                      <a:pPr marL="36000" algn="l" fontAlgn="b"/>
                      <a:r>
                        <a:rPr lang="en-IE" sz="1100" u="none" strike="noStrike" dirty="0">
                          <a:effectLst/>
                        </a:rPr>
                        <a:t>Moneypoint 1</a:t>
                      </a:r>
                      <a:endParaRPr lang="en-IE" sz="1100" b="0" i="0" u="none" strike="noStrike" dirty="0">
                        <a:solidFill>
                          <a:srgbClr val="000000"/>
                        </a:solidFill>
                        <a:effectLst/>
                        <a:latin typeface="Calibri" panose="020F0502020204030204" pitchFamily="34" charset="0"/>
                      </a:endParaRPr>
                    </a:p>
                  </a:txBody>
                  <a:tcPr marL="6350" marR="6350" marT="6350" marB="0" anchor="b">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a:txBody>
                    <a:bodyPr/>
                    <a:lstStyle/>
                    <a:p>
                      <a:pPr algn="ctr" fontAlgn="b"/>
                      <a:r>
                        <a:rPr lang="en-IE" sz="1100" u="none" strike="noStrike" dirty="0">
                          <a:effectLst/>
                        </a:rPr>
                        <a:t>99</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a:txBody>
                    <a:bodyPr/>
                    <a:lstStyle/>
                    <a:p>
                      <a:pPr algn="ctr" fontAlgn="b"/>
                      <a:r>
                        <a:rPr lang="en-IE" sz="1100" u="none" strike="noStrike">
                          <a:effectLst/>
                        </a:rPr>
                        <a:t>105</a:t>
                      </a:r>
                      <a:endParaRPr lang="en-IE" sz="1100" b="0" i="0" u="none" strike="noStrike">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2363363174"/>
                  </a:ext>
                </a:extLst>
              </a:tr>
              <a:tr h="184150">
                <a:tc>
                  <a:txBody>
                    <a:bodyPr/>
                    <a:lstStyle/>
                    <a:p>
                      <a:pPr marL="36000" algn="l" fontAlgn="b"/>
                      <a:r>
                        <a:rPr lang="en-IE" sz="1100" u="none" strike="noStrike" dirty="0">
                          <a:effectLst/>
                        </a:rPr>
                        <a:t>Sealrock 1</a:t>
                      </a:r>
                      <a:endParaRPr lang="en-IE" sz="1100" b="0" i="0" u="none" strike="noStrike" dirty="0">
                        <a:solidFill>
                          <a:srgbClr val="000000"/>
                        </a:solidFill>
                        <a:effectLst/>
                        <a:latin typeface="Calibri" panose="020F0502020204030204" pitchFamily="34" charset="0"/>
                      </a:endParaRPr>
                    </a:p>
                  </a:txBody>
                  <a:tcPr marL="6350" marR="6350" marT="6350" marB="0" anchor="b">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40</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u="none" strike="noStrike">
                          <a:effectLst/>
                        </a:rPr>
                        <a:t>82</a:t>
                      </a:r>
                      <a:endParaRPr lang="en-IE" sz="1100" b="0" i="0" u="none" strike="noStrike">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480189981"/>
                  </a:ext>
                </a:extLst>
              </a:tr>
              <a:tr h="184150">
                <a:tc>
                  <a:txBody>
                    <a:bodyPr/>
                    <a:lstStyle/>
                    <a:p>
                      <a:pPr marL="36000" algn="l" fontAlgn="b"/>
                      <a:r>
                        <a:rPr lang="en-IE" sz="1100" u="none" strike="noStrike">
                          <a:effectLst/>
                        </a:rPr>
                        <a:t>Sealrock 2</a:t>
                      </a:r>
                      <a:endParaRPr lang="en-IE" sz="1100" b="0" i="0" u="none" strike="noStrike">
                        <a:solidFill>
                          <a:srgbClr val="000000"/>
                        </a:solidFill>
                        <a:effectLst/>
                        <a:latin typeface="Calibri" panose="020F0502020204030204" pitchFamily="34" charset="0"/>
                      </a:endParaRPr>
                    </a:p>
                  </a:txBody>
                  <a:tcPr marL="6350" marR="6350" marT="6350" marB="0" anchor="b">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40</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u="none" strike="noStrike">
                          <a:effectLst/>
                        </a:rPr>
                        <a:t>81</a:t>
                      </a:r>
                      <a:endParaRPr lang="en-IE" sz="1100" b="0" i="0" u="none" strike="noStrike">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899738487"/>
                  </a:ext>
                </a:extLst>
              </a:tr>
              <a:tr h="184150">
                <a:tc>
                  <a:txBody>
                    <a:bodyPr/>
                    <a:lstStyle/>
                    <a:p>
                      <a:pPr marL="36000" algn="l" fontAlgn="b"/>
                      <a:r>
                        <a:rPr lang="en-IE" sz="1100" u="none" strike="noStrike" dirty="0">
                          <a:effectLst/>
                        </a:rPr>
                        <a:t>Aghada 2</a:t>
                      </a:r>
                      <a:endParaRPr lang="en-IE" sz="1100" b="0" i="0" u="none" strike="noStrike" dirty="0">
                        <a:solidFill>
                          <a:srgbClr val="000000"/>
                        </a:solidFill>
                        <a:effectLst/>
                        <a:latin typeface="Calibri" panose="020F0502020204030204" pitchFamily="34" charset="0"/>
                      </a:endParaRPr>
                    </a:p>
                  </a:txBody>
                  <a:tcPr marL="6350" marR="6350" marT="6350" marB="0" anchor="b">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130</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u="none" strike="noStrike">
                          <a:effectLst/>
                        </a:rPr>
                        <a:t>232</a:t>
                      </a:r>
                      <a:endParaRPr lang="en-IE" sz="1100" b="0" i="0" u="none" strike="noStrike">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3283833849"/>
                  </a:ext>
                </a:extLst>
              </a:tr>
              <a:tr h="184150">
                <a:tc>
                  <a:txBody>
                    <a:bodyPr/>
                    <a:lstStyle/>
                    <a:p>
                      <a:pPr marL="36000" algn="l" fontAlgn="b"/>
                      <a:r>
                        <a:rPr lang="en-IE" sz="1100" u="none" strike="noStrike">
                          <a:effectLst/>
                        </a:rPr>
                        <a:t>Great Island</a:t>
                      </a:r>
                      <a:endParaRPr lang="en-IE" sz="1100" b="0" i="0" u="none" strike="noStrike">
                        <a:solidFill>
                          <a:srgbClr val="000000"/>
                        </a:solidFill>
                        <a:effectLst/>
                        <a:latin typeface="Calibri" panose="020F0502020204030204" pitchFamily="34" charset="0"/>
                      </a:endParaRPr>
                    </a:p>
                  </a:txBody>
                  <a:tcPr marL="6350" marR="6350" marT="6350" marB="0" anchor="b">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165</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u="none" strike="noStrike">
                          <a:effectLst/>
                        </a:rPr>
                        <a:t>255</a:t>
                      </a:r>
                      <a:endParaRPr lang="en-IE" sz="1100" b="0" i="0" u="none" strike="noStrike">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567604526"/>
                  </a:ext>
                </a:extLst>
              </a:tr>
              <a:tr h="184150">
                <a:tc>
                  <a:txBody>
                    <a:bodyPr/>
                    <a:lstStyle/>
                    <a:p>
                      <a:pPr marL="36000" algn="l" fontAlgn="b"/>
                      <a:r>
                        <a:rPr lang="en-IE" sz="1100" u="none" strike="noStrike" dirty="0">
                          <a:effectLst/>
                        </a:rPr>
                        <a:t>Whitegate</a:t>
                      </a:r>
                      <a:endParaRPr lang="en-IE" sz="1100" b="0" i="0" u="none" strike="noStrike" dirty="0">
                        <a:solidFill>
                          <a:srgbClr val="000000"/>
                        </a:solidFill>
                        <a:effectLst/>
                        <a:latin typeface="Calibri" panose="020F0502020204030204" pitchFamily="34" charset="0"/>
                      </a:endParaRPr>
                    </a:p>
                  </a:txBody>
                  <a:tcPr marL="6350" marR="6350" marT="6350" marB="0" anchor="b">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160</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u="none" strike="noStrike">
                          <a:effectLst/>
                        </a:rPr>
                        <a:t>270</a:t>
                      </a:r>
                      <a:endParaRPr lang="en-IE" sz="1100" b="0" i="0" u="none" strike="noStrike">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2776748021"/>
                  </a:ext>
                </a:extLst>
              </a:tr>
              <a:tr h="184150">
                <a:tc>
                  <a:txBody>
                    <a:bodyPr/>
                    <a:lstStyle/>
                    <a:p>
                      <a:pPr marL="36000" algn="l" fontAlgn="b"/>
                      <a:r>
                        <a:rPr lang="en-IE" sz="1100" u="none" strike="noStrike">
                          <a:effectLst/>
                        </a:rPr>
                        <a:t>Tynagh</a:t>
                      </a:r>
                      <a:endParaRPr lang="en-IE" sz="1100" b="0" i="0" u="none" strike="noStrike">
                        <a:solidFill>
                          <a:srgbClr val="000000"/>
                        </a:solidFill>
                        <a:effectLst/>
                        <a:latin typeface="Calibri" panose="020F0502020204030204" pitchFamily="34" charset="0"/>
                      </a:endParaRPr>
                    </a:p>
                  </a:txBody>
                  <a:tcPr marL="6350" marR="6350" marT="6350" marB="0" anchor="b">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194</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222</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446180647"/>
                  </a:ext>
                </a:extLst>
              </a:tr>
              <a:tr h="184150">
                <a:tc>
                  <a:txBody>
                    <a:bodyPr/>
                    <a:lstStyle/>
                    <a:p>
                      <a:pPr marL="36000" algn="l" fontAlgn="b"/>
                      <a:r>
                        <a:rPr lang="en-IE" sz="1100" u="none" strike="noStrike" dirty="0">
                          <a:effectLst/>
                        </a:rPr>
                        <a:t>Dublin Bay</a:t>
                      </a:r>
                      <a:endParaRPr lang="en-IE" sz="1100" b="0" i="0" u="none" strike="noStrike" dirty="0">
                        <a:solidFill>
                          <a:srgbClr val="000000"/>
                        </a:solidFill>
                        <a:effectLst/>
                        <a:latin typeface="Calibri" panose="020F0502020204030204" pitchFamily="34" charset="0"/>
                      </a:endParaRPr>
                    </a:p>
                  </a:txBody>
                  <a:tcPr marL="6350" marR="6350" marT="6350" marB="0" anchor="b">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130</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191</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2350164461"/>
                  </a:ext>
                </a:extLst>
              </a:tr>
              <a:tr h="184150">
                <a:tc>
                  <a:txBody>
                    <a:bodyPr/>
                    <a:lstStyle/>
                    <a:p>
                      <a:pPr marL="36000" algn="l" fontAlgn="b"/>
                      <a:r>
                        <a:rPr lang="en-IE" sz="1100" u="none" strike="noStrike" dirty="0">
                          <a:effectLst/>
                        </a:rPr>
                        <a:t>Huntstown 1</a:t>
                      </a:r>
                      <a:endParaRPr lang="en-IE" sz="1100" b="0" i="0" u="none" strike="noStrike" dirty="0">
                        <a:solidFill>
                          <a:srgbClr val="000000"/>
                        </a:solidFill>
                        <a:effectLst/>
                        <a:latin typeface="Calibri" panose="020F0502020204030204" pitchFamily="34" charset="0"/>
                      </a:endParaRPr>
                    </a:p>
                  </a:txBody>
                  <a:tcPr marL="6350" marR="6350" marT="6350" marB="0" anchor="b">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120</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172</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292791653"/>
                  </a:ext>
                </a:extLst>
              </a:tr>
              <a:tr h="184150">
                <a:tc>
                  <a:txBody>
                    <a:bodyPr/>
                    <a:lstStyle/>
                    <a:p>
                      <a:pPr marL="36000" algn="l" fontAlgn="b"/>
                      <a:r>
                        <a:rPr lang="en-IE" sz="1100" u="none" strike="noStrike" dirty="0">
                          <a:effectLst/>
                        </a:rPr>
                        <a:t>Lough Ree</a:t>
                      </a:r>
                      <a:endParaRPr lang="en-IE" sz="1100" b="0" i="0" u="none" strike="noStrike" dirty="0">
                        <a:solidFill>
                          <a:srgbClr val="000000"/>
                        </a:solidFill>
                        <a:effectLst/>
                        <a:latin typeface="Calibri" panose="020F0502020204030204" pitchFamily="34" charset="0"/>
                      </a:endParaRPr>
                    </a:p>
                  </a:txBody>
                  <a:tcPr marL="6350" marR="6350" marT="6350" marB="0" anchor="b">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32</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91</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66908937"/>
                  </a:ext>
                </a:extLst>
              </a:tr>
              <a:tr h="184150">
                <a:tc>
                  <a:txBody>
                    <a:bodyPr/>
                    <a:lstStyle/>
                    <a:p>
                      <a:pPr marL="36000" algn="l" fontAlgn="b"/>
                      <a:r>
                        <a:rPr lang="en-IE" sz="1100" u="none" strike="noStrike" dirty="0">
                          <a:effectLst/>
                        </a:rPr>
                        <a:t>West Offaly</a:t>
                      </a:r>
                      <a:endParaRPr lang="en-IE" sz="1100" b="0" i="0" u="none" strike="noStrike" dirty="0">
                        <a:solidFill>
                          <a:srgbClr val="000000"/>
                        </a:solidFill>
                        <a:effectLst/>
                        <a:latin typeface="Calibri" panose="020F0502020204030204" pitchFamily="34" charset="0"/>
                      </a:endParaRPr>
                    </a:p>
                  </a:txBody>
                  <a:tcPr marL="6350" marR="6350" marT="6350" marB="0" anchor="b">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48</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u="none" strike="noStrike" dirty="0">
                          <a:effectLst/>
                        </a:rPr>
                        <a:t>137</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449725975"/>
                  </a:ext>
                </a:extLst>
              </a:tr>
              <a:tr h="184150">
                <a:tc>
                  <a:txBody>
                    <a:bodyPr/>
                    <a:lstStyle/>
                    <a:p>
                      <a:pPr marL="36000" algn="l" fontAlgn="b"/>
                      <a:r>
                        <a:rPr lang="en-IE" sz="1100" u="none" strike="noStrike" dirty="0">
                          <a:effectLst/>
                        </a:rPr>
                        <a:t>Edenderry</a:t>
                      </a:r>
                      <a:endParaRPr lang="en-IE" sz="1100" b="0" i="0" u="none" strike="noStrike" dirty="0">
                        <a:solidFill>
                          <a:srgbClr val="000000"/>
                        </a:solidFill>
                        <a:effectLst/>
                        <a:latin typeface="Calibri" panose="020F0502020204030204" pitchFamily="34" charset="0"/>
                      </a:endParaRPr>
                    </a:p>
                  </a:txBody>
                  <a:tcPr marL="6350" marR="6350" marT="6350" marB="0" anchor="b">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fontAlgn="b"/>
                      <a:r>
                        <a:rPr lang="en-IE" sz="1100" u="none" strike="noStrike" dirty="0">
                          <a:effectLst/>
                        </a:rPr>
                        <a:t>41</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fontAlgn="b"/>
                      <a:r>
                        <a:rPr lang="en-IE" sz="1100" u="none" strike="noStrike" dirty="0">
                          <a:effectLst/>
                        </a:rPr>
                        <a:t>116</a:t>
                      </a:r>
                      <a:endParaRPr lang="en-IE"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09405281"/>
                  </a:ext>
                </a:extLst>
              </a:tr>
              <a:tr h="184150">
                <a:tc>
                  <a:txBody>
                    <a:bodyPr/>
                    <a:lstStyle/>
                    <a:p>
                      <a:pPr marL="36000" algn="l" fontAlgn="b"/>
                      <a:r>
                        <a:rPr lang="en-IE" sz="1100" b="0" i="0" u="none" strike="noStrike" dirty="0">
                          <a:solidFill>
                            <a:srgbClr val="000000"/>
                          </a:solidFill>
                          <a:effectLst/>
                          <a:latin typeface="Calibri" panose="020F0502020204030204" pitchFamily="34" charset="0"/>
                        </a:rPr>
                        <a:t>Total</a:t>
                      </a:r>
                    </a:p>
                  </a:txBody>
                  <a:tcPr marL="6350" marR="6350" marT="6350" marB="0" anchor="b">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a:txBody>
                    <a:bodyPr/>
                    <a:lstStyle/>
                    <a:p>
                      <a:pPr algn="ctr" fontAlgn="b"/>
                      <a:r>
                        <a:rPr lang="en-IE" sz="1100" b="0" i="0" u="none" strike="noStrike" dirty="0">
                          <a:solidFill>
                            <a:srgbClr val="000000"/>
                          </a:solidFill>
                          <a:effectLst/>
                          <a:latin typeface="Calibri" panose="020F0502020204030204" pitchFamily="34" charset="0"/>
                        </a:rPr>
                        <a:t>1199</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IE" sz="1100" b="0" i="0" u="none" strike="noStrike" dirty="0">
                          <a:solidFill>
                            <a:srgbClr val="000000"/>
                          </a:solidFill>
                          <a:effectLst/>
                          <a:latin typeface="Calibri" panose="020F0502020204030204" pitchFamily="34" charset="0"/>
                        </a:rPr>
                        <a:t>1955</a:t>
                      </a:r>
                    </a:p>
                  </a:txBody>
                  <a:tcPr marL="6350" marR="6350" marT="6350" marB="0" anchor="b">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3187119274"/>
                  </a:ext>
                </a:extLst>
              </a:tr>
            </a:tbl>
          </a:graphicData>
        </a:graphic>
      </p:graphicFrame>
      <p:graphicFrame>
        <p:nvGraphicFramePr>
          <p:cNvPr id="11" name="Chart 10">
            <a:extLst>
              <a:ext uri="{FF2B5EF4-FFF2-40B4-BE49-F238E27FC236}">
                <a16:creationId xmlns="" xmlns:a16="http://schemas.microsoft.com/office/drawing/2014/main" id="{AF3ECF88-6CB4-43B7-A5F8-74EA1105B2FF}"/>
              </a:ext>
            </a:extLst>
          </p:cNvPr>
          <p:cNvGraphicFramePr>
            <a:graphicFrameLocks/>
          </p:cNvGraphicFramePr>
          <p:nvPr>
            <p:extLst>
              <p:ext uri="{D42A27DB-BD31-4B8C-83A1-F6EECF244321}">
                <p14:modId xmlns:p14="http://schemas.microsoft.com/office/powerpoint/2010/main" val="186681717"/>
              </p:ext>
            </p:extLst>
          </p:nvPr>
        </p:nvGraphicFramePr>
        <p:xfrm>
          <a:off x="235641" y="892156"/>
          <a:ext cx="6048673" cy="4962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10966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DAA68906-B3B3-4126-8B6A-CDFE5D6E2FF8}"/>
              </a:ext>
            </a:extLst>
          </p:cNvPr>
          <p:cNvSpPr>
            <a:spLocks noGrp="1"/>
          </p:cNvSpPr>
          <p:nvPr>
            <p:ph type="sldNum" sz="quarter" idx="12"/>
          </p:nvPr>
        </p:nvSpPr>
        <p:spPr/>
        <p:txBody>
          <a:bodyPr/>
          <a:lstStyle/>
          <a:p>
            <a:fld id="{5CEF60F9-EAF3-4F4F-B7C4-F68A048ADDCB}" type="slidenum">
              <a:rPr lang="en-IE" smtClean="0">
                <a:solidFill>
                  <a:prstClr val="black">
                    <a:tint val="75000"/>
                  </a:prstClr>
                </a:solidFill>
              </a:rPr>
              <a:pPr/>
              <a:t>49</a:t>
            </a:fld>
            <a:endParaRPr lang="en-IE" dirty="0">
              <a:solidFill>
                <a:prstClr val="black">
                  <a:tint val="75000"/>
                </a:prstClr>
              </a:solidFill>
            </a:endParaRPr>
          </a:p>
        </p:txBody>
      </p:sp>
      <p:sp>
        <p:nvSpPr>
          <p:cNvPr id="5" name="Title 1">
            <a:extLst>
              <a:ext uri="{FF2B5EF4-FFF2-40B4-BE49-F238E27FC236}">
                <a16:creationId xmlns="" xmlns:a16="http://schemas.microsoft.com/office/drawing/2014/main" id="{C8BD827D-F32B-4D64-9324-07C0A1C4E0A3}"/>
              </a:ext>
            </a:extLst>
          </p:cNvPr>
          <p:cNvSpPr txBox="1">
            <a:spLocks/>
          </p:cNvSpPr>
          <p:nvPr/>
        </p:nvSpPr>
        <p:spPr>
          <a:xfrm>
            <a:off x="0" y="0"/>
            <a:ext cx="9144000" cy="7064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pPr>
              <a:lnSpc>
                <a:spcPct val="150000"/>
              </a:lnSpc>
            </a:pPr>
            <a:r>
              <a:rPr lang="en-IE" sz="2000" b="1" dirty="0">
                <a:solidFill>
                  <a:prstClr val="black"/>
                </a:solidFill>
              </a:rPr>
              <a:t>2. Example of Conventional Plants Running Close to Their Declared Min Gen</a:t>
            </a:r>
          </a:p>
        </p:txBody>
      </p:sp>
      <p:graphicFrame>
        <p:nvGraphicFramePr>
          <p:cNvPr id="3" name="Table 2">
            <a:extLst>
              <a:ext uri="{FF2B5EF4-FFF2-40B4-BE49-F238E27FC236}">
                <a16:creationId xmlns="" xmlns:a16="http://schemas.microsoft.com/office/drawing/2014/main" id="{91A7BDB8-C33C-4DD9-BE9F-4C6AD76EB658}"/>
              </a:ext>
            </a:extLst>
          </p:cNvPr>
          <p:cNvGraphicFramePr>
            <a:graphicFrameLocks noGrp="1"/>
          </p:cNvGraphicFramePr>
          <p:nvPr>
            <p:extLst>
              <p:ext uri="{D42A27DB-BD31-4B8C-83A1-F6EECF244321}">
                <p14:modId xmlns:p14="http://schemas.microsoft.com/office/powerpoint/2010/main" val="461634592"/>
              </p:ext>
            </p:extLst>
          </p:nvPr>
        </p:nvGraphicFramePr>
        <p:xfrm>
          <a:off x="6516216" y="908720"/>
          <a:ext cx="2438525" cy="2560089"/>
        </p:xfrm>
        <a:graphic>
          <a:graphicData uri="http://schemas.openxmlformats.org/drawingml/2006/table">
            <a:tbl>
              <a:tblPr/>
              <a:tblGrid>
                <a:gridCol w="890389">
                  <a:extLst>
                    <a:ext uri="{9D8B030D-6E8A-4147-A177-3AD203B41FA5}">
                      <a16:colId xmlns="" xmlns:a16="http://schemas.microsoft.com/office/drawing/2014/main" val="1525627212"/>
                    </a:ext>
                  </a:extLst>
                </a:gridCol>
                <a:gridCol w="593592">
                  <a:extLst>
                    <a:ext uri="{9D8B030D-6E8A-4147-A177-3AD203B41FA5}">
                      <a16:colId xmlns="" xmlns:a16="http://schemas.microsoft.com/office/drawing/2014/main" val="2560371626"/>
                    </a:ext>
                  </a:extLst>
                </a:gridCol>
                <a:gridCol w="954544">
                  <a:extLst>
                    <a:ext uri="{9D8B030D-6E8A-4147-A177-3AD203B41FA5}">
                      <a16:colId xmlns="" xmlns:a16="http://schemas.microsoft.com/office/drawing/2014/main" val="855288925"/>
                    </a:ext>
                  </a:extLst>
                </a:gridCol>
              </a:tblGrid>
              <a:tr h="538047">
                <a:tc>
                  <a:txBody>
                    <a:bodyPr/>
                    <a:lstStyle/>
                    <a:p>
                      <a:pPr marL="36000" algn="l" fontAlgn="b"/>
                      <a:r>
                        <a:rPr lang="en-IE" sz="1100" b="1" i="0" u="none" strike="noStrike" dirty="0">
                          <a:solidFill>
                            <a:srgbClr val="000000"/>
                          </a:solidFill>
                          <a:effectLst/>
                          <a:latin typeface="Calibri" panose="020F0502020204030204" pitchFamily="34" charset="0"/>
                        </a:rPr>
                        <a:t>Generator</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IE" sz="1100" b="1" i="0" u="none" strike="noStrike" dirty="0">
                          <a:solidFill>
                            <a:srgbClr val="000000"/>
                          </a:solidFill>
                          <a:effectLst/>
                          <a:latin typeface="Calibri" panose="020F0502020204030204" pitchFamily="34" charset="0"/>
                        </a:rPr>
                        <a:t>Min Gen</a:t>
                      </a:r>
                    </a:p>
                    <a:p>
                      <a:pPr algn="ctr" fontAlgn="b"/>
                      <a:r>
                        <a:rPr lang="en-IE" sz="1100" b="1" i="0" u="none" strike="noStrike" dirty="0">
                          <a:solidFill>
                            <a:srgbClr val="000000"/>
                          </a:solidFill>
                          <a:effectLst/>
                          <a:latin typeface="Calibri" panose="020F0502020204030204" pitchFamily="34" charset="0"/>
                        </a:rPr>
                        <a:t>MW</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IE" sz="1100" b="1" i="0" u="none" strike="noStrike" dirty="0" err="1">
                          <a:solidFill>
                            <a:srgbClr val="000000"/>
                          </a:solidFill>
                          <a:effectLst/>
                          <a:latin typeface="Calibri" panose="020F0502020204030204" pitchFamily="34" charset="0"/>
                        </a:rPr>
                        <a:t>Avg</a:t>
                      </a:r>
                      <a:r>
                        <a:rPr lang="en-IE" sz="1100" b="1" i="0" u="none" strike="noStrike" dirty="0">
                          <a:solidFill>
                            <a:srgbClr val="000000"/>
                          </a:solidFill>
                          <a:effectLst/>
                          <a:latin typeface="Calibri" panose="020F0502020204030204" pitchFamily="34" charset="0"/>
                        </a:rPr>
                        <a:t> Generation During Event</a:t>
                      </a:r>
                    </a:p>
                    <a:p>
                      <a:pPr algn="ctr" fontAlgn="b"/>
                      <a:r>
                        <a:rPr lang="en-IE" sz="1100" b="1" i="0" u="none" strike="noStrike" dirty="0">
                          <a:solidFill>
                            <a:srgbClr val="000000"/>
                          </a:solidFill>
                          <a:effectLst/>
                          <a:latin typeface="Calibri" panose="020F0502020204030204" pitchFamily="34" charset="0"/>
                        </a:rPr>
                        <a:t>MW</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1318978"/>
                  </a:ext>
                </a:extLst>
              </a:tr>
              <a:tr h="183822">
                <a:tc>
                  <a:txBody>
                    <a:bodyPr/>
                    <a:lstStyle/>
                    <a:p>
                      <a:pPr marL="36000" algn="l" fontAlgn="b"/>
                      <a:r>
                        <a:rPr lang="en-IE" sz="1100" b="0" i="0" u="none" strike="noStrike" dirty="0">
                          <a:solidFill>
                            <a:srgbClr val="000000"/>
                          </a:solidFill>
                          <a:effectLst/>
                          <a:latin typeface="Calibri" panose="020F0502020204030204" pitchFamily="34" charset="0"/>
                        </a:rPr>
                        <a:t>Moneypoint 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tcPr>
                </a:tc>
                <a:tc>
                  <a:txBody>
                    <a:bodyPr/>
                    <a:lstStyle/>
                    <a:p>
                      <a:pPr algn="ctr" fontAlgn="b"/>
                      <a:r>
                        <a:rPr lang="en-IE" sz="1100" b="0" i="0" u="none" strike="noStrike" dirty="0">
                          <a:solidFill>
                            <a:srgbClr val="000000"/>
                          </a:solidFill>
                          <a:effectLst/>
                          <a:latin typeface="Calibri" panose="020F0502020204030204" pitchFamily="34" charset="0"/>
                        </a:rPr>
                        <a:t>99</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tcPr>
                </a:tc>
                <a:tc>
                  <a:txBody>
                    <a:bodyPr/>
                    <a:lstStyle/>
                    <a:p>
                      <a:pPr algn="ctr" fontAlgn="b"/>
                      <a:r>
                        <a:rPr lang="en-IE" sz="1100" b="0" i="0" u="none" strike="noStrike" dirty="0">
                          <a:solidFill>
                            <a:srgbClr val="000000"/>
                          </a:solidFill>
                          <a:effectLst/>
                          <a:latin typeface="Calibri" panose="020F0502020204030204" pitchFamily="34" charset="0"/>
                        </a:rPr>
                        <a:t>100</a:t>
                      </a:r>
                    </a:p>
                  </a:txBody>
                  <a:tcPr marL="952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tcPr>
                </a:tc>
                <a:extLst>
                  <a:ext uri="{0D108BD9-81ED-4DB2-BD59-A6C34878D82A}">
                    <a16:rowId xmlns="" xmlns:a16="http://schemas.microsoft.com/office/drawing/2014/main" val="2408824540"/>
                  </a:ext>
                </a:extLst>
              </a:tr>
              <a:tr h="183822">
                <a:tc>
                  <a:txBody>
                    <a:bodyPr/>
                    <a:lstStyle/>
                    <a:p>
                      <a:pPr marL="36000" algn="l" fontAlgn="b"/>
                      <a:r>
                        <a:rPr lang="en-IE" sz="1100" b="0" i="0" u="none" strike="noStrike" dirty="0">
                          <a:solidFill>
                            <a:srgbClr val="000000"/>
                          </a:solidFill>
                          <a:effectLst/>
                          <a:latin typeface="Calibri" panose="020F0502020204030204" pitchFamily="34" charset="0"/>
                        </a:rPr>
                        <a:t>Sealrock 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a:solidFill>
                            <a:srgbClr val="000000"/>
                          </a:solidFill>
                          <a:effectLst/>
                          <a:latin typeface="Calibri" panose="020F0502020204030204" pitchFamily="34" charset="0"/>
                        </a:rPr>
                        <a:t>40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dirty="0">
                          <a:solidFill>
                            <a:srgbClr val="000000"/>
                          </a:solidFill>
                          <a:effectLst/>
                          <a:latin typeface="Calibri" panose="020F0502020204030204" pitchFamily="34" charset="0"/>
                        </a:rPr>
                        <a:t>69</a:t>
                      </a:r>
                    </a:p>
                  </a:txBody>
                  <a:tcPr marL="952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158572508"/>
                  </a:ext>
                </a:extLst>
              </a:tr>
              <a:tr h="183822">
                <a:tc>
                  <a:txBody>
                    <a:bodyPr/>
                    <a:lstStyle/>
                    <a:p>
                      <a:pPr marL="36000" algn="l" fontAlgn="b"/>
                      <a:r>
                        <a:rPr lang="en-IE" sz="1100" b="0" i="0" u="none" strike="noStrike" dirty="0">
                          <a:solidFill>
                            <a:srgbClr val="000000"/>
                          </a:solidFill>
                          <a:effectLst/>
                          <a:latin typeface="Calibri" panose="020F0502020204030204" pitchFamily="34" charset="0"/>
                        </a:rPr>
                        <a:t>Sealrock 2</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a:solidFill>
                            <a:srgbClr val="000000"/>
                          </a:solidFill>
                          <a:effectLst/>
                          <a:latin typeface="Calibri" panose="020F0502020204030204" pitchFamily="34" charset="0"/>
                        </a:rPr>
                        <a:t>40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dirty="0">
                          <a:solidFill>
                            <a:srgbClr val="000000"/>
                          </a:solidFill>
                          <a:effectLst/>
                          <a:latin typeface="Calibri" panose="020F0502020204030204" pitchFamily="34" charset="0"/>
                        </a:rPr>
                        <a:t>70</a:t>
                      </a:r>
                    </a:p>
                  </a:txBody>
                  <a:tcPr marL="952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2024497154"/>
                  </a:ext>
                </a:extLst>
              </a:tr>
              <a:tr h="183822">
                <a:tc>
                  <a:txBody>
                    <a:bodyPr/>
                    <a:lstStyle/>
                    <a:p>
                      <a:pPr marL="36000" algn="l" fontAlgn="b"/>
                      <a:r>
                        <a:rPr lang="en-IE" sz="1100" b="0" i="0" u="none" strike="noStrike" dirty="0">
                          <a:solidFill>
                            <a:srgbClr val="000000"/>
                          </a:solidFill>
                          <a:effectLst/>
                          <a:latin typeface="Calibri" panose="020F0502020204030204" pitchFamily="34" charset="0"/>
                        </a:rPr>
                        <a:t>Aghada 2</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a:solidFill>
                            <a:srgbClr val="000000"/>
                          </a:solidFill>
                          <a:effectLst/>
                          <a:latin typeface="Calibri" panose="020F0502020204030204" pitchFamily="34" charset="0"/>
                        </a:rPr>
                        <a:t>130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dirty="0">
                          <a:solidFill>
                            <a:srgbClr val="000000"/>
                          </a:solidFill>
                          <a:effectLst/>
                          <a:latin typeface="Calibri" panose="020F0502020204030204" pitchFamily="34" charset="0"/>
                        </a:rPr>
                        <a:t>134</a:t>
                      </a:r>
                    </a:p>
                  </a:txBody>
                  <a:tcPr marL="952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785157194"/>
                  </a:ext>
                </a:extLst>
              </a:tr>
              <a:tr h="183822">
                <a:tc>
                  <a:txBody>
                    <a:bodyPr/>
                    <a:lstStyle/>
                    <a:p>
                      <a:pPr marL="36000" algn="l" fontAlgn="b"/>
                      <a:r>
                        <a:rPr lang="en-IE" sz="1100" b="0" i="0" u="none" strike="noStrike" dirty="0">
                          <a:solidFill>
                            <a:srgbClr val="000000"/>
                          </a:solidFill>
                          <a:effectLst/>
                          <a:latin typeface="Calibri" panose="020F0502020204030204" pitchFamily="34" charset="0"/>
                        </a:rPr>
                        <a:t>Great Island</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a:solidFill>
                            <a:srgbClr val="000000"/>
                          </a:solidFill>
                          <a:effectLst/>
                          <a:latin typeface="Calibri" panose="020F0502020204030204" pitchFamily="34" charset="0"/>
                        </a:rPr>
                        <a:t>165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dirty="0">
                          <a:solidFill>
                            <a:srgbClr val="000000"/>
                          </a:solidFill>
                          <a:effectLst/>
                          <a:latin typeface="Calibri" panose="020F0502020204030204" pitchFamily="34" charset="0"/>
                        </a:rPr>
                        <a:t>169</a:t>
                      </a:r>
                    </a:p>
                  </a:txBody>
                  <a:tcPr marL="952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2534559233"/>
                  </a:ext>
                </a:extLst>
              </a:tr>
              <a:tr h="183822">
                <a:tc>
                  <a:txBody>
                    <a:bodyPr/>
                    <a:lstStyle/>
                    <a:p>
                      <a:pPr marL="36000" algn="l" fontAlgn="b"/>
                      <a:r>
                        <a:rPr lang="en-IE" sz="1100" b="0" i="0" u="none" strike="noStrike" dirty="0">
                          <a:solidFill>
                            <a:srgbClr val="000000"/>
                          </a:solidFill>
                          <a:effectLst/>
                          <a:latin typeface="Calibri" panose="020F0502020204030204" pitchFamily="34" charset="0"/>
                        </a:rPr>
                        <a:t>Dublin Bay</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a:solidFill>
                            <a:srgbClr val="000000"/>
                          </a:solidFill>
                          <a:effectLst/>
                          <a:latin typeface="Calibri" panose="020F0502020204030204" pitchFamily="34" charset="0"/>
                        </a:rPr>
                        <a:t>130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dirty="0">
                          <a:solidFill>
                            <a:srgbClr val="000000"/>
                          </a:solidFill>
                          <a:effectLst/>
                          <a:latin typeface="Calibri" panose="020F0502020204030204" pitchFamily="34" charset="0"/>
                        </a:rPr>
                        <a:t>155</a:t>
                      </a:r>
                    </a:p>
                  </a:txBody>
                  <a:tcPr marL="952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1719787653"/>
                  </a:ext>
                </a:extLst>
              </a:tr>
              <a:tr h="183822">
                <a:tc>
                  <a:txBody>
                    <a:bodyPr/>
                    <a:lstStyle/>
                    <a:p>
                      <a:pPr marL="36000" algn="l" fontAlgn="b"/>
                      <a:r>
                        <a:rPr lang="en-IE" sz="1100" b="0" i="0" u="none" strike="noStrike" dirty="0">
                          <a:solidFill>
                            <a:srgbClr val="000000"/>
                          </a:solidFill>
                          <a:effectLst/>
                          <a:latin typeface="Calibri" panose="020F0502020204030204" pitchFamily="34" charset="0"/>
                        </a:rPr>
                        <a:t>Huntstown 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a:solidFill>
                            <a:srgbClr val="000000"/>
                          </a:solidFill>
                          <a:effectLst/>
                          <a:latin typeface="Calibri" panose="020F0502020204030204" pitchFamily="34" charset="0"/>
                        </a:rPr>
                        <a:t>120</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dirty="0">
                          <a:solidFill>
                            <a:srgbClr val="000000"/>
                          </a:solidFill>
                          <a:effectLst/>
                          <a:latin typeface="Calibri" panose="020F0502020204030204" pitchFamily="34" charset="0"/>
                        </a:rPr>
                        <a:t>168</a:t>
                      </a:r>
                    </a:p>
                  </a:txBody>
                  <a:tcPr marL="952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244078814"/>
                  </a:ext>
                </a:extLst>
              </a:tr>
              <a:tr h="183822">
                <a:tc>
                  <a:txBody>
                    <a:bodyPr/>
                    <a:lstStyle/>
                    <a:p>
                      <a:pPr marL="36000" algn="l" fontAlgn="b"/>
                      <a:r>
                        <a:rPr lang="en-IE" sz="1100" b="0" i="0" u="none" strike="noStrike" dirty="0">
                          <a:solidFill>
                            <a:srgbClr val="000000"/>
                          </a:solidFill>
                          <a:effectLst/>
                          <a:latin typeface="Calibri" panose="020F0502020204030204" pitchFamily="34" charset="0"/>
                        </a:rPr>
                        <a:t>Lough Ree</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a:solidFill>
                            <a:srgbClr val="000000"/>
                          </a:solidFill>
                          <a:effectLst/>
                          <a:latin typeface="Calibri" panose="020F0502020204030204" pitchFamily="34" charset="0"/>
                        </a:rPr>
                        <a:t>32</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dirty="0">
                          <a:solidFill>
                            <a:srgbClr val="000000"/>
                          </a:solidFill>
                          <a:effectLst/>
                          <a:latin typeface="Calibri" panose="020F0502020204030204" pitchFamily="34" charset="0"/>
                        </a:rPr>
                        <a:t>35</a:t>
                      </a:r>
                    </a:p>
                  </a:txBody>
                  <a:tcPr marL="952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3586581225"/>
                  </a:ext>
                </a:extLst>
              </a:tr>
              <a:tr h="183822">
                <a:tc>
                  <a:txBody>
                    <a:bodyPr/>
                    <a:lstStyle/>
                    <a:p>
                      <a:pPr marL="36000" algn="l" fontAlgn="b"/>
                      <a:r>
                        <a:rPr lang="en-IE" sz="1100" b="0" i="0" u="none" strike="noStrike" dirty="0">
                          <a:solidFill>
                            <a:srgbClr val="000000"/>
                          </a:solidFill>
                          <a:effectLst/>
                          <a:latin typeface="Calibri" panose="020F0502020204030204" pitchFamily="34" charset="0"/>
                        </a:rPr>
                        <a:t>West Offaly</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a:solidFill>
                            <a:srgbClr val="000000"/>
                          </a:solidFill>
                          <a:effectLst/>
                          <a:latin typeface="Calibri" panose="020F0502020204030204" pitchFamily="34" charset="0"/>
                        </a:rPr>
                        <a:t>48</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IE" sz="1100" b="0" i="0" u="none" strike="noStrike" dirty="0">
                          <a:solidFill>
                            <a:srgbClr val="000000"/>
                          </a:solidFill>
                          <a:effectLst/>
                          <a:latin typeface="Calibri" panose="020F0502020204030204" pitchFamily="34" charset="0"/>
                        </a:rPr>
                        <a:t>67</a:t>
                      </a:r>
                    </a:p>
                  </a:txBody>
                  <a:tcPr marL="952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tcPr>
                </a:tc>
                <a:extLst>
                  <a:ext uri="{0D108BD9-81ED-4DB2-BD59-A6C34878D82A}">
                    <a16:rowId xmlns="" xmlns:a16="http://schemas.microsoft.com/office/drawing/2014/main" val="2858355991"/>
                  </a:ext>
                </a:extLst>
              </a:tr>
              <a:tr h="183822">
                <a:tc>
                  <a:txBody>
                    <a:bodyPr/>
                    <a:lstStyle/>
                    <a:p>
                      <a:pPr marL="36000" algn="l" fontAlgn="b"/>
                      <a:r>
                        <a:rPr lang="en-IE" sz="1100" b="0" i="0" u="none" strike="noStrike" dirty="0">
                          <a:solidFill>
                            <a:srgbClr val="000000"/>
                          </a:solidFill>
                          <a:effectLst/>
                          <a:latin typeface="Calibri" panose="020F0502020204030204" pitchFamily="34" charset="0"/>
                        </a:rPr>
                        <a:t>Edenderry</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tcPr>
                </a:tc>
                <a:tc>
                  <a:txBody>
                    <a:bodyPr/>
                    <a:lstStyle/>
                    <a:p>
                      <a:pPr algn="ctr" fontAlgn="b"/>
                      <a:r>
                        <a:rPr lang="en-IE" sz="1100" b="0" i="0" u="none" strike="noStrike" dirty="0">
                          <a:solidFill>
                            <a:srgbClr val="000000"/>
                          </a:solidFill>
                          <a:effectLst/>
                          <a:latin typeface="Calibri" panose="020F0502020204030204" pitchFamily="34" charset="0"/>
                        </a:rPr>
                        <a:t>41</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tcPr>
                </a:tc>
                <a:tc>
                  <a:txBody>
                    <a:bodyPr/>
                    <a:lstStyle/>
                    <a:p>
                      <a:pPr algn="ctr" fontAlgn="b"/>
                      <a:r>
                        <a:rPr lang="en-IE" sz="1100" b="0" i="0" u="none" strike="noStrike" dirty="0">
                          <a:solidFill>
                            <a:srgbClr val="000000"/>
                          </a:solidFill>
                          <a:effectLst/>
                          <a:latin typeface="Calibri" panose="020F0502020204030204" pitchFamily="34" charset="0"/>
                        </a:rPr>
                        <a:t>55</a:t>
                      </a:r>
                    </a:p>
                  </a:txBody>
                  <a:tcPr marL="952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14769374"/>
                  </a:ext>
                </a:extLst>
              </a:tr>
              <a:tr h="183822">
                <a:tc>
                  <a:txBody>
                    <a:bodyPr/>
                    <a:lstStyle/>
                    <a:p>
                      <a:pPr marL="36000" algn="l" fontAlgn="b"/>
                      <a:r>
                        <a:rPr lang="en-IE" sz="1100" b="0" i="0" u="none" strike="noStrike" dirty="0">
                          <a:solidFill>
                            <a:srgbClr val="000000"/>
                          </a:solidFill>
                          <a:effectLst/>
                          <a:latin typeface="Calibri" panose="020F0502020204030204" pitchFamily="34" charset="0"/>
                        </a:rPr>
                        <a:t>Total</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IE" sz="1100" b="0" i="0" u="none" strike="noStrike" dirty="0">
                          <a:solidFill>
                            <a:srgbClr val="000000"/>
                          </a:solidFill>
                          <a:effectLst/>
                          <a:latin typeface="Calibri" panose="020F0502020204030204" pitchFamily="34" charset="0"/>
                        </a:rPr>
                        <a:t>845</a:t>
                      </a: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IE" sz="1100" b="0" i="0" u="none" strike="noStrike" dirty="0">
                          <a:solidFill>
                            <a:srgbClr val="000000"/>
                          </a:solidFill>
                          <a:effectLst/>
                          <a:latin typeface="Calibri" panose="020F0502020204030204" pitchFamily="34" charset="0"/>
                        </a:rPr>
                        <a:t>1023</a:t>
                      </a:r>
                    </a:p>
                  </a:txBody>
                  <a:tcPr marL="952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8368972"/>
                  </a:ext>
                </a:extLst>
              </a:tr>
            </a:tbl>
          </a:graphicData>
        </a:graphic>
      </p:graphicFrame>
      <p:graphicFrame>
        <p:nvGraphicFramePr>
          <p:cNvPr id="6" name="Chart 5">
            <a:extLst>
              <a:ext uri="{FF2B5EF4-FFF2-40B4-BE49-F238E27FC236}">
                <a16:creationId xmlns="" xmlns:a16="http://schemas.microsoft.com/office/drawing/2014/main" id="{A3EB8C5D-0567-483F-BB6E-791AF6CA95F4}"/>
              </a:ext>
            </a:extLst>
          </p:cNvPr>
          <p:cNvGraphicFramePr>
            <a:graphicFrameLocks/>
          </p:cNvGraphicFramePr>
          <p:nvPr>
            <p:extLst>
              <p:ext uri="{D42A27DB-BD31-4B8C-83A1-F6EECF244321}">
                <p14:modId xmlns:p14="http://schemas.microsoft.com/office/powerpoint/2010/main" val="1195191526"/>
              </p:ext>
            </p:extLst>
          </p:nvPr>
        </p:nvGraphicFramePr>
        <p:xfrm>
          <a:off x="251520" y="893106"/>
          <a:ext cx="6038925" cy="5071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417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905"/>
          <a:ext cx="1588" cy="1906"/>
        </p:xfrm>
        <a:graphic>
          <a:graphicData uri="http://schemas.openxmlformats.org/presentationml/2006/ole">
            <mc:AlternateContent xmlns:mc="http://schemas.openxmlformats.org/markup-compatibility/2006">
              <mc:Choice xmlns:v="urn:schemas-microsoft-com:vml" Requires="v">
                <p:oleObj spid="_x0000_s207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905"/>
                        <a:ext cx="1588" cy="1906"/>
                      </a:xfrm>
                      <a:prstGeom prst="rect">
                        <a:avLst/>
                      </a:prstGeom>
                    </p:spPr>
                  </p:pic>
                </p:oleObj>
              </mc:Fallback>
            </mc:AlternateContent>
          </a:graphicData>
        </a:graphic>
      </p:graphicFrame>
      <p:sp>
        <p:nvSpPr>
          <p:cNvPr id="4" name="Title 3"/>
          <p:cNvSpPr>
            <a:spLocks noGrp="1"/>
          </p:cNvSpPr>
          <p:nvPr>
            <p:ph type="title"/>
          </p:nvPr>
        </p:nvSpPr>
        <p:spPr/>
        <p:txBody>
          <a:bodyPr/>
          <a:lstStyle/>
          <a:p>
            <a:r>
              <a:rPr lang="sv-SE" dirty="0" err="1"/>
              <a:t>Reactive</a:t>
            </a:r>
            <a:r>
              <a:rPr lang="sv-SE" dirty="0"/>
              <a:t> Power </a:t>
            </a:r>
            <a:r>
              <a:rPr lang="sv-SE" dirty="0" err="1"/>
              <a:t>Regimes</a:t>
            </a:r>
            <a:endParaRPr lang="en-US" dirty="0"/>
          </a:p>
        </p:txBody>
      </p:sp>
      <p:graphicFrame>
        <p:nvGraphicFramePr>
          <p:cNvPr id="3" name="Table 2">
            <a:extLst>
              <a:ext uri="{FF2B5EF4-FFF2-40B4-BE49-F238E27FC236}">
                <a16:creationId xmlns="" xmlns:a16="http://schemas.microsoft.com/office/drawing/2014/main" id="{6D414E4F-EF7C-4941-AD7E-35FDE40DAF2A}"/>
              </a:ext>
            </a:extLst>
          </p:cNvPr>
          <p:cNvGraphicFramePr>
            <a:graphicFrameLocks noGrp="1"/>
          </p:cNvGraphicFramePr>
          <p:nvPr>
            <p:extLst>
              <p:ext uri="{D42A27DB-BD31-4B8C-83A1-F6EECF244321}">
                <p14:modId xmlns:p14="http://schemas.microsoft.com/office/powerpoint/2010/main" val="4274921704"/>
              </p:ext>
            </p:extLst>
          </p:nvPr>
        </p:nvGraphicFramePr>
        <p:xfrm>
          <a:off x="947960" y="1395349"/>
          <a:ext cx="6870585" cy="3029712"/>
        </p:xfrm>
        <a:graphic>
          <a:graphicData uri="http://schemas.openxmlformats.org/drawingml/2006/table">
            <a:tbl>
              <a:tblPr firstRow="1" bandRow="1">
                <a:tableStyleId>{5C22544A-7EE6-4342-B048-85BDC9FD1C3A}</a:tableStyleId>
              </a:tblPr>
              <a:tblGrid>
                <a:gridCol w="1906250">
                  <a:extLst>
                    <a:ext uri="{9D8B030D-6E8A-4147-A177-3AD203B41FA5}">
                      <a16:colId xmlns="" xmlns:a16="http://schemas.microsoft.com/office/drawing/2014/main" val="2541350789"/>
                    </a:ext>
                  </a:extLst>
                </a:gridCol>
                <a:gridCol w="1684239">
                  <a:extLst>
                    <a:ext uri="{9D8B030D-6E8A-4147-A177-3AD203B41FA5}">
                      <a16:colId xmlns="" xmlns:a16="http://schemas.microsoft.com/office/drawing/2014/main" val="2762351742"/>
                    </a:ext>
                  </a:extLst>
                </a:gridCol>
                <a:gridCol w="939567">
                  <a:extLst>
                    <a:ext uri="{9D8B030D-6E8A-4147-A177-3AD203B41FA5}">
                      <a16:colId xmlns="" xmlns:a16="http://schemas.microsoft.com/office/drawing/2014/main" val="1268102124"/>
                    </a:ext>
                  </a:extLst>
                </a:gridCol>
                <a:gridCol w="1258349">
                  <a:extLst>
                    <a:ext uri="{9D8B030D-6E8A-4147-A177-3AD203B41FA5}">
                      <a16:colId xmlns="" xmlns:a16="http://schemas.microsoft.com/office/drawing/2014/main" val="3889663554"/>
                    </a:ext>
                  </a:extLst>
                </a:gridCol>
                <a:gridCol w="1082180">
                  <a:extLst>
                    <a:ext uri="{9D8B030D-6E8A-4147-A177-3AD203B41FA5}">
                      <a16:colId xmlns="" xmlns:a16="http://schemas.microsoft.com/office/drawing/2014/main" val="3247601960"/>
                    </a:ext>
                  </a:extLst>
                </a:gridCol>
              </a:tblGrid>
              <a:tr h="627888">
                <a:tc>
                  <a:txBody>
                    <a:bodyPr/>
                    <a:lstStyle/>
                    <a:p>
                      <a:endParaRPr lang="x-none" sz="1700" dirty="0"/>
                    </a:p>
                  </a:txBody>
                  <a:tcPr marT="54864" marB="54864"/>
                </a:tc>
                <a:tc>
                  <a:txBody>
                    <a:bodyPr/>
                    <a:lstStyle/>
                    <a:p>
                      <a:r>
                        <a:rPr lang="en-GB" sz="1700" dirty="0"/>
                        <a:t>Location</a:t>
                      </a:r>
                      <a:endParaRPr lang="x-none" sz="1700" dirty="0"/>
                    </a:p>
                  </a:txBody>
                  <a:tcPr marT="54864" marB="54864"/>
                </a:tc>
                <a:tc>
                  <a:txBody>
                    <a:bodyPr/>
                    <a:lstStyle/>
                    <a:p>
                      <a:r>
                        <a:rPr lang="en-GB" sz="1700" dirty="0"/>
                        <a:t>Price</a:t>
                      </a:r>
                      <a:endParaRPr lang="x-none" sz="1700" dirty="0"/>
                    </a:p>
                  </a:txBody>
                  <a:tcPr marT="54864" marB="54864"/>
                </a:tc>
                <a:tc>
                  <a:txBody>
                    <a:bodyPr/>
                    <a:lstStyle/>
                    <a:p>
                      <a:r>
                        <a:rPr lang="en-GB" sz="1700" dirty="0"/>
                        <a:t>Quantity</a:t>
                      </a:r>
                      <a:endParaRPr lang="x-none" sz="1700" dirty="0"/>
                    </a:p>
                  </a:txBody>
                  <a:tcPr marT="54864" marB="54864"/>
                </a:tc>
                <a:tc>
                  <a:txBody>
                    <a:bodyPr/>
                    <a:lstStyle/>
                    <a:p>
                      <a:r>
                        <a:rPr lang="en-GB" sz="1700" dirty="0"/>
                        <a:t>Utilisation </a:t>
                      </a:r>
                      <a:endParaRPr lang="x-none" sz="1700" dirty="0"/>
                    </a:p>
                  </a:txBody>
                  <a:tcPr marT="54864" marB="54864"/>
                </a:tc>
                <a:extLst>
                  <a:ext uri="{0D108BD9-81ED-4DB2-BD59-A6C34878D82A}">
                    <a16:rowId xmlns="" xmlns:a16="http://schemas.microsoft.com/office/drawing/2014/main" val="419159076"/>
                  </a:ext>
                </a:extLst>
              </a:tr>
              <a:tr h="627888">
                <a:tc>
                  <a:txBody>
                    <a:bodyPr/>
                    <a:lstStyle/>
                    <a:p>
                      <a:r>
                        <a:rPr lang="en-GB" sz="1700" dirty="0"/>
                        <a:t>Ireland – pre 2017</a:t>
                      </a:r>
                      <a:endParaRPr lang="x-none" sz="1700" dirty="0"/>
                    </a:p>
                  </a:txBody>
                  <a:tcPr marT="54864" marB="54864"/>
                </a:tc>
                <a:tc>
                  <a:txBody>
                    <a:bodyPr/>
                    <a:lstStyle/>
                    <a:p>
                      <a:r>
                        <a:rPr lang="en-GB" sz="1700" dirty="0"/>
                        <a:t>TSO</a:t>
                      </a:r>
                      <a:endParaRPr lang="x-none" sz="1700" dirty="0"/>
                    </a:p>
                  </a:txBody>
                  <a:tcPr marT="54864" marB="54864"/>
                </a:tc>
                <a:tc>
                  <a:txBody>
                    <a:bodyPr/>
                    <a:lstStyle/>
                    <a:p>
                      <a:r>
                        <a:rPr lang="en-GB" sz="1700" dirty="0"/>
                        <a:t>Tariff</a:t>
                      </a:r>
                      <a:endParaRPr lang="x-none" sz="1700" dirty="0"/>
                    </a:p>
                  </a:txBody>
                  <a:tcPr marT="54864" marB="54864"/>
                </a:tc>
                <a:tc>
                  <a:txBody>
                    <a:bodyPr/>
                    <a:lstStyle/>
                    <a:p>
                      <a:r>
                        <a:rPr lang="en-GB" sz="1700" dirty="0"/>
                        <a:t>Conventional plant</a:t>
                      </a:r>
                      <a:endParaRPr lang="x-none" sz="1700" dirty="0"/>
                    </a:p>
                  </a:txBody>
                  <a:tcPr marT="54864" marB="54864"/>
                </a:tc>
                <a:tc>
                  <a:txBody>
                    <a:bodyPr/>
                    <a:lstStyle/>
                    <a:p>
                      <a:r>
                        <a:rPr lang="en-GB" sz="1700" dirty="0"/>
                        <a:t>No</a:t>
                      </a:r>
                      <a:endParaRPr lang="x-none" sz="1700" dirty="0"/>
                    </a:p>
                  </a:txBody>
                  <a:tcPr marT="54864" marB="54864"/>
                </a:tc>
                <a:extLst>
                  <a:ext uri="{0D108BD9-81ED-4DB2-BD59-A6C34878D82A}">
                    <a16:rowId xmlns="" xmlns:a16="http://schemas.microsoft.com/office/drawing/2014/main" val="3011511504"/>
                  </a:ext>
                </a:extLst>
              </a:tr>
              <a:tr h="627888">
                <a:tc>
                  <a:txBody>
                    <a:bodyPr/>
                    <a:lstStyle/>
                    <a:p>
                      <a:r>
                        <a:rPr lang="en-GB" sz="1700" dirty="0"/>
                        <a:t>Ireland now</a:t>
                      </a:r>
                      <a:endParaRPr lang="x-none" sz="1700" dirty="0"/>
                    </a:p>
                  </a:txBody>
                  <a:tcPr marT="54864" marB="54864"/>
                </a:tc>
                <a:tc>
                  <a:txBody>
                    <a:bodyPr/>
                    <a:lstStyle/>
                    <a:p>
                      <a:r>
                        <a:rPr lang="en-GB" sz="1700" dirty="0"/>
                        <a:t>Developers</a:t>
                      </a:r>
                      <a:endParaRPr lang="x-none" sz="1700" dirty="0"/>
                    </a:p>
                  </a:txBody>
                  <a:tcPr marT="54864" marB="54864"/>
                </a:tc>
                <a:tc>
                  <a:txBody>
                    <a:bodyPr/>
                    <a:lstStyle/>
                    <a:p>
                      <a:r>
                        <a:rPr lang="en-GB" sz="1700" dirty="0"/>
                        <a:t>Tariff x Scalar</a:t>
                      </a:r>
                      <a:endParaRPr lang="x-none" sz="1700" dirty="0"/>
                    </a:p>
                  </a:txBody>
                  <a:tcPr marT="54864" marB="54864"/>
                </a:tc>
                <a:tc>
                  <a:txBody>
                    <a:bodyPr/>
                    <a:lstStyle/>
                    <a:p>
                      <a:r>
                        <a:rPr lang="en-GB" sz="1700" dirty="0"/>
                        <a:t>Developers</a:t>
                      </a:r>
                      <a:endParaRPr lang="x-none" sz="1700" dirty="0"/>
                    </a:p>
                  </a:txBody>
                  <a:tcPr marT="54864" marB="54864"/>
                </a:tc>
                <a:tc>
                  <a:txBody>
                    <a:bodyPr/>
                    <a:lstStyle/>
                    <a:p>
                      <a:r>
                        <a:rPr lang="en-GB" sz="1700" dirty="0"/>
                        <a:t>No</a:t>
                      </a:r>
                      <a:endParaRPr lang="x-none" sz="1700" dirty="0"/>
                    </a:p>
                  </a:txBody>
                  <a:tcPr marT="54864" marB="54864"/>
                </a:tc>
                <a:extLst>
                  <a:ext uri="{0D108BD9-81ED-4DB2-BD59-A6C34878D82A}">
                    <a16:rowId xmlns="" xmlns:a16="http://schemas.microsoft.com/office/drawing/2014/main" val="1798404109"/>
                  </a:ext>
                </a:extLst>
              </a:tr>
              <a:tr h="1146048">
                <a:tc>
                  <a:txBody>
                    <a:bodyPr/>
                    <a:lstStyle/>
                    <a:p>
                      <a:r>
                        <a:rPr lang="en-GB" sz="1700" dirty="0"/>
                        <a:t>UK</a:t>
                      </a:r>
                      <a:endParaRPr lang="x-none" sz="1700" dirty="0"/>
                    </a:p>
                  </a:txBody>
                  <a:tcPr marT="54864" marB="54864"/>
                </a:tc>
                <a:tc>
                  <a:txBody>
                    <a:bodyPr/>
                    <a:lstStyle/>
                    <a:p>
                      <a:r>
                        <a:rPr lang="en-GB" sz="1700" dirty="0"/>
                        <a:t>TSO sets region, developers find sites</a:t>
                      </a:r>
                      <a:endParaRPr lang="x-none" sz="1700" dirty="0"/>
                    </a:p>
                  </a:txBody>
                  <a:tcPr marT="54864" marB="54864"/>
                </a:tc>
                <a:tc>
                  <a:txBody>
                    <a:bodyPr/>
                    <a:lstStyle/>
                    <a:p>
                      <a:r>
                        <a:rPr lang="en-GB" sz="1700" dirty="0"/>
                        <a:t>Tender</a:t>
                      </a:r>
                      <a:endParaRPr lang="x-none" sz="1700" dirty="0"/>
                    </a:p>
                  </a:txBody>
                  <a:tcPr marT="54864" marB="54864"/>
                </a:tc>
                <a:tc>
                  <a:txBody>
                    <a:bodyPr/>
                    <a:lstStyle/>
                    <a:p>
                      <a:r>
                        <a:rPr lang="en-GB" sz="1700" dirty="0"/>
                        <a:t>TSO</a:t>
                      </a:r>
                      <a:endParaRPr lang="x-none" sz="1700" dirty="0"/>
                    </a:p>
                  </a:txBody>
                  <a:tcPr marT="54864" marB="54864"/>
                </a:tc>
                <a:tc>
                  <a:txBody>
                    <a:bodyPr/>
                    <a:lstStyle/>
                    <a:p>
                      <a:r>
                        <a:rPr lang="en-GB" sz="1700" dirty="0"/>
                        <a:t>Yes, £3/</a:t>
                      </a:r>
                      <a:r>
                        <a:rPr lang="en-GB" sz="1700" dirty="0" err="1"/>
                        <a:t>MVArh</a:t>
                      </a:r>
                      <a:endParaRPr lang="x-none" sz="1700" dirty="0"/>
                    </a:p>
                  </a:txBody>
                  <a:tcPr marT="54864" marB="54864"/>
                </a:tc>
                <a:extLst>
                  <a:ext uri="{0D108BD9-81ED-4DB2-BD59-A6C34878D82A}">
                    <a16:rowId xmlns="" xmlns:a16="http://schemas.microsoft.com/office/drawing/2014/main" val="3158144632"/>
                  </a:ext>
                </a:extLst>
              </a:tr>
            </a:tbl>
          </a:graphicData>
        </a:graphic>
      </p:graphicFrame>
      <p:sp>
        <p:nvSpPr>
          <p:cNvPr id="7" name="TextBox 6">
            <a:extLst>
              <a:ext uri="{FF2B5EF4-FFF2-40B4-BE49-F238E27FC236}">
                <a16:creationId xmlns="" xmlns:a16="http://schemas.microsoft.com/office/drawing/2014/main" id="{68B5F0EC-3B25-4FB1-B63D-64CCAD24FC39}"/>
              </a:ext>
            </a:extLst>
          </p:cNvPr>
          <p:cNvSpPr txBox="1"/>
          <p:nvPr/>
        </p:nvSpPr>
        <p:spPr>
          <a:xfrm>
            <a:off x="599982" y="4474096"/>
            <a:ext cx="7768207" cy="1549142"/>
          </a:xfrm>
          <a:prstGeom prst="rect">
            <a:avLst/>
          </a:prstGeom>
          <a:noFill/>
        </p:spPr>
        <p:txBody>
          <a:bodyPr wrap="square" rtlCol="0">
            <a:spAutoFit/>
          </a:bodyPr>
          <a:lstStyle/>
          <a:p>
            <a:pPr marL="176400" indent="-176400">
              <a:lnSpc>
                <a:spcPct val="110000"/>
              </a:lnSpc>
              <a:spcBef>
                <a:spcPts val="800"/>
              </a:spcBef>
              <a:buClr>
                <a:srgbClr val="E5D100"/>
              </a:buClr>
              <a:buSzPct val="80000"/>
              <a:buFont typeface="Wingdings 3" pitchFamily="18" charset="2"/>
              <a:buChar char=""/>
            </a:pPr>
            <a:r>
              <a:rPr lang="en-GB" sz="1600" dirty="0">
                <a:solidFill>
                  <a:srgbClr val="000000"/>
                </a:solidFill>
                <a:cs typeface="Arial" pitchFamily="34" charset="0"/>
              </a:rPr>
              <a:t>Grid code sets a minimum level (c33% or 0.95pf) of reactive power from both conventional, renewable and interconnectors</a:t>
            </a:r>
          </a:p>
          <a:p>
            <a:pPr marL="176400" indent="-176400">
              <a:lnSpc>
                <a:spcPct val="110000"/>
              </a:lnSpc>
              <a:spcBef>
                <a:spcPts val="800"/>
              </a:spcBef>
              <a:buClr>
                <a:srgbClr val="E5D100"/>
              </a:buClr>
              <a:buSzPct val="80000"/>
              <a:buFont typeface="Wingdings 3" pitchFamily="18" charset="2"/>
              <a:buChar char=""/>
            </a:pPr>
            <a:r>
              <a:rPr lang="en-GB" sz="1600" dirty="0">
                <a:solidFill>
                  <a:srgbClr val="000000"/>
                </a:solidFill>
                <a:cs typeface="Arial" pitchFamily="34" charset="0"/>
              </a:rPr>
              <a:t>Until now, only ESB built STATCOM and cap banks. Now anyone can (e.g. batteries). But Transmission forecast statement still lists STATCOM projects. Is this an open market? Who is competing? Is it a level playing field?</a:t>
            </a:r>
            <a:endParaRPr lang="x-none" sz="1600" dirty="0" err="1">
              <a:solidFill>
                <a:srgbClr val="000000"/>
              </a:solidFill>
              <a:cs typeface="Arial" pitchFamily="34" charset="0"/>
            </a:endParaRPr>
          </a:p>
        </p:txBody>
      </p:sp>
    </p:spTree>
    <p:extLst>
      <p:ext uri="{BB962C8B-B14F-4D97-AF65-F5344CB8AC3E}">
        <p14:creationId xmlns:p14="http://schemas.microsoft.com/office/powerpoint/2010/main" val="3640629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DAA68906-B3B3-4126-8B6A-CDFE5D6E2FF8}"/>
              </a:ext>
            </a:extLst>
          </p:cNvPr>
          <p:cNvSpPr>
            <a:spLocks noGrp="1"/>
          </p:cNvSpPr>
          <p:nvPr>
            <p:ph type="sldNum" sz="quarter" idx="12"/>
          </p:nvPr>
        </p:nvSpPr>
        <p:spPr/>
        <p:txBody>
          <a:bodyPr/>
          <a:lstStyle/>
          <a:p>
            <a:fld id="{5CEF60F9-EAF3-4F4F-B7C4-F68A048ADDCB}" type="slidenum">
              <a:rPr lang="en-IE" smtClean="0">
                <a:solidFill>
                  <a:prstClr val="black">
                    <a:tint val="75000"/>
                  </a:prstClr>
                </a:solidFill>
              </a:rPr>
              <a:pPr/>
              <a:t>50</a:t>
            </a:fld>
            <a:endParaRPr lang="en-IE" dirty="0">
              <a:solidFill>
                <a:prstClr val="black">
                  <a:tint val="75000"/>
                </a:prstClr>
              </a:solidFill>
            </a:endParaRPr>
          </a:p>
        </p:txBody>
      </p:sp>
      <p:sp>
        <p:nvSpPr>
          <p:cNvPr id="5" name="Title 1">
            <a:extLst>
              <a:ext uri="{FF2B5EF4-FFF2-40B4-BE49-F238E27FC236}">
                <a16:creationId xmlns="" xmlns:a16="http://schemas.microsoft.com/office/drawing/2014/main" id="{C8BD827D-F32B-4D64-9324-07C0A1C4E0A3}"/>
              </a:ext>
            </a:extLst>
          </p:cNvPr>
          <p:cNvSpPr txBox="1">
            <a:spLocks/>
          </p:cNvSpPr>
          <p:nvPr/>
        </p:nvSpPr>
        <p:spPr>
          <a:xfrm>
            <a:off x="0" y="0"/>
            <a:ext cx="9144000" cy="7064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en-IE" sz="2000" b="1" dirty="0">
                <a:solidFill>
                  <a:prstClr val="black"/>
                </a:solidFill>
              </a:rPr>
              <a:t>2. Example of How Conventional Plants were Running</a:t>
            </a:r>
          </a:p>
          <a:p>
            <a:r>
              <a:rPr lang="en-IE" sz="2000" b="1" dirty="0">
                <a:solidFill>
                  <a:prstClr val="black"/>
                </a:solidFill>
              </a:rPr>
              <a:t>on Average Vs Declared Min Gen</a:t>
            </a:r>
          </a:p>
        </p:txBody>
      </p:sp>
      <p:graphicFrame>
        <p:nvGraphicFramePr>
          <p:cNvPr id="3" name="Table 2">
            <a:extLst>
              <a:ext uri="{FF2B5EF4-FFF2-40B4-BE49-F238E27FC236}">
                <a16:creationId xmlns="" xmlns:a16="http://schemas.microsoft.com/office/drawing/2014/main" id="{D39DF72E-C2C4-4620-88EE-618AF3248945}"/>
              </a:ext>
            </a:extLst>
          </p:cNvPr>
          <p:cNvGraphicFramePr>
            <a:graphicFrameLocks noGrp="1"/>
          </p:cNvGraphicFramePr>
          <p:nvPr>
            <p:extLst>
              <p:ext uri="{D42A27DB-BD31-4B8C-83A1-F6EECF244321}">
                <p14:modId xmlns:p14="http://schemas.microsoft.com/office/powerpoint/2010/main" val="1561689603"/>
              </p:ext>
            </p:extLst>
          </p:nvPr>
        </p:nvGraphicFramePr>
        <p:xfrm>
          <a:off x="6516216" y="762059"/>
          <a:ext cx="2448272" cy="2500303"/>
        </p:xfrm>
        <a:graphic>
          <a:graphicData uri="http://schemas.openxmlformats.org/drawingml/2006/table">
            <a:tbl>
              <a:tblPr>
                <a:tableStyleId>{2D5ABB26-0587-4C30-8999-92F81FD0307C}</a:tableStyleId>
              </a:tblPr>
              <a:tblGrid>
                <a:gridCol w="948733">
                  <a:extLst>
                    <a:ext uri="{9D8B030D-6E8A-4147-A177-3AD203B41FA5}">
                      <a16:colId xmlns="" xmlns:a16="http://schemas.microsoft.com/office/drawing/2014/main" val="3889866956"/>
                    </a:ext>
                  </a:extLst>
                </a:gridCol>
                <a:gridCol w="558402">
                  <a:extLst>
                    <a:ext uri="{9D8B030D-6E8A-4147-A177-3AD203B41FA5}">
                      <a16:colId xmlns="" xmlns:a16="http://schemas.microsoft.com/office/drawing/2014/main" val="2529167099"/>
                    </a:ext>
                  </a:extLst>
                </a:gridCol>
                <a:gridCol w="941137">
                  <a:extLst>
                    <a:ext uri="{9D8B030D-6E8A-4147-A177-3AD203B41FA5}">
                      <a16:colId xmlns="" xmlns:a16="http://schemas.microsoft.com/office/drawing/2014/main" val="3751682645"/>
                    </a:ext>
                  </a:extLst>
                </a:gridCol>
              </a:tblGrid>
              <a:tr h="500566">
                <a:tc>
                  <a:txBody>
                    <a:bodyPr/>
                    <a:lstStyle/>
                    <a:p>
                      <a:pPr marL="36000" lvl="0" algn="just" fontAlgn="b"/>
                      <a:r>
                        <a:rPr lang="en-IE" sz="1100" b="1" u="none" strike="noStrike" dirty="0">
                          <a:effectLst/>
                        </a:rPr>
                        <a:t>Generator</a:t>
                      </a:r>
                      <a:endParaRPr lang="en-IE" sz="11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IE" sz="1100" b="1" u="none" strike="noStrike" dirty="0">
                          <a:effectLst/>
                        </a:rPr>
                        <a:t>Min Gen</a:t>
                      </a:r>
                    </a:p>
                    <a:p>
                      <a:pPr algn="ctr" fontAlgn="b"/>
                      <a:r>
                        <a:rPr lang="en-IE" sz="1100" b="1" u="none" strike="noStrike" dirty="0">
                          <a:effectLst/>
                        </a:rPr>
                        <a:t>MW</a:t>
                      </a:r>
                      <a:endParaRPr lang="en-IE" sz="11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IE" sz="1100" b="1" u="none" strike="noStrike" dirty="0" err="1">
                          <a:effectLst/>
                        </a:rPr>
                        <a:t>Avg</a:t>
                      </a:r>
                      <a:r>
                        <a:rPr lang="en-IE" sz="1100" b="1" u="none" strike="noStrike" dirty="0">
                          <a:effectLst/>
                        </a:rPr>
                        <a:t> Generation During Event</a:t>
                      </a:r>
                    </a:p>
                    <a:p>
                      <a:pPr algn="ctr" fontAlgn="b"/>
                      <a:r>
                        <a:rPr lang="en-IE" sz="1100" b="1" u="none" strike="noStrike" dirty="0">
                          <a:effectLst/>
                        </a:rPr>
                        <a:t>MW</a:t>
                      </a:r>
                      <a:endParaRPr lang="en-IE" sz="11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26337236"/>
                  </a:ext>
                </a:extLst>
              </a:tr>
              <a:tr h="181003">
                <a:tc>
                  <a:txBody>
                    <a:bodyPr/>
                    <a:lstStyle/>
                    <a:p>
                      <a:pPr marL="36000" lvl="0" algn="just" fontAlgn="b"/>
                      <a:r>
                        <a:rPr lang="en-IE" sz="1100" b="0" i="0" u="none" strike="noStrike" dirty="0">
                          <a:solidFill>
                            <a:srgbClr val="000000"/>
                          </a:solidFill>
                          <a:effectLst/>
                          <a:latin typeface="Calibri" panose="020F0502020204030204" pitchFamily="34" charset="0"/>
                        </a:rPr>
                        <a:t>Moneypoint 1</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a:txBody>
                    <a:bodyPr/>
                    <a:lstStyle/>
                    <a:p>
                      <a:pPr algn="ctr" fontAlgn="b"/>
                      <a:r>
                        <a:rPr lang="en-IE" sz="1100" b="0" i="0" u="none" strike="noStrike">
                          <a:solidFill>
                            <a:srgbClr val="000000"/>
                          </a:solidFill>
                          <a:effectLst/>
                          <a:latin typeface="Calibri" panose="020F0502020204030204" pitchFamily="34" charset="0"/>
                        </a:rPr>
                        <a:t>99</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tc>
                  <a:txBody>
                    <a:bodyPr/>
                    <a:lstStyle/>
                    <a:p>
                      <a:pPr algn="ctr" fontAlgn="b"/>
                      <a:r>
                        <a:rPr lang="en-IE" sz="1100" b="0" i="0" u="none" strike="noStrike">
                          <a:solidFill>
                            <a:srgbClr val="000000"/>
                          </a:solidFill>
                          <a:effectLst/>
                          <a:latin typeface="Calibri" panose="020F0502020204030204" pitchFamily="34" charset="0"/>
                        </a:rPr>
                        <a:t>105</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2608311041"/>
                  </a:ext>
                </a:extLst>
              </a:tr>
              <a:tr h="181003">
                <a:tc>
                  <a:txBody>
                    <a:bodyPr/>
                    <a:lstStyle/>
                    <a:p>
                      <a:pPr marL="36000" lvl="0" algn="just" fontAlgn="b"/>
                      <a:r>
                        <a:rPr lang="en-IE" sz="1100" b="0" i="0" u="none" strike="noStrike" dirty="0">
                          <a:solidFill>
                            <a:srgbClr val="000000"/>
                          </a:solidFill>
                          <a:effectLst/>
                          <a:latin typeface="Calibri" panose="020F0502020204030204" pitchFamily="34" charset="0"/>
                        </a:rPr>
                        <a:t>Sealrock 1</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40</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73</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2314551572"/>
                  </a:ext>
                </a:extLst>
              </a:tr>
              <a:tr h="181003">
                <a:tc>
                  <a:txBody>
                    <a:bodyPr/>
                    <a:lstStyle/>
                    <a:p>
                      <a:pPr marL="36000" lvl="0" algn="just" fontAlgn="b"/>
                      <a:r>
                        <a:rPr lang="en-IE" sz="1100" b="0" i="0" u="none" strike="noStrike" dirty="0">
                          <a:solidFill>
                            <a:srgbClr val="000000"/>
                          </a:solidFill>
                          <a:effectLst/>
                          <a:latin typeface="Calibri" panose="020F0502020204030204" pitchFamily="34" charset="0"/>
                        </a:rPr>
                        <a:t>Sealrock 2</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40</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73</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820980389"/>
                  </a:ext>
                </a:extLst>
              </a:tr>
              <a:tr h="181003">
                <a:tc>
                  <a:txBody>
                    <a:bodyPr/>
                    <a:lstStyle/>
                    <a:p>
                      <a:pPr marL="36000" lvl="0" algn="just" fontAlgn="b"/>
                      <a:r>
                        <a:rPr lang="en-IE" sz="1100" b="0" i="0" u="none" strike="noStrike" dirty="0">
                          <a:solidFill>
                            <a:srgbClr val="000000"/>
                          </a:solidFill>
                          <a:effectLst/>
                          <a:latin typeface="Calibri" panose="020F0502020204030204" pitchFamily="34" charset="0"/>
                        </a:rPr>
                        <a:t>Aghada 2</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130</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149</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4207572174"/>
                  </a:ext>
                </a:extLst>
              </a:tr>
              <a:tr h="181003">
                <a:tc>
                  <a:txBody>
                    <a:bodyPr/>
                    <a:lstStyle/>
                    <a:p>
                      <a:pPr marL="36000" lvl="0" algn="just" fontAlgn="b"/>
                      <a:r>
                        <a:rPr lang="en-IE" sz="1100" b="0" i="0" u="none" strike="noStrike" dirty="0">
                          <a:solidFill>
                            <a:srgbClr val="000000"/>
                          </a:solidFill>
                          <a:effectLst/>
                          <a:latin typeface="Calibri" panose="020F0502020204030204" pitchFamily="34" charset="0"/>
                        </a:rPr>
                        <a:t>Whitegate</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160</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169</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2721187918"/>
                  </a:ext>
                </a:extLst>
              </a:tr>
              <a:tr h="181003">
                <a:tc>
                  <a:txBody>
                    <a:bodyPr/>
                    <a:lstStyle/>
                    <a:p>
                      <a:pPr marL="36000" lvl="0" algn="just" fontAlgn="b"/>
                      <a:r>
                        <a:rPr lang="en-IE" sz="1100" b="0" i="0" u="none" strike="noStrike" dirty="0">
                          <a:solidFill>
                            <a:srgbClr val="000000"/>
                          </a:solidFill>
                          <a:effectLst/>
                          <a:latin typeface="Calibri" panose="020F0502020204030204" pitchFamily="34" charset="0"/>
                        </a:rPr>
                        <a:t>Dublin Bay</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130</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180</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2759521970"/>
                  </a:ext>
                </a:extLst>
              </a:tr>
              <a:tr h="181003">
                <a:tc>
                  <a:txBody>
                    <a:bodyPr/>
                    <a:lstStyle/>
                    <a:p>
                      <a:pPr marL="36000" lvl="0" algn="just" fontAlgn="b"/>
                      <a:r>
                        <a:rPr lang="en-IE" sz="1100" b="0" i="0" u="none" strike="noStrike" dirty="0">
                          <a:solidFill>
                            <a:srgbClr val="000000"/>
                          </a:solidFill>
                          <a:effectLst/>
                          <a:latin typeface="Calibri" panose="020F0502020204030204" pitchFamily="34" charset="0"/>
                        </a:rPr>
                        <a:t>Huntstown 1</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120</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168</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3925481809"/>
                  </a:ext>
                </a:extLst>
              </a:tr>
              <a:tr h="181003">
                <a:tc>
                  <a:txBody>
                    <a:bodyPr/>
                    <a:lstStyle/>
                    <a:p>
                      <a:pPr marL="36000" lvl="0" algn="just" fontAlgn="b"/>
                      <a:r>
                        <a:rPr lang="en-IE" sz="1100" b="0" i="0" u="none" strike="noStrike" dirty="0">
                          <a:solidFill>
                            <a:srgbClr val="000000"/>
                          </a:solidFill>
                          <a:effectLst/>
                          <a:latin typeface="Calibri" panose="020F0502020204030204" pitchFamily="34" charset="0"/>
                        </a:rPr>
                        <a:t>Lough Ree</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32</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64</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31658395"/>
                  </a:ext>
                </a:extLst>
              </a:tr>
              <a:tr h="181003">
                <a:tc>
                  <a:txBody>
                    <a:bodyPr/>
                    <a:lstStyle/>
                    <a:p>
                      <a:pPr marL="36000" lvl="0" algn="just" fontAlgn="b"/>
                      <a:r>
                        <a:rPr lang="en-IE" sz="1100" b="0" i="0" u="none" strike="noStrike" dirty="0">
                          <a:solidFill>
                            <a:srgbClr val="000000"/>
                          </a:solidFill>
                          <a:effectLst/>
                          <a:latin typeface="Calibri" panose="020F0502020204030204" pitchFamily="34" charset="0"/>
                        </a:rPr>
                        <a:t>West Offaly</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a:solidFill>
                            <a:srgbClr val="000000"/>
                          </a:solidFill>
                          <a:effectLst/>
                          <a:latin typeface="Calibri" panose="020F0502020204030204" pitchFamily="34" charset="0"/>
                        </a:rPr>
                        <a:t>48</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pPr algn="ctr" fontAlgn="b"/>
                      <a:r>
                        <a:rPr lang="en-IE" sz="1100" b="0" i="0" u="none" strike="noStrike" dirty="0">
                          <a:solidFill>
                            <a:srgbClr val="000000"/>
                          </a:solidFill>
                          <a:effectLst/>
                          <a:latin typeface="Calibri" panose="020F0502020204030204" pitchFamily="34" charset="0"/>
                        </a:rPr>
                        <a:t>69</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49604720"/>
                  </a:ext>
                </a:extLst>
              </a:tr>
              <a:tr h="181003">
                <a:tc>
                  <a:txBody>
                    <a:bodyPr/>
                    <a:lstStyle/>
                    <a:p>
                      <a:pPr marL="36000" lvl="0" algn="just" fontAlgn="b"/>
                      <a:r>
                        <a:rPr lang="en-IE" sz="1100" b="0" i="0" u="none" strike="noStrike" dirty="0">
                          <a:solidFill>
                            <a:srgbClr val="000000"/>
                          </a:solidFill>
                          <a:effectLst/>
                          <a:latin typeface="Calibri" panose="020F0502020204030204" pitchFamily="34" charset="0"/>
                        </a:rPr>
                        <a:t>Edenderry</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fontAlgn="b"/>
                      <a:r>
                        <a:rPr lang="en-IE" sz="1100" b="0" i="0" u="none" strike="noStrike" dirty="0">
                          <a:solidFill>
                            <a:srgbClr val="000000"/>
                          </a:solidFill>
                          <a:effectLst/>
                          <a:latin typeface="Calibri" panose="020F0502020204030204" pitchFamily="34" charset="0"/>
                        </a:rPr>
                        <a:t>41</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a:txBody>
                    <a:bodyPr/>
                    <a:lstStyle/>
                    <a:p>
                      <a:pPr algn="ctr" fontAlgn="b"/>
                      <a:r>
                        <a:rPr lang="en-IE" sz="1100" b="0" i="0" u="none" strike="noStrike" dirty="0">
                          <a:solidFill>
                            <a:srgbClr val="000000"/>
                          </a:solidFill>
                          <a:effectLst/>
                          <a:latin typeface="Calibri" panose="020F0502020204030204" pitchFamily="34" charset="0"/>
                        </a:rPr>
                        <a:t>56</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86716292"/>
                  </a:ext>
                </a:extLst>
              </a:tr>
              <a:tr h="181003">
                <a:tc>
                  <a:txBody>
                    <a:bodyPr/>
                    <a:lstStyle/>
                    <a:p>
                      <a:pPr marL="36000" lvl="0" algn="just" fontAlgn="b"/>
                      <a:r>
                        <a:rPr lang="en-IE" sz="1100" b="0" i="0" u="none" strike="noStrike" dirty="0">
                          <a:solidFill>
                            <a:srgbClr val="000000"/>
                          </a:solidFill>
                          <a:effectLst/>
                          <a:latin typeface="Calibri" panose="020F0502020204030204" pitchFamily="34" charset="0"/>
                        </a:rPr>
                        <a:t>Total</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IE" sz="1100" b="0" i="0" u="none" strike="noStrike" dirty="0">
                          <a:solidFill>
                            <a:srgbClr val="000000"/>
                          </a:solidFill>
                          <a:effectLst/>
                          <a:latin typeface="Calibri" panose="020F0502020204030204" pitchFamily="34" charset="0"/>
                        </a:rPr>
                        <a:t>840</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IE" sz="1100" b="0" i="0" u="none" strike="noStrike" dirty="0">
                          <a:solidFill>
                            <a:srgbClr val="000000"/>
                          </a:solidFill>
                          <a:effectLst/>
                          <a:latin typeface="Calibri" panose="020F0502020204030204" pitchFamily="34" charset="0"/>
                        </a:rPr>
                        <a:t>1108</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58141730"/>
                  </a:ext>
                </a:extLst>
              </a:tr>
            </a:tbl>
          </a:graphicData>
        </a:graphic>
      </p:graphicFrame>
      <p:graphicFrame>
        <p:nvGraphicFramePr>
          <p:cNvPr id="6" name="Chart 5">
            <a:extLst>
              <a:ext uri="{FF2B5EF4-FFF2-40B4-BE49-F238E27FC236}">
                <a16:creationId xmlns="" xmlns:a16="http://schemas.microsoft.com/office/drawing/2014/main" id="{C7B45077-C60C-4D54-9A5D-FB8F3EA2B28E}"/>
              </a:ext>
            </a:extLst>
          </p:cNvPr>
          <p:cNvGraphicFramePr>
            <a:graphicFrameLocks/>
          </p:cNvGraphicFramePr>
          <p:nvPr>
            <p:extLst>
              <p:ext uri="{D42A27DB-BD31-4B8C-83A1-F6EECF244321}">
                <p14:modId xmlns:p14="http://schemas.microsoft.com/office/powerpoint/2010/main" val="3369705771"/>
              </p:ext>
            </p:extLst>
          </p:nvPr>
        </p:nvGraphicFramePr>
        <p:xfrm>
          <a:off x="251520" y="762059"/>
          <a:ext cx="6120680" cy="51709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81591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4624"/>
            <a:ext cx="9144000" cy="706437"/>
          </a:xfrm>
        </p:spPr>
        <p:txBody>
          <a:bodyPr>
            <a:noAutofit/>
          </a:bodyPr>
          <a:lstStyle/>
          <a:p>
            <a:pPr>
              <a:lnSpc>
                <a:spcPct val="150000"/>
              </a:lnSpc>
            </a:pPr>
            <a:r>
              <a:rPr lang="en-IE" sz="2400" dirty="0"/>
              <a:t/>
            </a:r>
            <a:br>
              <a:rPr lang="en-IE" sz="2400" dirty="0"/>
            </a:br>
            <a:r>
              <a:rPr lang="en-IE" sz="2400" b="1" dirty="0"/>
              <a:t>3. Update on Interconnector Activity During Curtailment Events </a:t>
            </a:r>
            <a:r>
              <a:rPr lang="en-IE" sz="2400" dirty="0"/>
              <a:t/>
            </a:r>
            <a:br>
              <a:rPr lang="en-IE" sz="2400" dirty="0"/>
            </a:br>
            <a:endParaRPr lang="en-IE" sz="2400" b="1" dirty="0"/>
          </a:p>
        </p:txBody>
      </p:sp>
      <p:sp>
        <p:nvSpPr>
          <p:cNvPr id="5" name="Slide Number Placeholder 4"/>
          <p:cNvSpPr>
            <a:spLocks noGrp="1"/>
          </p:cNvSpPr>
          <p:nvPr>
            <p:ph type="sldNum" sz="quarter" idx="12"/>
          </p:nvPr>
        </p:nvSpPr>
        <p:spPr/>
        <p:txBody>
          <a:bodyPr/>
          <a:lstStyle/>
          <a:p>
            <a:fld id="{5CEF60F9-EAF3-4F4F-B7C4-F68A048ADDCB}" type="slidenum">
              <a:rPr lang="en-IE" smtClean="0">
                <a:solidFill>
                  <a:prstClr val="black">
                    <a:tint val="75000"/>
                  </a:prstClr>
                </a:solidFill>
              </a:rPr>
              <a:pPr/>
              <a:t>51</a:t>
            </a:fld>
            <a:endParaRPr lang="en-IE" dirty="0">
              <a:solidFill>
                <a:prstClr val="black">
                  <a:tint val="75000"/>
                </a:prstClr>
              </a:solidFill>
            </a:endParaRPr>
          </a:p>
        </p:txBody>
      </p:sp>
      <p:pic>
        <p:nvPicPr>
          <p:cNvPr id="7" name="Picture 6">
            <a:extLst>
              <a:ext uri="{FF2B5EF4-FFF2-40B4-BE49-F238E27FC236}">
                <a16:creationId xmlns="" xmlns:a16="http://schemas.microsoft.com/office/drawing/2014/main" id="{8B066F6B-CBA2-4989-B46A-175484CB4F9C}"/>
              </a:ext>
            </a:extLst>
          </p:cNvPr>
          <p:cNvPicPr>
            <a:picLocks noChangeAspect="1"/>
          </p:cNvPicPr>
          <p:nvPr/>
        </p:nvPicPr>
        <p:blipFill>
          <a:blip r:embed="rId3"/>
          <a:stretch>
            <a:fillRect/>
          </a:stretch>
        </p:blipFill>
        <p:spPr>
          <a:xfrm>
            <a:off x="107504" y="974581"/>
            <a:ext cx="8928992" cy="2475704"/>
          </a:xfrm>
          <a:prstGeom prst="rect">
            <a:avLst/>
          </a:prstGeom>
        </p:spPr>
      </p:pic>
    </p:spTree>
    <p:extLst>
      <p:ext uri="{BB962C8B-B14F-4D97-AF65-F5344CB8AC3E}">
        <p14:creationId xmlns:p14="http://schemas.microsoft.com/office/powerpoint/2010/main" val="17891496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3"/>
          </p:nvPr>
        </p:nvSpPr>
        <p:spPr/>
        <p:txBody>
          <a:bodyPr/>
          <a:lstStyle/>
          <a:p>
            <a:r>
              <a:rPr lang="en-US" dirty="0">
                <a:solidFill>
                  <a:schemeClr val="bg1"/>
                </a:solidFill>
              </a:rPr>
              <a:t>Ian Connaughton</a:t>
            </a:r>
          </a:p>
        </p:txBody>
      </p:sp>
      <p:sp>
        <p:nvSpPr>
          <p:cNvPr id="4" name="Text Placeholder 3"/>
          <p:cNvSpPr>
            <a:spLocks noGrp="1"/>
          </p:cNvSpPr>
          <p:nvPr>
            <p:ph type="body" idx="14"/>
          </p:nvPr>
        </p:nvSpPr>
        <p:spPr/>
        <p:txBody>
          <a:bodyPr/>
          <a:lstStyle/>
          <a:p>
            <a:r>
              <a:rPr lang="en-IE" dirty="0" smtClean="0"/>
              <a:t>DS3 Programme Status Update – May 2019</a:t>
            </a:r>
            <a:endParaRPr lang="en-IE"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955" y="5749266"/>
            <a:ext cx="3932237"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13828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DS3 Highlights </a:t>
            </a:r>
            <a:endParaRPr lang="en-IE" dirty="0"/>
          </a:p>
        </p:txBody>
      </p:sp>
      <p:sp>
        <p:nvSpPr>
          <p:cNvPr id="3" name="Content Placeholder 2"/>
          <p:cNvSpPr>
            <a:spLocks noGrp="1"/>
          </p:cNvSpPr>
          <p:nvPr>
            <p:ph idx="1"/>
          </p:nvPr>
        </p:nvSpPr>
        <p:spPr>
          <a:xfrm>
            <a:off x="203200" y="1152525"/>
            <a:ext cx="8755063" cy="3892550"/>
          </a:xfrm>
        </p:spPr>
        <p:txBody>
          <a:bodyPr/>
          <a:lstStyle/>
          <a:p>
            <a:r>
              <a:rPr lang="en-IE" sz="2400" dirty="0"/>
              <a:t>DS3 System Services Uncapped Procurement Gate 1 OJEU launched </a:t>
            </a:r>
            <a:r>
              <a:rPr lang="en-IE" sz="2400" b="1" dirty="0"/>
              <a:t>– Mar </a:t>
            </a:r>
            <a:r>
              <a:rPr lang="en-IE" sz="2400" b="1" dirty="0" smtClean="0"/>
              <a:t>19</a:t>
            </a:r>
            <a:endParaRPr lang="en-IE" sz="2400" dirty="0" smtClean="0"/>
          </a:p>
          <a:p>
            <a:r>
              <a:rPr lang="en-IE" sz="2400" dirty="0" smtClean="0"/>
              <a:t>Volume </a:t>
            </a:r>
            <a:r>
              <a:rPr lang="en-IE" sz="2400" dirty="0"/>
              <a:t>Capped </a:t>
            </a:r>
            <a:r>
              <a:rPr lang="en-IE" sz="2400" dirty="0" smtClean="0"/>
              <a:t>PQQ closed </a:t>
            </a:r>
            <a:r>
              <a:rPr lang="en-IE" sz="2400" b="1" dirty="0" smtClean="0"/>
              <a:t>– Apr 19</a:t>
            </a:r>
          </a:p>
          <a:p>
            <a:r>
              <a:rPr lang="en-IE" sz="2400" dirty="0" smtClean="0"/>
              <a:t>Volume </a:t>
            </a:r>
            <a:r>
              <a:rPr lang="en-IE" sz="2400" dirty="0"/>
              <a:t>Capped Bidders Conference </a:t>
            </a:r>
            <a:r>
              <a:rPr lang="en-IE" sz="2400" b="1" dirty="0"/>
              <a:t>– Apr </a:t>
            </a:r>
            <a:r>
              <a:rPr lang="en-IE" sz="2400" b="1" dirty="0" smtClean="0"/>
              <a:t>19</a:t>
            </a:r>
            <a:endParaRPr lang="en-IE" sz="2400" b="1" dirty="0"/>
          </a:p>
          <a:p>
            <a:r>
              <a:rPr lang="en-IE" sz="2400" dirty="0"/>
              <a:t>DS3 System Services Uncapped Procurement Gate 1 </a:t>
            </a:r>
            <a:r>
              <a:rPr lang="en-IE" sz="2400" dirty="0" smtClean="0"/>
              <a:t>Bidders Conference </a:t>
            </a:r>
            <a:r>
              <a:rPr lang="en-IE" sz="2400" b="1" dirty="0" smtClean="0"/>
              <a:t>– </a:t>
            </a:r>
            <a:r>
              <a:rPr lang="en-IE" sz="2400" b="1" dirty="0"/>
              <a:t>Apr </a:t>
            </a:r>
            <a:r>
              <a:rPr lang="en-IE" sz="2400" b="1" dirty="0" smtClean="0"/>
              <a:t>19</a:t>
            </a:r>
          </a:p>
          <a:p>
            <a:r>
              <a:rPr lang="en-IE" sz="2400" dirty="0" smtClean="0"/>
              <a:t>Completed </a:t>
            </a:r>
            <a:r>
              <a:rPr lang="en-IE" sz="2400" dirty="0" err="1" smtClean="0"/>
              <a:t>RoCoF</a:t>
            </a:r>
            <a:r>
              <a:rPr lang="en-IE" sz="2400" dirty="0" smtClean="0"/>
              <a:t> Non Compliance all Island study and report </a:t>
            </a:r>
            <a:r>
              <a:rPr lang="en-IE" sz="2400" b="1" dirty="0" smtClean="0"/>
              <a:t> - Apr 19 </a:t>
            </a:r>
            <a:endParaRPr lang="en-IE" sz="2400" b="1" dirty="0"/>
          </a:p>
          <a:p>
            <a:endParaRPr lang="en-IE" sz="2400" b="1" dirty="0" smtClean="0"/>
          </a:p>
          <a:p>
            <a:endParaRPr lang="en-IE" sz="2400" b="1" dirty="0" smtClean="0"/>
          </a:p>
          <a:p>
            <a:pPr marL="0" indent="0">
              <a:buNone/>
            </a:pPr>
            <a:endParaRPr lang="en-IE" sz="2400" b="1" dirty="0"/>
          </a:p>
          <a:p>
            <a:endParaRPr lang="en-IE" dirty="0"/>
          </a:p>
        </p:txBody>
      </p:sp>
    </p:spTree>
    <p:extLst>
      <p:ext uri="{BB962C8B-B14F-4D97-AF65-F5344CB8AC3E}">
        <p14:creationId xmlns:p14="http://schemas.microsoft.com/office/powerpoint/2010/main" val="16518220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DS3 Major Deliverables for Remainder of Year</a:t>
            </a:r>
            <a:endParaRPr lang="en-IE" dirty="0"/>
          </a:p>
        </p:txBody>
      </p:sp>
      <p:sp>
        <p:nvSpPr>
          <p:cNvPr id="3" name="Content Placeholder 2"/>
          <p:cNvSpPr>
            <a:spLocks noGrp="1"/>
          </p:cNvSpPr>
          <p:nvPr>
            <p:ph idx="1"/>
          </p:nvPr>
        </p:nvSpPr>
        <p:spPr/>
        <p:txBody>
          <a:bodyPr/>
          <a:lstStyle/>
          <a:p>
            <a:r>
              <a:rPr lang="en-IE" dirty="0" smtClean="0"/>
              <a:t>Complete DS3 QTP, Volume Capped and Gate 1 procurements </a:t>
            </a:r>
            <a:endParaRPr lang="en-IE" dirty="0"/>
          </a:p>
          <a:p>
            <a:r>
              <a:rPr lang="en-IE" dirty="0" smtClean="0"/>
              <a:t>Complete 75%, 1Hz, 20,000MW.s, 8 Set Study </a:t>
            </a:r>
          </a:p>
          <a:p>
            <a:r>
              <a:rPr lang="en-IE" dirty="0" smtClean="0"/>
              <a:t>New </a:t>
            </a:r>
            <a:r>
              <a:rPr lang="en-IE" dirty="0"/>
              <a:t>P</a:t>
            </a:r>
            <a:r>
              <a:rPr lang="en-IE" dirty="0" smtClean="0"/>
              <a:t>olicy and Control </a:t>
            </a:r>
            <a:r>
              <a:rPr lang="en-IE" dirty="0"/>
              <a:t>C</a:t>
            </a:r>
            <a:r>
              <a:rPr lang="en-IE" dirty="0" smtClean="0"/>
              <a:t>entre tools </a:t>
            </a:r>
          </a:p>
          <a:p>
            <a:r>
              <a:rPr lang="en-IE" dirty="0" smtClean="0"/>
              <a:t>Progress to 1 Hz/s RoCoF operational trial</a:t>
            </a:r>
            <a:endParaRPr lang="en-IE" dirty="0"/>
          </a:p>
        </p:txBody>
      </p:sp>
    </p:spTree>
    <p:extLst>
      <p:ext uri="{BB962C8B-B14F-4D97-AF65-F5344CB8AC3E}">
        <p14:creationId xmlns:p14="http://schemas.microsoft.com/office/powerpoint/2010/main" val="17454504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55063" cy="962025"/>
          </a:xfrm>
        </p:spPr>
        <p:txBody>
          <a:bodyPr/>
          <a:lstStyle/>
          <a:p>
            <a:r>
              <a:rPr lang="en-US" dirty="0" smtClean="0"/>
              <a:t>Work Stream 1 – 65% to 70% SNSP</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509814065"/>
              </p:ext>
            </p:extLst>
          </p:nvPr>
        </p:nvGraphicFramePr>
        <p:xfrm>
          <a:off x="228600" y="792480"/>
          <a:ext cx="8458200" cy="5699760"/>
        </p:xfrm>
        <a:graphic>
          <a:graphicData uri="http://schemas.openxmlformats.org/drawingml/2006/table">
            <a:tbl>
              <a:tblPr firstRow="1" bandRow="1">
                <a:tableStyleId>{5C22544A-7EE6-4342-B048-85BDC9FD1C3A}</a:tableStyleId>
              </a:tblPr>
              <a:tblGrid>
                <a:gridCol w="2514600"/>
                <a:gridCol w="685800"/>
                <a:gridCol w="4229450"/>
                <a:gridCol w="1028350"/>
              </a:tblGrid>
              <a:tr h="262817">
                <a:tc>
                  <a:txBody>
                    <a:bodyPr/>
                    <a:lstStyle/>
                    <a:p>
                      <a:r>
                        <a:rPr lang="en-IE" sz="1400" b="1" i="1" dirty="0" smtClean="0">
                          <a:solidFill>
                            <a:schemeClr val="bg1"/>
                          </a:solidFill>
                        </a:rPr>
                        <a:t>Grouping</a:t>
                      </a:r>
                      <a:r>
                        <a:rPr lang="en-IE" sz="1400" b="1" i="1" baseline="0" dirty="0" smtClean="0">
                          <a:solidFill>
                            <a:schemeClr val="bg1"/>
                          </a:solidFill>
                        </a:rPr>
                        <a:t> </a:t>
                      </a:r>
                      <a:endParaRPr lang="en-IE" sz="1400" b="1" i="1" dirty="0">
                        <a:solidFill>
                          <a:schemeClr val="bg1"/>
                        </a:solidFill>
                      </a:endParaRPr>
                    </a:p>
                  </a:txBody>
                  <a:tcPr>
                    <a:solidFill>
                      <a:schemeClr val="bg2">
                        <a:lumMod val="50000"/>
                      </a:schemeClr>
                    </a:solidFill>
                  </a:tcPr>
                </a:tc>
                <a:tc>
                  <a:txBody>
                    <a:bodyPr/>
                    <a:lstStyle/>
                    <a:p>
                      <a:r>
                        <a:rPr lang="en-IE" sz="1400" b="1" i="1" dirty="0" smtClean="0">
                          <a:solidFill>
                            <a:schemeClr val="bg1"/>
                          </a:solidFill>
                        </a:rPr>
                        <a:t>Status </a:t>
                      </a:r>
                      <a:endParaRPr lang="en-IE" sz="1400" b="1" i="1" dirty="0">
                        <a:solidFill>
                          <a:schemeClr val="bg1"/>
                        </a:solidFill>
                      </a:endParaRPr>
                    </a:p>
                  </a:txBody>
                  <a:tcPr>
                    <a:solidFill>
                      <a:schemeClr val="bg2">
                        <a:lumMod val="50000"/>
                      </a:schemeClr>
                    </a:solidFill>
                  </a:tcPr>
                </a:tc>
                <a:tc>
                  <a:txBody>
                    <a:bodyPr/>
                    <a:lstStyle/>
                    <a:p>
                      <a:pPr algn="ctr"/>
                      <a:endParaRPr lang="en-IE" sz="1400" b="1" i="1" dirty="0">
                        <a:solidFill>
                          <a:schemeClr val="bg1"/>
                        </a:solidFill>
                      </a:endParaRPr>
                    </a:p>
                  </a:txBody>
                  <a:tcPr>
                    <a:solidFill>
                      <a:schemeClr val="bg2">
                        <a:lumMod val="50000"/>
                      </a:schemeClr>
                    </a:solidFill>
                  </a:tcPr>
                </a:tc>
                <a:tc>
                  <a:txBody>
                    <a:bodyPr/>
                    <a:lstStyle/>
                    <a:p>
                      <a:r>
                        <a:rPr lang="en-IE" sz="1400" b="1" i="1" dirty="0" smtClean="0">
                          <a:solidFill>
                            <a:schemeClr val="bg1"/>
                          </a:solidFill>
                        </a:rPr>
                        <a:t>Delivery</a:t>
                      </a:r>
                      <a:endParaRPr lang="en-IE" sz="1400" b="1" i="1" dirty="0">
                        <a:solidFill>
                          <a:schemeClr val="bg1"/>
                        </a:solidFill>
                      </a:endParaRPr>
                    </a:p>
                  </a:txBody>
                  <a:tcPr>
                    <a:solidFill>
                      <a:schemeClr val="bg2">
                        <a:lumMod val="50000"/>
                      </a:schemeClr>
                    </a:solidFill>
                  </a:tcPr>
                </a:tc>
              </a:tr>
              <a:tr h="26281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400" b="1" i="1" dirty="0" smtClean="0">
                          <a:solidFill>
                            <a:schemeClr val="bg1"/>
                          </a:solidFill>
                        </a:rPr>
                        <a:t>Operational Change</a:t>
                      </a:r>
                    </a:p>
                  </a:txBody>
                  <a:tcPr>
                    <a:solidFill>
                      <a:schemeClr val="bg2">
                        <a:lumMod val="50000"/>
                      </a:schemeClr>
                    </a:solidFill>
                  </a:tcPr>
                </a:tc>
                <a:tc>
                  <a:txBody>
                    <a:bodyPr/>
                    <a:lstStyle/>
                    <a:p>
                      <a:endParaRPr lang="en-IE" sz="1400" b="1" i="1" dirty="0">
                        <a:solidFill>
                          <a:schemeClr val="bg1"/>
                        </a:solidFill>
                      </a:endParaRPr>
                    </a:p>
                  </a:txBody>
                  <a:tcPr>
                    <a:solidFill>
                      <a:schemeClr val="bg2">
                        <a:lumMod val="50000"/>
                      </a:schemeClr>
                    </a:solidFill>
                  </a:tcPr>
                </a:tc>
                <a:tc>
                  <a:txBody>
                    <a:bodyPr/>
                    <a:lstStyle/>
                    <a:p>
                      <a:pPr algn="ctr"/>
                      <a:endParaRPr lang="en-IE" sz="1400" b="1" i="1" dirty="0">
                        <a:solidFill>
                          <a:schemeClr val="bg1"/>
                        </a:solidFill>
                      </a:endParaRPr>
                    </a:p>
                  </a:txBody>
                  <a:tcPr>
                    <a:solidFill>
                      <a:schemeClr val="bg2">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IE" sz="1400" b="0" kern="1200" dirty="0">
                        <a:solidFill>
                          <a:schemeClr val="dk1"/>
                        </a:solidFill>
                        <a:latin typeface="+mn-lt"/>
                        <a:ea typeface="+mn-ea"/>
                        <a:cs typeface="Arial" panose="020B0604020202020204" pitchFamily="34" charset="0"/>
                      </a:endParaRPr>
                    </a:p>
                  </a:txBody>
                  <a:tcPr>
                    <a:solidFill>
                      <a:schemeClr val="bg2">
                        <a:lumMod val="50000"/>
                      </a:schemeClr>
                    </a:solidFill>
                  </a:tcPr>
                </a:tc>
              </a:tr>
              <a:tr h="457200">
                <a:tc>
                  <a:txBody>
                    <a:bodyPr/>
                    <a:lstStyle/>
                    <a:p>
                      <a:r>
                        <a:rPr lang="en-IE" sz="1400" dirty="0" smtClean="0"/>
                        <a:t>RoCoF</a:t>
                      </a:r>
                      <a:r>
                        <a:rPr lang="en-IE" sz="1400" baseline="0" dirty="0" smtClean="0"/>
                        <a:t> transition to 1Hz/s</a:t>
                      </a:r>
                      <a:endParaRPr lang="en-IE" sz="1400" dirty="0"/>
                    </a:p>
                  </a:txBody>
                  <a:tcPr>
                    <a:solidFill>
                      <a:schemeClr val="bg2">
                        <a:lumMod val="90000"/>
                      </a:schemeClr>
                    </a:solidFill>
                  </a:tcPr>
                </a:tc>
                <a:tc>
                  <a:txBody>
                    <a:bodyPr/>
                    <a:lstStyle/>
                    <a:p>
                      <a:pPr algn="ctr"/>
                      <a:endParaRPr lang="en-IE" sz="1400" dirty="0">
                        <a:solidFill>
                          <a:srgbClr val="FFC000"/>
                        </a:solidFill>
                      </a:endParaRPr>
                    </a:p>
                  </a:txBody>
                  <a:tcPr>
                    <a:solidFill>
                      <a:srgbClr val="FFC000"/>
                    </a:solidFill>
                  </a:tcPr>
                </a:tc>
                <a:tc>
                  <a:txBody>
                    <a:bodyPr/>
                    <a:lstStyle/>
                    <a:p>
                      <a:pPr algn="l"/>
                      <a:r>
                        <a:rPr lang="en-IE" sz="1200" dirty="0" smtClean="0"/>
                        <a:t>Wind complete,</a:t>
                      </a:r>
                      <a:r>
                        <a:rPr lang="en-IE" sz="1200" baseline="0" dirty="0" smtClean="0"/>
                        <a:t> SCG in NI 40%, Some conventional units not moved yet</a:t>
                      </a:r>
                      <a:endParaRPr lang="en-IE" sz="1200" dirty="0"/>
                    </a:p>
                  </a:txBody>
                  <a:tcP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kern="1200" dirty="0" smtClean="0">
                          <a:solidFill>
                            <a:schemeClr val="dk1"/>
                          </a:solidFill>
                          <a:latin typeface="+mn-lt"/>
                          <a:ea typeface="+mn-ea"/>
                          <a:cs typeface="+mn-cs"/>
                        </a:rPr>
                        <a:t>Q3 2019</a:t>
                      </a:r>
                      <a:endParaRPr lang="en-IE" sz="1400" kern="1200" dirty="0">
                        <a:solidFill>
                          <a:schemeClr val="dk1"/>
                        </a:solidFill>
                        <a:latin typeface="+mn-lt"/>
                        <a:ea typeface="+mn-ea"/>
                        <a:cs typeface="+mn-cs"/>
                      </a:endParaRPr>
                    </a:p>
                  </a:txBody>
                  <a:tcPr>
                    <a:solidFill>
                      <a:schemeClr val="bg2">
                        <a:lumMod val="90000"/>
                      </a:schemeClr>
                    </a:solidFill>
                  </a:tcPr>
                </a:tc>
              </a:tr>
              <a:tr h="446789">
                <a:tc>
                  <a:txBody>
                    <a:bodyPr/>
                    <a:lstStyle/>
                    <a:p>
                      <a:r>
                        <a:rPr lang="en-IE" sz="1400" baseline="0" dirty="0" smtClean="0"/>
                        <a:t>Inertia Floor – 20,000 MWs</a:t>
                      </a:r>
                      <a:endParaRPr lang="en-IE" sz="1400" dirty="0"/>
                    </a:p>
                  </a:txBody>
                  <a:tcPr>
                    <a:solidFill>
                      <a:schemeClr val="bg2">
                        <a:lumMod val="90000"/>
                      </a:schemeClr>
                    </a:solidFill>
                  </a:tcPr>
                </a:tc>
                <a:tc>
                  <a:txBody>
                    <a:bodyPr/>
                    <a:lstStyle/>
                    <a:p>
                      <a:pPr algn="l"/>
                      <a:endParaRPr lang="en-IE" sz="1400" kern="1200" dirty="0">
                        <a:solidFill>
                          <a:schemeClr val="dk1"/>
                        </a:solidFill>
                        <a:latin typeface="+mn-lt"/>
                        <a:ea typeface="+mn-ea"/>
                        <a:cs typeface="+mn-cs"/>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dirty="0" smtClean="0"/>
                        <a:t>Policy development</a:t>
                      </a:r>
                      <a:r>
                        <a:rPr lang="en-IE" sz="1200" baseline="0" dirty="0" smtClean="0"/>
                        <a:t> underway and on track for delivery. Cannot move without change to 1 Hz/s RoCoF.</a:t>
                      </a:r>
                      <a:endParaRPr lang="en-IE" sz="1200" dirty="0" smtClean="0"/>
                    </a:p>
                  </a:txBody>
                  <a:tcP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Q3 2019</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r h="281504">
                <a:tc>
                  <a:txBody>
                    <a:bodyPr/>
                    <a:lstStyle/>
                    <a:p>
                      <a:r>
                        <a:rPr lang="en-IE" sz="1400" b="1" i="1" dirty="0" smtClean="0">
                          <a:solidFill>
                            <a:schemeClr val="bg1"/>
                          </a:solidFill>
                        </a:rPr>
                        <a:t>Operational</a:t>
                      </a:r>
                      <a:r>
                        <a:rPr lang="en-IE" sz="1400" b="1" i="1" baseline="0" dirty="0" smtClean="0">
                          <a:solidFill>
                            <a:schemeClr val="bg1"/>
                          </a:solidFill>
                        </a:rPr>
                        <a:t> Policy</a:t>
                      </a:r>
                      <a:endParaRPr lang="en-IE" sz="1400" b="1" i="1" dirty="0">
                        <a:solidFill>
                          <a:schemeClr val="bg1"/>
                        </a:solidFill>
                      </a:endParaRPr>
                    </a:p>
                  </a:txBody>
                  <a:tcPr>
                    <a:solidFill>
                      <a:schemeClr val="bg2">
                        <a:lumMod val="50000"/>
                      </a:schemeClr>
                    </a:solidFill>
                  </a:tcPr>
                </a:tc>
                <a:tc>
                  <a:txBody>
                    <a:bodyPr/>
                    <a:lstStyle/>
                    <a:p>
                      <a:endParaRPr lang="en-IE" sz="1400" b="1" i="1" dirty="0">
                        <a:solidFill>
                          <a:schemeClr val="bg1"/>
                        </a:solidFill>
                      </a:endParaRPr>
                    </a:p>
                  </a:txBody>
                  <a:tcPr>
                    <a:solidFill>
                      <a:schemeClr val="bg2">
                        <a:lumMod val="50000"/>
                      </a:schemeClr>
                    </a:solidFill>
                  </a:tcPr>
                </a:tc>
                <a:tc>
                  <a:txBody>
                    <a:bodyPr/>
                    <a:lstStyle/>
                    <a:p>
                      <a:pPr algn="l"/>
                      <a:endParaRPr lang="en-IE" sz="1200" b="1" i="1" dirty="0">
                        <a:solidFill>
                          <a:schemeClr val="bg1"/>
                        </a:solidFill>
                      </a:endParaRPr>
                    </a:p>
                  </a:txBody>
                  <a:tcPr>
                    <a:solidFill>
                      <a:schemeClr val="bg2">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IE" sz="1400" b="0" kern="1200" dirty="0">
                        <a:solidFill>
                          <a:schemeClr val="dk1"/>
                        </a:solidFill>
                        <a:latin typeface="+mn-lt"/>
                        <a:ea typeface="+mn-ea"/>
                        <a:cs typeface="Arial" panose="020B0604020202020204" pitchFamily="34" charset="0"/>
                      </a:endParaRPr>
                    </a:p>
                  </a:txBody>
                  <a:tcPr>
                    <a:solidFill>
                      <a:schemeClr val="bg2">
                        <a:lumMod val="50000"/>
                      </a:schemeClr>
                    </a:solidFill>
                  </a:tcPr>
                </a:tc>
              </a:tr>
              <a:tr h="281504">
                <a:tc>
                  <a:txBody>
                    <a:bodyPr/>
                    <a:lstStyle/>
                    <a:p>
                      <a:pPr algn="l"/>
                      <a:r>
                        <a:rPr lang="en-IE" sz="1400" b="0" dirty="0" smtClean="0">
                          <a:latin typeface="+mn-lt"/>
                          <a:cs typeface="Arial" panose="020B0604020202020204" pitchFamily="34" charset="0"/>
                        </a:rPr>
                        <a:t>Ramping Policy</a:t>
                      </a:r>
                      <a:endParaRPr lang="en-IE" sz="1400" b="0" dirty="0">
                        <a:latin typeface="+mn-lt"/>
                        <a:cs typeface="Arial" panose="020B0604020202020204" pitchFamily="34" charset="0"/>
                      </a:endParaRPr>
                    </a:p>
                  </a:txBody>
                  <a:tcPr marL="86171" marR="86171" anchor="ctr">
                    <a:solidFill>
                      <a:srgbClr val="DDD9C3"/>
                    </a:solidFill>
                  </a:tcPr>
                </a:tc>
                <a:tc>
                  <a:txBody>
                    <a:bodyPr/>
                    <a:lstStyle/>
                    <a:p>
                      <a:pPr algn="ctr"/>
                      <a:endParaRPr lang="en-IE" sz="1400" b="0" dirty="0">
                        <a:latin typeface="+mn-lt"/>
                        <a:cs typeface="Arial" panose="020B0604020202020204" pitchFamily="34" charset="0"/>
                      </a:endParaRPr>
                    </a:p>
                  </a:txBody>
                  <a:tcPr>
                    <a:solidFill>
                      <a:srgbClr val="92D050"/>
                    </a:solidFill>
                  </a:tcPr>
                </a:tc>
                <a:tc>
                  <a:txBody>
                    <a:bodyPr/>
                    <a:lstStyle/>
                    <a:p>
                      <a:pPr algn="l"/>
                      <a:r>
                        <a:rPr lang="en-IE" sz="1200" b="0" dirty="0" smtClean="0">
                          <a:latin typeface="+mn-lt"/>
                          <a:cs typeface="Arial" panose="020B0604020202020204" pitchFamily="34" charset="0"/>
                        </a:rPr>
                        <a:t>Completed in March 2018</a:t>
                      </a:r>
                      <a:endParaRPr lang="en-IE" sz="1200" b="0" dirty="0">
                        <a:latin typeface="+mn-lt"/>
                        <a:cs typeface="Arial" panose="020B0604020202020204" pitchFamily="34" charset="0"/>
                      </a:endParaRPr>
                    </a:p>
                  </a:txBody>
                  <a:tcPr>
                    <a:solidFill>
                      <a:srgbClr val="DDD9C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Q1 2018</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r h="281504">
                <a:tc>
                  <a:txBody>
                    <a:bodyPr/>
                    <a:lstStyle/>
                    <a:p>
                      <a:pPr algn="l"/>
                      <a:r>
                        <a:rPr lang="en-IE" sz="1400" b="0" dirty="0" smtClean="0">
                          <a:latin typeface="+mn-lt"/>
                          <a:cs typeface="Arial" panose="020B0604020202020204" pitchFamily="34" charset="0"/>
                        </a:rPr>
                        <a:t>SNSP 70% Policy</a:t>
                      </a:r>
                      <a:endParaRPr lang="en-IE" sz="1400" b="0" dirty="0">
                        <a:latin typeface="+mn-lt"/>
                        <a:cs typeface="Arial" panose="020B0604020202020204" pitchFamily="34" charset="0"/>
                      </a:endParaRPr>
                    </a:p>
                  </a:txBody>
                  <a:tcPr marL="86171" marR="86171" anchor="ctr">
                    <a:solidFill>
                      <a:srgbClr val="DDD9C3"/>
                    </a:solidFill>
                  </a:tcPr>
                </a:tc>
                <a:tc>
                  <a:txBody>
                    <a:bodyPr/>
                    <a:lstStyle/>
                    <a:p>
                      <a:pPr algn="ctr"/>
                      <a:endParaRPr lang="en-IE" sz="1400" b="0" dirty="0">
                        <a:latin typeface="+mn-lt"/>
                        <a:cs typeface="Arial" panose="020B0604020202020204" pitchFamily="34" charset="0"/>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dirty="0" smtClean="0">
                          <a:latin typeface="+mn-lt"/>
                          <a:cs typeface="Arial" panose="020B0604020202020204" pitchFamily="34" charset="0"/>
                        </a:rPr>
                        <a:t>Studies underway</a:t>
                      </a:r>
                      <a:r>
                        <a:rPr lang="en-IE" sz="1200" b="0" baseline="0" dirty="0" smtClean="0">
                          <a:latin typeface="+mn-lt"/>
                          <a:cs typeface="Arial" panose="020B0604020202020204" pitchFamily="34" charset="0"/>
                        </a:rPr>
                        <a:t> </a:t>
                      </a:r>
                      <a:r>
                        <a:rPr lang="en-IE" sz="1200" b="0" dirty="0" smtClean="0">
                          <a:latin typeface="+mn-lt"/>
                          <a:cs typeface="Arial" panose="020B0604020202020204" pitchFamily="34" charset="0"/>
                        </a:rPr>
                        <a:t>for 70% SNSP Policy</a:t>
                      </a:r>
                      <a:r>
                        <a:rPr lang="en-IE" sz="1200" b="0" baseline="0" dirty="0" smtClean="0">
                          <a:latin typeface="+mn-lt"/>
                          <a:cs typeface="Arial" panose="020B0604020202020204" pitchFamily="34" charset="0"/>
                        </a:rPr>
                        <a:t> </a:t>
                      </a:r>
                      <a:r>
                        <a:rPr lang="en-IE" sz="1200" b="0" dirty="0" smtClean="0">
                          <a:latin typeface="+mn-lt"/>
                          <a:cs typeface="Arial" panose="020B0604020202020204" pitchFamily="34" charset="0"/>
                        </a:rPr>
                        <a:t>need by Q1 2020</a:t>
                      </a:r>
                    </a:p>
                  </a:txBody>
                  <a:tcPr>
                    <a:solidFill>
                      <a:srgbClr val="DDD9C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Q1 2020</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r h="304800">
                <a:tc>
                  <a:txBody>
                    <a:bodyPr/>
                    <a:lstStyle/>
                    <a:p>
                      <a:pPr algn="l"/>
                      <a:r>
                        <a:rPr lang="en-IE" sz="1400" b="0" dirty="0" smtClean="0">
                          <a:latin typeface="+mn-lt"/>
                          <a:cs typeface="Arial" panose="020B0604020202020204" pitchFamily="34" charset="0"/>
                        </a:rPr>
                        <a:t>Operational Reserves Policy</a:t>
                      </a:r>
                      <a:endParaRPr lang="en-IE" sz="1400" b="0" dirty="0">
                        <a:latin typeface="+mn-lt"/>
                        <a:cs typeface="Arial" panose="020B0604020202020204" pitchFamily="34" charset="0"/>
                      </a:endParaRPr>
                    </a:p>
                  </a:txBody>
                  <a:tcPr marL="86171" marR="86171" anchor="ctr">
                    <a:solidFill>
                      <a:srgbClr val="DDD9C3"/>
                    </a:solidFill>
                  </a:tcPr>
                </a:tc>
                <a:tc>
                  <a:txBody>
                    <a:bodyPr/>
                    <a:lstStyle/>
                    <a:p>
                      <a:pPr algn="ctr"/>
                      <a:endParaRPr lang="en-IE" sz="1400" b="0" dirty="0">
                        <a:latin typeface="+mn-lt"/>
                        <a:cs typeface="Arial" panose="020B0604020202020204" pitchFamily="34" charset="0"/>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dirty="0" smtClean="0">
                          <a:latin typeface="+mn-lt"/>
                          <a:cs typeface="Arial" panose="020B0604020202020204" pitchFamily="34" charset="0"/>
                        </a:rPr>
                        <a:t>Study</a:t>
                      </a:r>
                      <a:r>
                        <a:rPr lang="en-IE" sz="1200" b="0" baseline="0" dirty="0" smtClean="0">
                          <a:latin typeface="+mn-lt"/>
                          <a:cs typeface="Arial" panose="020B0604020202020204" pitchFamily="34" charset="0"/>
                        </a:rPr>
                        <a:t> underway - policy needed for phase 2 of </a:t>
                      </a:r>
                      <a:r>
                        <a:rPr lang="en-IE" sz="1200" b="0" baseline="0" dirty="0" err="1" smtClean="0">
                          <a:latin typeface="+mn-lt"/>
                          <a:cs typeface="Arial" panose="020B0604020202020204" pitchFamily="34" charset="0"/>
                        </a:rPr>
                        <a:t>RoCof</a:t>
                      </a:r>
                      <a:r>
                        <a:rPr lang="en-IE" sz="1200" b="0" baseline="0" dirty="0" smtClean="0">
                          <a:latin typeface="+mn-lt"/>
                          <a:cs typeface="Arial" panose="020B0604020202020204" pitchFamily="34" charset="0"/>
                        </a:rPr>
                        <a:t> Trial  Q1 2020</a:t>
                      </a:r>
                      <a:endParaRPr lang="en-IE" sz="1200" b="0" dirty="0" smtClean="0">
                        <a:latin typeface="+mn-lt"/>
                        <a:cs typeface="Arial" panose="020B0604020202020204" pitchFamily="34" charset="0"/>
                      </a:endParaRPr>
                    </a:p>
                  </a:txBody>
                  <a:tcPr>
                    <a:solidFill>
                      <a:srgbClr val="DDD9C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Q1 2020</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r h="446789">
                <a:tc>
                  <a:txBody>
                    <a:bodyPr/>
                    <a:lstStyle/>
                    <a:p>
                      <a:pPr algn="l"/>
                      <a:r>
                        <a:rPr lang="en-IE" sz="1400" b="0" dirty="0" smtClean="0">
                          <a:latin typeface="+mn-lt"/>
                          <a:cs typeface="Arial" panose="020B0604020202020204" pitchFamily="34" charset="0"/>
                        </a:rPr>
                        <a:t>RoCoF</a:t>
                      </a:r>
                      <a:r>
                        <a:rPr lang="en-IE" sz="1400" b="0" baseline="0" dirty="0" smtClean="0">
                          <a:latin typeface="+mn-lt"/>
                          <a:cs typeface="Arial" panose="020B0604020202020204" pitchFamily="34" charset="0"/>
                        </a:rPr>
                        <a:t> &amp; Inertia Floor Policy</a:t>
                      </a:r>
                      <a:endParaRPr lang="en-IE" sz="1400" b="0" dirty="0">
                        <a:latin typeface="+mn-lt"/>
                        <a:cs typeface="Arial" panose="020B0604020202020204" pitchFamily="34" charset="0"/>
                      </a:endParaRPr>
                    </a:p>
                  </a:txBody>
                  <a:tcPr marL="86171" marR="86171" anchor="ctr">
                    <a:solidFill>
                      <a:srgbClr val="DDD9C3"/>
                    </a:solidFill>
                  </a:tcPr>
                </a:tc>
                <a:tc>
                  <a:txBody>
                    <a:bodyPr/>
                    <a:lstStyle/>
                    <a:p>
                      <a:pPr algn="ctr"/>
                      <a:endParaRPr lang="en-IE" sz="1400" kern="1200" dirty="0">
                        <a:solidFill>
                          <a:schemeClr val="dk1"/>
                        </a:solidFill>
                        <a:latin typeface="+mn-lt"/>
                        <a:ea typeface="+mn-ea"/>
                        <a:cs typeface="+mn-cs"/>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dirty="0" smtClean="0">
                          <a:latin typeface="+mn-lt"/>
                          <a:cs typeface="Arial" panose="020B0604020202020204" pitchFamily="34" charset="0"/>
                        </a:rPr>
                        <a:t>Study</a:t>
                      </a:r>
                      <a:r>
                        <a:rPr lang="en-IE" sz="1200" b="0" baseline="0" dirty="0" smtClean="0">
                          <a:latin typeface="+mn-lt"/>
                          <a:cs typeface="Arial" panose="020B0604020202020204" pitchFamily="34" charset="0"/>
                        </a:rPr>
                        <a:t> underway  - Policy needed in advance  of </a:t>
                      </a:r>
                    </a:p>
                    <a:p>
                      <a:pPr marL="0" marR="0" indent="0" algn="l" defTabSz="457200" rtl="0" eaLnBrk="1" fontAlgn="auto" latinLnBrk="0" hangingPunct="1">
                        <a:lnSpc>
                          <a:spcPct val="100000"/>
                        </a:lnSpc>
                        <a:spcBef>
                          <a:spcPts val="0"/>
                        </a:spcBef>
                        <a:spcAft>
                          <a:spcPts val="0"/>
                        </a:spcAft>
                        <a:buClrTx/>
                        <a:buSzTx/>
                        <a:buFontTx/>
                        <a:buNone/>
                        <a:tabLst/>
                        <a:defRPr/>
                      </a:pPr>
                      <a:r>
                        <a:rPr lang="en-IE" sz="1200" b="0" baseline="0" dirty="0" err="1" smtClean="0">
                          <a:latin typeface="+mn-lt"/>
                          <a:cs typeface="Arial" panose="020B0604020202020204" pitchFamily="34" charset="0"/>
                        </a:rPr>
                        <a:t>RoCoF</a:t>
                      </a:r>
                      <a:r>
                        <a:rPr lang="en-IE" sz="1200" b="0" baseline="0" dirty="0" smtClean="0">
                          <a:latin typeface="+mn-lt"/>
                          <a:cs typeface="Arial" panose="020B0604020202020204" pitchFamily="34" charset="0"/>
                        </a:rPr>
                        <a:t> Trial phase 1 Q3 2019</a:t>
                      </a:r>
                      <a:endParaRPr lang="en-IE" sz="1200" b="0" dirty="0" smtClean="0">
                        <a:latin typeface="+mn-lt"/>
                        <a:cs typeface="Arial" panose="020B0604020202020204" pitchFamily="34" charset="0"/>
                      </a:endParaRPr>
                    </a:p>
                  </a:txBody>
                  <a:tcPr>
                    <a:solidFill>
                      <a:srgbClr val="DDD9C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Q3 2019</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r h="281504">
                <a:tc>
                  <a:txBody>
                    <a:bodyPr/>
                    <a:lstStyle/>
                    <a:p>
                      <a:r>
                        <a:rPr lang="en-IE" sz="1400" b="1" i="1" dirty="0" smtClean="0">
                          <a:solidFill>
                            <a:schemeClr val="bg1"/>
                          </a:solidFill>
                        </a:rPr>
                        <a:t>Control Centr</a:t>
                      </a:r>
                      <a:r>
                        <a:rPr lang="en-IE" sz="1400" b="1" i="1" baseline="0" dirty="0" smtClean="0">
                          <a:solidFill>
                            <a:schemeClr val="bg1"/>
                          </a:solidFill>
                        </a:rPr>
                        <a:t>e Tools</a:t>
                      </a:r>
                      <a:endParaRPr lang="en-IE" sz="1400" b="1" i="1" dirty="0">
                        <a:solidFill>
                          <a:schemeClr val="bg1"/>
                        </a:solidFill>
                      </a:endParaRPr>
                    </a:p>
                  </a:txBody>
                  <a:tcPr>
                    <a:solidFill>
                      <a:schemeClr val="bg2">
                        <a:lumMod val="50000"/>
                      </a:schemeClr>
                    </a:solidFill>
                  </a:tcPr>
                </a:tc>
                <a:tc>
                  <a:txBody>
                    <a:bodyPr/>
                    <a:lstStyle/>
                    <a:p>
                      <a:endParaRPr lang="en-IE" sz="1400" b="1" i="1" dirty="0">
                        <a:solidFill>
                          <a:schemeClr val="bg1"/>
                        </a:solidFill>
                      </a:endParaRPr>
                    </a:p>
                  </a:txBody>
                  <a:tcPr>
                    <a:solidFill>
                      <a:schemeClr val="bg2">
                        <a:lumMod val="50000"/>
                      </a:schemeClr>
                    </a:solidFill>
                  </a:tcPr>
                </a:tc>
                <a:tc>
                  <a:txBody>
                    <a:bodyPr/>
                    <a:lstStyle/>
                    <a:p>
                      <a:pPr algn="l"/>
                      <a:endParaRPr lang="en-IE" sz="1200" b="1" i="1" dirty="0">
                        <a:solidFill>
                          <a:schemeClr val="bg1"/>
                        </a:solidFill>
                      </a:endParaRPr>
                    </a:p>
                  </a:txBody>
                  <a:tcPr>
                    <a:solidFill>
                      <a:schemeClr val="bg2">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IE" sz="1400" b="0" kern="1200" dirty="0">
                        <a:solidFill>
                          <a:schemeClr val="dk1"/>
                        </a:solidFill>
                        <a:latin typeface="+mn-lt"/>
                        <a:ea typeface="+mn-ea"/>
                        <a:cs typeface="Arial" panose="020B0604020202020204" pitchFamily="34" charset="0"/>
                      </a:endParaRPr>
                    </a:p>
                  </a:txBody>
                  <a:tcPr>
                    <a:solidFill>
                      <a:schemeClr val="bg2">
                        <a:lumMod val="50000"/>
                      </a:schemeClr>
                    </a:solidFill>
                  </a:tcPr>
                </a:tc>
              </a:tr>
              <a:tr h="289560">
                <a:tc>
                  <a:txBody>
                    <a:bodyPr/>
                    <a:lstStyle/>
                    <a:p>
                      <a:pPr algn="l"/>
                      <a:r>
                        <a:rPr lang="en-IE" sz="1400" b="0" dirty="0" smtClean="0">
                          <a:latin typeface="+mn-lt"/>
                          <a:cs typeface="Arial" panose="020B0604020202020204" pitchFamily="34" charset="0"/>
                        </a:rPr>
                        <a:t>Ramping Tool</a:t>
                      </a:r>
                      <a:endParaRPr lang="en-IE" sz="1400" b="0" dirty="0">
                        <a:latin typeface="+mn-lt"/>
                        <a:cs typeface="Arial" panose="020B0604020202020204" pitchFamily="34" charset="0"/>
                      </a:endParaRPr>
                    </a:p>
                  </a:txBody>
                  <a:tcPr marL="86171" marR="86171" anchor="ctr">
                    <a:solidFill>
                      <a:srgbClr val="DDD9C3"/>
                    </a:solidFill>
                  </a:tcPr>
                </a:tc>
                <a:tc>
                  <a:txBody>
                    <a:bodyPr/>
                    <a:lstStyle/>
                    <a:p>
                      <a:pPr marL="0" algn="l" defTabSz="457200" rtl="0" eaLnBrk="1" latinLnBrk="0" hangingPunct="1"/>
                      <a:endParaRPr lang="en-IE" sz="1400" kern="1200" dirty="0">
                        <a:solidFill>
                          <a:schemeClr val="dk1"/>
                        </a:solidFill>
                        <a:latin typeface="+mn-lt"/>
                        <a:ea typeface="+mn-ea"/>
                        <a:cs typeface="+mn-cs"/>
                      </a:endParaRPr>
                    </a:p>
                  </a:txBody>
                  <a:tcPr>
                    <a:solidFill>
                      <a:srgbClr val="FFC0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mn-lt"/>
                          <a:cs typeface="Arial" panose="020B0604020202020204" pitchFamily="34" charset="0"/>
                        </a:rPr>
                        <a:t>Order of magnitude assessment form</a:t>
                      </a:r>
                      <a:r>
                        <a:rPr lang="en-US" sz="1200" b="0" baseline="0" dirty="0" smtClean="0">
                          <a:latin typeface="+mn-lt"/>
                          <a:cs typeface="Arial" panose="020B0604020202020204" pitchFamily="34" charset="0"/>
                        </a:rPr>
                        <a:t> Vendor Under way,  confirmation of delivery dates expected with assessment </a:t>
                      </a:r>
                      <a:endParaRPr lang="en-IE" sz="1200" b="0" dirty="0" smtClean="0">
                        <a:latin typeface="+mn-lt"/>
                        <a:cs typeface="Arial" panose="020B0604020202020204" pitchFamily="34" charset="0"/>
                      </a:endParaRPr>
                    </a:p>
                  </a:txBody>
                  <a:tcP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Q4 2019</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r h="281504">
                <a:tc>
                  <a:txBody>
                    <a:bodyPr/>
                    <a:lstStyle/>
                    <a:p>
                      <a:pPr algn="l"/>
                      <a:r>
                        <a:rPr lang="en-IE" sz="1400" b="0" dirty="0" smtClean="0">
                          <a:latin typeface="+mn-lt"/>
                          <a:cs typeface="Arial" panose="020B0604020202020204" pitchFamily="34" charset="0"/>
                        </a:rPr>
                        <a:t>Look</a:t>
                      </a:r>
                      <a:r>
                        <a:rPr lang="en-IE" sz="1400" b="0" baseline="0" dirty="0" smtClean="0">
                          <a:latin typeface="+mn-lt"/>
                          <a:cs typeface="Arial" panose="020B0604020202020204" pitchFamily="34" charset="0"/>
                        </a:rPr>
                        <a:t> Ahead WSAT</a:t>
                      </a:r>
                      <a:endParaRPr lang="en-IE" sz="1400" b="0" dirty="0">
                        <a:latin typeface="+mn-lt"/>
                        <a:cs typeface="Arial" panose="020B0604020202020204" pitchFamily="34" charset="0"/>
                      </a:endParaRPr>
                    </a:p>
                  </a:txBody>
                  <a:tcPr marL="86171" marR="86171" anchor="ctr">
                    <a:solidFill>
                      <a:schemeClr val="bg2">
                        <a:lumMod val="90000"/>
                      </a:schemeClr>
                    </a:solidFill>
                  </a:tcPr>
                </a:tc>
                <a:tc>
                  <a:txBody>
                    <a:bodyPr/>
                    <a:lstStyle/>
                    <a:p>
                      <a:pPr algn="ctr"/>
                      <a:endParaRPr lang="en-IE" sz="1400" b="0" dirty="0">
                        <a:latin typeface="+mn-lt"/>
                        <a:cs typeface="Arial" panose="020B0604020202020204" pitchFamily="34" charset="0"/>
                      </a:endParaRPr>
                    </a:p>
                  </a:txBody>
                  <a:tcPr>
                    <a:solidFill>
                      <a:srgbClr val="FFC0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mn-lt"/>
                          <a:cs typeface="Arial" panose="020B0604020202020204" pitchFamily="34" charset="0"/>
                        </a:rPr>
                        <a:t>PQQ has been completed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mn-lt"/>
                          <a:cs typeface="Arial" panose="020B0604020202020204" pitchFamily="34" charset="0"/>
                        </a:rPr>
                        <a:t>Tender documentation Approved</a:t>
                      </a:r>
                      <a:r>
                        <a:rPr lang="en-US" sz="1200" b="0" baseline="0" dirty="0" smtClean="0">
                          <a:solidFill>
                            <a:schemeClr val="tx1"/>
                          </a:solidFill>
                          <a:latin typeface="+mn-lt"/>
                          <a:cs typeface="Arial" panose="020B0604020202020204" pitchFamily="34" charset="0"/>
                        </a:rPr>
                        <a:t> </a:t>
                      </a:r>
                      <a:endParaRPr lang="en-US" sz="1200" b="0" dirty="0" smtClean="0">
                        <a:solidFill>
                          <a:schemeClr val="tx1"/>
                        </a:solidFill>
                        <a:latin typeface="+mn-lt"/>
                        <a:cs typeface="Arial" panose="020B0604020202020204" pitchFamily="34" charset="0"/>
                      </a:endParaRPr>
                    </a:p>
                  </a:txBody>
                  <a:tcP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 Q4 2019</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r h="281504">
                <a:tc>
                  <a:txBody>
                    <a:bodyPr/>
                    <a:lstStyle/>
                    <a:p>
                      <a:r>
                        <a:rPr lang="en-IE" sz="1400" b="1" i="1" dirty="0" smtClean="0">
                          <a:solidFill>
                            <a:schemeClr val="bg1"/>
                          </a:solidFill>
                        </a:rPr>
                        <a:t>System</a:t>
                      </a:r>
                      <a:r>
                        <a:rPr lang="en-IE" sz="1400" b="1" i="1" baseline="0" dirty="0" smtClean="0">
                          <a:solidFill>
                            <a:schemeClr val="bg1"/>
                          </a:solidFill>
                        </a:rPr>
                        <a:t> Services</a:t>
                      </a:r>
                      <a:endParaRPr lang="en-IE" sz="1400" b="1" i="1" dirty="0">
                        <a:solidFill>
                          <a:schemeClr val="bg1"/>
                        </a:solidFill>
                      </a:endParaRPr>
                    </a:p>
                  </a:txBody>
                  <a:tcPr>
                    <a:solidFill>
                      <a:schemeClr val="bg2">
                        <a:lumMod val="50000"/>
                      </a:schemeClr>
                    </a:solidFill>
                  </a:tcPr>
                </a:tc>
                <a:tc>
                  <a:txBody>
                    <a:bodyPr/>
                    <a:lstStyle/>
                    <a:p>
                      <a:endParaRPr lang="en-IE" sz="1400" b="1" i="1" dirty="0">
                        <a:solidFill>
                          <a:schemeClr val="bg1"/>
                        </a:solidFill>
                      </a:endParaRPr>
                    </a:p>
                  </a:txBody>
                  <a:tcPr>
                    <a:solidFill>
                      <a:schemeClr val="bg2">
                        <a:lumMod val="50000"/>
                      </a:schemeClr>
                    </a:solidFill>
                  </a:tcPr>
                </a:tc>
                <a:tc>
                  <a:txBody>
                    <a:bodyPr/>
                    <a:lstStyle/>
                    <a:p>
                      <a:pPr algn="l"/>
                      <a:endParaRPr lang="en-IE" sz="1200" b="1" i="1" dirty="0">
                        <a:solidFill>
                          <a:schemeClr val="bg1"/>
                        </a:solidFill>
                      </a:endParaRPr>
                    </a:p>
                  </a:txBody>
                  <a:tcPr>
                    <a:solidFill>
                      <a:schemeClr val="bg2">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IE" sz="1400" b="0" kern="1200" dirty="0">
                        <a:solidFill>
                          <a:schemeClr val="dk1"/>
                        </a:solidFill>
                        <a:latin typeface="+mn-lt"/>
                        <a:ea typeface="+mn-ea"/>
                        <a:cs typeface="Arial" panose="020B0604020202020204" pitchFamily="34" charset="0"/>
                      </a:endParaRPr>
                    </a:p>
                  </a:txBody>
                  <a:tcPr>
                    <a:solidFill>
                      <a:schemeClr val="bg2">
                        <a:lumMod val="50000"/>
                      </a:schemeClr>
                    </a:solidFill>
                  </a:tcPr>
                </a:tc>
              </a:tr>
              <a:tr h="288685">
                <a:tc>
                  <a:txBody>
                    <a:bodyPr/>
                    <a:lstStyle/>
                    <a:p>
                      <a:r>
                        <a:rPr lang="en-IE" sz="1400" b="0" i="0" dirty="0" smtClean="0">
                          <a:solidFill>
                            <a:schemeClr val="tx1"/>
                          </a:solidFill>
                        </a:rPr>
                        <a:t>Volume Uncapped</a:t>
                      </a:r>
                      <a:r>
                        <a:rPr lang="en-IE" sz="1400" b="0" i="0" baseline="0" dirty="0" smtClean="0">
                          <a:solidFill>
                            <a:schemeClr val="tx1"/>
                          </a:solidFill>
                        </a:rPr>
                        <a:t>  – Gate 1</a:t>
                      </a:r>
                    </a:p>
                    <a:p>
                      <a:r>
                        <a:rPr lang="en-IE" sz="1400" b="0" i="0" baseline="0" dirty="0" smtClean="0">
                          <a:solidFill>
                            <a:schemeClr val="tx1"/>
                          </a:solidFill>
                        </a:rPr>
                        <a:t>Volume Capped </a:t>
                      </a:r>
                      <a:endParaRPr lang="en-IE" sz="1400" b="0" i="0" dirty="0">
                        <a:solidFill>
                          <a:schemeClr val="tx1"/>
                        </a:solidFill>
                      </a:endParaRPr>
                    </a:p>
                  </a:txBody>
                  <a:tcP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IE" sz="1400" b="0" dirty="0" smtClean="0">
                        <a:latin typeface="+mn-lt"/>
                        <a:cs typeface="Arial" panose="020B0604020202020204" pitchFamily="34" charset="0"/>
                      </a:endParaRPr>
                    </a:p>
                    <a:p>
                      <a:pPr algn="ctr"/>
                      <a:endParaRPr lang="en-IE" sz="1400" b="0" kern="1200" dirty="0">
                        <a:solidFill>
                          <a:schemeClr val="dk1"/>
                        </a:solidFill>
                        <a:latin typeface="+mn-lt"/>
                        <a:ea typeface="+mn-ea"/>
                        <a:cs typeface="Arial" panose="020B0604020202020204" pitchFamily="34" charset="0"/>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dirty="0" smtClean="0">
                          <a:latin typeface="+mn-lt"/>
                          <a:cs typeface="Arial" panose="020B0604020202020204" pitchFamily="34" charset="0"/>
                        </a:rPr>
                        <a:t>Gate</a:t>
                      </a:r>
                      <a:r>
                        <a:rPr lang="en-IE" sz="1200" b="0" baseline="0" dirty="0" smtClean="0">
                          <a:latin typeface="+mn-lt"/>
                          <a:cs typeface="Arial" panose="020B0604020202020204" pitchFamily="34" charset="0"/>
                        </a:rPr>
                        <a:t> 1 under way,  The 12 products will be refreshed </a:t>
                      </a:r>
                    </a:p>
                    <a:p>
                      <a:pPr marL="0" marR="0" indent="0" algn="l" defTabSz="457200" rtl="0" eaLnBrk="1" fontAlgn="auto" latinLnBrk="0" hangingPunct="1">
                        <a:lnSpc>
                          <a:spcPct val="100000"/>
                        </a:lnSpc>
                        <a:spcBef>
                          <a:spcPts val="0"/>
                        </a:spcBef>
                        <a:spcAft>
                          <a:spcPts val="0"/>
                        </a:spcAft>
                        <a:buClrTx/>
                        <a:buSzTx/>
                        <a:buFontTx/>
                        <a:buNone/>
                        <a:tabLst/>
                        <a:defRPr/>
                      </a:pPr>
                      <a:r>
                        <a:rPr lang="en-IE" sz="1200" b="0" baseline="0" dirty="0" smtClean="0">
                          <a:latin typeface="+mn-lt"/>
                          <a:cs typeface="Arial" panose="020B0604020202020204" pitchFamily="34" charset="0"/>
                        </a:rPr>
                        <a:t>Contract execution is September 1</a:t>
                      </a:r>
                      <a:r>
                        <a:rPr lang="en-IE" sz="1200" b="0" baseline="30000" dirty="0" smtClean="0">
                          <a:latin typeface="+mn-lt"/>
                          <a:cs typeface="Arial" panose="020B0604020202020204" pitchFamily="34" charset="0"/>
                        </a:rPr>
                        <a:t>st</a:t>
                      </a:r>
                      <a:r>
                        <a:rPr lang="en-IE" sz="1200" b="0" baseline="0" dirty="0" smtClean="0">
                          <a:latin typeface="+mn-lt"/>
                          <a:cs typeface="Arial" panose="020B0604020202020204" pitchFamily="34" charset="0"/>
                        </a:rPr>
                        <a:t> 2019</a:t>
                      </a:r>
                    </a:p>
                    <a:p>
                      <a:pPr marL="0" marR="0" indent="0" algn="l" defTabSz="457200" rtl="0" eaLnBrk="1" fontAlgn="auto" latinLnBrk="0" hangingPunct="1">
                        <a:lnSpc>
                          <a:spcPct val="100000"/>
                        </a:lnSpc>
                        <a:spcBef>
                          <a:spcPts val="0"/>
                        </a:spcBef>
                        <a:spcAft>
                          <a:spcPts val="0"/>
                        </a:spcAft>
                        <a:buClrTx/>
                        <a:buSzTx/>
                        <a:buFontTx/>
                        <a:buNone/>
                        <a:tabLst/>
                        <a:defRPr/>
                      </a:pPr>
                      <a:r>
                        <a:rPr lang="en-IE" sz="1200" b="0" baseline="0" dirty="0" smtClean="0">
                          <a:latin typeface="+mn-lt"/>
                          <a:cs typeface="Arial" panose="020B0604020202020204" pitchFamily="34" charset="0"/>
                        </a:rPr>
                        <a:t>Volume Capped under way </a:t>
                      </a:r>
                    </a:p>
                    <a:p>
                      <a:pPr marL="0" marR="0" indent="0" algn="l" defTabSz="457200" rtl="0" eaLnBrk="1" fontAlgn="auto" latinLnBrk="0" hangingPunct="1">
                        <a:lnSpc>
                          <a:spcPct val="100000"/>
                        </a:lnSpc>
                        <a:spcBef>
                          <a:spcPts val="0"/>
                        </a:spcBef>
                        <a:spcAft>
                          <a:spcPts val="0"/>
                        </a:spcAft>
                        <a:buClrTx/>
                        <a:buSzTx/>
                        <a:buFontTx/>
                        <a:buNone/>
                        <a:tabLst/>
                        <a:defRPr/>
                      </a:pPr>
                      <a:r>
                        <a:rPr lang="en-IE" sz="1200" b="0" baseline="0" dirty="0" smtClean="0">
                          <a:latin typeface="+mn-lt"/>
                          <a:cs typeface="Arial" panose="020B0604020202020204" pitchFamily="34" charset="0"/>
                        </a:rPr>
                        <a:t>Contract execution is September 1</a:t>
                      </a:r>
                      <a:r>
                        <a:rPr lang="en-IE" sz="1200" b="0" baseline="30000" dirty="0" smtClean="0">
                          <a:latin typeface="+mn-lt"/>
                          <a:cs typeface="Arial" panose="020B0604020202020204" pitchFamily="34" charset="0"/>
                        </a:rPr>
                        <a:t>st</a:t>
                      </a:r>
                      <a:r>
                        <a:rPr lang="en-IE" sz="1200" b="0" baseline="0" dirty="0" smtClean="0">
                          <a:latin typeface="+mn-lt"/>
                          <a:cs typeface="Arial" panose="020B0604020202020204" pitchFamily="34" charset="0"/>
                        </a:rPr>
                        <a:t> 2019</a:t>
                      </a:r>
                    </a:p>
                  </a:txBody>
                  <a:tcP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Q3 2018</a:t>
                      </a:r>
                      <a:endParaRPr lang="en-IE" sz="1400" b="0" kern="1200" dirty="0">
                        <a:solidFill>
                          <a:schemeClr val="dk1"/>
                        </a:solidFill>
                        <a:latin typeface="+mn-lt"/>
                        <a:ea typeface="+mn-ea"/>
                        <a:cs typeface="Arial" panose="020B0604020202020204" pitchFamily="34" charset="0"/>
                      </a:endParaRPr>
                    </a:p>
                  </a:txBody>
                  <a:tcPr>
                    <a:lnR w="12700" cap="flat" cmpd="sng" algn="ctr">
                      <a:solidFill>
                        <a:schemeClr val="bg2">
                          <a:lumMod val="90000"/>
                        </a:schemeClr>
                      </a:solidFill>
                      <a:prstDash val="solid"/>
                      <a:round/>
                      <a:headEnd type="none" w="med" len="med"/>
                      <a:tailEnd type="none" w="med" len="med"/>
                    </a:lnR>
                    <a:solidFill>
                      <a:schemeClr val="bg2">
                        <a:lumMod val="90000"/>
                      </a:schemeClr>
                    </a:solidFill>
                  </a:tcPr>
                </a:tc>
              </a:tr>
            </a:tbl>
          </a:graphicData>
        </a:graphic>
      </p:graphicFrame>
    </p:spTree>
    <p:extLst>
      <p:ext uri="{BB962C8B-B14F-4D97-AF65-F5344CB8AC3E}">
        <p14:creationId xmlns:p14="http://schemas.microsoft.com/office/powerpoint/2010/main" val="16877586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46063"/>
            <a:ext cx="8153401" cy="515937"/>
          </a:xfrm>
        </p:spPr>
        <p:txBody>
          <a:bodyPr/>
          <a:lstStyle/>
          <a:p>
            <a:r>
              <a:rPr lang="en-US" dirty="0" smtClean="0"/>
              <a:t>Work Stream 2 – 70% to 75% SNSP</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000419893"/>
              </p:ext>
            </p:extLst>
          </p:nvPr>
        </p:nvGraphicFramePr>
        <p:xfrm>
          <a:off x="304800" y="838200"/>
          <a:ext cx="8305800" cy="5335680"/>
        </p:xfrm>
        <a:graphic>
          <a:graphicData uri="http://schemas.openxmlformats.org/drawingml/2006/table">
            <a:tbl>
              <a:tblPr firstRow="1" bandRow="1">
                <a:tableStyleId>{5C22544A-7EE6-4342-B048-85BDC9FD1C3A}</a:tableStyleId>
              </a:tblPr>
              <a:tblGrid>
                <a:gridCol w="2133600"/>
                <a:gridCol w="762000"/>
                <a:gridCol w="4572000"/>
                <a:gridCol w="838200"/>
              </a:tblGrid>
              <a:tr h="251599">
                <a:tc>
                  <a:txBody>
                    <a:bodyPr/>
                    <a:lstStyle/>
                    <a:p>
                      <a:r>
                        <a:rPr lang="en-IE" sz="1400" b="1" i="1" dirty="0" smtClean="0">
                          <a:solidFill>
                            <a:schemeClr val="bg1"/>
                          </a:solidFill>
                        </a:rPr>
                        <a:t>Grouping</a:t>
                      </a:r>
                      <a:r>
                        <a:rPr lang="en-IE" sz="1400" b="1" i="1" baseline="0" dirty="0" smtClean="0">
                          <a:solidFill>
                            <a:schemeClr val="bg1"/>
                          </a:solidFill>
                        </a:rPr>
                        <a:t> </a:t>
                      </a:r>
                      <a:endParaRPr lang="en-IE" sz="1400" b="1" i="1" dirty="0">
                        <a:solidFill>
                          <a:schemeClr val="bg1"/>
                        </a:solidFill>
                      </a:endParaRPr>
                    </a:p>
                  </a:txBody>
                  <a:tcPr>
                    <a:solidFill>
                      <a:schemeClr val="bg2">
                        <a:lumMod val="50000"/>
                      </a:schemeClr>
                    </a:solidFill>
                  </a:tcPr>
                </a:tc>
                <a:tc>
                  <a:txBody>
                    <a:bodyPr/>
                    <a:lstStyle/>
                    <a:p>
                      <a:r>
                        <a:rPr lang="en-IE" sz="1400" b="1" i="1" dirty="0" smtClean="0">
                          <a:solidFill>
                            <a:schemeClr val="bg1"/>
                          </a:solidFill>
                        </a:rPr>
                        <a:t>Status </a:t>
                      </a:r>
                      <a:endParaRPr lang="en-IE" sz="1400" b="1" i="1" dirty="0">
                        <a:solidFill>
                          <a:schemeClr val="bg1"/>
                        </a:solidFill>
                      </a:endParaRPr>
                    </a:p>
                  </a:txBody>
                  <a:tcPr>
                    <a:solidFill>
                      <a:schemeClr val="bg2">
                        <a:lumMod val="50000"/>
                      </a:schemeClr>
                    </a:solidFill>
                  </a:tcPr>
                </a:tc>
                <a:tc>
                  <a:txBody>
                    <a:bodyPr/>
                    <a:lstStyle/>
                    <a:p>
                      <a:pPr algn="ctr"/>
                      <a:r>
                        <a:rPr lang="en-IE" sz="1400" b="1" i="1" dirty="0" smtClean="0">
                          <a:solidFill>
                            <a:schemeClr val="bg1"/>
                          </a:solidFill>
                        </a:rPr>
                        <a:t>Update</a:t>
                      </a:r>
                      <a:r>
                        <a:rPr lang="en-IE" sz="1400" b="1" i="1" baseline="0" dirty="0" smtClean="0">
                          <a:solidFill>
                            <a:schemeClr val="bg1"/>
                          </a:solidFill>
                        </a:rPr>
                        <a:t> </a:t>
                      </a:r>
                      <a:endParaRPr lang="en-IE" sz="1400" b="1" i="1" dirty="0">
                        <a:solidFill>
                          <a:schemeClr val="bg1"/>
                        </a:solidFill>
                      </a:endParaRPr>
                    </a:p>
                  </a:txBody>
                  <a:tcPr>
                    <a:solidFill>
                      <a:schemeClr val="bg2">
                        <a:lumMod val="50000"/>
                      </a:schemeClr>
                    </a:solidFill>
                  </a:tcPr>
                </a:tc>
                <a:tc>
                  <a:txBody>
                    <a:bodyPr/>
                    <a:lstStyle/>
                    <a:p>
                      <a:r>
                        <a:rPr lang="en-IE" sz="1400" b="1" i="1" dirty="0" smtClean="0">
                          <a:solidFill>
                            <a:schemeClr val="bg1"/>
                          </a:solidFill>
                        </a:rPr>
                        <a:t>Delivery</a:t>
                      </a:r>
                      <a:endParaRPr lang="en-IE" sz="1400" b="1" i="1" dirty="0">
                        <a:solidFill>
                          <a:schemeClr val="bg1"/>
                        </a:solidFill>
                      </a:endParaRPr>
                    </a:p>
                  </a:txBody>
                  <a:tcPr>
                    <a:solidFill>
                      <a:schemeClr val="bg2">
                        <a:lumMod val="50000"/>
                      </a:schemeClr>
                    </a:solidFill>
                  </a:tcPr>
                </a:tc>
              </a:tr>
              <a:tr h="25159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400" b="1" i="1" dirty="0" smtClean="0">
                          <a:solidFill>
                            <a:schemeClr val="bg1"/>
                          </a:solidFill>
                        </a:rPr>
                        <a:t>Operational Change</a:t>
                      </a:r>
                    </a:p>
                  </a:txBody>
                  <a:tcPr>
                    <a:solidFill>
                      <a:schemeClr val="bg2">
                        <a:lumMod val="50000"/>
                      </a:schemeClr>
                    </a:solidFill>
                  </a:tcPr>
                </a:tc>
                <a:tc>
                  <a:txBody>
                    <a:bodyPr/>
                    <a:lstStyle/>
                    <a:p>
                      <a:endParaRPr lang="en-IE" sz="1400" b="1" i="1" dirty="0">
                        <a:solidFill>
                          <a:schemeClr val="bg1"/>
                        </a:solidFill>
                      </a:endParaRPr>
                    </a:p>
                  </a:txBody>
                  <a:tcPr>
                    <a:solidFill>
                      <a:schemeClr val="bg2">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IE" sz="1400" b="1" i="1" dirty="0">
                        <a:solidFill>
                          <a:schemeClr val="bg1"/>
                        </a:solidFill>
                      </a:endParaRPr>
                    </a:p>
                  </a:txBody>
                  <a:tcPr>
                    <a:solidFill>
                      <a:schemeClr val="bg2">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IE" sz="1400" b="0" kern="1200" dirty="0">
                        <a:solidFill>
                          <a:schemeClr val="dk1"/>
                        </a:solidFill>
                        <a:latin typeface="+mn-lt"/>
                        <a:ea typeface="+mn-ea"/>
                        <a:cs typeface="Arial" panose="020B0604020202020204" pitchFamily="34" charset="0"/>
                      </a:endParaRPr>
                    </a:p>
                  </a:txBody>
                  <a:tcPr>
                    <a:solidFill>
                      <a:schemeClr val="bg2">
                        <a:lumMod val="50000"/>
                      </a:schemeClr>
                    </a:solidFill>
                  </a:tcPr>
                </a:tc>
              </a:tr>
              <a:tr h="326472">
                <a:tc>
                  <a:txBody>
                    <a:bodyPr/>
                    <a:lstStyle/>
                    <a:p>
                      <a:pPr marL="0" marR="0">
                        <a:spcBef>
                          <a:spcPts val="0"/>
                        </a:spcBef>
                        <a:spcAft>
                          <a:spcPts val="0"/>
                        </a:spcAft>
                      </a:pPr>
                      <a:r>
                        <a:rPr lang="en-IE" sz="1400" dirty="0">
                          <a:solidFill>
                            <a:srgbClr val="000000"/>
                          </a:solidFill>
                          <a:effectLst/>
                          <a:latin typeface="Calibri"/>
                          <a:ea typeface="Calibri"/>
                          <a:cs typeface="Times New Roman"/>
                        </a:rPr>
                        <a:t>Implement OFGS enduring</a:t>
                      </a:r>
                      <a:endParaRPr lang="en-IE" sz="1100" dirty="0">
                        <a:effectLst/>
                        <a:latin typeface="Calibri"/>
                        <a:ea typeface="Calibri"/>
                        <a:cs typeface="Times New Roman"/>
                      </a:endParaRPr>
                    </a:p>
                  </a:txBody>
                  <a:tcPr>
                    <a:solidFill>
                      <a:schemeClr val="bg2">
                        <a:lumMod val="90000"/>
                      </a:schemeClr>
                    </a:solidFill>
                  </a:tcPr>
                </a:tc>
                <a:tc>
                  <a:txBody>
                    <a:bodyPr/>
                    <a:lstStyle/>
                    <a:p>
                      <a:endParaRPr lang="en-IE" sz="1000" dirty="0">
                        <a:effectLst/>
                        <a:latin typeface="Times New Roman"/>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kern="1200" dirty="0">
                          <a:solidFill>
                            <a:schemeClr val="dk1"/>
                          </a:solidFill>
                          <a:latin typeface="+mn-lt"/>
                          <a:ea typeface="+mn-ea"/>
                          <a:cs typeface="Arial" panose="020B0604020202020204" pitchFamily="34" charset="0"/>
                        </a:rPr>
                        <a:t>Studies have initiated and on schedule to be completed in late Q1/early Q2 2019. Rollout of new settings to being following this.</a:t>
                      </a:r>
                    </a:p>
                  </a:txBody>
                  <a:tcPr>
                    <a:solidFill>
                      <a:schemeClr val="bg2">
                        <a:lumMod val="90000"/>
                      </a:schemeClr>
                    </a:solidFill>
                  </a:tcPr>
                </a:tc>
                <a:tc>
                  <a:txBody>
                    <a:bodyPr/>
                    <a:lstStyle/>
                    <a:p>
                      <a:pPr marL="0" marR="0">
                        <a:spcBef>
                          <a:spcPts val="0"/>
                        </a:spcBef>
                        <a:spcAft>
                          <a:spcPts val="0"/>
                        </a:spcAft>
                      </a:pPr>
                      <a:r>
                        <a:rPr lang="en-IE" sz="1400" dirty="0">
                          <a:solidFill>
                            <a:srgbClr val="000000"/>
                          </a:solidFill>
                          <a:effectLst/>
                          <a:latin typeface="Calibri"/>
                          <a:ea typeface="Calibri"/>
                          <a:cs typeface="Times New Roman"/>
                        </a:rPr>
                        <a:t>Q4 2019</a:t>
                      </a:r>
                      <a:endParaRPr lang="en-IE" sz="1100" dirty="0">
                        <a:effectLst/>
                        <a:latin typeface="Calibri"/>
                        <a:ea typeface="Calibri"/>
                        <a:cs typeface="Times New Roman"/>
                      </a:endParaRPr>
                    </a:p>
                  </a:txBody>
                  <a:tcPr>
                    <a:solidFill>
                      <a:schemeClr val="bg2">
                        <a:lumMod val="90000"/>
                      </a:schemeClr>
                    </a:solidFill>
                  </a:tcPr>
                </a:tc>
              </a:tr>
              <a:tr h="381000">
                <a:tc>
                  <a:txBody>
                    <a:bodyPr/>
                    <a:lstStyle/>
                    <a:p>
                      <a:pPr marL="0" marR="0">
                        <a:spcBef>
                          <a:spcPts val="0"/>
                        </a:spcBef>
                        <a:spcAft>
                          <a:spcPts val="0"/>
                        </a:spcAft>
                      </a:pPr>
                      <a:r>
                        <a:rPr lang="en-IE" sz="1400" dirty="0">
                          <a:solidFill>
                            <a:srgbClr val="000000"/>
                          </a:solidFill>
                          <a:effectLst/>
                          <a:latin typeface="Calibri"/>
                          <a:ea typeface="Calibri"/>
                          <a:cs typeface="Times New Roman"/>
                        </a:rPr>
                        <a:t>Inertia Floor </a:t>
                      </a:r>
                      <a:r>
                        <a:rPr lang="en-IE" sz="1400" dirty="0" smtClean="0">
                          <a:solidFill>
                            <a:srgbClr val="000000"/>
                          </a:solidFill>
                          <a:effectLst/>
                          <a:latin typeface="Calibri"/>
                          <a:ea typeface="Calibri"/>
                          <a:cs typeface="Times New Roman"/>
                        </a:rPr>
                        <a:t> </a:t>
                      </a:r>
                      <a:r>
                        <a:rPr lang="en-IE" sz="1400" dirty="0">
                          <a:solidFill>
                            <a:srgbClr val="000000"/>
                          </a:solidFill>
                          <a:effectLst/>
                          <a:latin typeface="Calibri"/>
                          <a:ea typeface="Calibri"/>
                          <a:cs typeface="Times New Roman"/>
                        </a:rPr>
                        <a:t>17,500 </a:t>
                      </a:r>
                      <a:r>
                        <a:rPr lang="en-IE" sz="1400" dirty="0" smtClean="0">
                          <a:solidFill>
                            <a:srgbClr val="000000"/>
                          </a:solidFill>
                          <a:effectLst/>
                          <a:latin typeface="Calibri"/>
                          <a:ea typeface="Calibri"/>
                          <a:cs typeface="Times New Roman"/>
                        </a:rPr>
                        <a:t>MWs</a:t>
                      </a:r>
                      <a:endParaRPr lang="en-IE" sz="1100" dirty="0">
                        <a:effectLst/>
                        <a:latin typeface="Calibri"/>
                        <a:ea typeface="Calibri"/>
                        <a:cs typeface="Times New Roman"/>
                      </a:endParaRPr>
                    </a:p>
                  </a:txBody>
                  <a:tcPr>
                    <a:solidFill>
                      <a:schemeClr val="bg2">
                        <a:lumMod val="90000"/>
                      </a:schemeClr>
                    </a:solidFill>
                  </a:tcPr>
                </a:tc>
                <a:tc>
                  <a:txBody>
                    <a:bodyPr/>
                    <a:lstStyle/>
                    <a:p>
                      <a:endParaRPr lang="en-IE" sz="1000" dirty="0">
                        <a:effectLst/>
                        <a:latin typeface="Times New Roman"/>
                      </a:endParaRPr>
                    </a:p>
                  </a:txBody>
                  <a:tcPr>
                    <a:solidFill>
                      <a:srgbClr val="FAB6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kern="1200" dirty="0">
                          <a:solidFill>
                            <a:schemeClr val="dk1"/>
                          </a:solidFill>
                          <a:latin typeface="+mn-lt"/>
                          <a:ea typeface="+mn-ea"/>
                          <a:cs typeface="Arial" panose="020B0604020202020204" pitchFamily="34" charset="0"/>
                        </a:rPr>
                        <a:t>Dependent on </a:t>
                      </a:r>
                      <a:r>
                        <a:rPr lang="en-IE" sz="1200" b="0" kern="1200" dirty="0" smtClean="0">
                          <a:solidFill>
                            <a:schemeClr val="dk1"/>
                          </a:solidFill>
                          <a:latin typeface="+mn-lt"/>
                          <a:ea typeface="+mn-ea"/>
                          <a:cs typeface="Arial" panose="020B0604020202020204" pitchFamily="34" charset="0"/>
                        </a:rPr>
                        <a:t>study and successful </a:t>
                      </a:r>
                      <a:r>
                        <a:rPr lang="en-IE" sz="1200" b="0" kern="1200" dirty="0">
                          <a:solidFill>
                            <a:schemeClr val="dk1"/>
                          </a:solidFill>
                          <a:latin typeface="+mn-lt"/>
                          <a:ea typeface="+mn-ea"/>
                          <a:cs typeface="Arial" panose="020B0604020202020204" pitchFamily="34" charset="0"/>
                        </a:rPr>
                        <a:t>trial of 20,000 MWs.</a:t>
                      </a:r>
                    </a:p>
                  </a:txBody>
                  <a:tcPr>
                    <a:solidFill>
                      <a:schemeClr val="bg2">
                        <a:lumMod val="90000"/>
                      </a:schemeClr>
                    </a:solidFill>
                  </a:tcPr>
                </a:tc>
                <a:tc>
                  <a:txBody>
                    <a:bodyPr/>
                    <a:lstStyle/>
                    <a:p>
                      <a:pPr marL="0" marR="0" algn="ctr">
                        <a:spcBef>
                          <a:spcPts val="0"/>
                        </a:spcBef>
                        <a:spcAft>
                          <a:spcPts val="0"/>
                        </a:spcAft>
                      </a:pPr>
                      <a:r>
                        <a:rPr lang="en-IE" sz="1400" dirty="0">
                          <a:solidFill>
                            <a:srgbClr val="000000"/>
                          </a:solidFill>
                          <a:effectLst/>
                          <a:latin typeface="Calibri"/>
                          <a:ea typeface="Calibri"/>
                          <a:cs typeface="Times New Roman"/>
                        </a:rPr>
                        <a:t>Q1 2020</a:t>
                      </a:r>
                      <a:endParaRPr lang="en-IE" sz="1100" dirty="0">
                        <a:effectLst/>
                        <a:latin typeface="Calibri"/>
                        <a:ea typeface="Calibri"/>
                        <a:cs typeface="Times New Roman"/>
                      </a:endParaRPr>
                    </a:p>
                  </a:txBody>
                  <a:tcPr>
                    <a:solidFill>
                      <a:schemeClr val="bg2">
                        <a:lumMod val="90000"/>
                      </a:schemeClr>
                    </a:solidFill>
                  </a:tcPr>
                </a:tc>
              </a:tr>
              <a:tr h="326472">
                <a:tc>
                  <a:txBody>
                    <a:bodyPr/>
                    <a:lstStyle/>
                    <a:p>
                      <a:pPr marL="0" marR="0">
                        <a:spcBef>
                          <a:spcPts val="0"/>
                        </a:spcBef>
                        <a:spcAft>
                          <a:spcPts val="0"/>
                        </a:spcAft>
                      </a:pPr>
                      <a:r>
                        <a:rPr lang="en-IE" sz="1400" dirty="0">
                          <a:solidFill>
                            <a:srgbClr val="000000"/>
                          </a:solidFill>
                          <a:effectLst/>
                          <a:latin typeface="Calibri"/>
                          <a:ea typeface="Calibri"/>
                          <a:cs typeface="Times New Roman"/>
                        </a:rPr>
                        <a:t>Minimum Units Online - 7</a:t>
                      </a:r>
                      <a:endParaRPr lang="en-IE" sz="1100" dirty="0">
                        <a:effectLst/>
                        <a:latin typeface="Calibri"/>
                        <a:ea typeface="Calibri"/>
                        <a:cs typeface="Times New Roman"/>
                      </a:endParaRPr>
                    </a:p>
                  </a:txBody>
                  <a:tcPr>
                    <a:solidFill>
                      <a:schemeClr val="bg2">
                        <a:lumMod val="90000"/>
                      </a:schemeClr>
                    </a:solidFill>
                  </a:tcPr>
                </a:tc>
                <a:tc>
                  <a:txBody>
                    <a:bodyPr/>
                    <a:lstStyle/>
                    <a:p>
                      <a:endParaRPr lang="en-IE" sz="1000" dirty="0">
                        <a:effectLst/>
                        <a:latin typeface="Times New Roman"/>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kern="1200" dirty="0">
                          <a:solidFill>
                            <a:schemeClr val="dk1"/>
                          </a:solidFill>
                          <a:latin typeface="+mn-lt"/>
                          <a:ea typeface="+mn-ea"/>
                          <a:cs typeface="Arial" panose="020B0604020202020204" pitchFamily="34" charset="0"/>
                        </a:rPr>
                        <a:t>Dependent on successful delivery of Voltage Trajectory Tool.</a:t>
                      </a:r>
                    </a:p>
                  </a:txBody>
                  <a:tcPr>
                    <a:solidFill>
                      <a:schemeClr val="bg2">
                        <a:lumMod val="90000"/>
                      </a:schemeClr>
                    </a:solidFill>
                  </a:tcPr>
                </a:tc>
                <a:tc>
                  <a:txBody>
                    <a:bodyPr/>
                    <a:lstStyle/>
                    <a:p>
                      <a:pPr marL="0" marR="0" algn="ctr">
                        <a:spcBef>
                          <a:spcPts val="0"/>
                        </a:spcBef>
                        <a:spcAft>
                          <a:spcPts val="0"/>
                        </a:spcAft>
                      </a:pPr>
                      <a:r>
                        <a:rPr lang="en-IE" sz="1400" dirty="0">
                          <a:solidFill>
                            <a:srgbClr val="000000"/>
                          </a:solidFill>
                          <a:effectLst/>
                          <a:latin typeface="Calibri"/>
                          <a:ea typeface="Calibri"/>
                          <a:cs typeface="Times New Roman"/>
                        </a:rPr>
                        <a:t>Q1 2020</a:t>
                      </a:r>
                      <a:endParaRPr lang="en-IE" sz="1100" dirty="0">
                        <a:effectLst/>
                        <a:latin typeface="Calibri"/>
                        <a:ea typeface="Calibri"/>
                        <a:cs typeface="Times New Roman"/>
                      </a:endParaRPr>
                    </a:p>
                  </a:txBody>
                  <a:tcPr>
                    <a:solidFill>
                      <a:schemeClr val="bg2">
                        <a:lumMod val="90000"/>
                      </a:schemeClr>
                    </a:solidFill>
                  </a:tcPr>
                </a:tc>
              </a:tr>
              <a:tr h="326472">
                <a:tc>
                  <a:txBody>
                    <a:bodyPr/>
                    <a:lstStyle/>
                    <a:p>
                      <a:r>
                        <a:rPr lang="en-IE" sz="1400" b="1" i="1" dirty="0" smtClean="0">
                          <a:solidFill>
                            <a:schemeClr val="bg1"/>
                          </a:solidFill>
                        </a:rPr>
                        <a:t>Operational</a:t>
                      </a:r>
                      <a:r>
                        <a:rPr lang="en-IE" sz="1400" b="1" i="1" baseline="0" dirty="0" smtClean="0">
                          <a:solidFill>
                            <a:schemeClr val="bg1"/>
                          </a:solidFill>
                        </a:rPr>
                        <a:t> Policy</a:t>
                      </a:r>
                      <a:endParaRPr lang="en-IE" sz="1400" b="1" i="1" dirty="0">
                        <a:solidFill>
                          <a:schemeClr val="bg1"/>
                        </a:solidFill>
                      </a:endParaRPr>
                    </a:p>
                  </a:txBody>
                  <a:tcPr>
                    <a:solidFill>
                      <a:schemeClr val="bg2">
                        <a:lumMod val="50000"/>
                      </a:schemeClr>
                    </a:solidFill>
                  </a:tcPr>
                </a:tc>
                <a:tc>
                  <a:txBody>
                    <a:bodyPr/>
                    <a:lstStyle/>
                    <a:p>
                      <a:endParaRPr lang="en-IE" sz="1400" b="1" i="1" dirty="0">
                        <a:solidFill>
                          <a:schemeClr val="bg1"/>
                        </a:solidFill>
                      </a:endParaRPr>
                    </a:p>
                  </a:txBody>
                  <a:tcPr>
                    <a:solidFill>
                      <a:schemeClr val="bg2">
                        <a:lumMod val="50000"/>
                      </a:schemeClr>
                    </a:solidFill>
                  </a:tcPr>
                </a:tc>
                <a:tc>
                  <a:txBody>
                    <a:bodyPr/>
                    <a:lstStyle/>
                    <a:p>
                      <a:pPr algn="l"/>
                      <a:endParaRPr lang="en-IE" sz="1200" b="1" i="1" dirty="0">
                        <a:solidFill>
                          <a:schemeClr val="bg1"/>
                        </a:solidFill>
                      </a:endParaRPr>
                    </a:p>
                  </a:txBody>
                  <a:tcPr>
                    <a:solidFill>
                      <a:schemeClr val="bg2">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IE" sz="1400" b="0" kern="1200" dirty="0">
                        <a:solidFill>
                          <a:schemeClr val="dk1"/>
                        </a:solidFill>
                        <a:latin typeface="+mn-lt"/>
                        <a:ea typeface="+mn-ea"/>
                        <a:cs typeface="Arial" panose="020B0604020202020204" pitchFamily="34" charset="0"/>
                      </a:endParaRPr>
                    </a:p>
                  </a:txBody>
                  <a:tcPr>
                    <a:solidFill>
                      <a:schemeClr val="bg2">
                        <a:lumMod val="50000"/>
                      </a:schemeClr>
                    </a:solidFill>
                  </a:tcPr>
                </a:tc>
              </a:tr>
              <a:tr h="326472">
                <a:tc>
                  <a:txBody>
                    <a:bodyPr/>
                    <a:lstStyle/>
                    <a:p>
                      <a:pPr algn="l"/>
                      <a:r>
                        <a:rPr lang="en-IE" sz="1400" b="0" dirty="0" smtClean="0">
                          <a:latin typeface="+mn-lt"/>
                          <a:cs typeface="Arial" panose="020B0604020202020204" pitchFamily="34" charset="0"/>
                        </a:rPr>
                        <a:t>Min</a:t>
                      </a:r>
                      <a:r>
                        <a:rPr lang="en-IE" sz="1400" b="0" baseline="0" dirty="0" smtClean="0">
                          <a:latin typeface="+mn-lt"/>
                          <a:cs typeface="Arial" panose="020B0604020202020204" pitchFamily="34" charset="0"/>
                        </a:rPr>
                        <a:t> Sets Policy (Voltage &amp; Inertia)</a:t>
                      </a:r>
                      <a:endParaRPr lang="en-IE" sz="1400" b="0" dirty="0">
                        <a:latin typeface="+mn-lt"/>
                        <a:cs typeface="Arial" panose="020B0604020202020204" pitchFamily="34" charset="0"/>
                      </a:endParaRPr>
                    </a:p>
                  </a:txBody>
                  <a:tcPr marL="86171" marR="86171" anchor="ctr">
                    <a:solidFill>
                      <a:srgbClr val="DDD9C3"/>
                    </a:solidFill>
                  </a:tcPr>
                </a:tc>
                <a:tc>
                  <a:txBody>
                    <a:bodyPr/>
                    <a:lstStyle/>
                    <a:p>
                      <a:pPr algn="ctr"/>
                      <a:endParaRPr lang="en-IE" sz="1400" b="0" dirty="0">
                        <a:latin typeface="+mn-lt"/>
                        <a:cs typeface="Arial" panose="020B0604020202020204" pitchFamily="34" charset="0"/>
                      </a:endParaRPr>
                    </a:p>
                  </a:txBody>
                  <a:tcPr>
                    <a:solidFill>
                      <a:srgbClr val="FAB6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dirty="0" smtClean="0">
                          <a:latin typeface="+mn-lt"/>
                          <a:cs typeface="Arial" panose="020B0604020202020204" pitchFamily="34" charset="0"/>
                        </a:rPr>
                        <a:t>Study</a:t>
                      </a:r>
                      <a:r>
                        <a:rPr lang="en-IE" sz="1200" b="0" baseline="0" dirty="0" smtClean="0">
                          <a:latin typeface="+mn-lt"/>
                          <a:cs typeface="Arial" panose="020B0604020202020204" pitchFamily="34" charset="0"/>
                        </a:rPr>
                        <a:t> underway plan for Oct 2019 delivery, Min sets policy to follow needed for  Q1 2020</a:t>
                      </a:r>
                      <a:endParaRPr lang="en-IE" sz="1200" b="0" dirty="0" smtClean="0">
                        <a:latin typeface="+mn-lt"/>
                        <a:cs typeface="Arial" panose="020B0604020202020204" pitchFamily="34" charset="0"/>
                      </a:endParaRPr>
                    </a:p>
                  </a:txBody>
                  <a:tcPr>
                    <a:solidFill>
                      <a:srgbClr val="DDD9C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Q1 2020</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r h="326472">
                <a:tc>
                  <a:txBody>
                    <a:bodyPr/>
                    <a:lstStyle/>
                    <a:p>
                      <a:pPr algn="l"/>
                      <a:r>
                        <a:rPr lang="en-IE" sz="1400" b="0" dirty="0" smtClean="0">
                          <a:latin typeface="+mn-lt"/>
                          <a:cs typeface="Arial" panose="020B0604020202020204" pitchFamily="34" charset="0"/>
                        </a:rPr>
                        <a:t>SNSP 75% Policy</a:t>
                      </a:r>
                      <a:endParaRPr lang="en-IE" sz="1400" b="0" dirty="0">
                        <a:latin typeface="+mn-lt"/>
                        <a:cs typeface="Arial" panose="020B0604020202020204" pitchFamily="34" charset="0"/>
                      </a:endParaRPr>
                    </a:p>
                  </a:txBody>
                  <a:tcPr marL="86171" marR="86171" anchor="ctr">
                    <a:solidFill>
                      <a:srgbClr val="DDD9C3"/>
                    </a:solidFill>
                  </a:tcPr>
                </a:tc>
                <a:tc>
                  <a:txBody>
                    <a:bodyPr/>
                    <a:lstStyle/>
                    <a:p>
                      <a:pPr algn="ctr"/>
                      <a:endParaRPr lang="en-IE" sz="1400" b="0" dirty="0">
                        <a:latin typeface="+mn-lt"/>
                        <a:cs typeface="Arial" panose="020B0604020202020204" pitchFamily="34" charset="0"/>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dirty="0" smtClean="0">
                          <a:latin typeface="+mn-lt"/>
                          <a:cs typeface="Arial" panose="020B0604020202020204" pitchFamily="34" charset="0"/>
                        </a:rPr>
                        <a:t>Study</a:t>
                      </a:r>
                      <a:r>
                        <a:rPr lang="en-IE" sz="1200" b="0" baseline="0" dirty="0" smtClean="0">
                          <a:latin typeface="+mn-lt"/>
                          <a:cs typeface="Arial" panose="020B0604020202020204" pitchFamily="34" charset="0"/>
                        </a:rPr>
                        <a:t> underway plan for Oct 2019 delivery 75% policy to follow </a:t>
                      </a:r>
                      <a:endParaRPr lang="en-IE" sz="1200" b="0" dirty="0" smtClean="0">
                        <a:latin typeface="+mn-lt"/>
                        <a:cs typeface="Arial" panose="020B0604020202020204" pitchFamily="34" charset="0"/>
                      </a:endParaRPr>
                    </a:p>
                  </a:txBody>
                  <a:tcPr>
                    <a:solidFill>
                      <a:srgbClr val="DDD9C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Q1 2020</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r h="326472">
                <a:tc>
                  <a:txBody>
                    <a:bodyPr/>
                    <a:lstStyle/>
                    <a:p>
                      <a:pPr algn="l"/>
                      <a:r>
                        <a:rPr lang="en-IE" sz="1400" b="0" dirty="0" smtClean="0">
                          <a:latin typeface="+mn-lt"/>
                          <a:cs typeface="Arial" panose="020B0604020202020204" pitchFamily="34" charset="0"/>
                        </a:rPr>
                        <a:t>VDIF Policy</a:t>
                      </a:r>
                      <a:endParaRPr lang="en-IE" sz="1400" b="0" dirty="0">
                        <a:latin typeface="+mn-lt"/>
                        <a:cs typeface="Arial" panose="020B0604020202020204" pitchFamily="34" charset="0"/>
                      </a:endParaRPr>
                    </a:p>
                  </a:txBody>
                  <a:tcPr marL="86171" marR="86171" anchor="ctr">
                    <a:solidFill>
                      <a:srgbClr val="DDD9C3"/>
                    </a:solidFill>
                  </a:tcPr>
                </a:tc>
                <a:tc>
                  <a:txBody>
                    <a:bodyPr/>
                    <a:lstStyle/>
                    <a:p>
                      <a:pPr algn="ctr"/>
                      <a:endParaRPr lang="en-IE" sz="1400" b="0" dirty="0">
                        <a:latin typeface="+mn-lt"/>
                        <a:cs typeface="Arial" panose="020B0604020202020204" pitchFamily="34" charset="0"/>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dirty="0" smtClean="0">
                          <a:latin typeface="+mn-lt"/>
                          <a:cs typeface="Arial" panose="020B0604020202020204" pitchFamily="34" charset="0"/>
                        </a:rPr>
                        <a:t>Work completed in 2018. Put on hold pending EU-SysFlex analysis and further information on DRR and FPFAPR</a:t>
                      </a:r>
                      <a:r>
                        <a:rPr lang="en-IE" sz="1200" b="0" baseline="0" dirty="0" smtClean="0">
                          <a:latin typeface="+mn-lt"/>
                          <a:cs typeface="Arial" panose="020B0604020202020204" pitchFamily="34" charset="0"/>
                        </a:rPr>
                        <a:t> product volumes in Q3 2019.</a:t>
                      </a:r>
                      <a:endParaRPr lang="en-IE" sz="1200" b="0" dirty="0" smtClean="0">
                        <a:latin typeface="+mn-lt"/>
                        <a:cs typeface="Arial" panose="020B0604020202020204" pitchFamily="34" charset="0"/>
                      </a:endParaRPr>
                    </a:p>
                  </a:txBody>
                  <a:tcPr>
                    <a:solidFill>
                      <a:srgbClr val="DDD9C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Q4 2019</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r h="326472">
                <a:tc>
                  <a:txBody>
                    <a:bodyPr/>
                    <a:lstStyle/>
                    <a:p>
                      <a:r>
                        <a:rPr lang="en-IE" sz="1400" b="1" i="1" dirty="0" smtClean="0">
                          <a:solidFill>
                            <a:schemeClr val="bg1"/>
                          </a:solidFill>
                        </a:rPr>
                        <a:t>Control Centr</a:t>
                      </a:r>
                      <a:r>
                        <a:rPr lang="en-IE" sz="1400" b="1" i="1" baseline="0" dirty="0" smtClean="0">
                          <a:solidFill>
                            <a:schemeClr val="bg1"/>
                          </a:solidFill>
                        </a:rPr>
                        <a:t>e Tools</a:t>
                      </a:r>
                      <a:endParaRPr lang="en-IE" sz="1400" b="1" i="1" dirty="0">
                        <a:solidFill>
                          <a:schemeClr val="bg1"/>
                        </a:solidFill>
                      </a:endParaRPr>
                    </a:p>
                  </a:txBody>
                  <a:tcPr>
                    <a:solidFill>
                      <a:schemeClr val="bg2">
                        <a:lumMod val="50000"/>
                      </a:schemeClr>
                    </a:solidFill>
                  </a:tcPr>
                </a:tc>
                <a:tc>
                  <a:txBody>
                    <a:bodyPr/>
                    <a:lstStyle/>
                    <a:p>
                      <a:endParaRPr lang="en-IE" sz="1400" b="1" i="1" dirty="0">
                        <a:solidFill>
                          <a:schemeClr val="bg1"/>
                        </a:solidFill>
                      </a:endParaRPr>
                    </a:p>
                  </a:txBody>
                  <a:tcPr>
                    <a:solidFill>
                      <a:schemeClr val="bg2">
                        <a:lumMod val="50000"/>
                      </a:schemeClr>
                    </a:solidFill>
                  </a:tcPr>
                </a:tc>
                <a:tc>
                  <a:txBody>
                    <a:bodyPr/>
                    <a:lstStyle/>
                    <a:p>
                      <a:pPr algn="l"/>
                      <a:endParaRPr lang="en-IE" sz="1200" b="1" i="1" dirty="0">
                        <a:solidFill>
                          <a:schemeClr val="bg1"/>
                        </a:solidFill>
                      </a:endParaRPr>
                    </a:p>
                  </a:txBody>
                  <a:tcPr>
                    <a:solidFill>
                      <a:schemeClr val="bg2">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IE" sz="1400" b="0" kern="1200" dirty="0">
                        <a:solidFill>
                          <a:schemeClr val="dk1"/>
                        </a:solidFill>
                        <a:latin typeface="+mn-lt"/>
                        <a:ea typeface="+mn-ea"/>
                        <a:cs typeface="Arial" panose="020B0604020202020204" pitchFamily="34" charset="0"/>
                      </a:endParaRPr>
                    </a:p>
                  </a:txBody>
                  <a:tcPr>
                    <a:solidFill>
                      <a:schemeClr val="bg2">
                        <a:lumMod val="50000"/>
                      </a:schemeClr>
                    </a:solidFill>
                  </a:tcPr>
                </a:tc>
              </a:tr>
              <a:tr h="326472">
                <a:tc>
                  <a:txBody>
                    <a:bodyPr/>
                    <a:lstStyle/>
                    <a:p>
                      <a:pPr algn="l"/>
                      <a:r>
                        <a:rPr lang="en-IE" sz="1400" b="0" dirty="0" smtClean="0">
                          <a:latin typeface="+mn-lt"/>
                          <a:cs typeface="Arial" panose="020B0604020202020204" pitchFamily="34" charset="0"/>
                        </a:rPr>
                        <a:t>Voltage Trajectory</a:t>
                      </a:r>
                      <a:r>
                        <a:rPr lang="en-IE" sz="1400" b="0" baseline="0" dirty="0" smtClean="0">
                          <a:latin typeface="+mn-lt"/>
                          <a:cs typeface="Arial" panose="020B0604020202020204" pitchFamily="34" charset="0"/>
                        </a:rPr>
                        <a:t> Tool</a:t>
                      </a:r>
                      <a:endParaRPr lang="en-IE" sz="1400" b="0" dirty="0">
                        <a:latin typeface="+mn-lt"/>
                        <a:cs typeface="Arial" panose="020B0604020202020204" pitchFamily="34" charset="0"/>
                      </a:endParaRPr>
                    </a:p>
                  </a:txBody>
                  <a:tcPr marL="86171" marR="86171" anchor="ctr">
                    <a:solidFill>
                      <a:srgbClr val="DDD9C3"/>
                    </a:solidFill>
                  </a:tcPr>
                </a:tc>
                <a:tc>
                  <a:txBody>
                    <a:bodyPr/>
                    <a:lstStyle/>
                    <a:p>
                      <a:pPr algn="ctr"/>
                      <a:endParaRPr lang="en-IE" sz="1400" b="0" dirty="0">
                        <a:latin typeface="+mn-lt"/>
                        <a:cs typeface="Arial" panose="020B0604020202020204" pitchFamily="34" charset="0"/>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dirty="0" smtClean="0">
                          <a:latin typeface="+mn-lt"/>
                          <a:cs typeface="Arial" panose="020B0604020202020204" pitchFamily="34" charset="0"/>
                        </a:rPr>
                        <a:t>Tender</a:t>
                      </a:r>
                      <a:r>
                        <a:rPr lang="en-IE" sz="1200" b="0" baseline="0" dirty="0" smtClean="0">
                          <a:latin typeface="+mn-lt"/>
                          <a:cs typeface="Arial" panose="020B0604020202020204" pitchFamily="34" charset="0"/>
                        </a:rPr>
                        <a:t> PQQ evaluation – Complete. Candidates identified to progress to tender stage. </a:t>
                      </a:r>
                      <a:endParaRPr lang="en-IE" sz="1200" b="0" dirty="0" smtClean="0">
                        <a:latin typeface="+mn-lt"/>
                        <a:cs typeface="Arial" panose="020B0604020202020204" pitchFamily="34" charset="0"/>
                      </a:endParaRPr>
                    </a:p>
                  </a:txBody>
                  <a:tcP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Q1 2020</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r h="326472">
                <a:tc>
                  <a:txBody>
                    <a:bodyPr/>
                    <a:lstStyle/>
                    <a:p>
                      <a:r>
                        <a:rPr lang="en-IE" sz="1400" b="1" i="1" dirty="0" smtClean="0">
                          <a:solidFill>
                            <a:schemeClr val="bg1"/>
                          </a:solidFill>
                        </a:rPr>
                        <a:t>System</a:t>
                      </a:r>
                      <a:r>
                        <a:rPr lang="en-IE" sz="1400" b="1" i="1" baseline="0" dirty="0" smtClean="0">
                          <a:solidFill>
                            <a:schemeClr val="bg1"/>
                          </a:solidFill>
                        </a:rPr>
                        <a:t> Services</a:t>
                      </a:r>
                      <a:endParaRPr lang="en-IE" sz="1400" b="1" i="1" dirty="0">
                        <a:solidFill>
                          <a:schemeClr val="bg1"/>
                        </a:solidFill>
                      </a:endParaRPr>
                    </a:p>
                  </a:txBody>
                  <a:tcPr>
                    <a:solidFill>
                      <a:schemeClr val="bg2">
                        <a:lumMod val="50000"/>
                      </a:schemeClr>
                    </a:solidFill>
                  </a:tcPr>
                </a:tc>
                <a:tc>
                  <a:txBody>
                    <a:bodyPr/>
                    <a:lstStyle/>
                    <a:p>
                      <a:endParaRPr lang="en-IE" sz="1400" b="1" i="1" dirty="0">
                        <a:solidFill>
                          <a:schemeClr val="bg1"/>
                        </a:solidFill>
                      </a:endParaRPr>
                    </a:p>
                  </a:txBody>
                  <a:tcPr>
                    <a:solidFill>
                      <a:schemeClr val="bg2">
                        <a:lumMod val="5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IE" sz="1200" b="1" i="1" dirty="0" smtClean="0">
                        <a:solidFill>
                          <a:schemeClr val="bg1"/>
                        </a:solidFill>
                      </a:endParaRPr>
                    </a:p>
                  </a:txBody>
                  <a:tcPr>
                    <a:solidFill>
                      <a:schemeClr val="bg2">
                        <a:lumMod val="5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IE" sz="1400" b="0" kern="1200" dirty="0">
                        <a:solidFill>
                          <a:schemeClr val="dk1"/>
                        </a:solidFill>
                        <a:latin typeface="+mn-lt"/>
                        <a:ea typeface="+mn-ea"/>
                        <a:cs typeface="Arial" panose="020B0604020202020204" pitchFamily="34" charset="0"/>
                      </a:endParaRPr>
                    </a:p>
                  </a:txBody>
                  <a:tcPr>
                    <a:solidFill>
                      <a:schemeClr val="bg2">
                        <a:lumMod val="50000"/>
                      </a:schemeClr>
                    </a:solidFill>
                  </a:tcPr>
                </a:tc>
              </a:tr>
              <a:tr h="334800">
                <a:tc>
                  <a:txBody>
                    <a:bodyPr/>
                    <a:lstStyle/>
                    <a:p>
                      <a:r>
                        <a:rPr lang="en-IE" sz="1400" b="0" i="0" dirty="0" smtClean="0">
                          <a:solidFill>
                            <a:schemeClr val="tx1"/>
                          </a:solidFill>
                        </a:rPr>
                        <a:t>12 existing services + </a:t>
                      </a:r>
                      <a:r>
                        <a:rPr lang="en-IE" sz="1400" b="0" i="0" baseline="0" dirty="0" smtClean="0">
                          <a:solidFill>
                            <a:schemeClr val="tx1"/>
                          </a:solidFill>
                        </a:rPr>
                        <a:t>DRR + FPFAPR</a:t>
                      </a:r>
                      <a:endParaRPr lang="en-IE" sz="1400" b="0" i="0" dirty="0">
                        <a:solidFill>
                          <a:schemeClr val="tx1"/>
                        </a:solidFill>
                      </a:endParaRPr>
                    </a:p>
                  </a:txBody>
                  <a:tcPr>
                    <a:solidFill>
                      <a:schemeClr val="bg2">
                        <a:lumMod val="90000"/>
                      </a:schemeClr>
                    </a:solidFill>
                  </a:tcPr>
                </a:tc>
                <a:tc>
                  <a:txBody>
                    <a:bodyPr/>
                    <a:lstStyle/>
                    <a:p>
                      <a:pPr algn="ctr"/>
                      <a:endParaRPr lang="en-IE" sz="1400" b="0" kern="1200" dirty="0">
                        <a:solidFill>
                          <a:schemeClr val="dk1"/>
                        </a:solidFill>
                        <a:latin typeface="+mn-lt"/>
                        <a:ea typeface="+mn-ea"/>
                        <a:cs typeface="Arial" panose="020B0604020202020204" pitchFamily="34" charset="0"/>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baseline="0" dirty="0" smtClean="0">
                          <a:latin typeface="+mn-lt"/>
                          <a:cs typeface="Arial" panose="020B0604020202020204" pitchFamily="34" charset="0"/>
                        </a:rPr>
                        <a:t>The product definitions for DRR and FPFAPR are the process of being refined with a view to publishing the technical requirements. They can be procured at a subsequent gate of the Qualification System as needed.</a:t>
                      </a:r>
                    </a:p>
                  </a:txBody>
                  <a:tcP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strike="noStrike" kern="1200" dirty="0" smtClean="0">
                          <a:solidFill>
                            <a:schemeClr val="dk1"/>
                          </a:solidFill>
                          <a:latin typeface="+mn-lt"/>
                          <a:ea typeface="+mn-ea"/>
                          <a:cs typeface="Arial" panose="020B0604020202020204" pitchFamily="34" charset="0"/>
                        </a:rPr>
                        <a:t>Q3 2020</a:t>
                      </a:r>
                    </a:p>
                  </a:txBody>
                  <a:tcPr>
                    <a:lnR w="12700" cap="flat" cmpd="sng" algn="ctr">
                      <a:solidFill>
                        <a:schemeClr val="bg2">
                          <a:lumMod val="90000"/>
                        </a:schemeClr>
                      </a:solidFill>
                      <a:prstDash val="solid"/>
                      <a:round/>
                      <a:headEnd type="none" w="med" len="med"/>
                      <a:tailEnd type="none" w="med" len="med"/>
                    </a:lnR>
                    <a:solidFill>
                      <a:schemeClr val="bg2">
                        <a:lumMod val="90000"/>
                      </a:schemeClr>
                    </a:solidFill>
                  </a:tcPr>
                </a:tc>
              </a:tr>
            </a:tbl>
          </a:graphicData>
        </a:graphic>
      </p:graphicFrame>
    </p:spTree>
    <p:extLst>
      <p:ext uri="{BB962C8B-B14F-4D97-AF65-F5344CB8AC3E}">
        <p14:creationId xmlns:p14="http://schemas.microsoft.com/office/powerpoint/2010/main" val="8306610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525"/>
            <a:ext cx="8755063" cy="962025"/>
          </a:xfrm>
        </p:spPr>
        <p:txBody>
          <a:bodyPr/>
          <a:lstStyle/>
          <a:p>
            <a:r>
              <a:rPr lang="en-US" dirty="0" smtClean="0"/>
              <a:t>DS3 Other Items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869121345"/>
              </p:ext>
            </p:extLst>
          </p:nvPr>
        </p:nvGraphicFramePr>
        <p:xfrm>
          <a:off x="228600" y="990600"/>
          <a:ext cx="8305800" cy="5623560"/>
        </p:xfrm>
        <a:graphic>
          <a:graphicData uri="http://schemas.openxmlformats.org/drawingml/2006/table">
            <a:tbl>
              <a:tblPr firstRow="1" bandRow="1">
                <a:tableStyleId>{5C22544A-7EE6-4342-B048-85BDC9FD1C3A}</a:tableStyleId>
              </a:tblPr>
              <a:tblGrid>
                <a:gridCol w="1705388"/>
                <a:gridCol w="525033"/>
                <a:gridCol w="3941779"/>
                <a:gridCol w="2133600"/>
              </a:tblGrid>
              <a:tr h="295961">
                <a:tc>
                  <a:txBody>
                    <a:bodyPr/>
                    <a:lstStyle/>
                    <a:p>
                      <a:r>
                        <a:rPr lang="en-IE" sz="1400" b="1" i="1" dirty="0" smtClean="0">
                          <a:solidFill>
                            <a:schemeClr val="bg1"/>
                          </a:solidFill>
                        </a:rPr>
                        <a:t>Settlement</a:t>
                      </a:r>
                      <a:endParaRPr lang="en-IE" sz="1400" b="1" i="1" dirty="0">
                        <a:solidFill>
                          <a:schemeClr val="bg1"/>
                        </a:solidFill>
                      </a:endParaRPr>
                    </a:p>
                  </a:txBody>
                  <a:tcPr>
                    <a:solidFill>
                      <a:schemeClr val="bg2">
                        <a:lumMod val="50000"/>
                      </a:schemeClr>
                    </a:solidFill>
                  </a:tcPr>
                </a:tc>
                <a:tc>
                  <a:txBody>
                    <a:bodyPr/>
                    <a:lstStyle/>
                    <a:p>
                      <a:endParaRPr lang="en-IE" sz="1400" b="1" i="1" dirty="0">
                        <a:solidFill>
                          <a:schemeClr val="bg1"/>
                        </a:solidFill>
                      </a:endParaRPr>
                    </a:p>
                  </a:txBody>
                  <a:tcPr>
                    <a:solidFill>
                      <a:schemeClr val="bg2">
                        <a:lumMod val="50000"/>
                      </a:schemeClr>
                    </a:solidFill>
                  </a:tcPr>
                </a:tc>
                <a:tc>
                  <a:txBody>
                    <a:bodyPr/>
                    <a:lstStyle/>
                    <a:p>
                      <a:r>
                        <a:rPr lang="en-IE" sz="1400" b="1" i="1" dirty="0" smtClean="0">
                          <a:solidFill>
                            <a:schemeClr val="bg1"/>
                          </a:solidFill>
                        </a:rPr>
                        <a:t>Update</a:t>
                      </a:r>
                      <a:endParaRPr lang="en-IE" sz="1400" b="1" i="1" dirty="0">
                        <a:solidFill>
                          <a:schemeClr val="bg1"/>
                        </a:solidFill>
                      </a:endParaRPr>
                    </a:p>
                  </a:txBody>
                  <a:tcPr>
                    <a:solidFill>
                      <a:schemeClr val="bg2">
                        <a:lumMod val="50000"/>
                      </a:schemeClr>
                    </a:solidFill>
                  </a:tcPr>
                </a:tc>
                <a:tc>
                  <a:txBody>
                    <a:bodyPr/>
                    <a:lstStyle/>
                    <a:p>
                      <a:pPr algn="ctr"/>
                      <a:r>
                        <a:rPr lang="en-IE" sz="1400" b="1" i="1" dirty="0" smtClean="0">
                          <a:solidFill>
                            <a:schemeClr val="bg1"/>
                          </a:solidFill>
                        </a:rPr>
                        <a:t>Date</a:t>
                      </a:r>
                      <a:endParaRPr lang="en-IE" sz="1400" b="1" i="1" dirty="0">
                        <a:solidFill>
                          <a:schemeClr val="bg1"/>
                        </a:solidFill>
                      </a:endParaRPr>
                    </a:p>
                  </a:txBody>
                  <a:tcPr>
                    <a:solidFill>
                      <a:schemeClr val="bg2">
                        <a:lumMod val="50000"/>
                      </a:schemeClr>
                    </a:solidFill>
                  </a:tcPr>
                </a:tc>
              </a:tr>
              <a:tr h="694638">
                <a:tc>
                  <a:txBody>
                    <a:bodyPr/>
                    <a:lstStyle/>
                    <a:p>
                      <a:r>
                        <a:rPr lang="en-IE" sz="1400" dirty="0" smtClean="0"/>
                        <a:t>Market to Physical</a:t>
                      </a:r>
                      <a:endParaRPr lang="en-IE" sz="1400" dirty="0"/>
                    </a:p>
                  </a:txBody>
                  <a:tcPr>
                    <a:solidFill>
                      <a:schemeClr val="bg2">
                        <a:lumMod val="90000"/>
                      </a:schemeClr>
                    </a:solidFill>
                  </a:tcPr>
                </a:tc>
                <a:tc>
                  <a:txBody>
                    <a:bodyPr/>
                    <a:lstStyle/>
                    <a:p>
                      <a:pPr algn="ctr"/>
                      <a:endParaRPr lang="en-IE" sz="1400" dirty="0"/>
                    </a:p>
                  </a:txBody>
                  <a:tcPr>
                    <a:solidFill>
                      <a:srgbClr val="92D050"/>
                    </a:solidFill>
                  </a:tcPr>
                </a:tc>
                <a:tc>
                  <a:txBody>
                    <a:bodyPr/>
                    <a:lstStyle/>
                    <a:p>
                      <a:pPr algn="l"/>
                      <a:r>
                        <a:rPr lang="en-IE" sz="1100" baseline="0" dirty="0" smtClean="0"/>
                        <a:t>System changes on track for June  delivery.  </a:t>
                      </a:r>
                    </a:p>
                    <a:p>
                      <a:pPr algn="l"/>
                      <a:r>
                        <a:rPr lang="en-IE" sz="1100" baseline="0" dirty="0" smtClean="0"/>
                        <a:t>There is a dependence on Market resettlement data  from Oct 2018 onwards being available  before  MTP  resettlement for that period can taker place.</a:t>
                      </a:r>
                      <a:endParaRPr lang="en-IE" sz="1100" dirty="0"/>
                    </a:p>
                  </a:txBody>
                  <a:tcP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kern="1200" dirty="0" smtClean="0">
                          <a:solidFill>
                            <a:schemeClr val="tx1"/>
                          </a:solidFill>
                          <a:latin typeface="+mn-lt"/>
                          <a:ea typeface="+mn-ea"/>
                          <a:cs typeface="+mn-cs"/>
                        </a:rPr>
                        <a:t>Q2 2018 </a:t>
                      </a:r>
                      <a:endParaRPr lang="en-IE" sz="1400" kern="1200" dirty="0">
                        <a:solidFill>
                          <a:schemeClr val="tx1"/>
                        </a:solidFill>
                        <a:latin typeface="+mn-lt"/>
                        <a:ea typeface="+mn-ea"/>
                        <a:cs typeface="+mn-cs"/>
                      </a:endParaRPr>
                    </a:p>
                  </a:txBody>
                  <a:tcPr>
                    <a:solidFill>
                      <a:schemeClr val="bg2">
                        <a:lumMod val="90000"/>
                      </a:schemeClr>
                    </a:solidFill>
                  </a:tcPr>
                </a:tc>
              </a:tr>
              <a:tr h="381000">
                <a:tc>
                  <a:txBody>
                    <a:bodyPr/>
                    <a:lstStyle/>
                    <a:p>
                      <a:pPr marL="0" algn="l" defTabSz="457200" rtl="0" eaLnBrk="1" latinLnBrk="0" hangingPunct="1"/>
                      <a:r>
                        <a:rPr lang="en-IE" sz="1400" b="1" i="1" kern="1200" dirty="0" smtClean="0">
                          <a:solidFill>
                            <a:schemeClr val="bg1"/>
                          </a:solidFill>
                          <a:latin typeface="+mn-lt"/>
                          <a:ea typeface="+mn-ea"/>
                          <a:cs typeface="+mn-cs"/>
                        </a:rPr>
                        <a:t>Other</a:t>
                      </a:r>
                      <a:r>
                        <a:rPr lang="en-IE" sz="1400" b="1" i="1" kern="1200" baseline="0" dirty="0" smtClean="0">
                          <a:solidFill>
                            <a:schemeClr val="bg1"/>
                          </a:solidFill>
                          <a:latin typeface="+mn-lt"/>
                          <a:ea typeface="+mn-ea"/>
                          <a:cs typeface="+mn-cs"/>
                        </a:rPr>
                        <a:t> </a:t>
                      </a:r>
                      <a:endParaRPr lang="en-IE" sz="1400" b="1" i="1" kern="1200" dirty="0">
                        <a:solidFill>
                          <a:schemeClr val="bg1"/>
                        </a:solidFill>
                        <a:latin typeface="+mn-lt"/>
                        <a:ea typeface="+mn-ea"/>
                        <a:cs typeface="+mn-cs"/>
                      </a:endParaRPr>
                    </a:p>
                  </a:txBody>
                  <a:tcPr>
                    <a:solidFill>
                      <a:schemeClr val="bg2">
                        <a:lumMod val="50000"/>
                      </a:schemeClr>
                    </a:solidFill>
                  </a:tcPr>
                </a:tc>
                <a:tc>
                  <a:txBody>
                    <a:bodyPr/>
                    <a:lstStyle/>
                    <a:p>
                      <a:pPr marL="0" algn="l" defTabSz="457200" rtl="0" eaLnBrk="1" latinLnBrk="0" hangingPunct="1"/>
                      <a:endParaRPr lang="en-IE" sz="1400" b="1" i="1" kern="1200" dirty="0">
                        <a:solidFill>
                          <a:schemeClr val="bg1"/>
                        </a:solidFill>
                        <a:latin typeface="+mn-lt"/>
                        <a:ea typeface="+mn-ea"/>
                        <a:cs typeface="+mn-cs"/>
                      </a:endParaRPr>
                    </a:p>
                  </a:txBody>
                  <a:tcPr>
                    <a:solidFill>
                      <a:schemeClr val="bg2">
                        <a:lumMod val="50000"/>
                      </a:schemeClr>
                    </a:solidFill>
                  </a:tcPr>
                </a:tc>
                <a:tc>
                  <a:txBody>
                    <a:bodyPr/>
                    <a:lstStyle/>
                    <a:p>
                      <a:pPr marL="0" algn="l" defTabSz="457200" rtl="0" eaLnBrk="1" latinLnBrk="0" hangingPunct="1"/>
                      <a:r>
                        <a:rPr lang="en-IE" sz="1400" b="1" i="1" kern="1200" dirty="0" smtClean="0">
                          <a:solidFill>
                            <a:schemeClr val="bg1"/>
                          </a:solidFill>
                          <a:latin typeface="+mn-lt"/>
                          <a:ea typeface="+mn-ea"/>
                          <a:cs typeface="+mn-cs"/>
                        </a:rPr>
                        <a:t>Update</a:t>
                      </a:r>
                      <a:endParaRPr lang="en-IE" sz="1400" b="1" i="1" kern="1200" dirty="0">
                        <a:solidFill>
                          <a:schemeClr val="bg1"/>
                        </a:solidFill>
                        <a:latin typeface="+mn-lt"/>
                        <a:ea typeface="+mn-ea"/>
                        <a:cs typeface="+mn-cs"/>
                      </a:endParaRPr>
                    </a:p>
                  </a:txBody>
                  <a:tcPr>
                    <a:solidFill>
                      <a:schemeClr val="bg2">
                        <a:lumMod val="50000"/>
                      </a:schemeClr>
                    </a:solidFill>
                  </a:tcPr>
                </a:tc>
                <a:tc>
                  <a:txBody>
                    <a:bodyPr/>
                    <a:lstStyle/>
                    <a:p>
                      <a:pPr marL="0" algn="ctr" defTabSz="457200" rtl="0" eaLnBrk="1" latinLnBrk="0" hangingPunct="1"/>
                      <a:endParaRPr lang="en-IE" sz="1400" b="1" i="1" kern="1200" dirty="0">
                        <a:solidFill>
                          <a:schemeClr val="bg1"/>
                        </a:solidFill>
                        <a:latin typeface="+mn-lt"/>
                        <a:ea typeface="+mn-ea"/>
                        <a:cs typeface="+mn-cs"/>
                      </a:endParaRPr>
                    </a:p>
                  </a:txBody>
                  <a:tcPr>
                    <a:solidFill>
                      <a:schemeClr val="bg2">
                        <a:lumMod val="50000"/>
                      </a:schemeClr>
                    </a:solidFill>
                  </a:tcPr>
                </a:tc>
              </a:tr>
              <a:tr h="381000">
                <a:tc>
                  <a:txBody>
                    <a:bodyPr/>
                    <a:lstStyle/>
                    <a:p>
                      <a:pPr marL="0" algn="l" defTabSz="457200" rtl="0" eaLnBrk="1" latinLnBrk="0" hangingPunct="1"/>
                      <a:r>
                        <a:rPr lang="en-IE" sz="1400" b="0" i="1" kern="1200" dirty="0" smtClean="0">
                          <a:solidFill>
                            <a:schemeClr val="tx1"/>
                          </a:solidFill>
                          <a:latin typeface="+mn-lt"/>
                          <a:ea typeface="+mn-ea"/>
                          <a:cs typeface="+mn-cs"/>
                        </a:rPr>
                        <a:t> SNSP Forecast</a:t>
                      </a:r>
                      <a:endParaRPr lang="en-IE" sz="1400" b="0" i="1" kern="1200" dirty="0">
                        <a:solidFill>
                          <a:schemeClr val="tx1"/>
                        </a:solidFill>
                        <a:latin typeface="+mn-lt"/>
                        <a:ea typeface="+mn-ea"/>
                        <a:cs typeface="+mn-cs"/>
                      </a:endParaRPr>
                    </a:p>
                  </a:txBody>
                  <a:tcPr>
                    <a:solidFill>
                      <a:schemeClr val="bg2">
                        <a:lumMod val="90000"/>
                      </a:schemeClr>
                    </a:solidFill>
                  </a:tcPr>
                </a:tc>
                <a:tc>
                  <a:txBody>
                    <a:bodyPr/>
                    <a:lstStyle/>
                    <a:p>
                      <a:pPr marL="0" algn="l" defTabSz="457200" rtl="0" eaLnBrk="1" latinLnBrk="0" hangingPunct="1"/>
                      <a:endParaRPr lang="en-IE" sz="1400" b="1" i="1" kern="1200" dirty="0">
                        <a:solidFill>
                          <a:schemeClr val="tx1"/>
                        </a:solidFill>
                        <a:latin typeface="+mn-lt"/>
                        <a:ea typeface="+mn-ea"/>
                        <a:cs typeface="+mn-cs"/>
                      </a:endParaRPr>
                    </a:p>
                  </a:txBody>
                  <a:tcPr>
                    <a:solidFill>
                      <a:srgbClr val="FFC000"/>
                    </a:solidFill>
                  </a:tcPr>
                </a:tc>
                <a:tc>
                  <a:txBody>
                    <a:bodyPr/>
                    <a:lstStyle/>
                    <a:p>
                      <a:pPr marL="0" algn="l" defTabSz="457200" rtl="0" eaLnBrk="1" latinLnBrk="0" hangingPunct="1"/>
                      <a:r>
                        <a:rPr lang="en-IE" sz="1200" b="0" i="0" kern="1200" dirty="0" smtClean="0">
                          <a:solidFill>
                            <a:schemeClr val="tx1"/>
                          </a:solidFill>
                          <a:latin typeface="+mn-lt"/>
                          <a:ea typeface="+mn-ea"/>
                          <a:cs typeface="+mn-cs"/>
                        </a:rPr>
                        <a:t>Development</a:t>
                      </a:r>
                      <a:r>
                        <a:rPr lang="en-IE" sz="1200" b="0" i="0" kern="1200" baseline="0" dirty="0" smtClean="0">
                          <a:solidFill>
                            <a:schemeClr val="tx1"/>
                          </a:solidFill>
                          <a:latin typeface="+mn-lt"/>
                          <a:ea typeface="+mn-ea"/>
                          <a:cs typeface="+mn-cs"/>
                        </a:rPr>
                        <a:t> complete, data validation complete.  Final stage to publish on web site underway </a:t>
                      </a:r>
                      <a:endParaRPr lang="en-IE" sz="1200" b="0" i="0" kern="1200" dirty="0">
                        <a:solidFill>
                          <a:schemeClr val="tx1"/>
                        </a:solidFill>
                        <a:latin typeface="+mn-lt"/>
                        <a:ea typeface="+mn-ea"/>
                        <a:cs typeface="+mn-cs"/>
                      </a:endParaRPr>
                    </a:p>
                  </a:txBody>
                  <a:tcPr>
                    <a:solidFill>
                      <a:schemeClr val="bg2">
                        <a:lumMod val="90000"/>
                      </a:schemeClr>
                    </a:solidFill>
                  </a:tcPr>
                </a:tc>
                <a:tc>
                  <a:txBody>
                    <a:bodyPr/>
                    <a:lstStyle/>
                    <a:p>
                      <a:pPr marL="0" algn="ctr" defTabSz="457200" rtl="0" eaLnBrk="1" latinLnBrk="0" hangingPunct="1"/>
                      <a:r>
                        <a:rPr lang="en-IE" sz="1400" b="0" i="0" kern="1200" dirty="0" smtClean="0">
                          <a:solidFill>
                            <a:schemeClr val="tx1"/>
                          </a:solidFill>
                          <a:latin typeface="+mn-lt"/>
                          <a:ea typeface="+mn-ea"/>
                          <a:cs typeface="+mn-cs"/>
                        </a:rPr>
                        <a:t>Q2 2019</a:t>
                      </a:r>
                      <a:endParaRPr lang="en-IE" sz="1400" b="0" i="0" kern="1200" dirty="0">
                        <a:solidFill>
                          <a:schemeClr val="tx1"/>
                        </a:solidFill>
                        <a:latin typeface="+mn-lt"/>
                        <a:ea typeface="+mn-ea"/>
                        <a:cs typeface="+mn-cs"/>
                      </a:endParaRPr>
                    </a:p>
                  </a:txBody>
                  <a:tcPr>
                    <a:solidFill>
                      <a:schemeClr val="bg2">
                        <a:lumMod val="90000"/>
                      </a:schemeClr>
                    </a:solidFill>
                  </a:tcPr>
                </a:tc>
              </a:tr>
              <a:tr h="381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400" b="1" i="1" kern="1200" dirty="0" smtClean="0">
                          <a:solidFill>
                            <a:schemeClr val="bg1"/>
                          </a:solidFill>
                          <a:latin typeface="+mn-lt"/>
                          <a:ea typeface="+mn-ea"/>
                          <a:cs typeface="+mn-cs"/>
                        </a:rPr>
                        <a:t>Renewable Integration</a:t>
                      </a:r>
                    </a:p>
                  </a:txBody>
                  <a:tcPr>
                    <a:solidFill>
                      <a:schemeClr val="bg2">
                        <a:lumMod val="50000"/>
                      </a:schemeClr>
                    </a:solidFill>
                  </a:tcPr>
                </a:tc>
                <a:tc>
                  <a:txBody>
                    <a:bodyPr/>
                    <a:lstStyle/>
                    <a:p>
                      <a:pPr marL="0" algn="l" defTabSz="457200" rtl="0" eaLnBrk="1" latinLnBrk="0" hangingPunct="1"/>
                      <a:endParaRPr lang="en-IE" sz="1400" b="1" i="1" kern="1200" dirty="0">
                        <a:solidFill>
                          <a:schemeClr val="bg1"/>
                        </a:solidFill>
                        <a:latin typeface="+mn-lt"/>
                        <a:ea typeface="+mn-ea"/>
                        <a:cs typeface="+mn-cs"/>
                      </a:endParaRPr>
                    </a:p>
                  </a:txBody>
                  <a:tcPr>
                    <a:solidFill>
                      <a:schemeClr val="bg2">
                        <a:lumMod val="50000"/>
                      </a:schemeClr>
                    </a:solidFill>
                  </a:tcPr>
                </a:tc>
                <a:tc>
                  <a:txBody>
                    <a:bodyPr/>
                    <a:lstStyle/>
                    <a:p>
                      <a:pPr marL="0" algn="l" defTabSz="457200" rtl="0" eaLnBrk="1" latinLnBrk="0" hangingPunct="1"/>
                      <a:endParaRPr lang="en-IE" sz="1400" b="1" i="1" kern="1200" dirty="0">
                        <a:solidFill>
                          <a:schemeClr val="bg1"/>
                        </a:solidFill>
                        <a:latin typeface="+mn-lt"/>
                        <a:ea typeface="+mn-ea"/>
                        <a:cs typeface="+mn-cs"/>
                      </a:endParaRPr>
                    </a:p>
                  </a:txBody>
                  <a:tcPr>
                    <a:solidFill>
                      <a:schemeClr val="bg2">
                        <a:lumMod val="5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IE" sz="1400" b="1" i="1" kern="1200" dirty="0">
                        <a:solidFill>
                          <a:schemeClr val="bg1"/>
                        </a:solidFill>
                        <a:latin typeface="+mn-lt"/>
                        <a:ea typeface="+mn-ea"/>
                        <a:cs typeface="+mn-cs"/>
                      </a:endParaRPr>
                    </a:p>
                  </a:txBody>
                  <a:tcPr>
                    <a:solidFill>
                      <a:schemeClr val="bg2">
                        <a:lumMod val="50000"/>
                      </a:schemeClr>
                    </a:solidFill>
                  </a:tcPr>
                </a:tc>
              </a:tr>
              <a:tr h="3810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Qualification Trial Process</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IE" sz="1400" b="0" kern="1200" dirty="0">
                        <a:solidFill>
                          <a:schemeClr val="dk1"/>
                        </a:solidFill>
                        <a:latin typeface="+mn-lt"/>
                        <a:ea typeface="+mn-ea"/>
                        <a:cs typeface="Arial" panose="020B0604020202020204" pitchFamily="34" charset="0"/>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kern="1200" dirty="0" smtClean="0">
                          <a:solidFill>
                            <a:schemeClr val="dk1"/>
                          </a:solidFill>
                          <a:latin typeface="+mn-lt"/>
                          <a:ea typeface="+mn-ea"/>
                          <a:cs typeface="Arial" panose="020B0604020202020204" pitchFamily="34" charset="0"/>
                        </a:rPr>
                        <a:t>Tender submissions closed on the 5/4/2019</a:t>
                      </a:r>
                    </a:p>
                    <a:p>
                      <a:pPr marL="0" marR="0" indent="0" algn="l" defTabSz="457200" rtl="0" eaLnBrk="1" fontAlgn="auto" latinLnBrk="0" hangingPunct="1">
                        <a:lnSpc>
                          <a:spcPct val="100000"/>
                        </a:lnSpc>
                        <a:spcBef>
                          <a:spcPts val="0"/>
                        </a:spcBef>
                        <a:spcAft>
                          <a:spcPts val="0"/>
                        </a:spcAft>
                        <a:buClrTx/>
                        <a:buSzTx/>
                        <a:buFontTx/>
                        <a:buNone/>
                        <a:tabLst/>
                        <a:defRPr/>
                      </a:pPr>
                      <a:endParaRPr lang="en-IE" sz="1200" b="0" kern="1200" dirty="0" smtClean="0">
                        <a:solidFill>
                          <a:schemeClr val="dk1"/>
                        </a:solidFill>
                        <a:latin typeface="+mn-lt"/>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IE" sz="1200" b="0" kern="1200" dirty="0" smtClean="0">
                          <a:solidFill>
                            <a:schemeClr val="dk1"/>
                          </a:solidFill>
                          <a:latin typeface="+mn-lt"/>
                          <a:ea typeface="+mn-ea"/>
                          <a:cs typeface="Arial" panose="020B0604020202020204" pitchFamily="34" charset="0"/>
                        </a:rPr>
                        <a:t>The tender evaluation is currently ongoing with contract sign off due to take place the 31/5/2019. </a:t>
                      </a:r>
                    </a:p>
                    <a:p>
                      <a:pPr marL="0" marR="0" indent="0" algn="l" defTabSz="457200" rtl="0" eaLnBrk="1" fontAlgn="auto" latinLnBrk="0" hangingPunct="1">
                        <a:lnSpc>
                          <a:spcPct val="100000"/>
                        </a:lnSpc>
                        <a:spcBef>
                          <a:spcPts val="0"/>
                        </a:spcBef>
                        <a:spcAft>
                          <a:spcPts val="0"/>
                        </a:spcAft>
                        <a:buClrTx/>
                        <a:buSzTx/>
                        <a:buFontTx/>
                        <a:buNone/>
                        <a:tabLst/>
                        <a:defRPr/>
                      </a:pPr>
                      <a:endParaRPr lang="en-IE" sz="1200" b="0" kern="1200" dirty="0" smtClean="0">
                        <a:solidFill>
                          <a:schemeClr val="dk1"/>
                        </a:solidFill>
                        <a:latin typeface="+mn-lt"/>
                        <a:ea typeface="+mn-ea"/>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IE" sz="1200" b="0" kern="1200" dirty="0" smtClean="0">
                          <a:solidFill>
                            <a:schemeClr val="dk1"/>
                          </a:solidFill>
                          <a:latin typeface="+mn-lt"/>
                          <a:ea typeface="+mn-ea"/>
                          <a:cs typeface="Arial" panose="020B0604020202020204" pitchFamily="34" charset="0"/>
                        </a:rPr>
                        <a:t>It is expected 5 trials will pass through the evaluation stage.</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Staggered </a:t>
                      </a:r>
                    </a:p>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Delivery </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r h="381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sz="1400" kern="1200" dirty="0" smtClean="0">
                          <a:solidFill>
                            <a:schemeClr val="dk1"/>
                          </a:solidFill>
                          <a:latin typeface="+mn-lt"/>
                          <a:ea typeface="+mn-ea"/>
                          <a:cs typeface="+mn-cs"/>
                        </a:rPr>
                        <a:t>Nodal Controller – IE</a:t>
                      </a:r>
                    </a:p>
                  </a:txBody>
                  <a:tcPr marL="86171" marR="86171" anchor="ctr">
                    <a:solidFill>
                      <a:schemeClr val="bg2">
                        <a:lumMod val="90000"/>
                      </a:schemeClr>
                    </a:solidFill>
                  </a:tcPr>
                </a:tc>
                <a:tc>
                  <a:txBody>
                    <a:bodyPr/>
                    <a:lstStyle/>
                    <a:p>
                      <a:pPr algn="ctr"/>
                      <a:endParaRPr lang="en-IE" sz="1400" b="0" dirty="0">
                        <a:latin typeface="+mn-lt"/>
                        <a:cs typeface="Arial" panose="020B0604020202020204" pitchFamily="34" charset="0"/>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baseline="0" dirty="0" smtClean="0">
                          <a:latin typeface="+mn-lt"/>
                          <a:cs typeface="Arial" panose="020B0604020202020204" pitchFamily="34" charset="0"/>
                        </a:rPr>
                        <a:t>NC will be officially handed over to EIRGRID at the end of April following delivery of a signed off full specification and testing reports. Once reviewed a testing procedure will be drafted for approval and EIRGRID will begin testing the NC on an agreed timeline of approx. 4 weeks.   Some concern about level of wind for testing.</a:t>
                      </a:r>
                    </a:p>
                    <a:p>
                      <a:pPr marL="0" marR="0" indent="0" algn="l" defTabSz="457200" rtl="0" eaLnBrk="1" fontAlgn="auto" latinLnBrk="0" hangingPunct="1">
                        <a:lnSpc>
                          <a:spcPct val="100000"/>
                        </a:lnSpc>
                        <a:spcBef>
                          <a:spcPts val="0"/>
                        </a:spcBef>
                        <a:spcAft>
                          <a:spcPts val="0"/>
                        </a:spcAft>
                        <a:buClrTx/>
                        <a:buSzTx/>
                        <a:buFontTx/>
                        <a:buNone/>
                        <a:tabLst/>
                        <a:defRPr/>
                      </a:pPr>
                      <a:r>
                        <a:rPr lang="en-IE" sz="1200" b="0" baseline="0" dirty="0" smtClean="0">
                          <a:latin typeface="+mn-lt"/>
                          <a:cs typeface="Arial" panose="020B0604020202020204" pitchFamily="34" charset="0"/>
                        </a:rPr>
                        <a:t>A joint report with ESBN will be submitted to the CRU following testing. </a:t>
                      </a:r>
                      <a:endParaRPr lang="en-IE" sz="1200" b="0" dirty="0" smtClean="0">
                        <a:latin typeface="+mn-lt"/>
                        <a:cs typeface="Arial" panose="020B0604020202020204" pitchFamily="34" charset="0"/>
                      </a:endParaRPr>
                    </a:p>
                  </a:txBody>
                  <a:tcP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Q3</a:t>
                      </a:r>
                      <a:r>
                        <a:rPr lang="en-IE" sz="1400" b="0" kern="1200" baseline="0" dirty="0" smtClean="0">
                          <a:solidFill>
                            <a:schemeClr val="dk1"/>
                          </a:solidFill>
                          <a:latin typeface="+mn-lt"/>
                          <a:ea typeface="+mn-ea"/>
                          <a:cs typeface="Arial" panose="020B0604020202020204" pitchFamily="34" charset="0"/>
                        </a:rPr>
                        <a:t> 2019</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r h="381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sz="1400" kern="1200" dirty="0" smtClean="0">
                          <a:solidFill>
                            <a:schemeClr val="dk1"/>
                          </a:solidFill>
                          <a:latin typeface="+mn-lt"/>
                          <a:ea typeface="+mn-ea"/>
                          <a:cs typeface="+mn-cs"/>
                        </a:rPr>
                        <a:t>Nodal Controller – NI</a:t>
                      </a:r>
                    </a:p>
                  </a:txBody>
                  <a:tcPr marL="86171" marR="86171" anchor="ctr">
                    <a:solidFill>
                      <a:schemeClr val="bg2">
                        <a:lumMod val="90000"/>
                      </a:schemeClr>
                    </a:solidFill>
                  </a:tcPr>
                </a:tc>
                <a:tc>
                  <a:txBody>
                    <a:bodyPr/>
                    <a:lstStyle/>
                    <a:p>
                      <a:pPr algn="ctr"/>
                      <a:endParaRPr lang="en-IE" sz="1400" b="0" dirty="0">
                        <a:latin typeface="+mn-lt"/>
                        <a:cs typeface="Arial" panose="020B0604020202020204" pitchFamily="34" charset="0"/>
                      </a:endParaRPr>
                    </a:p>
                  </a:txBody>
                  <a:tcPr>
                    <a:solidFill>
                      <a:srgbClr val="92D05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sz="1200" b="0" dirty="0" smtClean="0">
                          <a:latin typeface="+mn-lt"/>
                          <a:cs typeface="Arial" panose="020B0604020202020204" pitchFamily="34" charset="0"/>
                        </a:rPr>
                        <a:t>Further discussions to be held with NIE around the control of the NC. </a:t>
                      </a:r>
                    </a:p>
                  </a:txBody>
                  <a:tcP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400" b="0" kern="1200" dirty="0" smtClean="0">
                          <a:solidFill>
                            <a:schemeClr val="dk1"/>
                          </a:solidFill>
                          <a:latin typeface="+mn-lt"/>
                          <a:ea typeface="+mn-ea"/>
                          <a:cs typeface="Arial" panose="020B0604020202020204" pitchFamily="34" charset="0"/>
                        </a:rPr>
                        <a:t>2020</a:t>
                      </a:r>
                      <a:endParaRPr lang="en-IE" sz="1400" b="0" kern="1200" dirty="0">
                        <a:solidFill>
                          <a:schemeClr val="dk1"/>
                        </a:solidFill>
                        <a:latin typeface="+mn-lt"/>
                        <a:ea typeface="+mn-ea"/>
                        <a:cs typeface="Arial" panose="020B0604020202020204" pitchFamily="34" charset="0"/>
                      </a:endParaRPr>
                    </a:p>
                  </a:txBody>
                  <a:tcPr>
                    <a:solidFill>
                      <a:schemeClr val="bg2">
                        <a:lumMod val="90000"/>
                      </a:schemeClr>
                    </a:solidFill>
                  </a:tcPr>
                </a:tc>
              </a:tr>
            </a:tbl>
          </a:graphicData>
        </a:graphic>
      </p:graphicFrame>
    </p:spTree>
    <p:extLst>
      <p:ext uri="{BB962C8B-B14F-4D97-AF65-F5344CB8AC3E}">
        <p14:creationId xmlns:p14="http://schemas.microsoft.com/office/powerpoint/2010/main" val="17679170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55287467"/>
              </p:ext>
            </p:extLst>
          </p:nvPr>
        </p:nvGraphicFramePr>
        <p:xfrm>
          <a:off x="228602" y="131862"/>
          <a:ext cx="8735884" cy="5423028"/>
        </p:xfrm>
        <a:graphic>
          <a:graphicData uri="http://schemas.openxmlformats.org/drawingml/2006/table">
            <a:tbl>
              <a:tblPr firstRow="1" bandRow="1">
                <a:tableStyleId>{5C22544A-7EE6-4342-B048-85BDC9FD1C3A}</a:tableStyleId>
              </a:tblPr>
              <a:tblGrid>
                <a:gridCol w="774025"/>
                <a:gridCol w="1089838"/>
                <a:gridCol w="1168759"/>
                <a:gridCol w="1246675"/>
                <a:gridCol w="1168758"/>
                <a:gridCol w="1090841"/>
                <a:gridCol w="1168758"/>
                <a:gridCol w="1028230"/>
              </a:tblGrid>
              <a:tr h="423005">
                <a:tc gridSpan="4">
                  <a:txBody>
                    <a:bodyPr/>
                    <a:lstStyle/>
                    <a:p>
                      <a:pPr algn="ctr"/>
                      <a:r>
                        <a:rPr lang="en-GB" sz="1600" dirty="0" smtClean="0"/>
                        <a:t>  2019                                                                 </a:t>
                      </a:r>
                      <a:endParaRPr lang="en-GB" sz="1600" b="1" kern="1200" dirty="0">
                        <a:solidFill>
                          <a:schemeClr val="lt1"/>
                        </a:solidFill>
                        <a:latin typeface="+mn-lt"/>
                        <a:ea typeface="+mn-ea"/>
                        <a:cs typeface="+mn-cs"/>
                      </a:endParaRPr>
                    </a:p>
                  </a:txBody>
                  <a:tcPr marL="84406" marR="84406"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AC782"/>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r>
                        <a:rPr lang="en-GB" sz="1600" dirty="0" smtClean="0"/>
                        <a:t>2020</a:t>
                      </a:r>
                      <a:endParaRPr lang="en-GB" sz="1600" dirty="0"/>
                    </a:p>
                  </a:txBody>
                  <a:tcPr marL="84406" marR="84406"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AC782"/>
                    </a:solidFill>
                  </a:tcPr>
                </a:tc>
                <a:tc hMerge="1">
                  <a:txBody>
                    <a:bodyPr/>
                    <a:lstStyle/>
                    <a:p>
                      <a:pPr algn="ctr"/>
                      <a:endParaRPr lang="en-GB" sz="1600" dirty="0"/>
                    </a:p>
                  </a:txBody>
                  <a:tcPr marL="84406" marR="84406"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AC782"/>
                    </a:solidFill>
                  </a:tcPr>
                </a:tc>
                <a:tc hMerge="1">
                  <a:txBody>
                    <a:bodyPr/>
                    <a:lstStyle/>
                    <a:p>
                      <a:pPr algn="ctr"/>
                      <a:endParaRPr lang="en-GB" sz="1600" dirty="0"/>
                    </a:p>
                  </a:txBody>
                  <a:tcPr marL="84406" marR="84406"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AC782"/>
                    </a:solidFill>
                  </a:tcPr>
                </a:tc>
                <a:tc hMerge="1">
                  <a:txBody>
                    <a:bodyPr/>
                    <a:lstStyle/>
                    <a:p>
                      <a:pPr algn="ctr"/>
                      <a:endParaRPr lang="en-GB" sz="1600" dirty="0"/>
                    </a:p>
                  </a:txBody>
                  <a:tcPr marL="84406" marR="84406"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AC782"/>
                    </a:solidFill>
                  </a:tcPr>
                </a:tc>
              </a:tr>
              <a:tr h="254281">
                <a:tc>
                  <a:txBody>
                    <a:bodyPr/>
                    <a:lstStyle/>
                    <a:p>
                      <a:pPr algn="ctr"/>
                      <a:r>
                        <a:rPr lang="en-GB" sz="800" dirty="0" smtClean="0"/>
                        <a:t>Q1</a:t>
                      </a:r>
                      <a:endParaRPr lang="en-GB" sz="800" dirty="0"/>
                    </a:p>
                  </a:txBody>
                  <a:tcPr marL="84406" marR="84406">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800" dirty="0" smtClean="0"/>
                        <a:t>Q2</a:t>
                      </a:r>
                      <a:endParaRPr lang="en-GB" sz="800" dirty="0"/>
                    </a:p>
                  </a:txBody>
                  <a:tcPr marL="84406" marR="84406">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800" dirty="0" smtClean="0"/>
                        <a:t>Q3</a:t>
                      </a:r>
                      <a:endParaRPr lang="en-GB" sz="800" dirty="0"/>
                    </a:p>
                  </a:txBody>
                  <a:tcPr marL="84406" marR="84406">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800" dirty="0" smtClean="0"/>
                        <a:t>Q4</a:t>
                      </a:r>
                      <a:endParaRPr lang="en-GB" sz="800" dirty="0"/>
                    </a:p>
                  </a:txBody>
                  <a:tcPr marL="84406" marR="84406">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800" dirty="0" smtClean="0"/>
                        <a:t>Q1</a:t>
                      </a:r>
                      <a:endParaRPr lang="en-GB" sz="800" dirty="0"/>
                    </a:p>
                  </a:txBody>
                  <a:tcPr marL="84406" marR="84406">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800" dirty="0" smtClean="0"/>
                        <a:t>Q2</a:t>
                      </a:r>
                      <a:endParaRPr lang="en-GB" sz="800" dirty="0"/>
                    </a:p>
                  </a:txBody>
                  <a:tcPr marL="84406" marR="84406">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800" dirty="0" smtClean="0"/>
                        <a:t>Q3</a:t>
                      </a:r>
                      <a:endParaRPr lang="en-GB" sz="800" dirty="0"/>
                    </a:p>
                  </a:txBody>
                  <a:tcPr marL="84406" marR="84406">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800" dirty="0" smtClean="0"/>
                        <a:t>Q4</a:t>
                      </a:r>
                      <a:endParaRPr lang="en-GB" sz="800" dirty="0"/>
                    </a:p>
                  </a:txBody>
                  <a:tcPr marL="84406" marR="84406">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r h="4745742">
                <a:tc>
                  <a:txBody>
                    <a:bodyPr/>
                    <a:lstStyle/>
                    <a:p>
                      <a:endParaRPr lang="en-GB" sz="1200" dirty="0"/>
                    </a:p>
                  </a:txBody>
                  <a:tcPr marL="84406" marR="84406">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1200" dirty="0"/>
                    </a:p>
                  </a:txBody>
                  <a:tcPr marL="84406" marR="84406">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1200" dirty="0"/>
                    </a:p>
                  </a:txBody>
                  <a:tcPr marL="84406" marR="84406">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1100" dirty="0">
                        <a:solidFill>
                          <a:schemeClr val="accent2"/>
                        </a:solidFill>
                      </a:endParaRPr>
                    </a:p>
                  </a:txBody>
                  <a:tcPr marL="84406" marR="84406">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1100" dirty="0"/>
                    </a:p>
                  </a:txBody>
                  <a:tcPr marL="84406" marR="84406">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1100" dirty="0"/>
                    </a:p>
                  </a:txBody>
                  <a:tcPr marL="84406" marR="84406">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1100" dirty="0"/>
                    </a:p>
                  </a:txBody>
                  <a:tcPr marL="84406" marR="84406">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1200" dirty="0"/>
                    </a:p>
                  </a:txBody>
                  <a:tcPr marL="84406" marR="84406">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bl>
          </a:graphicData>
        </a:graphic>
      </p:graphicFrame>
      <p:sp>
        <p:nvSpPr>
          <p:cNvPr id="6" name="TextBox 5"/>
          <p:cNvSpPr txBox="1"/>
          <p:nvPr/>
        </p:nvSpPr>
        <p:spPr>
          <a:xfrm>
            <a:off x="228602" y="1294860"/>
            <a:ext cx="3072705" cy="246221"/>
          </a:xfrm>
          <a:prstGeom prst="rect">
            <a:avLst/>
          </a:prstGeom>
          <a:solidFill>
            <a:srgbClr val="157C85"/>
          </a:solidFill>
          <a:ln>
            <a:noFill/>
          </a:ln>
          <a:effectLst/>
        </p:spPr>
        <p:style>
          <a:lnRef idx="1">
            <a:schemeClr val="accent3"/>
          </a:lnRef>
          <a:fillRef idx="2">
            <a:schemeClr val="accent3"/>
          </a:fillRef>
          <a:effectRef idx="1">
            <a:schemeClr val="accent3"/>
          </a:effectRef>
          <a:fontRef idx="minor">
            <a:schemeClr val="dk1"/>
          </a:fontRef>
        </p:style>
        <p:txBody>
          <a:bodyPr wrap="square" rtlCol="0" anchor="ctr">
            <a:spAutoFit/>
          </a:bodyPr>
          <a:lstStyle>
            <a:defPPr>
              <a:defRPr lang="en-IE"/>
            </a:defPPr>
            <a:lvl1pPr>
              <a:defRPr sz="800" b="1">
                <a:solidFill>
                  <a:schemeClr val="bg1"/>
                </a:solidFill>
                <a:latin typeface="Arial Narrow" panose="020B0606020202030204" pitchFamily="34" charset="0"/>
                <a:cs typeface="Arial" panose="020B0604020202020204" pitchFamily="34" charset="0"/>
              </a:defRPr>
            </a:lvl1pPr>
          </a:lstStyle>
          <a:p>
            <a:pPr defTabSz="914400"/>
            <a:r>
              <a:rPr lang="en-IE" sz="1000" dirty="0" smtClean="0">
                <a:solidFill>
                  <a:prstClr val="white"/>
                </a:solidFill>
              </a:rPr>
              <a:t>SS Gate 1 Procurement</a:t>
            </a:r>
          </a:p>
        </p:txBody>
      </p:sp>
      <p:sp>
        <p:nvSpPr>
          <p:cNvPr id="7" name="5-Point Star 6"/>
          <p:cNvSpPr/>
          <p:nvPr/>
        </p:nvSpPr>
        <p:spPr>
          <a:xfrm>
            <a:off x="3228296" y="1333025"/>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9" name="TextBox 8"/>
          <p:cNvSpPr txBox="1"/>
          <p:nvPr/>
        </p:nvSpPr>
        <p:spPr>
          <a:xfrm>
            <a:off x="213140" y="1649469"/>
            <a:ext cx="3066433" cy="246221"/>
          </a:xfrm>
          <a:prstGeom prst="rect">
            <a:avLst/>
          </a:prstGeom>
          <a:solidFill>
            <a:srgbClr val="157C85"/>
          </a:solidFill>
          <a:ln>
            <a:noFill/>
          </a:ln>
          <a:effectLst/>
        </p:spPr>
        <p:style>
          <a:lnRef idx="1">
            <a:schemeClr val="accent3"/>
          </a:lnRef>
          <a:fillRef idx="2">
            <a:schemeClr val="accent3"/>
          </a:fillRef>
          <a:effectRef idx="1">
            <a:schemeClr val="accent3"/>
          </a:effectRef>
          <a:fontRef idx="minor">
            <a:schemeClr val="dk1"/>
          </a:fontRef>
        </p:style>
        <p:txBody>
          <a:bodyPr wrap="square" rtlCol="0" anchor="ctr">
            <a:spAutoFit/>
          </a:bodyPr>
          <a:lstStyle>
            <a:defPPr>
              <a:defRPr lang="en-IE"/>
            </a:defPPr>
            <a:lvl1pPr>
              <a:defRPr sz="1000" b="1">
                <a:solidFill>
                  <a:schemeClr val="bg1"/>
                </a:solidFill>
                <a:latin typeface="Arial Narrow" panose="020B0606020202030204" pitchFamily="34" charset="0"/>
                <a:cs typeface="Arial" panose="020B0604020202020204" pitchFamily="34" charset="0"/>
              </a:defRPr>
            </a:lvl1pPr>
          </a:lstStyle>
          <a:p>
            <a:pPr defTabSz="914400"/>
            <a:r>
              <a:rPr lang="en-IE" dirty="0" smtClean="0">
                <a:solidFill>
                  <a:prstClr val="white"/>
                </a:solidFill>
              </a:rPr>
              <a:t>SS Volume </a:t>
            </a:r>
            <a:r>
              <a:rPr lang="en-IE" dirty="0">
                <a:solidFill>
                  <a:prstClr val="white"/>
                </a:solidFill>
              </a:rPr>
              <a:t>Capped </a:t>
            </a:r>
            <a:r>
              <a:rPr lang="en-IE" dirty="0" smtClean="0">
                <a:solidFill>
                  <a:prstClr val="white"/>
                </a:solidFill>
              </a:rPr>
              <a:t>Procurement</a:t>
            </a:r>
            <a:endParaRPr lang="en-IE" dirty="0">
              <a:solidFill>
                <a:prstClr val="white"/>
              </a:solidFill>
            </a:endParaRPr>
          </a:p>
        </p:txBody>
      </p:sp>
      <p:sp>
        <p:nvSpPr>
          <p:cNvPr id="12" name="TextBox 11"/>
          <p:cNvSpPr txBox="1"/>
          <p:nvPr/>
        </p:nvSpPr>
        <p:spPr>
          <a:xfrm>
            <a:off x="2312473" y="1895690"/>
            <a:ext cx="1171993" cy="338554"/>
          </a:xfrm>
          <a:prstGeom prst="rect">
            <a:avLst/>
          </a:prstGeom>
          <a:noFill/>
        </p:spPr>
        <p:txBody>
          <a:bodyPr wrap="square" rtlCol="0">
            <a:spAutoFit/>
          </a:bodyPr>
          <a:lstStyle/>
          <a:p>
            <a:pPr algn="r" defTabSz="914400"/>
            <a:r>
              <a:rPr lang="en-IE" sz="800" b="1" dirty="0" smtClean="0">
                <a:solidFill>
                  <a:prstClr val="black"/>
                </a:solidFill>
                <a:latin typeface="Arial" panose="020B0604020202020204" pitchFamily="34" charset="0"/>
                <a:cs typeface="Arial" panose="020B0604020202020204" pitchFamily="34" charset="0"/>
              </a:rPr>
              <a:t>1 Sep 2019 </a:t>
            </a:r>
          </a:p>
          <a:p>
            <a:pPr algn="r" defTabSz="914400"/>
            <a:r>
              <a:rPr lang="en-IE" sz="800" b="1" dirty="0" smtClean="0">
                <a:solidFill>
                  <a:prstClr val="black"/>
                </a:solidFill>
                <a:latin typeface="Arial" panose="020B0604020202020204" pitchFamily="34" charset="0"/>
                <a:cs typeface="Arial" panose="020B0604020202020204" pitchFamily="34" charset="0"/>
              </a:rPr>
              <a:t>Contract  Execution</a:t>
            </a:r>
            <a:endParaRPr lang="en-IE" sz="800" b="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199817" y="2311862"/>
            <a:ext cx="3101490" cy="246221"/>
          </a:xfrm>
          <a:prstGeom prst="rect">
            <a:avLst/>
          </a:prstGeom>
          <a:solidFill>
            <a:srgbClr val="F6A902"/>
          </a:solid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lvl="1" defTabSz="914400"/>
            <a:r>
              <a:rPr lang="en-IE" sz="1000" b="1" dirty="0" smtClean="0">
                <a:solidFill>
                  <a:prstClr val="white"/>
                </a:solidFill>
                <a:latin typeface="Arial Narrow" panose="020B0606020202030204" pitchFamily="34" charset="0"/>
                <a:cs typeface="Arial" panose="020B0604020202020204" pitchFamily="34" charset="0"/>
              </a:rPr>
              <a:t>Qualifier  Trial Process </a:t>
            </a:r>
            <a:endParaRPr lang="en-IE" sz="800" b="1" dirty="0">
              <a:solidFill>
                <a:prstClr val="white"/>
              </a:solidFill>
              <a:latin typeface="Arial Narrow" panose="020B0606020202030204" pitchFamily="34" charset="0"/>
              <a:cs typeface="Arial" panose="020B0604020202020204" pitchFamily="34" charset="0"/>
            </a:endParaRPr>
          </a:p>
        </p:txBody>
      </p:sp>
      <p:sp>
        <p:nvSpPr>
          <p:cNvPr id="14" name="5-Point Star 13"/>
          <p:cNvSpPr/>
          <p:nvPr/>
        </p:nvSpPr>
        <p:spPr>
          <a:xfrm>
            <a:off x="3142080" y="2347583"/>
            <a:ext cx="172431" cy="146761"/>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15" name="TextBox 14"/>
          <p:cNvSpPr txBox="1"/>
          <p:nvPr/>
        </p:nvSpPr>
        <p:spPr>
          <a:xfrm>
            <a:off x="228602" y="3935343"/>
            <a:ext cx="8267544" cy="253916"/>
          </a:xfrm>
          <a:prstGeom prst="rect">
            <a:avLst/>
          </a:prstGeom>
          <a:solidFill>
            <a:srgbClr val="7D1651"/>
          </a:solid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lvl="1" defTabSz="914400"/>
            <a:r>
              <a:rPr lang="en-IE" sz="1000" b="1" dirty="0" smtClean="0">
                <a:solidFill>
                  <a:prstClr val="white"/>
                </a:solidFill>
                <a:latin typeface="Arial Narrow" panose="020B0606020202030204" pitchFamily="34" charset="0"/>
                <a:cs typeface="Arial" panose="020B0604020202020204" pitchFamily="34" charset="0"/>
              </a:rPr>
              <a:t>Operational Policy</a:t>
            </a:r>
            <a:endParaRPr lang="en-IE" sz="800" b="1" dirty="0">
              <a:solidFill>
                <a:prstClr val="white"/>
              </a:solidFill>
              <a:latin typeface="Arial Narrow" panose="020B0606020202030204" pitchFamily="34" charset="0"/>
              <a:cs typeface="Arial" panose="020B0604020202020204" pitchFamily="34" charset="0"/>
            </a:endParaRPr>
          </a:p>
        </p:txBody>
      </p:sp>
      <p:sp>
        <p:nvSpPr>
          <p:cNvPr id="16" name="TextBox 15"/>
          <p:cNvSpPr txBox="1"/>
          <p:nvPr/>
        </p:nvSpPr>
        <p:spPr>
          <a:xfrm>
            <a:off x="222252" y="4588376"/>
            <a:ext cx="8273894" cy="253916"/>
          </a:xfrm>
          <a:prstGeom prst="rect">
            <a:avLst/>
          </a:prstGeom>
          <a:solidFill>
            <a:srgbClr val="7D1651"/>
          </a:solid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lvl="1" defTabSz="914400"/>
            <a:r>
              <a:rPr lang="en-IE" sz="1000" b="1" dirty="0" smtClean="0">
                <a:solidFill>
                  <a:prstClr val="white"/>
                </a:solidFill>
                <a:latin typeface="Arial Narrow" panose="020B0606020202030204" pitchFamily="34" charset="0"/>
                <a:cs typeface="Arial" panose="020B0604020202020204" pitchFamily="34" charset="0"/>
              </a:rPr>
              <a:t>Operational Changes</a:t>
            </a:r>
            <a:endParaRPr lang="en-IE" sz="800" b="1" dirty="0">
              <a:solidFill>
                <a:prstClr val="white"/>
              </a:solidFill>
              <a:latin typeface="Arial Narrow" panose="020B0606020202030204" pitchFamily="34" charset="0"/>
              <a:cs typeface="Arial" panose="020B0604020202020204" pitchFamily="34" charset="0"/>
            </a:endParaRPr>
          </a:p>
        </p:txBody>
      </p:sp>
      <p:sp>
        <p:nvSpPr>
          <p:cNvPr id="20" name="5-Point Star 19"/>
          <p:cNvSpPr/>
          <p:nvPr/>
        </p:nvSpPr>
        <p:spPr>
          <a:xfrm>
            <a:off x="3301307" y="4038030"/>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21" name="TextBox 20"/>
          <p:cNvSpPr txBox="1"/>
          <p:nvPr/>
        </p:nvSpPr>
        <p:spPr>
          <a:xfrm>
            <a:off x="2438966" y="3624649"/>
            <a:ext cx="1046843" cy="33855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Operational Reserves Policy</a:t>
            </a:r>
          </a:p>
        </p:txBody>
      </p:sp>
      <p:sp>
        <p:nvSpPr>
          <p:cNvPr id="22" name="TextBox 21"/>
          <p:cNvSpPr txBox="1"/>
          <p:nvPr/>
        </p:nvSpPr>
        <p:spPr>
          <a:xfrm>
            <a:off x="4023265" y="4338577"/>
            <a:ext cx="961504" cy="21544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VDIF Policy</a:t>
            </a:r>
          </a:p>
        </p:txBody>
      </p:sp>
      <p:sp>
        <p:nvSpPr>
          <p:cNvPr id="23" name="5-Point Star 22"/>
          <p:cNvSpPr/>
          <p:nvPr/>
        </p:nvSpPr>
        <p:spPr>
          <a:xfrm>
            <a:off x="4267435" y="3893187"/>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25" name="5-Point Star 24"/>
          <p:cNvSpPr/>
          <p:nvPr/>
        </p:nvSpPr>
        <p:spPr>
          <a:xfrm>
            <a:off x="4504017" y="3902762"/>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26" name="TextBox 25"/>
          <p:cNvSpPr txBox="1"/>
          <p:nvPr/>
        </p:nvSpPr>
        <p:spPr>
          <a:xfrm>
            <a:off x="3748138" y="3624506"/>
            <a:ext cx="757467" cy="33855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Q2 Min Sets Policy</a:t>
            </a:r>
          </a:p>
        </p:txBody>
      </p:sp>
      <p:sp>
        <p:nvSpPr>
          <p:cNvPr id="27" name="TextBox 26"/>
          <p:cNvSpPr txBox="1"/>
          <p:nvPr/>
        </p:nvSpPr>
        <p:spPr>
          <a:xfrm>
            <a:off x="3259894" y="4155900"/>
            <a:ext cx="1947811" cy="21544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Q3 RoCoF and Inertia Floor Policy</a:t>
            </a:r>
          </a:p>
        </p:txBody>
      </p:sp>
      <p:sp>
        <p:nvSpPr>
          <p:cNvPr id="28" name="TextBox 27"/>
          <p:cNvSpPr txBox="1"/>
          <p:nvPr/>
        </p:nvSpPr>
        <p:spPr>
          <a:xfrm>
            <a:off x="6003054" y="3643977"/>
            <a:ext cx="757467" cy="33855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SNSP 70% Policy</a:t>
            </a:r>
          </a:p>
        </p:txBody>
      </p:sp>
      <p:sp>
        <p:nvSpPr>
          <p:cNvPr id="29" name="5-Point Star 28"/>
          <p:cNvSpPr/>
          <p:nvPr/>
        </p:nvSpPr>
        <p:spPr>
          <a:xfrm>
            <a:off x="7504126" y="3893187"/>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30" name="TextBox 29"/>
          <p:cNvSpPr txBox="1"/>
          <p:nvPr/>
        </p:nvSpPr>
        <p:spPr>
          <a:xfrm>
            <a:off x="7596336" y="3634302"/>
            <a:ext cx="757467" cy="33855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SNSP 75% Policy</a:t>
            </a:r>
          </a:p>
        </p:txBody>
      </p:sp>
      <p:sp>
        <p:nvSpPr>
          <p:cNvPr id="31" name="5-Point Star 30"/>
          <p:cNvSpPr/>
          <p:nvPr/>
        </p:nvSpPr>
        <p:spPr>
          <a:xfrm>
            <a:off x="3526323" y="4599609"/>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32" name="TextBox 31"/>
          <p:cNvSpPr txBox="1"/>
          <p:nvPr/>
        </p:nvSpPr>
        <p:spPr>
          <a:xfrm>
            <a:off x="3103964" y="4295357"/>
            <a:ext cx="1046843" cy="33855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Q1 Implement Enduring OFGS</a:t>
            </a:r>
          </a:p>
        </p:txBody>
      </p:sp>
      <p:sp>
        <p:nvSpPr>
          <p:cNvPr id="33" name="5-Point Star 32"/>
          <p:cNvSpPr/>
          <p:nvPr/>
        </p:nvSpPr>
        <p:spPr>
          <a:xfrm>
            <a:off x="4560849" y="4842292"/>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34" name="5-Point Star 33"/>
          <p:cNvSpPr/>
          <p:nvPr/>
        </p:nvSpPr>
        <p:spPr>
          <a:xfrm>
            <a:off x="5630505" y="5108757"/>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35" name="5-Point Star 34"/>
          <p:cNvSpPr/>
          <p:nvPr/>
        </p:nvSpPr>
        <p:spPr>
          <a:xfrm>
            <a:off x="7600686" y="4682753"/>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36" name="TextBox 35"/>
          <p:cNvSpPr txBox="1"/>
          <p:nvPr/>
        </p:nvSpPr>
        <p:spPr>
          <a:xfrm>
            <a:off x="5689877" y="5092825"/>
            <a:ext cx="1007783" cy="21544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 RoCoF 1Hz/s</a:t>
            </a:r>
          </a:p>
        </p:txBody>
      </p:sp>
      <p:sp>
        <p:nvSpPr>
          <p:cNvPr id="37" name="TextBox 36"/>
          <p:cNvSpPr txBox="1"/>
          <p:nvPr/>
        </p:nvSpPr>
        <p:spPr>
          <a:xfrm>
            <a:off x="4586772" y="4842292"/>
            <a:ext cx="1947811" cy="21544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 Inertia Floor 20,000 MWs</a:t>
            </a:r>
          </a:p>
        </p:txBody>
      </p:sp>
      <p:sp>
        <p:nvSpPr>
          <p:cNvPr id="38" name="TextBox 37"/>
          <p:cNvSpPr txBox="1"/>
          <p:nvPr/>
        </p:nvSpPr>
        <p:spPr>
          <a:xfrm>
            <a:off x="7600686" y="4881315"/>
            <a:ext cx="1393935" cy="21544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Minimum units - 7</a:t>
            </a:r>
          </a:p>
        </p:txBody>
      </p:sp>
      <p:sp>
        <p:nvSpPr>
          <p:cNvPr id="39" name="5-Point Star 38"/>
          <p:cNvSpPr/>
          <p:nvPr/>
        </p:nvSpPr>
        <p:spPr>
          <a:xfrm>
            <a:off x="7513343" y="4623251"/>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41" name="TextBox 40"/>
          <p:cNvSpPr txBox="1"/>
          <p:nvPr/>
        </p:nvSpPr>
        <p:spPr>
          <a:xfrm>
            <a:off x="5987634" y="203870"/>
            <a:ext cx="893495" cy="861774"/>
          </a:xfrm>
          <a:prstGeom prst="rect">
            <a:avLst/>
          </a:prstGeom>
          <a:noFill/>
        </p:spPr>
        <p:txBody>
          <a:bodyPr wrap="square" rtlCol="0">
            <a:spAutoFit/>
          </a:bodyPr>
          <a:lstStyle/>
          <a:p>
            <a:pPr defTabSz="914400"/>
            <a:r>
              <a:rPr lang="en-IE" sz="1000" b="1" dirty="0" smtClean="0">
                <a:solidFill>
                  <a:srgbClr val="0070C0"/>
                </a:solidFill>
                <a:latin typeface="Arial" panose="020B0604020202020204" pitchFamily="34" charset="0"/>
                <a:cs typeface="Arial" panose="020B0604020202020204" pitchFamily="34" charset="0"/>
              </a:rPr>
              <a:t>SNSP 70%</a:t>
            </a:r>
          </a:p>
          <a:p>
            <a:pPr defTabSz="914400"/>
            <a:r>
              <a:rPr lang="en-IE" sz="1000" b="1" dirty="0" smtClean="0">
                <a:solidFill>
                  <a:srgbClr val="0070C0"/>
                </a:solidFill>
                <a:latin typeface="Arial" panose="020B0604020202020204" pitchFamily="34" charset="0"/>
                <a:cs typeface="Arial" panose="020B0604020202020204" pitchFamily="34" charset="0"/>
              </a:rPr>
              <a:t>Trial</a:t>
            </a:r>
          </a:p>
          <a:p>
            <a:pPr defTabSz="914400"/>
            <a:endParaRPr lang="en-IE" sz="1000" b="1" dirty="0">
              <a:solidFill>
                <a:srgbClr val="C31632"/>
              </a:solidFill>
              <a:latin typeface="Arial" panose="020B0604020202020204" pitchFamily="34" charset="0"/>
              <a:cs typeface="Arial" panose="020B0604020202020204" pitchFamily="34" charset="0"/>
            </a:endParaRPr>
          </a:p>
          <a:p>
            <a:pPr defTabSz="914400"/>
            <a:r>
              <a:rPr lang="en-IE" sz="1000" b="1" dirty="0" smtClean="0">
                <a:solidFill>
                  <a:srgbClr val="C31632"/>
                </a:solidFill>
                <a:latin typeface="Arial" panose="020B0604020202020204" pitchFamily="34" charset="0"/>
                <a:cs typeface="Arial" panose="020B0604020202020204" pitchFamily="34" charset="0"/>
              </a:rPr>
              <a:t/>
            </a:r>
            <a:br>
              <a:rPr lang="en-IE" sz="1000" b="1" dirty="0" smtClean="0">
                <a:solidFill>
                  <a:srgbClr val="C31632"/>
                </a:solidFill>
                <a:latin typeface="Arial" panose="020B0604020202020204" pitchFamily="34" charset="0"/>
                <a:cs typeface="Arial" panose="020B0604020202020204" pitchFamily="34" charset="0"/>
              </a:rPr>
            </a:br>
            <a:endParaRPr lang="en-IE" sz="1000" b="1" dirty="0">
              <a:solidFill>
                <a:srgbClr val="C31632"/>
              </a:solidFill>
              <a:latin typeface="Arial" panose="020B0604020202020204" pitchFamily="34" charset="0"/>
              <a:cs typeface="Arial" panose="020B0604020202020204" pitchFamily="34" charset="0"/>
            </a:endParaRPr>
          </a:p>
        </p:txBody>
      </p:sp>
      <p:sp>
        <p:nvSpPr>
          <p:cNvPr id="42" name="TextBox 41"/>
          <p:cNvSpPr txBox="1"/>
          <p:nvPr/>
        </p:nvSpPr>
        <p:spPr>
          <a:xfrm>
            <a:off x="3311289" y="2291213"/>
            <a:ext cx="1289896" cy="33855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September  2019</a:t>
            </a:r>
          </a:p>
          <a:p>
            <a:pPr defTabSz="914400"/>
            <a:r>
              <a:rPr lang="en-IE" sz="800" b="1" dirty="0" smtClean="0">
                <a:solidFill>
                  <a:prstClr val="black"/>
                </a:solidFill>
                <a:latin typeface="Arial" panose="020B0604020202020204" pitchFamily="34" charset="0"/>
                <a:cs typeface="Arial" panose="020B0604020202020204" pitchFamily="34" charset="0"/>
              </a:rPr>
              <a:t>For 2019 Trial start </a:t>
            </a:r>
          </a:p>
        </p:txBody>
      </p:sp>
      <p:cxnSp>
        <p:nvCxnSpPr>
          <p:cNvPr id="43" name="Straight Connector 42"/>
          <p:cNvCxnSpPr/>
          <p:nvPr/>
        </p:nvCxnSpPr>
        <p:spPr>
          <a:xfrm>
            <a:off x="8496146" y="131862"/>
            <a:ext cx="22607" cy="5431806"/>
          </a:xfrm>
          <a:prstGeom prst="line">
            <a:avLst/>
          </a:prstGeom>
          <a:ln>
            <a:solidFill>
              <a:schemeClr val="tx2"/>
            </a:solidFill>
          </a:ln>
          <a:effectLst/>
        </p:spPr>
        <p:style>
          <a:lnRef idx="2">
            <a:schemeClr val="accent6"/>
          </a:lnRef>
          <a:fillRef idx="0">
            <a:schemeClr val="accent6"/>
          </a:fillRef>
          <a:effectRef idx="1">
            <a:schemeClr val="accent6"/>
          </a:effectRef>
          <a:fontRef idx="minor">
            <a:schemeClr val="tx1"/>
          </a:fontRef>
        </p:style>
      </p:cxnSp>
      <p:cxnSp>
        <p:nvCxnSpPr>
          <p:cNvPr id="44" name="Straight Connector 43"/>
          <p:cNvCxnSpPr/>
          <p:nvPr/>
        </p:nvCxnSpPr>
        <p:spPr>
          <a:xfrm>
            <a:off x="7498586" y="131503"/>
            <a:ext cx="97750" cy="5454812"/>
          </a:xfrm>
          <a:prstGeom prst="line">
            <a:avLst/>
          </a:prstGeom>
          <a:ln>
            <a:solidFill>
              <a:schemeClr val="tx2"/>
            </a:solidFill>
            <a:prstDash val="dash"/>
          </a:ln>
          <a:effectLst/>
        </p:spPr>
        <p:style>
          <a:lnRef idx="2">
            <a:schemeClr val="accent6"/>
          </a:lnRef>
          <a:fillRef idx="0">
            <a:schemeClr val="accent6"/>
          </a:fillRef>
          <a:effectRef idx="1">
            <a:schemeClr val="accent6"/>
          </a:effectRef>
          <a:fontRef idx="minor">
            <a:schemeClr val="tx1"/>
          </a:fontRef>
        </p:style>
      </p:cxnSp>
      <p:sp>
        <p:nvSpPr>
          <p:cNvPr id="45" name="TextBox 44"/>
          <p:cNvSpPr txBox="1"/>
          <p:nvPr/>
        </p:nvSpPr>
        <p:spPr>
          <a:xfrm>
            <a:off x="7534431" y="162280"/>
            <a:ext cx="1069437" cy="400110"/>
          </a:xfrm>
          <a:prstGeom prst="rect">
            <a:avLst/>
          </a:prstGeom>
          <a:noFill/>
        </p:spPr>
        <p:txBody>
          <a:bodyPr wrap="square" rtlCol="0">
            <a:spAutoFit/>
          </a:bodyPr>
          <a:lstStyle/>
          <a:p>
            <a:pPr defTabSz="914400"/>
            <a:r>
              <a:rPr lang="en-IE" sz="1000" b="1" dirty="0" smtClean="0">
                <a:solidFill>
                  <a:srgbClr val="1F497D"/>
                </a:solidFill>
                <a:latin typeface="Arial" panose="020B0604020202020204" pitchFamily="34" charset="0"/>
                <a:cs typeface="Arial" panose="020B0604020202020204" pitchFamily="34" charset="0"/>
              </a:rPr>
              <a:t>SNSP 75%</a:t>
            </a:r>
          </a:p>
          <a:p>
            <a:pPr defTabSz="914400"/>
            <a:r>
              <a:rPr lang="en-IE" sz="1000" b="1" dirty="0" smtClean="0">
                <a:solidFill>
                  <a:srgbClr val="1F497D"/>
                </a:solidFill>
                <a:latin typeface="Arial" panose="020B0604020202020204" pitchFamily="34" charset="0"/>
                <a:cs typeface="Arial" panose="020B0604020202020204" pitchFamily="34" charset="0"/>
              </a:rPr>
              <a:t>Trial</a:t>
            </a:r>
            <a:endParaRPr lang="en-IE" sz="1000" b="1" dirty="0">
              <a:solidFill>
                <a:srgbClr val="1F497D"/>
              </a:solidFill>
              <a:latin typeface="Arial" panose="020B0604020202020204" pitchFamily="34" charset="0"/>
              <a:cs typeface="Arial" panose="020B0604020202020204" pitchFamily="34" charset="0"/>
            </a:endParaRPr>
          </a:p>
        </p:txBody>
      </p:sp>
      <p:sp>
        <p:nvSpPr>
          <p:cNvPr id="46" name="TextBox 45"/>
          <p:cNvSpPr txBox="1"/>
          <p:nvPr/>
        </p:nvSpPr>
        <p:spPr>
          <a:xfrm>
            <a:off x="6988994" y="131503"/>
            <a:ext cx="895374" cy="400110"/>
          </a:xfrm>
          <a:prstGeom prst="rect">
            <a:avLst/>
          </a:prstGeom>
          <a:noFill/>
        </p:spPr>
        <p:txBody>
          <a:bodyPr wrap="square" rtlCol="0">
            <a:spAutoFit/>
          </a:bodyPr>
          <a:lstStyle/>
          <a:p>
            <a:pPr defTabSz="914400"/>
            <a:r>
              <a:rPr lang="en-IE" sz="1000" b="1" dirty="0" smtClean="0">
                <a:solidFill>
                  <a:srgbClr val="0070C0"/>
                </a:solidFill>
                <a:latin typeface="Arial" panose="020B0604020202020204" pitchFamily="34" charset="0"/>
                <a:cs typeface="Arial" panose="020B0604020202020204" pitchFamily="34" charset="0"/>
              </a:rPr>
              <a:t>70%</a:t>
            </a:r>
          </a:p>
          <a:p>
            <a:pPr defTabSz="914400"/>
            <a:r>
              <a:rPr lang="en-IE" sz="1000" b="1" dirty="0" smtClean="0">
                <a:solidFill>
                  <a:srgbClr val="0070C0"/>
                </a:solidFill>
                <a:latin typeface="Arial" panose="020B0604020202020204" pitchFamily="34" charset="0"/>
                <a:cs typeface="Arial" panose="020B0604020202020204" pitchFamily="34" charset="0"/>
              </a:rPr>
              <a:t>Perm</a:t>
            </a:r>
          </a:p>
        </p:txBody>
      </p:sp>
      <p:sp>
        <p:nvSpPr>
          <p:cNvPr id="47" name="TextBox 46"/>
          <p:cNvSpPr txBox="1"/>
          <p:nvPr/>
        </p:nvSpPr>
        <p:spPr>
          <a:xfrm>
            <a:off x="222252" y="5151921"/>
            <a:ext cx="3346449" cy="253916"/>
          </a:xfrm>
          <a:prstGeom prst="rect">
            <a:avLst/>
          </a:prstGeom>
          <a:solidFill>
            <a:srgbClr val="7D1651"/>
          </a:solid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lvl="1" defTabSz="914400"/>
            <a:r>
              <a:rPr lang="en-IE" sz="1000" b="1" dirty="0" smtClean="0">
                <a:solidFill>
                  <a:prstClr val="white"/>
                </a:solidFill>
                <a:latin typeface="Arial Narrow" panose="020B0606020202030204" pitchFamily="34" charset="0"/>
                <a:cs typeface="Arial" panose="020B0604020202020204" pitchFamily="34" charset="0"/>
              </a:rPr>
              <a:t>Control Centre Tools</a:t>
            </a:r>
            <a:endParaRPr lang="en-IE" sz="800" b="1" dirty="0">
              <a:solidFill>
                <a:prstClr val="white"/>
              </a:solidFill>
              <a:latin typeface="Arial Narrow" panose="020B0606020202030204" pitchFamily="34" charset="0"/>
              <a:cs typeface="Arial" panose="020B0604020202020204" pitchFamily="34" charset="0"/>
            </a:endParaRPr>
          </a:p>
        </p:txBody>
      </p:sp>
      <p:sp>
        <p:nvSpPr>
          <p:cNvPr id="48" name="5-Point Star 47"/>
          <p:cNvSpPr/>
          <p:nvPr/>
        </p:nvSpPr>
        <p:spPr>
          <a:xfrm>
            <a:off x="2954943" y="5142592"/>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49" name="5-Point Star 48"/>
          <p:cNvSpPr/>
          <p:nvPr/>
        </p:nvSpPr>
        <p:spPr>
          <a:xfrm>
            <a:off x="2956990" y="5228907"/>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50" name="5-Point Star 49"/>
          <p:cNvSpPr/>
          <p:nvPr/>
        </p:nvSpPr>
        <p:spPr>
          <a:xfrm>
            <a:off x="3526323" y="5188527"/>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51" name="TextBox 50"/>
          <p:cNvSpPr txBox="1"/>
          <p:nvPr/>
        </p:nvSpPr>
        <p:spPr>
          <a:xfrm>
            <a:off x="2181412" y="4945751"/>
            <a:ext cx="1304397" cy="21544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Q4 Ramping Tool</a:t>
            </a:r>
          </a:p>
        </p:txBody>
      </p:sp>
      <p:sp>
        <p:nvSpPr>
          <p:cNvPr id="52" name="TextBox 51"/>
          <p:cNvSpPr txBox="1"/>
          <p:nvPr/>
        </p:nvSpPr>
        <p:spPr>
          <a:xfrm>
            <a:off x="2343180" y="5388446"/>
            <a:ext cx="1304397" cy="21544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Q4 Look Ahead WSAT</a:t>
            </a:r>
          </a:p>
        </p:txBody>
      </p:sp>
      <p:cxnSp>
        <p:nvCxnSpPr>
          <p:cNvPr id="53" name="Straight Connector 52"/>
          <p:cNvCxnSpPr/>
          <p:nvPr/>
        </p:nvCxnSpPr>
        <p:spPr>
          <a:xfrm>
            <a:off x="3279574" y="132280"/>
            <a:ext cx="47150" cy="5454035"/>
          </a:xfrm>
          <a:prstGeom prst="line">
            <a:avLst/>
          </a:prstGeom>
          <a:ln>
            <a:solidFill>
              <a:srgbClr val="0070C0"/>
            </a:solidFill>
            <a:prstDash val="dash"/>
          </a:ln>
          <a:effectLst/>
        </p:spPr>
        <p:style>
          <a:lnRef idx="2">
            <a:schemeClr val="accent6"/>
          </a:lnRef>
          <a:fillRef idx="0">
            <a:schemeClr val="accent6"/>
          </a:fillRef>
          <a:effectRef idx="1">
            <a:schemeClr val="accent6"/>
          </a:effectRef>
          <a:fontRef idx="minor">
            <a:schemeClr val="tx1"/>
          </a:fontRef>
        </p:style>
      </p:cxnSp>
      <p:cxnSp>
        <p:nvCxnSpPr>
          <p:cNvPr id="54" name="Straight Connector 53"/>
          <p:cNvCxnSpPr/>
          <p:nvPr/>
        </p:nvCxnSpPr>
        <p:spPr>
          <a:xfrm>
            <a:off x="7020272" y="150017"/>
            <a:ext cx="0" cy="5404873"/>
          </a:xfrm>
          <a:prstGeom prst="line">
            <a:avLst/>
          </a:prstGeom>
          <a:ln>
            <a:solidFill>
              <a:srgbClr val="0070C0"/>
            </a:solidFill>
          </a:ln>
          <a:effectLst/>
        </p:spPr>
        <p:style>
          <a:lnRef idx="2">
            <a:schemeClr val="accent6"/>
          </a:lnRef>
          <a:fillRef idx="0">
            <a:schemeClr val="accent6"/>
          </a:fillRef>
          <a:effectRef idx="1">
            <a:schemeClr val="accent6"/>
          </a:effectRef>
          <a:fontRef idx="minor">
            <a:schemeClr val="tx1"/>
          </a:fontRef>
        </p:style>
      </p:cxnSp>
      <p:sp>
        <p:nvSpPr>
          <p:cNvPr id="56" name="Rectangle 55"/>
          <p:cNvSpPr/>
          <p:nvPr/>
        </p:nvSpPr>
        <p:spPr>
          <a:xfrm>
            <a:off x="244445" y="936103"/>
            <a:ext cx="5940531" cy="1300525"/>
          </a:xfrm>
          <a:prstGeom prst="rect">
            <a:avLst/>
          </a:prstGeom>
          <a:noFill/>
          <a:ln w="12700">
            <a:solidFill>
              <a:schemeClr val="accent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IE" dirty="0">
              <a:solidFill>
                <a:prstClr val="white"/>
              </a:solidFill>
            </a:endParaRPr>
          </a:p>
        </p:txBody>
      </p:sp>
      <p:sp>
        <p:nvSpPr>
          <p:cNvPr id="57" name="TextBox 56"/>
          <p:cNvSpPr txBox="1"/>
          <p:nvPr/>
        </p:nvSpPr>
        <p:spPr>
          <a:xfrm rot="5400000">
            <a:off x="5336305" y="1556627"/>
            <a:ext cx="1548942" cy="215444"/>
          </a:xfrm>
          <a:prstGeom prst="rect">
            <a:avLst/>
          </a:prstGeom>
          <a:noFill/>
        </p:spPr>
        <p:txBody>
          <a:bodyPr wrap="square" rtlCol="0">
            <a:spAutoFit/>
          </a:bodyPr>
          <a:lstStyle/>
          <a:p>
            <a:pPr defTabSz="914400"/>
            <a:r>
              <a:rPr lang="en-IE" sz="800" b="1" dirty="0" smtClean="0">
                <a:solidFill>
                  <a:srgbClr val="C0504D"/>
                </a:solidFill>
              </a:rPr>
              <a:t>System Services Procurement</a:t>
            </a:r>
            <a:endParaRPr lang="en-IE" sz="800" b="1" dirty="0">
              <a:solidFill>
                <a:srgbClr val="C0504D"/>
              </a:solidFill>
            </a:endParaRPr>
          </a:p>
        </p:txBody>
      </p:sp>
      <p:sp>
        <p:nvSpPr>
          <p:cNvPr id="60" name="TextBox 59"/>
          <p:cNvSpPr txBox="1"/>
          <p:nvPr/>
        </p:nvSpPr>
        <p:spPr>
          <a:xfrm>
            <a:off x="1586769" y="2902091"/>
            <a:ext cx="874938" cy="21544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June 2019</a:t>
            </a:r>
          </a:p>
        </p:txBody>
      </p:sp>
      <p:sp>
        <p:nvSpPr>
          <p:cNvPr id="61" name="TextBox 60"/>
          <p:cNvSpPr txBox="1"/>
          <p:nvPr/>
        </p:nvSpPr>
        <p:spPr>
          <a:xfrm>
            <a:off x="215973" y="2855917"/>
            <a:ext cx="1302681" cy="230832"/>
          </a:xfrm>
          <a:prstGeom prst="rect">
            <a:avLst/>
          </a:prstGeom>
          <a:solidFill>
            <a:srgbClr val="C8B474"/>
          </a:solidFill>
          <a:ln>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914400"/>
            <a:r>
              <a:rPr lang="en-IE" sz="900" b="1" dirty="0" smtClean="0">
                <a:solidFill>
                  <a:prstClr val="white"/>
                </a:solidFill>
                <a:latin typeface="Arial Narrow" panose="020B0606020202030204" pitchFamily="34" charset="0"/>
                <a:cs typeface="Arial" panose="020B0604020202020204" pitchFamily="34" charset="0"/>
              </a:rPr>
              <a:t>MTP System Changes </a:t>
            </a:r>
            <a:endParaRPr lang="en-IE" sz="900" b="1" dirty="0">
              <a:solidFill>
                <a:prstClr val="white"/>
              </a:solidFill>
              <a:latin typeface="Arial Narrow" panose="020B0606020202030204" pitchFamily="34" charset="0"/>
              <a:cs typeface="Arial" panose="020B0604020202020204" pitchFamily="34" charset="0"/>
            </a:endParaRPr>
          </a:p>
        </p:txBody>
      </p:sp>
      <p:sp>
        <p:nvSpPr>
          <p:cNvPr id="66" name="Rectangle 65"/>
          <p:cNvSpPr/>
          <p:nvPr/>
        </p:nvSpPr>
        <p:spPr>
          <a:xfrm>
            <a:off x="235155" y="2623408"/>
            <a:ext cx="6132305" cy="944934"/>
          </a:xfrm>
          <a:prstGeom prst="rect">
            <a:avLst/>
          </a:prstGeom>
          <a:noFill/>
          <a:ln w="12700">
            <a:solidFill>
              <a:schemeClr val="accent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IE" dirty="0">
              <a:solidFill>
                <a:prstClr val="white"/>
              </a:solidFill>
            </a:endParaRPr>
          </a:p>
        </p:txBody>
      </p:sp>
      <p:sp>
        <p:nvSpPr>
          <p:cNvPr id="67" name="TextBox 66"/>
          <p:cNvSpPr txBox="1"/>
          <p:nvPr/>
        </p:nvSpPr>
        <p:spPr>
          <a:xfrm rot="5400000">
            <a:off x="5795884" y="2975330"/>
            <a:ext cx="1026300" cy="215444"/>
          </a:xfrm>
          <a:prstGeom prst="rect">
            <a:avLst/>
          </a:prstGeom>
          <a:noFill/>
        </p:spPr>
        <p:txBody>
          <a:bodyPr wrap="square" rtlCol="0">
            <a:spAutoFit/>
          </a:bodyPr>
          <a:lstStyle/>
          <a:p>
            <a:pPr algn="ctr" defTabSz="914400"/>
            <a:r>
              <a:rPr lang="en-IE" sz="800" b="1" dirty="0" smtClean="0">
                <a:solidFill>
                  <a:srgbClr val="C0504D"/>
                </a:solidFill>
              </a:rPr>
              <a:t>System Changes</a:t>
            </a:r>
            <a:endParaRPr lang="en-IE" sz="800" b="1" dirty="0">
              <a:solidFill>
                <a:srgbClr val="C0504D"/>
              </a:solidFill>
            </a:endParaRPr>
          </a:p>
        </p:txBody>
      </p:sp>
      <p:sp>
        <p:nvSpPr>
          <p:cNvPr id="68" name="Rectangle 67"/>
          <p:cNvSpPr/>
          <p:nvPr/>
        </p:nvSpPr>
        <p:spPr>
          <a:xfrm>
            <a:off x="215972" y="3642490"/>
            <a:ext cx="8387895" cy="1912400"/>
          </a:xfrm>
          <a:prstGeom prst="rect">
            <a:avLst/>
          </a:prstGeom>
          <a:noFill/>
          <a:ln w="12700">
            <a:solidFill>
              <a:schemeClr val="accent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IE" dirty="0">
              <a:solidFill>
                <a:prstClr val="white"/>
              </a:solidFill>
            </a:endParaRPr>
          </a:p>
        </p:txBody>
      </p:sp>
      <p:sp>
        <p:nvSpPr>
          <p:cNvPr id="69" name="TextBox 68"/>
          <p:cNvSpPr txBox="1"/>
          <p:nvPr/>
        </p:nvSpPr>
        <p:spPr>
          <a:xfrm rot="5400000">
            <a:off x="7527221" y="4478246"/>
            <a:ext cx="1937850" cy="215443"/>
          </a:xfrm>
          <a:prstGeom prst="rect">
            <a:avLst/>
          </a:prstGeom>
          <a:noFill/>
        </p:spPr>
        <p:txBody>
          <a:bodyPr wrap="square" rtlCol="0">
            <a:spAutoFit/>
          </a:bodyPr>
          <a:lstStyle/>
          <a:p>
            <a:pPr algn="ctr" defTabSz="914400"/>
            <a:r>
              <a:rPr lang="en-IE" sz="800" b="1" dirty="0" smtClean="0">
                <a:solidFill>
                  <a:srgbClr val="C0504D"/>
                </a:solidFill>
              </a:rPr>
              <a:t>Operational Implementation</a:t>
            </a:r>
            <a:endParaRPr lang="en-IE" sz="800" b="1" dirty="0">
              <a:solidFill>
                <a:srgbClr val="C0504D"/>
              </a:solidFill>
            </a:endParaRPr>
          </a:p>
        </p:txBody>
      </p:sp>
      <p:sp>
        <p:nvSpPr>
          <p:cNvPr id="70" name="TextBox 69"/>
          <p:cNvSpPr txBox="1"/>
          <p:nvPr/>
        </p:nvSpPr>
        <p:spPr>
          <a:xfrm>
            <a:off x="3576244" y="5099019"/>
            <a:ext cx="1067598" cy="33855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Q1 Voltage Trajectory Tool</a:t>
            </a:r>
          </a:p>
        </p:txBody>
      </p:sp>
      <p:sp>
        <p:nvSpPr>
          <p:cNvPr id="71" name="TextBox 70"/>
          <p:cNvSpPr txBox="1"/>
          <p:nvPr/>
        </p:nvSpPr>
        <p:spPr>
          <a:xfrm>
            <a:off x="7577126" y="4277022"/>
            <a:ext cx="1054949" cy="338554"/>
          </a:xfrm>
          <a:prstGeom prst="rect">
            <a:avLst/>
          </a:prstGeom>
          <a:noFill/>
        </p:spPr>
        <p:txBody>
          <a:bodyPr wrap="square" rtlCol="0">
            <a:spAutoFit/>
          </a:bodyPr>
          <a:lstStyle/>
          <a:p>
            <a:pPr defTabSz="914400"/>
            <a:r>
              <a:rPr lang="en-IE" sz="800" b="1" dirty="0" smtClean="0">
                <a:solidFill>
                  <a:prstClr val="black"/>
                </a:solidFill>
                <a:latin typeface="Arial" panose="020B0604020202020204" pitchFamily="34" charset="0"/>
                <a:cs typeface="Arial" panose="020B0604020202020204" pitchFamily="34" charset="0"/>
              </a:rPr>
              <a:t>Inertia Floor 17,500 MWs</a:t>
            </a:r>
          </a:p>
        </p:txBody>
      </p:sp>
      <p:sp>
        <p:nvSpPr>
          <p:cNvPr id="72" name="5-Point Star 71"/>
          <p:cNvSpPr/>
          <p:nvPr/>
        </p:nvSpPr>
        <p:spPr>
          <a:xfrm>
            <a:off x="3196581" y="1731081"/>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76" name="5-Point Star 75"/>
          <p:cNvSpPr/>
          <p:nvPr/>
        </p:nvSpPr>
        <p:spPr>
          <a:xfrm>
            <a:off x="1510784" y="2899034"/>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sp>
        <p:nvSpPr>
          <p:cNvPr id="77" name="TextBox 76"/>
          <p:cNvSpPr txBox="1"/>
          <p:nvPr/>
        </p:nvSpPr>
        <p:spPr>
          <a:xfrm>
            <a:off x="4149269" y="1333025"/>
            <a:ext cx="1878514" cy="246221"/>
          </a:xfrm>
          <a:prstGeom prst="rect">
            <a:avLst/>
          </a:prstGeom>
          <a:solidFill>
            <a:srgbClr val="157C85"/>
          </a:solidFill>
          <a:ln>
            <a:noFill/>
          </a:ln>
          <a:effectLst/>
        </p:spPr>
        <p:style>
          <a:lnRef idx="1">
            <a:schemeClr val="accent3"/>
          </a:lnRef>
          <a:fillRef idx="2">
            <a:schemeClr val="accent3"/>
          </a:fillRef>
          <a:effectRef idx="1">
            <a:schemeClr val="accent3"/>
          </a:effectRef>
          <a:fontRef idx="minor">
            <a:schemeClr val="dk1"/>
          </a:fontRef>
        </p:style>
        <p:txBody>
          <a:bodyPr wrap="square" rtlCol="0" anchor="ctr">
            <a:spAutoFit/>
          </a:bodyPr>
          <a:lstStyle>
            <a:defPPr>
              <a:defRPr lang="en-IE"/>
            </a:defPPr>
            <a:lvl1pPr>
              <a:defRPr sz="800" b="1">
                <a:solidFill>
                  <a:schemeClr val="bg1"/>
                </a:solidFill>
                <a:latin typeface="Arial Narrow" panose="020B0606020202030204" pitchFamily="34" charset="0"/>
                <a:cs typeface="Arial" panose="020B0604020202020204" pitchFamily="34" charset="0"/>
              </a:defRPr>
            </a:lvl1pPr>
          </a:lstStyle>
          <a:p>
            <a:pPr algn="ctr" defTabSz="914400"/>
            <a:r>
              <a:rPr lang="en-IE" sz="1000" dirty="0" smtClean="0">
                <a:solidFill>
                  <a:prstClr val="white"/>
                </a:solidFill>
              </a:rPr>
              <a:t>Gate 2 – 1 April 2020 </a:t>
            </a:r>
          </a:p>
        </p:txBody>
      </p:sp>
      <p:sp>
        <p:nvSpPr>
          <p:cNvPr id="79" name="TextBox 78"/>
          <p:cNvSpPr txBox="1"/>
          <p:nvPr/>
        </p:nvSpPr>
        <p:spPr>
          <a:xfrm>
            <a:off x="2312473" y="2899034"/>
            <a:ext cx="810503" cy="230832"/>
          </a:xfrm>
          <a:prstGeom prst="rect">
            <a:avLst/>
          </a:prstGeom>
          <a:solidFill>
            <a:srgbClr val="C8B474"/>
          </a:solidFill>
          <a:ln>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r" defTabSz="914400"/>
            <a:r>
              <a:rPr lang="en-IE" sz="900" b="1" dirty="0" smtClean="0">
                <a:solidFill>
                  <a:prstClr val="white"/>
                </a:solidFill>
                <a:latin typeface="Arial Narrow" panose="020B0606020202030204" pitchFamily="34" charset="0"/>
                <a:cs typeface="Arial" panose="020B0604020202020204" pitchFamily="34" charset="0"/>
              </a:rPr>
              <a:t>Resettlement</a:t>
            </a:r>
            <a:endParaRPr lang="en-IE" sz="900" b="1" dirty="0">
              <a:solidFill>
                <a:prstClr val="white"/>
              </a:solidFill>
              <a:latin typeface="Arial Narrow" panose="020B0606020202030204" pitchFamily="34" charset="0"/>
              <a:cs typeface="Arial" panose="020B0604020202020204" pitchFamily="34" charset="0"/>
            </a:endParaRPr>
          </a:p>
        </p:txBody>
      </p:sp>
      <p:sp>
        <p:nvSpPr>
          <p:cNvPr id="82" name="TextBox 81"/>
          <p:cNvSpPr txBox="1"/>
          <p:nvPr/>
        </p:nvSpPr>
        <p:spPr>
          <a:xfrm>
            <a:off x="2246753" y="973407"/>
            <a:ext cx="1171993" cy="338554"/>
          </a:xfrm>
          <a:prstGeom prst="rect">
            <a:avLst/>
          </a:prstGeom>
          <a:noFill/>
        </p:spPr>
        <p:txBody>
          <a:bodyPr wrap="square" rtlCol="0">
            <a:spAutoFit/>
          </a:bodyPr>
          <a:lstStyle/>
          <a:p>
            <a:pPr algn="r" defTabSz="914400"/>
            <a:r>
              <a:rPr lang="en-IE" sz="800" b="1" dirty="0" smtClean="0">
                <a:solidFill>
                  <a:prstClr val="black"/>
                </a:solidFill>
                <a:latin typeface="Arial" panose="020B0604020202020204" pitchFamily="34" charset="0"/>
                <a:cs typeface="Arial" panose="020B0604020202020204" pitchFamily="34" charset="0"/>
              </a:rPr>
              <a:t>1 Sep 2019 </a:t>
            </a:r>
          </a:p>
          <a:p>
            <a:pPr algn="r" defTabSz="914400"/>
            <a:r>
              <a:rPr lang="en-IE" sz="800" b="1" dirty="0" smtClean="0">
                <a:solidFill>
                  <a:prstClr val="black"/>
                </a:solidFill>
                <a:latin typeface="Arial" panose="020B0604020202020204" pitchFamily="34" charset="0"/>
                <a:cs typeface="Arial" panose="020B0604020202020204" pitchFamily="34" charset="0"/>
              </a:rPr>
              <a:t>Contract  Execution</a:t>
            </a:r>
            <a:endParaRPr lang="en-IE" sz="800" b="1" dirty="0">
              <a:solidFill>
                <a:prstClr val="black"/>
              </a:solidFill>
              <a:latin typeface="Arial" panose="020B0604020202020204" pitchFamily="34" charset="0"/>
              <a:cs typeface="Arial" panose="020B0604020202020204" pitchFamily="34" charset="0"/>
            </a:endParaRPr>
          </a:p>
        </p:txBody>
      </p:sp>
      <p:sp>
        <p:nvSpPr>
          <p:cNvPr id="83" name="5-Point Star 82"/>
          <p:cNvSpPr/>
          <p:nvPr/>
        </p:nvSpPr>
        <p:spPr>
          <a:xfrm>
            <a:off x="4067814" y="1340043"/>
            <a:ext cx="165986" cy="159539"/>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14400"/>
            <a:endParaRPr lang="en-IE" dirty="0">
              <a:solidFill>
                <a:prstClr val="white"/>
              </a:solidFill>
            </a:endParaRPr>
          </a:p>
        </p:txBody>
      </p:sp>
      <p:cxnSp>
        <p:nvCxnSpPr>
          <p:cNvPr id="86" name="Straight Connector 85"/>
          <p:cNvCxnSpPr/>
          <p:nvPr/>
        </p:nvCxnSpPr>
        <p:spPr>
          <a:xfrm>
            <a:off x="1331640" y="162280"/>
            <a:ext cx="0" cy="5539838"/>
          </a:xfrm>
          <a:prstGeom prst="line">
            <a:avLst/>
          </a:prstGeom>
          <a:ln>
            <a:prstDash val="dash"/>
          </a:ln>
        </p:spPr>
        <p:style>
          <a:lnRef idx="2">
            <a:schemeClr val="accent2"/>
          </a:lnRef>
          <a:fillRef idx="0">
            <a:schemeClr val="accent2"/>
          </a:fillRef>
          <a:effectRef idx="1">
            <a:schemeClr val="accent2"/>
          </a:effectRef>
          <a:fontRef idx="minor">
            <a:schemeClr val="tx1"/>
          </a:fontRef>
        </p:style>
      </p:cxnSp>
      <p:cxnSp>
        <p:nvCxnSpPr>
          <p:cNvPr id="89" name="Straight Connector 88"/>
          <p:cNvCxnSpPr/>
          <p:nvPr/>
        </p:nvCxnSpPr>
        <p:spPr>
          <a:xfrm>
            <a:off x="5993234" y="132280"/>
            <a:ext cx="34650" cy="5431388"/>
          </a:xfrm>
          <a:prstGeom prst="line">
            <a:avLst/>
          </a:prstGeom>
          <a:ln>
            <a:solidFill>
              <a:srgbClr val="0070C0"/>
            </a:solidFill>
            <a:prstDash val="dash"/>
          </a:ln>
          <a:effectLst/>
        </p:spPr>
        <p:style>
          <a:lnRef idx="2">
            <a:schemeClr val="accent6"/>
          </a:lnRef>
          <a:fillRef idx="0">
            <a:schemeClr val="accent6"/>
          </a:fillRef>
          <a:effectRef idx="1">
            <a:schemeClr val="accent6"/>
          </a:effectRef>
          <a:fontRef idx="minor">
            <a:schemeClr val="tx1"/>
          </a:fontRef>
        </p:style>
      </p:cxnSp>
      <p:sp>
        <p:nvSpPr>
          <p:cNvPr id="92" name="TextBox 91"/>
          <p:cNvSpPr txBox="1"/>
          <p:nvPr/>
        </p:nvSpPr>
        <p:spPr>
          <a:xfrm>
            <a:off x="3326724" y="131503"/>
            <a:ext cx="1048197" cy="861774"/>
          </a:xfrm>
          <a:prstGeom prst="rect">
            <a:avLst/>
          </a:prstGeom>
          <a:noFill/>
        </p:spPr>
        <p:txBody>
          <a:bodyPr wrap="square" rtlCol="0">
            <a:spAutoFit/>
          </a:bodyPr>
          <a:lstStyle/>
          <a:p>
            <a:pPr defTabSz="914400"/>
            <a:r>
              <a:rPr lang="en-IE" sz="1000" b="1" dirty="0" err="1" smtClean="0">
                <a:solidFill>
                  <a:srgbClr val="0070C0"/>
                </a:solidFill>
                <a:latin typeface="Arial" panose="020B0604020202020204" pitchFamily="34" charset="0"/>
                <a:cs typeface="Arial" panose="020B0604020202020204" pitchFamily="34" charset="0"/>
              </a:rPr>
              <a:t>RoCoF</a:t>
            </a:r>
            <a:r>
              <a:rPr lang="en-IE" sz="1000" b="1" dirty="0" smtClean="0">
                <a:solidFill>
                  <a:srgbClr val="0070C0"/>
                </a:solidFill>
                <a:latin typeface="Arial" panose="020B0604020202020204" pitchFamily="34" charset="0"/>
                <a:cs typeface="Arial" panose="020B0604020202020204" pitchFamily="34" charset="0"/>
              </a:rPr>
              <a:t> Trial Phase 1 </a:t>
            </a:r>
          </a:p>
          <a:p>
            <a:pPr defTabSz="914400"/>
            <a:endParaRPr lang="en-IE" sz="1000" b="1" dirty="0">
              <a:solidFill>
                <a:srgbClr val="C31632"/>
              </a:solidFill>
              <a:latin typeface="Arial" panose="020B0604020202020204" pitchFamily="34" charset="0"/>
              <a:cs typeface="Arial" panose="020B0604020202020204" pitchFamily="34" charset="0"/>
            </a:endParaRPr>
          </a:p>
          <a:p>
            <a:pPr defTabSz="914400"/>
            <a:r>
              <a:rPr lang="en-IE" sz="1000" b="1" dirty="0" smtClean="0">
                <a:solidFill>
                  <a:srgbClr val="C31632"/>
                </a:solidFill>
                <a:latin typeface="Arial" panose="020B0604020202020204" pitchFamily="34" charset="0"/>
                <a:cs typeface="Arial" panose="020B0604020202020204" pitchFamily="34" charset="0"/>
              </a:rPr>
              <a:t/>
            </a:r>
            <a:br>
              <a:rPr lang="en-IE" sz="1000" b="1" dirty="0" smtClean="0">
                <a:solidFill>
                  <a:srgbClr val="C31632"/>
                </a:solidFill>
                <a:latin typeface="Arial" panose="020B0604020202020204" pitchFamily="34" charset="0"/>
                <a:cs typeface="Arial" panose="020B0604020202020204" pitchFamily="34" charset="0"/>
              </a:rPr>
            </a:br>
            <a:endParaRPr lang="en-IE" sz="1000" b="1" dirty="0">
              <a:solidFill>
                <a:srgbClr val="C31632"/>
              </a:solidFill>
              <a:latin typeface="Arial" panose="020B0604020202020204" pitchFamily="34" charset="0"/>
              <a:cs typeface="Arial" panose="020B0604020202020204" pitchFamily="34" charset="0"/>
            </a:endParaRPr>
          </a:p>
        </p:txBody>
      </p:sp>
      <p:sp>
        <p:nvSpPr>
          <p:cNvPr id="93" name="TextBox 92"/>
          <p:cNvSpPr txBox="1"/>
          <p:nvPr/>
        </p:nvSpPr>
        <p:spPr>
          <a:xfrm>
            <a:off x="4590894" y="131503"/>
            <a:ext cx="1048197" cy="861774"/>
          </a:xfrm>
          <a:prstGeom prst="rect">
            <a:avLst/>
          </a:prstGeom>
          <a:noFill/>
        </p:spPr>
        <p:txBody>
          <a:bodyPr wrap="square" rtlCol="0">
            <a:spAutoFit/>
          </a:bodyPr>
          <a:lstStyle/>
          <a:p>
            <a:pPr defTabSz="914400"/>
            <a:r>
              <a:rPr lang="en-IE" sz="1000" b="1" dirty="0" err="1" smtClean="0">
                <a:solidFill>
                  <a:srgbClr val="0070C0"/>
                </a:solidFill>
                <a:latin typeface="Arial" panose="020B0604020202020204" pitchFamily="34" charset="0"/>
                <a:cs typeface="Arial" panose="020B0604020202020204" pitchFamily="34" charset="0"/>
              </a:rPr>
              <a:t>RoCoF</a:t>
            </a:r>
            <a:r>
              <a:rPr lang="en-IE" sz="1000" b="1" dirty="0" smtClean="0">
                <a:solidFill>
                  <a:srgbClr val="0070C0"/>
                </a:solidFill>
                <a:latin typeface="Arial" panose="020B0604020202020204" pitchFamily="34" charset="0"/>
                <a:cs typeface="Arial" panose="020B0604020202020204" pitchFamily="34" charset="0"/>
              </a:rPr>
              <a:t> Trial Phase 2</a:t>
            </a:r>
          </a:p>
          <a:p>
            <a:pPr defTabSz="914400"/>
            <a:endParaRPr lang="en-IE" sz="1000" b="1" dirty="0">
              <a:solidFill>
                <a:srgbClr val="C31632"/>
              </a:solidFill>
              <a:latin typeface="Arial" panose="020B0604020202020204" pitchFamily="34" charset="0"/>
              <a:cs typeface="Arial" panose="020B0604020202020204" pitchFamily="34" charset="0"/>
            </a:endParaRPr>
          </a:p>
          <a:p>
            <a:pPr defTabSz="914400"/>
            <a:r>
              <a:rPr lang="en-IE" sz="1000" b="1" dirty="0" smtClean="0">
                <a:solidFill>
                  <a:srgbClr val="C31632"/>
                </a:solidFill>
                <a:latin typeface="Arial" panose="020B0604020202020204" pitchFamily="34" charset="0"/>
                <a:cs typeface="Arial" panose="020B0604020202020204" pitchFamily="34" charset="0"/>
              </a:rPr>
              <a:t/>
            </a:r>
            <a:br>
              <a:rPr lang="en-IE" sz="1000" b="1" dirty="0" smtClean="0">
                <a:solidFill>
                  <a:srgbClr val="C31632"/>
                </a:solidFill>
                <a:latin typeface="Arial" panose="020B0604020202020204" pitchFamily="34" charset="0"/>
                <a:cs typeface="Arial" panose="020B0604020202020204" pitchFamily="34" charset="0"/>
              </a:rPr>
            </a:br>
            <a:endParaRPr lang="en-IE" sz="1000" b="1" dirty="0">
              <a:solidFill>
                <a:srgbClr val="C31632"/>
              </a:solidFill>
              <a:latin typeface="Arial" panose="020B0604020202020204" pitchFamily="34" charset="0"/>
              <a:cs typeface="Arial" panose="020B0604020202020204" pitchFamily="34" charset="0"/>
            </a:endParaRPr>
          </a:p>
        </p:txBody>
      </p:sp>
      <p:cxnSp>
        <p:nvCxnSpPr>
          <p:cNvPr id="94" name="Straight Connector 93"/>
          <p:cNvCxnSpPr/>
          <p:nvPr/>
        </p:nvCxnSpPr>
        <p:spPr>
          <a:xfrm>
            <a:off x="4586772" y="131862"/>
            <a:ext cx="14413" cy="5454453"/>
          </a:xfrm>
          <a:prstGeom prst="line">
            <a:avLst/>
          </a:prstGeom>
          <a:ln>
            <a:solidFill>
              <a:srgbClr val="0070C0"/>
            </a:solidFill>
            <a:prstDash val="dash"/>
          </a:ln>
          <a:effectLst/>
        </p:spPr>
        <p:style>
          <a:lnRef idx="2">
            <a:schemeClr val="accent6"/>
          </a:lnRef>
          <a:fillRef idx="0">
            <a:schemeClr val="accent6"/>
          </a:fillRef>
          <a:effectRef idx="1">
            <a:schemeClr val="accent6"/>
          </a:effectRef>
          <a:fontRef idx="minor">
            <a:schemeClr val="tx1"/>
          </a:fontRef>
        </p:style>
      </p:cxnSp>
      <p:sp>
        <p:nvSpPr>
          <p:cNvPr id="110" name="TextBox 109"/>
          <p:cNvSpPr txBox="1"/>
          <p:nvPr/>
        </p:nvSpPr>
        <p:spPr>
          <a:xfrm>
            <a:off x="8518753" y="856858"/>
            <a:ext cx="895374" cy="400110"/>
          </a:xfrm>
          <a:prstGeom prst="rect">
            <a:avLst/>
          </a:prstGeom>
          <a:noFill/>
        </p:spPr>
        <p:txBody>
          <a:bodyPr wrap="square" rtlCol="0">
            <a:spAutoFit/>
          </a:bodyPr>
          <a:lstStyle/>
          <a:p>
            <a:pPr defTabSz="914400"/>
            <a:r>
              <a:rPr lang="en-IE" sz="1000" b="1" dirty="0" smtClean="0">
                <a:latin typeface="Arial" panose="020B0604020202020204" pitchFamily="34" charset="0"/>
                <a:cs typeface="Arial" panose="020B0604020202020204" pitchFamily="34" charset="0"/>
              </a:rPr>
              <a:t>75%</a:t>
            </a:r>
          </a:p>
          <a:p>
            <a:pPr defTabSz="914400"/>
            <a:r>
              <a:rPr lang="en-IE" sz="1000" b="1" dirty="0" smtClean="0">
                <a:latin typeface="Arial" panose="020B0604020202020204" pitchFamily="34" charset="0"/>
                <a:cs typeface="Arial" panose="020B0604020202020204" pitchFamily="34" charset="0"/>
              </a:rPr>
              <a:t>Perm</a:t>
            </a:r>
          </a:p>
        </p:txBody>
      </p:sp>
      <p:cxnSp>
        <p:nvCxnSpPr>
          <p:cNvPr id="120" name="Straight Connector 119"/>
          <p:cNvCxnSpPr/>
          <p:nvPr/>
        </p:nvCxnSpPr>
        <p:spPr>
          <a:xfrm>
            <a:off x="5639091" y="145328"/>
            <a:ext cx="0" cy="5404873"/>
          </a:xfrm>
          <a:prstGeom prst="line">
            <a:avLst/>
          </a:prstGeom>
          <a:ln>
            <a:solidFill>
              <a:srgbClr val="0070C0"/>
            </a:solidFill>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6873678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4"/>
          </p:nvPr>
        </p:nvSpPr>
        <p:spPr/>
        <p:txBody>
          <a:bodyPr/>
          <a:lstStyle/>
          <a:p>
            <a:r>
              <a:rPr lang="en-IE" dirty="0" smtClean="0"/>
              <a:t>System Services Procurement</a:t>
            </a:r>
            <a:endParaRPr lang="en-IE" dirty="0"/>
          </a:p>
        </p:txBody>
      </p:sp>
      <p:sp>
        <p:nvSpPr>
          <p:cNvPr id="2" name="Slide Number Placeholder 1"/>
          <p:cNvSpPr>
            <a:spLocks noGrp="1"/>
          </p:cNvSpPr>
          <p:nvPr>
            <p:ph type="sldNum" sz="quarter" idx="17"/>
          </p:nvPr>
        </p:nvSpPr>
        <p:spPr/>
        <p:txBody>
          <a:bodyPr/>
          <a:lstStyle/>
          <a:p>
            <a:fld id="{EBB99EE8-1094-484A-BBE0-829B042AC30B}" type="slidenum">
              <a:rPr lang="en-IE" altLang="en-US" smtClean="0"/>
              <a:pPr/>
              <a:t>59</a:t>
            </a:fld>
            <a:endParaRPr lang="en-IE" altLang="en-US" dirty="0"/>
          </a:p>
        </p:txBody>
      </p:sp>
    </p:spTree>
    <p:extLst>
      <p:ext uri="{BB962C8B-B14F-4D97-AF65-F5344CB8AC3E}">
        <p14:creationId xmlns:p14="http://schemas.microsoft.com/office/powerpoint/2010/main" val="2762520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9A2C38-CE7F-4678-8B3E-1B185DA86CC9}"/>
              </a:ext>
            </a:extLst>
          </p:cNvPr>
          <p:cNvSpPr>
            <a:spLocks noGrp="1"/>
          </p:cNvSpPr>
          <p:nvPr>
            <p:ph type="title"/>
          </p:nvPr>
        </p:nvSpPr>
        <p:spPr/>
        <p:txBody>
          <a:bodyPr/>
          <a:lstStyle/>
          <a:p>
            <a:r>
              <a:rPr lang="en-GB" dirty="0"/>
              <a:t>Locational Signals</a:t>
            </a:r>
            <a:endParaRPr lang="x-none" dirty="0"/>
          </a:p>
        </p:txBody>
      </p:sp>
      <p:sp>
        <p:nvSpPr>
          <p:cNvPr id="3" name="Content Placeholder 2">
            <a:extLst>
              <a:ext uri="{FF2B5EF4-FFF2-40B4-BE49-F238E27FC236}">
                <a16:creationId xmlns="" xmlns:a16="http://schemas.microsoft.com/office/drawing/2014/main" id="{8ECDE627-1E34-446E-9999-FB0EDC849F04}"/>
              </a:ext>
            </a:extLst>
          </p:cNvPr>
          <p:cNvSpPr>
            <a:spLocks noGrp="1"/>
          </p:cNvSpPr>
          <p:nvPr>
            <p:ph idx="1"/>
          </p:nvPr>
        </p:nvSpPr>
        <p:spPr/>
        <p:txBody>
          <a:bodyPr/>
          <a:lstStyle/>
          <a:p>
            <a:r>
              <a:rPr lang="en-GB" sz="1600" dirty="0"/>
              <a:t>New wind/solar/battery/offshore can all </a:t>
            </a:r>
            <a:r>
              <a:rPr lang="en-GB" sz="1600" dirty="0" err="1"/>
              <a:t>overspec</a:t>
            </a:r>
            <a:r>
              <a:rPr lang="en-GB" sz="1600" dirty="0"/>
              <a:t> reactive power for small cost if they happen to be at a useful reactive power location</a:t>
            </a:r>
          </a:p>
          <a:p>
            <a:r>
              <a:rPr lang="en-GB" sz="1600" dirty="0"/>
              <a:t>Currently locational signal set to 1x on the Island of Ireland. Reactive power needs are clearly not so uniform.</a:t>
            </a:r>
          </a:p>
          <a:p>
            <a:r>
              <a:rPr lang="en-GB" sz="1600" dirty="0"/>
              <a:t>Possible 2-3x locational scalar under consultation for Dublin. Again, hard to believe that all nodes in Dublin constraint list are equally short of reactive power. </a:t>
            </a:r>
          </a:p>
          <a:p>
            <a:r>
              <a:rPr lang="en-GB" sz="1600" dirty="0"/>
              <a:t>Not always possible to deliver reactive power exactly where it is needed, so the concept of an “effectiveness factor” is crucial (e.g. 80% at 220kV </a:t>
            </a:r>
            <a:r>
              <a:rPr lang="en-GB" sz="1600" dirty="0" err="1"/>
              <a:t>Killonan</a:t>
            </a:r>
            <a:r>
              <a:rPr lang="en-GB" sz="1600" dirty="0"/>
              <a:t>, 40% at 38kV Limerick city). </a:t>
            </a:r>
          </a:p>
          <a:p>
            <a:r>
              <a:rPr lang="en-GB" sz="1600" dirty="0"/>
              <a:t>Regional heat maps useful to identify total volume require. </a:t>
            </a:r>
            <a:endParaRPr lang="x-none" sz="1600" dirty="0"/>
          </a:p>
        </p:txBody>
      </p:sp>
      <p:sp>
        <p:nvSpPr>
          <p:cNvPr id="4" name="Slide Number Placeholder 3">
            <a:extLst>
              <a:ext uri="{FF2B5EF4-FFF2-40B4-BE49-F238E27FC236}">
                <a16:creationId xmlns="" xmlns:a16="http://schemas.microsoft.com/office/drawing/2014/main" id="{53467438-C901-46CA-93B8-68A148A37981}"/>
              </a:ext>
            </a:extLst>
          </p:cNvPr>
          <p:cNvSpPr>
            <a:spLocks noGrp="1"/>
          </p:cNvSpPr>
          <p:nvPr>
            <p:ph type="sldNum" sz="quarter" idx="12"/>
          </p:nvPr>
        </p:nvSpPr>
        <p:spPr/>
        <p:txBody>
          <a:bodyPr/>
          <a:lstStyle/>
          <a:p>
            <a:fld id="{5B2ACB19-C0E1-7345-B8BA-15A723BE30E5}" type="slidenum">
              <a:rPr lang="en-GB" smtClean="0">
                <a:solidFill>
                  <a:srgbClr val="7A6F69"/>
                </a:solidFill>
              </a:rPr>
              <a:pPr/>
              <a:t>6</a:t>
            </a:fld>
            <a:endParaRPr lang="en-GB">
              <a:solidFill>
                <a:srgbClr val="7A6F69"/>
              </a:solidFill>
            </a:endParaRPr>
          </a:p>
        </p:txBody>
      </p:sp>
    </p:spTree>
    <p:extLst>
      <p:ext uri="{BB962C8B-B14F-4D97-AF65-F5344CB8AC3E}">
        <p14:creationId xmlns:p14="http://schemas.microsoft.com/office/powerpoint/2010/main" val="32523006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5394" y="76200"/>
            <a:ext cx="8740006" cy="850488"/>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3400" b="1" kern="1200">
                <a:solidFill>
                  <a:srgbClr val="767676"/>
                </a:solidFill>
                <a:latin typeface="Arial"/>
                <a:ea typeface="+mj-ea"/>
                <a:cs typeface="Arial"/>
              </a:defRPr>
            </a:lvl1pPr>
          </a:lstStyle>
          <a:p>
            <a:r>
              <a:rPr lang="en-IE" dirty="0" smtClean="0"/>
              <a:t>System Services – Volume Uncapped Gate </a:t>
            </a:r>
            <a:r>
              <a:rPr lang="en-IE" dirty="0"/>
              <a:t>1</a:t>
            </a:r>
            <a:endParaRPr lang="en-IE" sz="2000" i="1" dirty="0">
              <a:solidFill>
                <a:srgbClr val="FF0000"/>
              </a:solidFill>
            </a:endParaRPr>
          </a:p>
        </p:txBody>
      </p:sp>
      <p:graphicFrame>
        <p:nvGraphicFramePr>
          <p:cNvPr id="5" name="Diagram 4"/>
          <p:cNvGraphicFramePr/>
          <p:nvPr>
            <p:extLst>
              <p:ext uri="{D42A27DB-BD31-4B8C-83A1-F6EECF244321}">
                <p14:modId xmlns:p14="http://schemas.microsoft.com/office/powerpoint/2010/main" val="1849908307"/>
              </p:ext>
            </p:extLst>
          </p:nvPr>
        </p:nvGraphicFramePr>
        <p:xfrm>
          <a:off x="544897" y="1219200"/>
          <a:ext cx="8001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69682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5394" y="76200"/>
            <a:ext cx="8740006" cy="850488"/>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3400" b="1" kern="1200">
                <a:solidFill>
                  <a:srgbClr val="767676"/>
                </a:solidFill>
                <a:latin typeface="Arial"/>
                <a:ea typeface="+mj-ea"/>
                <a:cs typeface="Arial"/>
              </a:defRPr>
            </a:lvl1pPr>
          </a:lstStyle>
          <a:p>
            <a:r>
              <a:rPr lang="en-IE" dirty="0" smtClean="0"/>
              <a:t>System Services – Volume Uncapped Gate </a:t>
            </a:r>
            <a:r>
              <a:rPr lang="en-IE" dirty="0"/>
              <a:t>1</a:t>
            </a:r>
            <a:endParaRPr lang="en-IE" sz="2000" i="1" dirty="0">
              <a:solidFill>
                <a:srgbClr val="FF0000"/>
              </a:solidFill>
            </a:endParaRPr>
          </a:p>
        </p:txBody>
      </p:sp>
      <p:graphicFrame>
        <p:nvGraphicFramePr>
          <p:cNvPr id="7" name="Diagram 6"/>
          <p:cNvGraphicFramePr/>
          <p:nvPr>
            <p:extLst>
              <p:ext uri="{D42A27DB-BD31-4B8C-83A1-F6EECF244321}">
                <p14:modId xmlns:p14="http://schemas.microsoft.com/office/powerpoint/2010/main" val="2738846863"/>
              </p:ext>
            </p:extLst>
          </p:nvPr>
        </p:nvGraphicFramePr>
        <p:xfrm>
          <a:off x="937407" y="1295400"/>
          <a:ext cx="7269187"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234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BFA25467-8641-4888-A530-1220A292FF84}"/>
                                            </p:graphicEl>
                                          </p:spTgt>
                                        </p:tgtEl>
                                        <p:attrNameLst>
                                          <p:attrName>style.visibility</p:attrName>
                                        </p:attrNameLst>
                                      </p:cBhvr>
                                      <p:to>
                                        <p:strVal val="visible"/>
                                      </p:to>
                                    </p:set>
                                    <p:animEffect transition="in" filter="fade">
                                      <p:cBhvr>
                                        <p:cTn id="7" dur="500"/>
                                        <p:tgtEl>
                                          <p:spTgt spid="7">
                                            <p:graphicEl>
                                              <a:dgm id="{BFA25467-8641-4888-A530-1220A292FF8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E2178862-23D3-4D45-BE16-10D1AB8457F5}"/>
                                            </p:graphicEl>
                                          </p:spTgt>
                                        </p:tgtEl>
                                        <p:attrNameLst>
                                          <p:attrName>style.visibility</p:attrName>
                                        </p:attrNameLst>
                                      </p:cBhvr>
                                      <p:to>
                                        <p:strVal val="visible"/>
                                      </p:to>
                                    </p:set>
                                    <p:animEffect transition="in" filter="fade">
                                      <p:cBhvr>
                                        <p:cTn id="12" dur="500"/>
                                        <p:tgtEl>
                                          <p:spTgt spid="7">
                                            <p:graphicEl>
                                              <a:dgm id="{E2178862-23D3-4D45-BE16-10D1AB8457F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605EF2AD-F5C6-4091-8AED-9E2D9BFBD39F}"/>
                                            </p:graphicEl>
                                          </p:spTgt>
                                        </p:tgtEl>
                                        <p:attrNameLst>
                                          <p:attrName>style.visibility</p:attrName>
                                        </p:attrNameLst>
                                      </p:cBhvr>
                                      <p:to>
                                        <p:strVal val="visible"/>
                                      </p:to>
                                    </p:set>
                                    <p:animEffect transition="in" filter="fade">
                                      <p:cBhvr>
                                        <p:cTn id="17" dur="500"/>
                                        <p:tgtEl>
                                          <p:spTgt spid="7">
                                            <p:graphicEl>
                                              <a:dgm id="{605EF2AD-F5C6-4091-8AED-9E2D9BFBD39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CD53BE16-A050-415C-910D-FAF73CAAFB39}"/>
                                            </p:graphicEl>
                                          </p:spTgt>
                                        </p:tgtEl>
                                        <p:attrNameLst>
                                          <p:attrName>style.visibility</p:attrName>
                                        </p:attrNameLst>
                                      </p:cBhvr>
                                      <p:to>
                                        <p:strVal val="visible"/>
                                      </p:to>
                                    </p:set>
                                    <p:animEffect transition="in" filter="fade">
                                      <p:cBhvr>
                                        <p:cTn id="22" dur="500"/>
                                        <p:tgtEl>
                                          <p:spTgt spid="7">
                                            <p:graphicEl>
                                              <a:dgm id="{CD53BE16-A050-415C-910D-FAF73CAAFB3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535BEEAB-CFE6-41B3-B34D-A446E86663A4}"/>
                                            </p:graphicEl>
                                          </p:spTgt>
                                        </p:tgtEl>
                                        <p:attrNameLst>
                                          <p:attrName>style.visibility</p:attrName>
                                        </p:attrNameLst>
                                      </p:cBhvr>
                                      <p:to>
                                        <p:strVal val="visible"/>
                                      </p:to>
                                    </p:set>
                                    <p:animEffect transition="in" filter="fade">
                                      <p:cBhvr>
                                        <p:cTn id="27" dur="500"/>
                                        <p:tgtEl>
                                          <p:spTgt spid="7">
                                            <p:graphicEl>
                                              <a:dgm id="{535BEEAB-CFE6-41B3-B34D-A446E86663A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5B538C1B-3DBA-4708-AD10-27CA2CE32D48}"/>
                                            </p:graphicEl>
                                          </p:spTgt>
                                        </p:tgtEl>
                                        <p:attrNameLst>
                                          <p:attrName>style.visibility</p:attrName>
                                        </p:attrNameLst>
                                      </p:cBhvr>
                                      <p:to>
                                        <p:strVal val="visible"/>
                                      </p:to>
                                    </p:set>
                                    <p:animEffect transition="in" filter="fade">
                                      <p:cBhvr>
                                        <p:cTn id="32" dur="500"/>
                                        <p:tgtEl>
                                          <p:spTgt spid="7">
                                            <p:graphicEl>
                                              <a:dgm id="{5B538C1B-3DBA-4708-AD10-27CA2CE32D4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5394" y="76200"/>
            <a:ext cx="8740006" cy="850488"/>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3400" b="1" kern="1200">
                <a:solidFill>
                  <a:srgbClr val="767676"/>
                </a:solidFill>
                <a:latin typeface="Arial"/>
                <a:ea typeface="+mj-ea"/>
                <a:cs typeface="Arial"/>
              </a:defRPr>
            </a:lvl1pPr>
          </a:lstStyle>
          <a:p>
            <a:r>
              <a:rPr lang="en-IE" dirty="0" smtClean="0"/>
              <a:t>System Services – Volume Uncapped Gate </a:t>
            </a:r>
            <a:r>
              <a:rPr lang="en-IE" dirty="0"/>
              <a:t>1</a:t>
            </a:r>
            <a:endParaRPr lang="en-IE" sz="2000" i="1" dirty="0">
              <a:solidFill>
                <a:srgbClr val="FF0000"/>
              </a:solidFill>
            </a:endParaRPr>
          </a:p>
        </p:txBody>
      </p:sp>
      <p:graphicFrame>
        <p:nvGraphicFramePr>
          <p:cNvPr id="2" name="Diagram 1"/>
          <p:cNvGraphicFramePr/>
          <p:nvPr>
            <p:extLst>
              <p:ext uri="{D42A27DB-BD31-4B8C-83A1-F6EECF244321}">
                <p14:modId xmlns:p14="http://schemas.microsoft.com/office/powerpoint/2010/main" val="1720823103"/>
              </p:ext>
            </p:extLst>
          </p:nvPr>
        </p:nvGraphicFramePr>
        <p:xfrm>
          <a:off x="800100" y="1397000"/>
          <a:ext cx="7543800" cy="378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60115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5394" y="76200"/>
            <a:ext cx="8740006" cy="850488"/>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3400" b="1" kern="1200">
                <a:solidFill>
                  <a:srgbClr val="767676"/>
                </a:solidFill>
                <a:latin typeface="Arial"/>
                <a:ea typeface="+mj-ea"/>
                <a:cs typeface="Arial"/>
              </a:defRPr>
            </a:lvl1pPr>
          </a:lstStyle>
          <a:p>
            <a:r>
              <a:rPr lang="en-IE" dirty="0" smtClean="0"/>
              <a:t>System Services – </a:t>
            </a:r>
            <a:r>
              <a:rPr lang="en-IE" smtClean="0"/>
              <a:t>Volume Uncapped Gate 1</a:t>
            </a:r>
            <a:endParaRPr lang="en-IE" sz="2000" i="1" dirty="0">
              <a:solidFill>
                <a:srgbClr val="FF0000"/>
              </a:solidFill>
            </a:endParaRPr>
          </a:p>
        </p:txBody>
      </p:sp>
      <p:graphicFrame>
        <p:nvGraphicFramePr>
          <p:cNvPr id="7" name="Diagram 6"/>
          <p:cNvGraphicFramePr/>
          <p:nvPr>
            <p:extLst>
              <p:ext uri="{D42A27DB-BD31-4B8C-83A1-F6EECF244321}">
                <p14:modId xmlns:p14="http://schemas.microsoft.com/office/powerpoint/2010/main" val="182452614"/>
              </p:ext>
            </p:extLst>
          </p:nvPr>
        </p:nvGraphicFramePr>
        <p:xfrm>
          <a:off x="1181100" y="1397000"/>
          <a:ext cx="6781800" cy="347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79337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200" y="238126"/>
            <a:ext cx="8755063" cy="962025"/>
          </a:xfrm>
          <a:prstGeom prst="roundRect">
            <a:avLst/>
          </a:prstGeom>
        </p:spPr>
        <p:txBody>
          <a:bodyPr vert="horz" lIns="91440" tIns="45720" rIns="91440" bIns="45720" rtlCol="0" anchor="ctr">
            <a:normAutofit/>
          </a:bodyPr>
          <a:lstStyle/>
          <a:p>
            <a:r>
              <a:rPr lang="en-IE" smtClean="0">
                <a:ea typeface="+mj-ea"/>
              </a:rPr>
              <a:t>Fixed Contracts (Volume Capped)</a:t>
            </a:r>
            <a:endParaRPr lang="en-IE" dirty="0">
              <a:solidFill>
                <a:srgbClr val="767676"/>
              </a:solidFill>
              <a:latin typeface="Arial"/>
              <a:ea typeface="+mj-ea"/>
              <a:cs typeface="Arial"/>
            </a:endParaRPr>
          </a:p>
        </p:txBody>
      </p:sp>
      <p:graphicFrame>
        <p:nvGraphicFramePr>
          <p:cNvPr id="3" name="Diagram 2"/>
          <p:cNvGraphicFramePr/>
          <p:nvPr>
            <p:extLst>
              <p:ext uri="{D42A27DB-BD31-4B8C-83A1-F6EECF244321}">
                <p14:modId xmlns:p14="http://schemas.microsoft.com/office/powerpoint/2010/main" val="3665929724"/>
              </p:ext>
            </p:extLst>
          </p:nvPr>
        </p:nvGraphicFramePr>
        <p:xfrm>
          <a:off x="600074" y="1200151"/>
          <a:ext cx="6143625" cy="4848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38564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oundRect">
            <a:avLst/>
          </a:prstGeom>
        </p:spPr>
        <p:txBody>
          <a:bodyPr vert="horz" lIns="91440" tIns="45720" rIns="91440" bIns="45720" rtlCol="0" anchor="ctr">
            <a:normAutofit/>
          </a:bodyPr>
          <a:lstStyle/>
          <a:p>
            <a:r>
              <a:rPr lang="en-IE" smtClean="0">
                <a:solidFill>
                  <a:srgbClr val="767676"/>
                </a:solidFill>
                <a:latin typeface="Arial"/>
                <a:ea typeface="+mj-ea"/>
                <a:cs typeface="Arial"/>
              </a:rPr>
              <a:t>Fixed Contracts Timelines</a:t>
            </a:r>
            <a:endParaRPr lang="en-IE" dirty="0">
              <a:solidFill>
                <a:srgbClr val="767676"/>
              </a:solidFill>
              <a:latin typeface="Arial"/>
              <a:ea typeface="+mj-ea"/>
              <a:cs typeface="Arial"/>
            </a:endParaRPr>
          </a:p>
        </p:txBody>
      </p:sp>
      <p:graphicFrame>
        <p:nvGraphicFramePr>
          <p:cNvPr id="2" name="Diagram 1"/>
          <p:cNvGraphicFramePr/>
          <p:nvPr>
            <p:extLst>
              <p:ext uri="{D42A27DB-BD31-4B8C-83A1-F6EECF244321}">
                <p14:modId xmlns:p14="http://schemas.microsoft.com/office/powerpoint/2010/main" val="3723075192"/>
              </p:ext>
            </p:extLst>
          </p:nvPr>
        </p:nvGraphicFramePr>
        <p:xfrm>
          <a:off x="485775" y="5695948"/>
          <a:ext cx="6096000" cy="469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3743048099"/>
              </p:ext>
            </p:extLst>
          </p:nvPr>
        </p:nvGraphicFramePr>
        <p:xfrm>
          <a:off x="764274" y="1323834"/>
          <a:ext cx="7915701" cy="41898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Left Brace 2"/>
          <p:cNvSpPr/>
          <p:nvPr/>
        </p:nvSpPr>
        <p:spPr>
          <a:xfrm rot="16200000">
            <a:off x="6507958" y="2959896"/>
            <a:ext cx="338138" cy="331469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E"/>
          </a:p>
        </p:txBody>
      </p:sp>
      <p:sp>
        <p:nvSpPr>
          <p:cNvPr id="10" name="TextBox 9"/>
          <p:cNvSpPr txBox="1"/>
          <p:nvPr/>
        </p:nvSpPr>
        <p:spPr>
          <a:xfrm>
            <a:off x="6131781" y="4850368"/>
            <a:ext cx="1090491" cy="369332"/>
          </a:xfrm>
          <a:prstGeom prst="rect">
            <a:avLst/>
          </a:prstGeom>
          <a:noFill/>
        </p:spPr>
        <p:txBody>
          <a:bodyPr wrap="none" rtlCol="0">
            <a:spAutoFit/>
          </a:bodyPr>
          <a:lstStyle/>
          <a:p>
            <a:r>
              <a:rPr lang="en-IE" smtClean="0"/>
              <a:t>Indicative</a:t>
            </a:r>
            <a:endParaRPr lang="en-IE"/>
          </a:p>
        </p:txBody>
      </p:sp>
    </p:spTree>
    <p:extLst>
      <p:ext uri="{BB962C8B-B14F-4D97-AF65-F5344CB8AC3E}">
        <p14:creationId xmlns:p14="http://schemas.microsoft.com/office/powerpoint/2010/main" val="61637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5394" y="76200"/>
            <a:ext cx="8740006" cy="8504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400" b="1" kern="1200">
                <a:solidFill>
                  <a:srgbClr val="767676"/>
                </a:solidFill>
                <a:latin typeface="Arial"/>
                <a:ea typeface="+mj-ea"/>
                <a:cs typeface="Arial"/>
              </a:defRPr>
            </a:lvl1pPr>
          </a:lstStyle>
          <a:p>
            <a:r>
              <a:rPr lang="en-IE" dirty="0" smtClean="0"/>
              <a:t>System Services </a:t>
            </a:r>
            <a:r>
              <a:rPr lang="en-IE" smtClean="0"/>
              <a:t>– Volume Capped</a:t>
            </a:r>
            <a:endParaRPr lang="en-IE" sz="2000" i="1" dirty="0">
              <a:solidFill>
                <a:srgbClr val="FF0000"/>
              </a:solidFill>
            </a:endParaRPr>
          </a:p>
        </p:txBody>
      </p:sp>
      <p:graphicFrame>
        <p:nvGraphicFramePr>
          <p:cNvPr id="2" name="Diagram 1"/>
          <p:cNvGraphicFramePr/>
          <p:nvPr>
            <p:extLst>
              <p:ext uri="{D42A27DB-BD31-4B8C-83A1-F6EECF244321}">
                <p14:modId xmlns:p14="http://schemas.microsoft.com/office/powerpoint/2010/main" val="4248000936"/>
              </p:ext>
            </p:extLst>
          </p:nvPr>
        </p:nvGraphicFramePr>
        <p:xfrm>
          <a:off x="800100" y="1397000"/>
          <a:ext cx="7543800" cy="378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12884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5394" y="76200"/>
            <a:ext cx="8740006" cy="8504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400" b="1" kern="1200">
                <a:solidFill>
                  <a:srgbClr val="767676"/>
                </a:solidFill>
                <a:latin typeface="Arial"/>
                <a:ea typeface="+mj-ea"/>
                <a:cs typeface="Arial"/>
              </a:defRPr>
            </a:lvl1pPr>
          </a:lstStyle>
          <a:p>
            <a:r>
              <a:rPr lang="en-IE" dirty="0" smtClean="0"/>
              <a:t>System Services – </a:t>
            </a:r>
            <a:r>
              <a:rPr lang="en-IE" smtClean="0"/>
              <a:t>Volume Capped</a:t>
            </a:r>
            <a:endParaRPr lang="en-IE" sz="2000" i="1" dirty="0">
              <a:solidFill>
                <a:srgbClr val="FF0000"/>
              </a:solidFill>
            </a:endParaRPr>
          </a:p>
        </p:txBody>
      </p:sp>
      <p:graphicFrame>
        <p:nvGraphicFramePr>
          <p:cNvPr id="7" name="Diagram 6"/>
          <p:cNvGraphicFramePr/>
          <p:nvPr>
            <p:extLst>
              <p:ext uri="{D42A27DB-BD31-4B8C-83A1-F6EECF244321}">
                <p14:modId xmlns:p14="http://schemas.microsoft.com/office/powerpoint/2010/main" val="2383129648"/>
              </p:ext>
            </p:extLst>
          </p:nvPr>
        </p:nvGraphicFramePr>
        <p:xfrm>
          <a:off x="1181100" y="1397000"/>
          <a:ext cx="6781800" cy="347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35014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3"/>
          </p:nvPr>
        </p:nvSpPr>
        <p:spPr/>
        <p:txBody>
          <a:bodyPr/>
          <a:lstStyle/>
          <a:p>
            <a:r>
              <a:rPr lang="en-US" dirty="0" smtClean="0"/>
              <a:t>John Lowry</a:t>
            </a:r>
            <a:endParaRPr lang="en-US" dirty="0"/>
          </a:p>
        </p:txBody>
      </p:sp>
      <p:sp>
        <p:nvSpPr>
          <p:cNvPr id="4" name="Text Placeholder 3"/>
          <p:cNvSpPr>
            <a:spLocks noGrp="1"/>
          </p:cNvSpPr>
          <p:nvPr>
            <p:ph type="body" idx="14"/>
          </p:nvPr>
        </p:nvSpPr>
        <p:spPr/>
        <p:txBody>
          <a:bodyPr/>
          <a:lstStyle/>
          <a:p>
            <a:r>
              <a:rPr lang="en-IE" dirty="0" err="1" smtClean="0"/>
              <a:t>FlexTech</a:t>
            </a:r>
            <a:r>
              <a:rPr lang="en-IE" dirty="0" smtClean="0"/>
              <a:t> </a:t>
            </a:r>
            <a:endParaRPr lang="en-IE" sz="2800" b="0" dirty="0" smtClean="0"/>
          </a:p>
          <a:p>
            <a:r>
              <a:rPr lang="en-IE" sz="2800" b="0" dirty="0" smtClean="0"/>
              <a:t>Flexible Technology Integration Initiative </a:t>
            </a:r>
            <a:endParaRPr lang="en-IE" sz="2800" b="0" dirty="0"/>
          </a:p>
        </p:txBody>
      </p:sp>
    </p:spTree>
    <p:extLst>
      <p:ext uri="{BB962C8B-B14F-4D97-AF65-F5344CB8AC3E}">
        <p14:creationId xmlns:p14="http://schemas.microsoft.com/office/powerpoint/2010/main" val="40500051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noGrp="1"/>
          </p:cNvSpPr>
          <p:nvPr>
            <p:ph type="title"/>
          </p:nvPr>
        </p:nvSpPr>
        <p:spPr bwMode="auto">
          <a:xfrm>
            <a:off x="457200" y="525949"/>
            <a:ext cx="82296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3400" b="1" kern="1200">
                <a:solidFill>
                  <a:srgbClr val="767676"/>
                </a:solidFill>
                <a:latin typeface="Arial"/>
                <a:ea typeface="+mj-ea"/>
                <a:cs typeface="Arial"/>
              </a:defRPr>
            </a:lvl1pPr>
            <a:lvl2pPr algn="ctr" defTabSz="457200" rtl="0" eaLnBrk="0" fontAlgn="base" hangingPunct="0">
              <a:spcBef>
                <a:spcPct val="0"/>
              </a:spcBef>
              <a:spcAft>
                <a:spcPct val="0"/>
              </a:spcAft>
              <a:defRPr sz="3400" b="1">
                <a:solidFill>
                  <a:srgbClr val="767676"/>
                </a:solidFill>
                <a:latin typeface="Arial" pitchFamily="34" charset="0"/>
                <a:cs typeface="Arial" pitchFamily="34" charset="0"/>
              </a:defRPr>
            </a:lvl2pPr>
            <a:lvl3pPr algn="ctr" defTabSz="457200" rtl="0" eaLnBrk="0" fontAlgn="base" hangingPunct="0">
              <a:spcBef>
                <a:spcPct val="0"/>
              </a:spcBef>
              <a:spcAft>
                <a:spcPct val="0"/>
              </a:spcAft>
              <a:defRPr sz="3400" b="1">
                <a:solidFill>
                  <a:srgbClr val="767676"/>
                </a:solidFill>
                <a:latin typeface="Arial" pitchFamily="34" charset="0"/>
                <a:cs typeface="Arial" pitchFamily="34" charset="0"/>
              </a:defRPr>
            </a:lvl3pPr>
            <a:lvl4pPr algn="ctr" defTabSz="457200" rtl="0" eaLnBrk="0" fontAlgn="base" hangingPunct="0">
              <a:spcBef>
                <a:spcPct val="0"/>
              </a:spcBef>
              <a:spcAft>
                <a:spcPct val="0"/>
              </a:spcAft>
              <a:defRPr sz="3400" b="1">
                <a:solidFill>
                  <a:srgbClr val="767676"/>
                </a:solidFill>
                <a:latin typeface="Arial" pitchFamily="34" charset="0"/>
                <a:cs typeface="Arial" pitchFamily="34" charset="0"/>
              </a:defRPr>
            </a:lvl4pPr>
            <a:lvl5pPr algn="ctr" defTabSz="457200" rtl="0" eaLnBrk="0" fontAlgn="base" hangingPunct="0">
              <a:spcBef>
                <a:spcPct val="0"/>
              </a:spcBef>
              <a:spcAft>
                <a:spcPct val="0"/>
              </a:spcAft>
              <a:defRPr sz="3400" b="1">
                <a:solidFill>
                  <a:srgbClr val="767676"/>
                </a:solidFill>
                <a:latin typeface="Arial" pitchFamily="34" charset="0"/>
                <a:cs typeface="Arial" pitchFamily="34" charset="0"/>
              </a:defRPr>
            </a:lvl5pPr>
            <a:lvl6pPr marL="457200" algn="ctr" defTabSz="457200" rtl="0" fontAlgn="base">
              <a:spcBef>
                <a:spcPct val="0"/>
              </a:spcBef>
              <a:spcAft>
                <a:spcPct val="0"/>
              </a:spcAft>
              <a:defRPr sz="3400" b="1">
                <a:solidFill>
                  <a:srgbClr val="767676"/>
                </a:solidFill>
                <a:latin typeface="Arial" pitchFamily="34" charset="0"/>
                <a:cs typeface="Arial" pitchFamily="34" charset="0"/>
              </a:defRPr>
            </a:lvl6pPr>
            <a:lvl7pPr marL="914400" algn="ctr" defTabSz="457200" rtl="0" fontAlgn="base">
              <a:spcBef>
                <a:spcPct val="0"/>
              </a:spcBef>
              <a:spcAft>
                <a:spcPct val="0"/>
              </a:spcAft>
              <a:defRPr sz="3400" b="1">
                <a:solidFill>
                  <a:srgbClr val="767676"/>
                </a:solidFill>
                <a:latin typeface="Arial" pitchFamily="34" charset="0"/>
                <a:cs typeface="Arial" pitchFamily="34" charset="0"/>
              </a:defRPr>
            </a:lvl7pPr>
            <a:lvl8pPr marL="1371600" algn="ctr" defTabSz="457200" rtl="0" fontAlgn="base">
              <a:spcBef>
                <a:spcPct val="0"/>
              </a:spcBef>
              <a:spcAft>
                <a:spcPct val="0"/>
              </a:spcAft>
              <a:defRPr sz="3400" b="1">
                <a:solidFill>
                  <a:srgbClr val="767676"/>
                </a:solidFill>
                <a:latin typeface="Arial" pitchFamily="34" charset="0"/>
                <a:cs typeface="Arial" pitchFamily="34" charset="0"/>
              </a:defRPr>
            </a:lvl8pPr>
            <a:lvl9pPr marL="1828800" algn="ctr" defTabSz="457200" rtl="0" fontAlgn="base">
              <a:spcBef>
                <a:spcPct val="0"/>
              </a:spcBef>
              <a:spcAft>
                <a:spcPct val="0"/>
              </a:spcAft>
              <a:defRPr sz="3400" b="1">
                <a:solidFill>
                  <a:srgbClr val="767676"/>
                </a:solidFill>
                <a:latin typeface="Arial" pitchFamily="34" charset="0"/>
                <a:cs typeface="Arial" pitchFamily="34" charset="0"/>
              </a:defRPr>
            </a:lvl9pPr>
          </a:lstStyle>
          <a:p>
            <a:pPr algn="l"/>
            <a:r>
              <a:rPr lang="en-IE" sz="2400" b="0" dirty="0" smtClean="0">
                <a:solidFill>
                  <a:srgbClr val="157C85"/>
                </a:solidFill>
              </a:rPr>
              <a:t>2030 </a:t>
            </a:r>
            <a:r>
              <a:rPr lang="en-IE" sz="2400" b="0" dirty="0">
                <a:solidFill>
                  <a:srgbClr val="157C85"/>
                </a:solidFill>
              </a:rPr>
              <a:t>Challenge – Future System Operation Complexity  </a:t>
            </a:r>
            <a:r>
              <a:rPr lang="sk-SK" sz="2400" dirty="0">
                <a:solidFill>
                  <a:srgbClr val="81848A"/>
                </a:solidFill>
              </a:rPr>
              <a:t/>
            </a:r>
            <a:br>
              <a:rPr lang="sk-SK" sz="2400" dirty="0">
                <a:solidFill>
                  <a:srgbClr val="81848A"/>
                </a:solidFill>
              </a:rPr>
            </a:br>
            <a:endParaRPr lang="en-IE" sz="2400" b="0" dirty="0">
              <a:solidFill>
                <a:srgbClr val="157C85"/>
              </a:solidFill>
            </a:endParaRPr>
          </a:p>
        </p:txBody>
      </p:sp>
      <p:grpSp>
        <p:nvGrpSpPr>
          <p:cNvPr id="5" name="Group 4"/>
          <p:cNvGrpSpPr/>
          <p:nvPr/>
        </p:nvGrpSpPr>
        <p:grpSpPr>
          <a:xfrm>
            <a:off x="7199541" y="2408245"/>
            <a:ext cx="953681" cy="934579"/>
            <a:chOff x="5481745" y="2385506"/>
            <a:chExt cx="953681" cy="934579"/>
          </a:xfrm>
        </p:grpSpPr>
        <p:sp>
          <p:nvSpPr>
            <p:cNvPr id="6" name="TextBox 5"/>
            <p:cNvSpPr txBox="1"/>
            <p:nvPr/>
          </p:nvSpPr>
          <p:spPr>
            <a:xfrm>
              <a:off x="5512538" y="2523473"/>
              <a:ext cx="906628" cy="369332"/>
            </a:xfrm>
            <a:prstGeom prst="rect">
              <a:avLst/>
            </a:prstGeom>
            <a:noFill/>
            <a:ln>
              <a:noFill/>
            </a:ln>
          </p:spPr>
          <p:txBody>
            <a:bodyPr wrap="square" rtlCol="0">
              <a:spAutoFit/>
            </a:bodyPr>
            <a:lstStyle/>
            <a:p>
              <a:pPr algn="ctr" fontAlgn="base">
                <a:spcBef>
                  <a:spcPct val="0"/>
                </a:spcBef>
                <a:spcAft>
                  <a:spcPct val="0"/>
                </a:spcAft>
              </a:pPr>
              <a:r>
                <a:rPr lang="en-IE" sz="900" b="1" dirty="0" smtClean="0">
                  <a:solidFill>
                    <a:srgbClr val="4BB13E"/>
                  </a:solidFill>
                  <a:ea typeface="MS PGothic" pitchFamily="34" charset="-128"/>
                </a:rPr>
                <a:t>Less Thermal Plant </a:t>
              </a:r>
              <a:endParaRPr lang="en-IE" sz="900" b="1" dirty="0">
                <a:solidFill>
                  <a:srgbClr val="4BB13E"/>
                </a:solidFill>
                <a:ea typeface="MS PGothic" pitchFamily="34" charset="-128"/>
              </a:endParaRPr>
            </a:p>
          </p:txBody>
        </p:sp>
        <p:pic>
          <p:nvPicPr>
            <p:cNvPr id="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1054" y="2912508"/>
              <a:ext cx="425215" cy="30725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 name="Oval 7"/>
            <p:cNvSpPr/>
            <p:nvPr/>
          </p:nvSpPr>
          <p:spPr>
            <a:xfrm>
              <a:off x="5481745" y="2385506"/>
              <a:ext cx="953681" cy="934579"/>
            </a:xfrm>
            <a:prstGeom prst="ellipse">
              <a:avLst/>
            </a:prstGeom>
            <a:noFill/>
            <a:ln>
              <a:solidFill>
                <a:srgbClr val="4BB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E">
                <a:solidFill>
                  <a:prstClr val="white"/>
                </a:solidFill>
              </a:endParaRPr>
            </a:p>
          </p:txBody>
        </p:sp>
      </p:grpSp>
      <p:grpSp>
        <p:nvGrpSpPr>
          <p:cNvPr id="9" name="Group 8"/>
          <p:cNvGrpSpPr/>
          <p:nvPr/>
        </p:nvGrpSpPr>
        <p:grpSpPr>
          <a:xfrm>
            <a:off x="6083705" y="1213375"/>
            <a:ext cx="1115836" cy="1023034"/>
            <a:chOff x="7917333" y="1574263"/>
            <a:chExt cx="1115836" cy="1023034"/>
          </a:xfrm>
        </p:grpSpPr>
        <p:pic>
          <p:nvPicPr>
            <p:cNvPr id="1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703" y="1986088"/>
              <a:ext cx="1006033" cy="362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037643" y="1643394"/>
              <a:ext cx="906628" cy="369332"/>
            </a:xfrm>
            <a:prstGeom prst="rect">
              <a:avLst/>
            </a:prstGeom>
            <a:noFill/>
          </p:spPr>
          <p:txBody>
            <a:bodyPr wrap="square" rtlCol="0">
              <a:spAutoFit/>
            </a:bodyPr>
            <a:lstStyle/>
            <a:p>
              <a:pPr algn="ctr" fontAlgn="base">
                <a:spcBef>
                  <a:spcPct val="0"/>
                </a:spcBef>
                <a:spcAft>
                  <a:spcPct val="0"/>
                </a:spcAft>
              </a:pPr>
              <a:r>
                <a:rPr lang="en-IE" sz="900" b="1" dirty="0" smtClean="0">
                  <a:solidFill>
                    <a:srgbClr val="4BB13E"/>
                  </a:solidFill>
                  <a:ea typeface="MS PGothic" pitchFamily="34" charset="-128"/>
                </a:rPr>
                <a:t>National Electrification  </a:t>
              </a:r>
              <a:endParaRPr lang="en-IE" sz="900" b="1" dirty="0">
                <a:solidFill>
                  <a:srgbClr val="4BB13E"/>
                </a:solidFill>
                <a:ea typeface="MS PGothic" pitchFamily="34" charset="-128"/>
              </a:endParaRPr>
            </a:p>
          </p:txBody>
        </p:sp>
        <p:sp>
          <p:nvSpPr>
            <p:cNvPr id="12" name="Oval 11"/>
            <p:cNvSpPr/>
            <p:nvPr/>
          </p:nvSpPr>
          <p:spPr>
            <a:xfrm>
              <a:off x="7917333" y="1574263"/>
              <a:ext cx="1115836" cy="1023034"/>
            </a:xfrm>
            <a:prstGeom prst="ellipse">
              <a:avLst/>
            </a:prstGeom>
            <a:noFill/>
            <a:ln>
              <a:solidFill>
                <a:srgbClr val="4BB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E">
                <a:solidFill>
                  <a:srgbClr val="4BB13E"/>
                </a:solidFill>
              </a:endParaRPr>
            </a:p>
          </p:txBody>
        </p:sp>
      </p:grpSp>
      <p:grpSp>
        <p:nvGrpSpPr>
          <p:cNvPr id="13" name="Group 12"/>
          <p:cNvGrpSpPr/>
          <p:nvPr/>
        </p:nvGrpSpPr>
        <p:grpSpPr>
          <a:xfrm>
            <a:off x="780692" y="1611729"/>
            <a:ext cx="3044929" cy="2875798"/>
            <a:chOff x="2110285" y="571500"/>
            <a:chExt cx="3044929" cy="2875798"/>
          </a:xfrm>
        </p:grpSpPr>
        <p:pic>
          <p:nvPicPr>
            <p:cNvPr id="40" name="Obrázek 13">
              <a:extLst>
                <a:ext uri="{FF2B5EF4-FFF2-40B4-BE49-F238E27FC236}">
                  <a16:creationId xmlns="" xmlns:a16="http://schemas.microsoft.com/office/drawing/2014/main" id="{C7A6340A-AC0A-4E69-8B94-3725E8A3C305}"/>
                </a:ext>
              </a:extLst>
            </p:cNvPr>
            <p:cNvPicPr>
              <a:picLocks noChangeAspect="1"/>
            </p:cNvPicPr>
            <p:nvPr/>
          </p:nvPicPr>
          <p:blipFill>
            <a:blip r:embed="rId4"/>
            <a:stretch>
              <a:fillRect/>
            </a:stretch>
          </p:blipFill>
          <p:spPr>
            <a:xfrm rot="5400000">
              <a:off x="3387738" y="1359808"/>
              <a:ext cx="563145" cy="736037"/>
            </a:xfrm>
            <a:prstGeom prst="rect">
              <a:avLst/>
            </a:prstGeom>
          </p:spPr>
        </p:pic>
        <p:grpSp>
          <p:nvGrpSpPr>
            <p:cNvPr id="15" name="Group 14"/>
            <p:cNvGrpSpPr/>
            <p:nvPr/>
          </p:nvGrpSpPr>
          <p:grpSpPr>
            <a:xfrm>
              <a:off x="2399934" y="1626511"/>
              <a:ext cx="786740" cy="552211"/>
              <a:chOff x="3085219" y="2199171"/>
              <a:chExt cx="786740" cy="552211"/>
            </a:xfrm>
          </p:grpSpPr>
          <p:pic>
            <p:nvPicPr>
              <p:cNvPr id="36" name="Obrázek 13">
                <a:extLst>
                  <a:ext uri="{FF2B5EF4-FFF2-40B4-BE49-F238E27FC236}">
                    <a16:creationId xmlns="" xmlns:a16="http://schemas.microsoft.com/office/drawing/2014/main" id="{C7A6340A-AC0A-4E69-8B94-3725E8A3C305}"/>
                  </a:ext>
                </a:extLst>
              </p:cNvPr>
              <p:cNvPicPr>
                <a:picLocks noChangeAspect="1"/>
              </p:cNvPicPr>
              <p:nvPr/>
            </p:nvPicPr>
            <p:blipFill>
              <a:blip r:embed="rId4"/>
              <a:stretch>
                <a:fillRect/>
              </a:stretch>
            </p:blipFill>
            <p:spPr>
              <a:xfrm rot="5400000">
                <a:off x="3267521" y="2134371"/>
                <a:ext cx="422135" cy="551735"/>
              </a:xfrm>
              <a:prstGeom prst="rect">
                <a:avLst/>
              </a:prstGeom>
            </p:spPr>
          </p:pic>
          <p:sp>
            <p:nvSpPr>
              <p:cNvPr id="37" name="Rectangle 36"/>
              <p:cNvSpPr/>
              <p:nvPr/>
            </p:nvSpPr>
            <p:spPr>
              <a:xfrm>
                <a:off x="3248029" y="2675839"/>
                <a:ext cx="480996" cy="46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E">
                  <a:solidFill>
                    <a:prstClr val="white"/>
                  </a:solidFill>
                </a:endParaRPr>
              </a:p>
            </p:txBody>
          </p:sp>
          <p:pic>
            <p:nvPicPr>
              <p:cNvPr id="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5219" y="2620259"/>
                <a:ext cx="786740" cy="131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4" name="Obrázek 12">
              <a:extLst>
                <a:ext uri="{FF2B5EF4-FFF2-40B4-BE49-F238E27FC236}">
                  <a16:creationId xmlns="" xmlns:a16="http://schemas.microsoft.com/office/drawing/2014/main" id="{C0067240-C7D7-4349-A305-3F5D2A397606}"/>
                </a:ext>
              </a:extLst>
            </p:cNvPr>
            <p:cNvPicPr>
              <a:picLocks noChangeAspect="1"/>
            </p:cNvPicPr>
            <p:nvPr/>
          </p:nvPicPr>
          <p:blipFill>
            <a:blip r:embed="rId6"/>
            <a:stretch>
              <a:fillRect/>
            </a:stretch>
          </p:blipFill>
          <p:spPr>
            <a:xfrm rot="5400000">
              <a:off x="4241208" y="1513922"/>
              <a:ext cx="528691" cy="758571"/>
            </a:xfrm>
            <a:prstGeom prst="rect">
              <a:avLst/>
            </a:prstGeom>
          </p:spPr>
        </p:pic>
        <p:pic>
          <p:nvPicPr>
            <p:cNvPr id="3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7329" y="2491994"/>
              <a:ext cx="610961" cy="41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0812" y="2756375"/>
              <a:ext cx="52387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8052" y="2928857"/>
              <a:ext cx="723240" cy="12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8667" y="2226604"/>
              <a:ext cx="495820" cy="42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6153" y="2310216"/>
              <a:ext cx="450285" cy="517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2682383" y="684784"/>
              <a:ext cx="1973857" cy="738664"/>
            </a:xfrm>
            <a:prstGeom prst="rect">
              <a:avLst/>
            </a:prstGeom>
            <a:noFill/>
          </p:spPr>
          <p:txBody>
            <a:bodyPr wrap="square" rtlCol="0">
              <a:spAutoFit/>
            </a:bodyPr>
            <a:lstStyle/>
            <a:p>
              <a:pPr algn="ctr" fontAlgn="base">
                <a:spcBef>
                  <a:spcPct val="0"/>
                </a:spcBef>
                <a:spcAft>
                  <a:spcPct val="0"/>
                </a:spcAft>
              </a:pPr>
              <a:r>
                <a:rPr lang="en-IE" sz="1400" b="1" dirty="0" smtClean="0">
                  <a:solidFill>
                    <a:srgbClr val="4BB13E"/>
                  </a:solidFill>
                  <a:ea typeface="MS PGothic" pitchFamily="34" charset="-128"/>
                </a:rPr>
                <a:t>Power system </a:t>
              </a:r>
              <a:r>
                <a:rPr lang="en-IE" sz="1400" b="1" dirty="0">
                  <a:solidFill>
                    <a:srgbClr val="4BB13E"/>
                  </a:solidFill>
                  <a:ea typeface="MS PGothic" pitchFamily="34" charset="-128"/>
                </a:rPr>
                <a:t>d</a:t>
              </a:r>
              <a:r>
                <a:rPr lang="en-IE" sz="1400" b="1" dirty="0" smtClean="0">
                  <a:solidFill>
                    <a:srgbClr val="4BB13E"/>
                  </a:solidFill>
                  <a:ea typeface="MS PGothic" pitchFamily="34" charset="-128"/>
                </a:rPr>
                <a:t>ominated by weather dependent  renewables </a:t>
              </a:r>
              <a:endParaRPr lang="en-IE" sz="1400" b="1" dirty="0">
                <a:solidFill>
                  <a:srgbClr val="4BB13E"/>
                </a:solidFill>
                <a:ea typeface="MS PGothic" pitchFamily="34" charset="-128"/>
              </a:endParaRPr>
            </a:p>
          </p:txBody>
        </p:sp>
        <p:sp>
          <p:nvSpPr>
            <p:cNvPr id="23" name="Oval 22"/>
            <p:cNvSpPr/>
            <p:nvPr/>
          </p:nvSpPr>
          <p:spPr>
            <a:xfrm>
              <a:off x="2110285" y="571500"/>
              <a:ext cx="3044929" cy="2875798"/>
            </a:xfrm>
            <a:prstGeom prst="ellipse">
              <a:avLst/>
            </a:prstGeom>
            <a:noFill/>
            <a:ln>
              <a:solidFill>
                <a:srgbClr val="4BB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E">
                <a:solidFill>
                  <a:prstClr val="white"/>
                </a:solidFill>
              </a:endParaRPr>
            </a:p>
          </p:txBody>
        </p:sp>
      </p:grpSp>
      <p:grpSp>
        <p:nvGrpSpPr>
          <p:cNvPr id="42" name="Group 41"/>
          <p:cNvGrpSpPr/>
          <p:nvPr/>
        </p:nvGrpSpPr>
        <p:grpSpPr>
          <a:xfrm>
            <a:off x="4369993" y="1620522"/>
            <a:ext cx="1165377" cy="1128736"/>
            <a:chOff x="5220065" y="941422"/>
            <a:chExt cx="993642" cy="885367"/>
          </a:xfrm>
        </p:grpSpPr>
        <p:sp>
          <p:nvSpPr>
            <p:cNvPr id="43" name="Oval 42"/>
            <p:cNvSpPr/>
            <p:nvPr/>
          </p:nvSpPr>
          <p:spPr>
            <a:xfrm>
              <a:off x="5220065" y="941422"/>
              <a:ext cx="993642" cy="885367"/>
            </a:xfrm>
            <a:prstGeom prst="ellipse">
              <a:avLst/>
            </a:prstGeom>
            <a:noFill/>
            <a:ln>
              <a:solidFill>
                <a:srgbClr val="4BB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E">
                <a:solidFill>
                  <a:prstClr val="white"/>
                </a:solidFill>
              </a:endParaRPr>
            </a:p>
          </p:txBody>
        </p:sp>
        <p:sp>
          <p:nvSpPr>
            <p:cNvPr id="44" name="TextBox 43"/>
            <p:cNvSpPr txBox="1"/>
            <p:nvPr/>
          </p:nvSpPr>
          <p:spPr>
            <a:xfrm>
              <a:off x="5259892" y="1092955"/>
              <a:ext cx="906628" cy="369332"/>
            </a:xfrm>
            <a:prstGeom prst="rect">
              <a:avLst/>
            </a:prstGeom>
            <a:noFill/>
          </p:spPr>
          <p:txBody>
            <a:bodyPr wrap="square" rtlCol="0">
              <a:spAutoFit/>
            </a:bodyPr>
            <a:lstStyle/>
            <a:p>
              <a:pPr algn="ctr" fontAlgn="base">
                <a:spcBef>
                  <a:spcPct val="0"/>
                </a:spcBef>
                <a:spcAft>
                  <a:spcPct val="0"/>
                </a:spcAft>
              </a:pPr>
              <a:r>
                <a:rPr lang="en-IE" sz="900" b="1" dirty="0" smtClean="0">
                  <a:solidFill>
                    <a:srgbClr val="4BB13E"/>
                  </a:solidFill>
                  <a:ea typeface="MS PGothic" pitchFamily="34" charset="-128"/>
                </a:rPr>
                <a:t>Demand Side Participation   </a:t>
              </a:r>
              <a:endParaRPr lang="en-IE" sz="900" b="1" dirty="0">
                <a:solidFill>
                  <a:srgbClr val="4BB13E"/>
                </a:solidFill>
                <a:ea typeface="MS PGothic" pitchFamily="34" charset="-128"/>
              </a:endParaRPr>
            </a:p>
          </p:txBody>
        </p:sp>
        <p:pic>
          <p:nvPicPr>
            <p:cNvPr id="45"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3391" y="1392072"/>
              <a:ext cx="307909" cy="36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6" name="Group 45"/>
          <p:cNvGrpSpPr/>
          <p:nvPr/>
        </p:nvGrpSpPr>
        <p:grpSpPr>
          <a:xfrm>
            <a:off x="4157898" y="2938103"/>
            <a:ext cx="1203820" cy="1108039"/>
            <a:chOff x="4001188" y="2843315"/>
            <a:chExt cx="1186543" cy="1108039"/>
          </a:xfrm>
        </p:grpSpPr>
        <p:grpSp>
          <p:nvGrpSpPr>
            <p:cNvPr id="47" name="Group 46"/>
            <p:cNvGrpSpPr/>
            <p:nvPr/>
          </p:nvGrpSpPr>
          <p:grpSpPr>
            <a:xfrm>
              <a:off x="4394729" y="3417359"/>
              <a:ext cx="537761" cy="428335"/>
              <a:chOff x="7604713" y="1361463"/>
              <a:chExt cx="931408" cy="511901"/>
            </a:xfrm>
          </p:grpSpPr>
          <p:cxnSp>
            <p:nvCxnSpPr>
              <p:cNvPr id="50" name="Straight Arrow Connector 49"/>
              <p:cNvCxnSpPr/>
              <p:nvPr/>
            </p:nvCxnSpPr>
            <p:spPr>
              <a:xfrm flipV="1">
                <a:off x="8164286" y="1361463"/>
                <a:ext cx="371835" cy="444077"/>
              </a:xfrm>
              <a:prstGeom prst="straightConnector1">
                <a:avLst/>
              </a:prstGeom>
              <a:ln w="444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7928758" y="1698978"/>
                <a:ext cx="246414" cy="87517"/>
              </a:xfrm>
              <a:prstGeom prst="line">
                <a:avLst/>
              </a:prstGeom>
              <a:ln w="444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604713" y="1694765"/>
                <a:ext cx="342900" cy="178599"/>
              </a:xfrm>
              <a:prstGeom prst="line">
                <a:avLst/>
              </a:prstGeom>
              <a:ln w="444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8" name="Oval 47"/>
            <p:cNvSpPr/>
            <p:nvPr/>
          </p:nvSpPr>
          <p:spPr>
            <a:xfrm>
              <a:off x="4001188" y="2843315"/>
              <a:ext cx="1186543" cy="1108039"/>
            </a:xfrm>
            <a:prstGeom prst="ellipse">
              <a:avLst/>
            </a:prstGeom>
            <a:noFill/>
            <a:ln>
              <a:solidFill>
                <a:srgbClr val="4BB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E">
                <a:solidFill>
                  <a:prstClr val="white"/>
                </a:solidFill>
              </a:endParaRPr>
            </a:p>
          </p:txBody>
        </p:sp>
        <p:sp>
          <p:nvSpPr>
            <p:cNvPr id="49" name="TextBox 48"/>
            <p:cNvSpPr txBox="1"/>
            <p:nvPr/>
          </p:nvSpPr>
          <p:spPr>
            <a:xfrm>
              <a:off x="4147124" y="3017606"/>
              <a:ext cx="906628" cy="507831"/>
            </a:xfrm>
            <a:prstGeom prst="rect">
              <a:avLst/>
            </a:prstGeom>
            <a:noFill/>
          </p:spPr>
          <p:txBody>
            <a:bodyPr wrap="square" rtlCol="0">
              <a:spAutoFit/>
            </a:bodyPr>
            <a:lstStyle/>
            <a:p>
              <a:pPr algn="ctr" fontAlgn="base">
                <a:spcBef>
                  <a:spcPct val="0"/>
                </a:spcBef>
                <a:spcAft>
                  <a:spcPct val="0"/>
                </a:spcAft>
              </a:pPr>
              <a:r>
                <a:rPr lang="en-IE" sz="900" b="1" dirty="0" smtClean="0">
                  <a:solidFill>
                    <a:srgbClr val="4BB13E"/>
                  </a:solidFill>
                  <a:ea typeface="MS PGothic" pitchFamily="34" charset="-128"/>
                </a:rPr>
                <a:t>Increase in system  demand    </a:t>
              </a:r>
              <a:endParaRPr lang="en-IE" sz="900" b="1" dirty="0">
                <a:solidFill>
                  <a:srgbClr val="4BB13E"/>
                </a:solidFill>
                <a:ea typeface="MS PGothic" pitchFamily="34" charset="-128"/>
              </a:endParaRPr>
            </a:p>
          </p:txBody>
        </p:sp>
      </p:grpSp>
      <p:cxnSp>
        <p:nvCxnSpPr>
          <p:cNvPr id="53" name="Straight Connector 52"/>
          <p:cNvCxnSpPr>
            <a:stCxn id="23" idx="3"/>
            <a:endCxn id="69" idx="0"/>
          </p:cNvCxnSpPr>
          <p:nvPr/>
        </p:nvCxnSpPr>
        <p:spPr>
          <a:xfrm>
            <a:off x="1226612" y="4066376"/>
            <a:ext cx="48218" cy="399103"/>
          </a:xfrm>
          <a:prstGeom prst="line">
            <a:avLst/>
          </a:prstGeom>
          <a:ln>
            <a:solidFill>
              <a:srgbClr val="4BB13E"/>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23" idx="5"/>
            <a:endCxn id="75" idx="2"/>
          </p:cNvCxnSpPr>
          <p:nvPr/>
        </p:nvCxnSpPr>
        <p:spPr>
          <a:xfrm>
            <a:off x="3379701" y="4066376"/>
            <a:ext cx="2667049" cy="798207"/>
          </a:xfrm>
          <a:prstGeom prst="line">
            <a:avLst/>
          </a:prstGeom>
          <a:ln>
            <a:solidFill>
              <a:srgbClr val="4BB13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23" idx="0"/>
            <a:endCxn id="12" idx="0"/>
          </p:cNvCxnSpPr>
          <p:nvPr/>
        </p:nvCxnSpPr>
        <p:spPr>
          <a:xfrm flipV="1">
            <a:off x="2303157" y="1213375"/>
            <a:ext cx="4338466" cy="398354"/>
          </a:xfrm>
          <a:prstGeom prst="line">
            <a:avLst/>
          </a:prstGeom>
          <a:ln>
            <a:solidFill>
              <a:srgbClr val="4BB13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12" idx="2"/>
            <a:endCxn id="43" idx="0"/>
          </p:cNvCxnSpPr>
          <p:nvPr/>
        </p:nvCxnSpPr>
        <p:spPr>
          <a:xfrm flipH="1" flipV="1">
            <a:off x="4952682" y="1620522"/>
            <a:ext cx="1131023" cy="104370"/>
          </a:xfrm>
          <a:prstGeom prst="line">
            <a:avLst/>
          </a:prstGeom>
          <a:ln>
            <a:solidFill>
              <a:srgbClr val="4BB13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48" idx="1"/>
            <a:endCxn id="43" idx="3"/>
          </p:cNvCxnSpPr>
          <p:nvPr/>
        </p:nvCxnSpPr>
        <p:spPr>
          <a:xfrm flipV="1">
            <a:off x="4334193" y="2583958"/>
            <a:ext cx="206466" cy="516414"/>
          </a:xfrm>
          <a:prstGeom prst="line">
            <a:avLst/>
          </a:prstGeom>
          <a:ln>
            <a:solidFill>
              <a:srgbClr val="4BB13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48" idx="4"/>
            <a:endCxn id="75" idx="0"/>
          </p:cNvCxnSpPr>
          <p:nvPr/>
        </p:nvCxnSpPr>
        <p:spPr>
          <a:xfrm flipV="1">
            <a:off x="4759808" y="3739793"/>
            <a:ext cx="2439733" cy="306349"/>
          </a:xfrm>
          <a:prstGeom prst="line">
            <a:avLst/>
          </a:prstGeom>
          <a:ln>
            <a:solidFill>
              <a:srgbClr val="4BB13E"/>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8" idx="7"/>
            <a:endCxn id="12" idx="6"/>
          </p:cNvCxnSpPr>
          <p:nvPr/>
        </p:nvCxnSpPr>
        <p:spPr>
          <a:xfrm flipH="1" flipV="1">
            <a:off x="7199541" y="1724892"/>
            <a:ext cx="814018" cy="820219"/>
          </a:xfrm>
          <a:prstGeom prst="line">
            <a:avLst/>
          </a:prstGeom>
          <a:ln>
            <a:solidFill>
              <a:srgbClr val="4BB13E"/>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634949" y="6197237"/>
            <a:ext cx="3784651"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E">
              <a:solidFill>
                <a:srgbClr val="FFFFFF"/>
              </a:solidFill>
            </a:endParaRPr>
          </a:p>
        </p:txBody>
      </p:sp>
      <p:grpSp>
        <p:nvGrpSpPr>
          <p:cNvPr id="61" name="Group 60"/>
          <p:cNvGrpSpPr/>
          <p:nvPr/>
        </p:nvGrpSpPr>
        <p:grpSpPr>
          <a:xfrm>
            <a:off x="653096" y="5951854"/>
            <a:ext cx="3636100" cy="712897"/>
            <a:chOff x="653096" y="5951854"/>
            <a:chExt cx="3636100" cy="712897"/>
          </a:xfrm>
        </p:grpSpPr>
        <p:sp>
          <p:nvSpPr>
            <p:cNvPr id="62" name="Rectangle 61"/>
            <p:cNvSpPr/>
            <p:nvPr/>
          </p:nvSpPr>
          <p:spPr>
            <a:xfrm>
              <a:off x="653096" y="6042581"/>
              <a:ext cx="3636100" cy="622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E">
                <a:solidFill>
                  <a:prstClr val="white"/>
                </a:solidFill>
              </a:endParaRPr>
            </a:p>
          </p:txBody>
        </p:sp>
        <p:pic>
          <p:nvPicPr>
            <p:cNvPr id="6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5293" y="5951854"/>
              <a:ext cx="1645853" cy="71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5" name="Group 64"/>
          <p:cNvGrpSpPr/>
          <p:nvPr/>
        </p:nvGrpSpPr>
        <p:grpSpPr>
          <a:xfrm>
            <a:off x="489284" y="4465479"/>
            <a:ext cx="1571089" cy="1460385"/>
            <a:chOff x="1837367" y="2130148"/>
            <a:chExt cx="1377580" cy="1319345"/>
          </a:xfrm>
        </p:grpSpPr>
        <p:pic>
          <p:nvPicPr>
            <p:cNvPr id="66"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10937" y="2865618"/>
              <a:ext cx="818724" cy="42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7" name="Group 66"/>
            <p:cNvGrpSpPr/>
            <p:nvPr/>
          </p:nvGrpSpPr>
          <p:grpSpPr>
            <a:xfrm>
              <a:off x="1837367" y="2130148"/>
              <a:ext cx="1377580" cy="1319345"/>
              <a:chOff x="1837367" y="2130148"/>
              <a:chExt cx="1377580" cy="1319345"/>
            </a:xfrm>
          </p:grpSpPr>
          <p:sp>
            <p:nvSpPr>
              <p:cNvPr id="68" name="TextBox 67"/>
              <p:cNvSpPr txBox="1"/>
              <p:nvPr/>
            </p:nvSpPr>
            <p:spPr>
              <a:xfrm>
                <a:off x="1894166" y="2324003"/>
                <a:ext cx="1260902" cy="583910"/>
              </a:xfrm>
              <a:prstGeom prst="rect">
                <a:avLst/>
              </a:prstGeom>
              <a:noFill/>
            </p:spPr>
            <p:txBody>
              <a:bodyPr wrap="square" rtlCol="0">
                <a:spAutoFit/>
              </a:bodyPr>
              <a:lstStyle/>
              <a:p>
                <a:pPr algn="ctr" fontAlgn="base">
                  <a:spcBef>
                    <a:spcPct val="0"/>
                  </a:spcBef>
                  <a:spcAft>
                    <a:spcPct val="0"/>
                  </a:spcAft>
                </a:pPr>
                <a:r>
                  <a:rPr lang="en-IE" sz="1200" b="1" dirty="0" smtClean="0">
                    <a:solidFill>
                      <a:srgbClr val="4BB13E"/>
                    </a:solidFill>
                    <a:ea typeface="MS PGothic" pitchFamily="34" charset="-128"/>
                  </a:rPr>
                  <a:t>Large scale deployment of battery storage</a:t>
                </a:r>
                <a:endParaRPr lang="en-IE" sz="1200" b="1" dirty="0">
                  <a:solidFill>
                    <a:srgbClr val="4BB13E"/>
                  </a:solidFill>
                  <a:ea typeface="MS PGothic" pitchFamily="34" charset="-128"/>
                </a:endParaRPr>
              </a:p>
            </p:txBody>
          </p:sp>
          <p:sp>
            <p:nvSpPr>
              <p:cNvPr id="69" name="Oval 68"/>
              <p:cNvSpPr/>
              <p:nvPr/>
            </p:nvSpPr>
            <p:spPr>
              <a:xfrm>
                <a:off x="1837367" y="2130148"/>
                <a:ext cx="1377580" cy="1319345"/>
              </a:xfrm>
              <a:prstGeom prst="ellipse">
                <a:avLst/>
              </a:prstGeom>
              <a:noFill/>
              <a:ln>
                <a:solidFill>
                  <a:srgbClr val="4BB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E">
                  <a:solidFill>
                    <a:prstClr val="white"/>
                  </a:solidFill>
                </a:endParaRPr>
              </a:p>
            </p:txBody>
          </p:sp>
        </p:grpSp>
      </p:grpSp>
      <p:sp>
        <p:nvSpPr>
          <p:cNvPr id="70" name="Rectangle 69"/>
          <p:cNvSpPr/>
          <p:nvPr/>
        </p:nvSpPr>
        <p:spPr>
          <a:xfrm>
            <a:off x="5010960" y="5743851"/>
            <a:ext cx="3889200" cy="111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E">
              <a:solidFill>
                <a:prstClr val="white"/>
              </a:solidFill>
            </a:endParaRPr>
          </a:p>
        </p:txBody>
      </p:sp>
      <p:grpSp>
        <p:nvGrpSpPr>
          <p:cNvPr id="71" name="Group 70"/>
          <p:cNvGrpSpPr/>
          <p:nvPr/>
        </p:nvGrpSpPr>
        <p:grpSpPr>
          <a:xfrm>
            <a:off x="6046750" y="3739793"/>
            <a:ext cx="2305581" cy="2249579"/>
            <a:chOff x="3214948" y="2111339"/>
            <a:chExt cx="2305581" cy="2249579"/>
          </a:xfrm>
        </p:grpSpPr>
        <p:pic>
          <p:nvPicPr>
            <p:cNvPr id="72"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45243" y="3477191"/>
              <a:ext cx="414223" cy="39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63357" y="3039120"/>
              <a:ext cx="349683" cy="27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TextBox 73"/>
            <p:cNvSpPr txBox="1"/>
            <p:nvPr/>
          </p:nvSpPr>
          <p:spPr>
            <a:xfrm>
              <a:off x="3695328" y="3033339"/>
              <a:ext cx="1118312" cy="261610"/>
            </a:xfrm>
            <a:prstGeom prst="rect">
              <a:avLst/>
            </a:prstGeom>
            <a:noFill/>
          </p:spPr>
          <p:txBody>
            <a:bodyPr wrap="square" rtlCol="0">
              <a:spAutoFit/>
            </a:bodyPr>
            <a:lstStyle/>
            <a:p>
              <a:pPr algn="ctr" fontAlgn="base">
                <a:spcBef>
                  <a:spcPct val="0"/>
                </a:spcBef>
                <a:spcAft>
                  <a:spcPct val="0"/>
                </a:spcAft>
              </a:pPr>
              <a:r>
                <a:rPr lang="en-IE" sz="1100" b="1" dirty="0" smtClean="0">
                  <a:solidFill>
                    <a:srgbClr val="4BB13E"/>
                  </a:solidFill>
                  <a:ea typeface="MS PGothic" pitchFamily="34" charset="-128"/>
                </a:rPr>
                <a:t>Centralised</a:t>
              </a:r>
              <a:endParaRPr lang="en-IE" sz="1100" b="1" dirty="0">
                <a:solidFill>
                  <a:srgbClr val="4BB13E"/>
                </a:solidFill>
                <a:ea typeface="MS PGothic" pitchFamily="34" charset="-128"/>
              </a:endParaRPr>
            </a:p>
          </p:txBody>
        </p:sp>
        <p:sp>
          <p:nvSpPr>
            <p:cNvPr id="75" name="Oval 74"/>
            <p:cNvSpPr/>
            <p:nvPr/>
          </p:nvSpPr>
          <p:spPr>
            <a:xfrm>
              <a:off x="3214948" y="2111339"/>
              <a:ext cx="2305581" cy="2249579"/>
            </a:xfrm>
            <a:prstGeom prst="ellipse">
              <a:avLst/>
            </a:prstGeom>
            <a:noFill/>
            <a:ln>
              <a:solidFill>
                <a:srgbClr val="4BB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E">
                <a:solidFill>
                  <a:prstClr val="white"/>
                </a:solidFill>
              </a:endParaRPr>
            </a:p>
          </p:txBody>
        </p:sp>
        <p:cxnSp>
          <p:nvCxnSpPr>
            <p:cNvPr id="76" name="Straight Arrow Connector 75"/>
            <p:cNvCxnSpPr/>
            <p:nvPr/>
          </p:nvCxnSpPr>
          <p:spPr>
            <a:xfrm flipH="1">
              <a:off x="4765847" y="2957741"/>
              <a:ext cx="934" cy="932706"/>
            </a:xfrm>
            <a:prstGeom prst="straightConnector1">
              <a:avLst/>
            </a:prstGeom>
            <a:ln w="38100">
              <a:solidFill>
                <a:srgbClr val="4BB13E"/>
              </a:solidFill>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766781" y="3039267"/>
              <a:ext cx="566643" cy="261610"/>
            </a:xfrm>
            <a:prstGeom prst="rect">
              <a:avLst/>
            </a:prstGeom>
            <a:noFill/>
          </p:spPr>
          <p:txBody>
            <a:bodyPr wrap="square" rtlCol="0">
              <a:spAutoFit/>
            </a:bodyPr>
            <a:lstStyle/>
            <a:p>
              <a:pPr algn="ctr" fontAlgn="base">
                <a:spcBef>
                  <a:spcPct val="0"/>
                </a:spcBef>
                <a:spcAft>
                  <a:spcPct val="0"/>
                </a:spcAft>
              </a:pPr>
              <a:r>
                <a:rPr lang="en-IE" sz="1100" b="1" dirty="0" smtClean="0">
                  <a:solidFill>
                    <a:srgbClr val="4BB13E"/>
                  </a:solidFill>
                  <a:ea typeface="MS PGothic" pitchFamily="34" charset="-128"/>
                </a:rPr>
                <a:t>TSO</a:t>
              </a:r>
              <a:endParaRPr lang="en-IE" sz="1100" b="1" dirty="0">
                <a:solidFill>
                  <a:srgbClr val="4BB13E"/>
                </a:solidFill>
                <a:ea typeface="MS PGothic" pitchFamily="34" charset="-128"/>
              </a:endParaRPr>
            </a:p>
          </p:txBody>
        </p:sp>
        <p:sp>
          <p:nvSpPr>
            <p:cNvPr id="78" name="TextBox 77"/>
            <p:cNvSpPr txBox="1"/>
            <p:nvPr/>
          </p:nvSpPr>
          <p:spPr>
            <a:xfrm>
              <a:off x="4766781" y="3504899"/>
              <a:ext cx="566643" cy="261610"/>
            </a:xfrm>
            <a:prstGeom prst="rect">
              <a:avLst/>
            </a:prstGeom>
            <a:noFill/>
          </p:spPr>
          <p:txBody>
            <a:bodyPr wrap="square" rtlCol="0">
              <a:spAutoFit/>
            </a:bodyPr>
            <a:lstStyle/>
            <a:p>
              <a:pPr algn="ctr" fontAlgn="base">
                <a:spcBef>
                  <a:spcPct val="0"/>
                </a:spcBef>
                <a:spcAft>
                  <a:spcPct val="0"/>
                </a:spcAft>
              </a:pPr>
              <a:r>
                <a:rPr lang="en-IE" sz="1100" b="1" dirty="0">
                  <a:solidFill>
                    <a:srgbClr val="4BB13E"/>
                  </a:solidFill>
                  <a:ea typeface="MS PGothic" pitchFamily="34" charset="-128"/>
                </a:rPr>
                <a:t>D</a:t>
              </a:r>
              <a:r>
                <a:rPr lang="en-IE" sz="1100" b="1" dirty="0" smtClean="0">
                  <a:solidFill>
                    <a:srgbClr val="4BB13E"/>
                  </a:solidFill>
                  <a:ea typeface="MS PGothic" pitchFamily="34" charset="-128"/>
                </a:rPr>
                <a:t>SO</a:t>
              </a:r>
              <a:endParaRPr lang="en-IE" sz="1100" b="1" dirty="0">
                <a:solidFill>
                  <a:srgbClr val="4BB13E"/>
                </a:solidFill>
                <a:ea typeface="MS PGothic" pitchFamily="34" charset="-128"/>
              </a:endParaRPr>
            </a:p>
          </p:txBody>
        </p:sp>
        <p:sp>
          <p:nvSpPr>
            <p:cNvPr id="79" name="TextBox 78"/>
            <p:cNvSpPr txBox="1"/>
            <p:nvPr/>
          </p:nvSpPr>
          <p:spPr>
            <a:xfrm>
              <a:off x="3689725" y="3519353"/>
              <a:ext cx="1118312" cy="261610"/>
            </a:xfrm>
            <a:prstGeom prst="rect">
              <a:avLst/>
            </a:prstGeom>
            <a:noFill/>
          </p:spPr>
          <p:txBody>
            <a:bodyPr wrap="square" rtlCol="0">
              <a:spAutoFit/>
            </a:bodyPr>
            <a:lstStyle/>
            <a:p>
              <a:pPr algn="ctr" fontAlgn="base">
                <a:spcBef>
                  <a:spcPct val="0"/>
                </a:spcBef>
                <a:spcAft>
                  <a:spcPct val="0"/>
                </a:spcAft>
              </a:pPr>
              <a:r>
                <a:rPr lang="en-IE" sz="1100" b="1" dirty="0" smtClean="0">
                  <a:solidFill>
                    <a:srgbClr val="4BB13E"/>
                  </a:solidFill>
                  <a:ea typeface="MS PGothic" pitchFamily="34" charset="-128"/>
                </a:rPr>
                <a:t>Distributed</a:t>
              </a:r>
              <a:endParaRPr lang="en-IE" sz="1100" b="1" dirty="0">
                <a:solidFill>
                  <a:srgbClr val="4BB13E"/>
                </a:solidFill>
                <a:ea typeface="MS PGothic" pitchFamily="34" charset="-128"/>
              </a:endParaRPr>
            </a:p>
          </p:txBody>
        </p:sp>
        <p:sp>
          <p:nvSpPr>
            <p:cNvPr id="80" name="TextBox 79"/>
            <p:cNvSpPr txBox="1"/>
            <p:nvPr/>
          </p:nvSpPr>
          <p:spPr>
            <a:xfrm>
              <a:off x="3411125" y="2392143"/>
              <a:ext cx="1925109" cy="600164"/>
            </a:xfrm>
            <a:prstGeom prst="rect">
              <a:avLst/>
            </a:prstGeom>
            <a:noFill/>
          </p:spPr>
          <p:txBody>
            <a:bodyPr wrap="square" rtlCol="0">
              <a:spAutoFit/>
            </a:bodyPr>
            <a:lstStyle/>
            <a:p>
              <a:pPr algn="ctr" fontAlgn="base">
                <a:spcBef>
                  <a:spcPct val="0"/>
                </a:spcBef>
                <a:spcAft>
                  <a:spcPct val="0"/>
                </a:spcAft>
              </a:pPr>
              <a:r>
                <a:rPr lang="en-IE" sz="1100" b="1" dirty="0" smtClean="0">
                  <a:solidFill>
                    <a:srgbClr val="4BB13E"/>
                  </a:solidFill>
                  <a:ea typeface="MS PGothic" pitchFamily="34" charset="-128"/>
                </a:rPr>
                <a:t>Power system shift from centralised  power stations to a distributed environment </a:t>
              </a:r>
              <a:endParaRPr lang="en-IE" sz="1100" b="1" dirty="0">
                <a:solidFill>
                  <a:srgbClr val="4BB13E"/>
                </a:solidFill>
                <a:ea typeface="MS PGothic" pitchFamily="34" charset="-128"/>
              </a:endParaRPr>
            </a:p>
          </p:txBody>
        </p:sp>
        <p:cxnSp>
          <p:nvCxnSpPr>
            <p:cNvPr id="81" name="Straight Connector 80"/>
            <p:cNvCxnSpPr/>
            <p:nvPr/>
          </p:nvCxnSpPr>
          <p:spPr>
            <a:xfrm flipV="1">
              <a:off x="3412797" y="3380974"/>
              <a:ext cx="1935061" cy="16346"/>
            </a:xfrm>
            <a:prstGeom prst="line">
              <a:avLst/>
            </a:prstGeom>
            <a:ln>
              <a:solidFill>
                <a:srgbClr val="4BB13E"/>
              </a:solidFill>
              <a:prstDash val="lgDash"/>
            </a:ln>
          </p:spPr>
          <p:style>
            <a:lnRef idx="1">
              <a:schemeClr val="accent1"/>
            </a:lnRef>
            <a:fillRef idx="0">
              <a:schemeClr val="accent1"/>
            </a:fillRef>
            <a:effectRef idx="0">
              <a:schemeClr val="accent1"/>
            </a:effectRef>
            <a:fontRef idx="minor">
              <a:schemeClr val="tx1"/>
            </a:fontRef>
          </p:style>
        </p:cxnSp>
      </p:grpSp>
      <p:pic>
        <p:nvPicPr>
          <p:cNvPr id="82"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33224" y="6011463"/>
            <a:ext cx="2998999" cy="729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3" name="Straight Connector 82"/>
          <p:cNvCxnSpPr>
            <a:stCxn id="85" idx="7"/>
            <a:endCxn id="75" idx="3"/>
          </p:cNvCxnSpPr>
          <p:nvPr/>
        </p:nvCxnSpPr>
        <p:spPr>
          <a:xfrm>
            <a:off x="4759808" y="5355526"/>
            <a:ext cx="1624587" cy="304403"/>
          </a:xfrm>
          <a:prstGeom prst="line">
            <a:avLst/>
          </a:prstGeom>
          <a:ln>
            <a:solidFill>
              <a:srgbClr val="4BB13E"/>
            </a:solidFill>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3632702" y="5196614"/>
            <a:ext cx="1494394" cy="1085117"/>
            <a:chOff x="9043594" y="2685011"/>
            <a:chExt cx="1622917" cy="1150424"/>
          </a:xfrm>
        </p:grpSpPr>
        <p:sp>
          <p:nvSpPr>
            <p:cNvPr id="85" name="Oval 84"/>
            <p:cNvSpPr/>
            <p:nvPr/>
          </p:nvSpPr>
          <p:spPr>
            <a:xfrm>
              <a:off x="9245601" y="2685011"/>
              <a:ext cx="1197387" cy="1150424"/>
            </a:xfrm>
            <a:prstGeom prst="ellipse">
              <a:avLst/>
            </a:prstGeom>
            <a:noFill/>
            <a:ln>
              <a:solidFill>
                <a:srgbClr val="4BB1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E">
                <a:solidFill>
                  <a:prstClr val="white"/>
                </a:solidFill>
              </a:endParaRPr>
            </a:p>
          </p:txBody>
        </p:sp>
        <p:sp>
          <p:nvSpPr>
            <p:cNvPr id="86" name="TextBox 85"/>
            <p:cNvSpPr txBox="1"/>
            <p:nvPr/>
          </p:nvSpPr>
          <p:spPr>
            <a:xfrm>
              <a:off x="9043594" y="2837907"/>
              <a:ext cx="1622917" cy="461665"/>
            </a:xfrm>
            <a:prstGeom prst="rect">
              <a:avLst/>
            </a:prstGeom>
            <a:noFill/>
          </p:spPr>
          <p:txBody>
            <a:bodyPr wrap="square" rtlCol="0">
              <a:spAutoFit/>
            </a:bodyPr>
            <a:lstStyle/>
            <a:p>
              <a:pPr algn="ctr" fontAlgn="base">
                <a:spcBef>
                  <a:spcPct val="0"/>
                </a:spcBef>
                <a:spcAft>
                  <a:spcPct val="0"/>
                </a:spcAft>
              </a:pPr>
              <a:r>
                <a:rPr lang="en-IE" sz="1100" b="1" dirty="0" smtClean="0">
                  <a:solidFill>
                    <a:srgbClr val="4BB13E"/>
                  </a:solidFill>
                  <a:ea typeface="MS PGothic" pitchFamily="34" charset="-128"/>
                </a:rPr>
                <a:t>Greater Interconnection</a:t>
              </a:r>
              <a:endParaRPr lang="en-IE" sz="1100" b="1" dirty="0">
                <a:solidFill>
                  <a:srgbClr val="4BB13E"/>
                </a:solidFill>
                <a:ea typeface="MS PGothic" pitchFamily="34" charset="-128"/>
              </a:endParaRPr>
            </a:p>
          </p:txBody>
        </p:sp>
        <p:pic>
          <p:nvPicPr>
            <p:cNvPr id="87" name="Picture 1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780524" y="3302938"/>
              <a:ext cx="198593" cy="150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1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790887" y="3584649"/>
              <a:ext cx="204794" cy="137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17795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AA24BB-784B-4FC7-B023-C6294975B05D}"/>
              </a:ext>
            </a:extLst>
          </p:cNvPr>
          <p:cNvSpPr>
            <a:spLocks noGrp="1"/>
          </p:cNvSpPr>
          <p:nvPr>
            <p:ph type="title"/>
          </p:nvPr>
        </p:nvSpPr>
        <p:spPr/>
        <p:txBody>
          <a:bodyPr/>
          <a:lstStyle/>
          <a:p>
            <a:r>
              <a:rPr lang="en-GB" dirty="0"/>
              <a:t>Sample of “Effectiveness” Map in UK</a:t>
            </a:r>
            <a:endParaRPr lang="x-none" dirty="0"/>
          </a:p>
        </p:txBody>
      </p:sp>
      <p:sp>
        <p:nvSpPr>
          <p:cNvPr id="4" name="Slide Number Placeholder 3">
            <a:extLst>
              <a:ext uri="{FF2B5EF4-FFF2-40B4-BE49-F238E27FC236}">
                <a16:creationId xmlns="" xmlns:a16="http://schemas.microsoft.com/office/drawing/2014/main" id="{F4FF7D97-FDC2-4A23-B9F1-F82BA0CCA92E}"/>
              </a:ext>
            </a:extLst>
          </p:cNvPr>
          <p:cNvSpPr>
            <a:spLocks noGrp="1"/>
          </p:cNvSpPr>
          <p:nvPr>
            <p:ph type="sldNum" sz="quarter" idx="12"/>
          </p:nvPr>
        </p:nvSpPr>
        <p:spPr/>
        <p:txBody>
          <a:bodyPr/>
          <a:lstStyle/>
          <a:p>
            <a:fld id="{5B2ACB19-C0E1-7345-B8BA-15A723BE30E5}" type="slidenum">
              <a:rPr lang="en-GB" smtClean="0">
                <a:solidFill>
                  <a:srgbClr val="7A6F69"/>
                </a:solidFill>
              </a:rPr>
              <a:pPr/>
              <a:t>7</a:t>
            </a:fld>
            <a:endParaRPr lang="en-GB">
              <a:solidFill>
                <a:srgbClr val="7A6F69"/>
              </a:solidFill>
            </a:endParaRPr>
          </a:p>
        </p:txBody>
      </p:sp>
      <p:pic>
        <p:nvPicPr>
          <p:cNvPr id="5" name="Picture 4">
            <a:extLst>
              <a:ext uri="{FF2B5EF4-FFF2-40B4-BE49-F238E27FC236}">
                <a16:creationId xmlns="" xmlns:a16="http://schemas.microsoft.com/office/drawing/2014/main" id="{AC927CF5-DE57-42E5-9FE2-76C4904E0B62}"/>
              </a:ext>
            </a:extLst>
          </p:cNvPr>
          <p:cNvPicPr>
            <a:picLocks noChangeAspect="1"/>
          </p:cNvPicPr>
          <p:nvPr/>
        </p:nvPicPr>
        <p:blipFill>
          <a:blip r:embed="rId2"/>
          <a:stretch>
            <a:fillRect/>
          </a:stretch>
        </p:blipFill>
        <p:spPr>
          <a:xfrm>
            <a:off x="737155" y="1416606"/>
            <a:ext cx="7151848" cy="4436938"/>
          </a:xfrm>
          <a:prstGeom prst="rect">
            <a:avLst/>
          </a:prstGeom>
        </p:spPr>
      </p:pic>
      <p:sp>
        <p:nvSpPr>
          <p:cNvPr id="6" name="TextBox 5">
            <a:extLst>
              <a:ext uri="{FF2B5EF4-FFF2-40B4-BE49-F238E27FC236}">
                <a16:creationId xmlns="" xmlns:a16="http://schemas.microsoft.com/office/drawing/2014/main" id="{25758AC9-26BA-4CF3-A7C8-D78FA5AA6272}"/>
              </a:ext>
            </a:extLst>
          </p:cNvPr>
          <p:cNvSpPr txBox="1"/>
          <p:nvPr/>
        </p:nvSpPr>
        <p:spPr>
          <a:xfrm>
            <a:off x="526627" y="5823344"/>
            <a:ext cx="5900219" cy="270074"/>
          </a:xfrm>
          <a:prstGeom prst="rect">
            <a:avLst/>
          </a:prstGeom>
          <a:noFill/>
        </p:spPr>
        <p:txBody>
          <a:bodyPr wrap="square" rtlCol="0">
            <a:spAutoFit/>
          </a:bodyPr>
          <a:lstStyle/>
          <a:p>
            <a:pPr>
              <a:lnSpc>
                <a:spcPct val="110000"/>
              </a:lnSpc>
              <a:spcBef>
                <a:spcPts val="800"/>
              </a:spcBef>
              <a:buClr>
                <a:srgbClr val="E5D100"/>
              </a:buClr>
              <a:buSzPct val="80000"/>
            </a:pPr>
            <a:r>
              <a:rPr lang="en-GB" sz="1050" i="1" dirty="0">
                <a:solidFill>
                  <a:srgbClr val="000000"/>
                </a:solidFill>
                <a:hlinkClick r:id="rId3"/>
              </a:rPr>
              <a:t>https://www.nationalgrideso.com/document/96401/download</a:t>
            </a:r>
            <a:endParaRPr lang="x-none" sz="1050" i="1" dirty="0" err="1">
              <a:solidFill>
                <a:srgbClr val="000000"/>
              </a:solidFill>
              <a:cs typeface="Arial" pitchFamily="34" charset="0"/>
            </a:endParaRPr>
          </a:p>
        </p:txBody>
      </p:sp>
    </p:spTree>
    <p:extLst>
      <p:ext uri="{BB962C8B-B14F-4D97-AF65-F5344CB8AC3E}">
        <p14:creationId xmlns:p14="http://schemas.microsoft.com/office/powerpoint/2010/main" val="4781756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IE" b="0" dirty="0">
                <a:solidFill>
                  <a:srgbClr val="157C85"/>
                </a:solidFill>
              </a:rPr>
              <a:t>FlexTech Initiative</a:t>
            </a:r>
          </a:p>
        </p:txBody>
      </p:sp>
      <p:sp>
        <p:nvSpPr>
          <p:cNvPr id="3" name="Content Placeholder 2"/>
          <p:cNvSpPr>
            <a:spLocks noGrp="1"/>
          </p:cNvSpPr>
          <p:nvPr>
            <p:ph idx="1"/>
          </p:nvPr>
        </p:nvSpPr>
        <p:spPr/>
        <p:txBody>
          <a:bodyPr/>
          <a:lstStyle/>
          <a:p>
            <a:pPr marL="0" indent="0">
              <a:buNone/>
            </a:pPr>
            <a:r>
              <a:rPr lang="en-IE" sz="2000" i="1" u="sng" dirty="0">
                <a:solidFill>
                  <a:srgbClr val="157C85"/>
                </a:solidFill>
              </a:rPr>
              <a:t>A platform of engagement with industry with the objective of removing barriers to renewable </a:t>
            </a:r>
            <a:r>
              <a:rPr lang="en-IE" sz="2000" i="1" u="sng" dirty="0" smtClean="0">
                <a:solidFill>
                  <a:srgbClr val="157C85"/>
                </a:solidFill>
              </a:rPr>
              <a:t>integration</a:t>
            </a:r>
            <a:r>
              <a:rPr lang="en-IE" sz="2000" b="1" i="1" u="sng" dirty="0" smtClean="0">
                <a:solidFill>
                  <a:srgbClr val="157C85"/>
                </a:solidFill>
              </a:rPr>
              <a:t> </a:t>
            </a:r>
            <a:endParaRPr lang="en-IE" sz="2000" b="1" i="1" u="sng" dirty="0">
              <a:solidFill>
                <a:srgbClr val="157C85"/>
              </a:solidFill>
            </a:endParaRPr>
          </a:p>
          <a:p>
            <a:endParaRPr lang="en-IE" dirty="0"/>
          </a:p>
        </p:txBody>
      </p:sp>
      <p:sp>
        <p:nvSpPr>
          <p:cNvPr id="4" name="Rectangle 3"/>
          <p:cNvSpPr/>
          <p:nvPr/>
        </p:nvSpPr>
        <p:spPr>
          <a:xfrm>
            <a:off x="653096" y="1010335"/>
            <a:ext cx="8133704" cy="400110"/>
          </a:xfrm>
          <a:prstGeom prst="rect">
            <a:avLst/>
          </a:prstGeom>
        </p:spPr>
        <p:txBody>
          <a:bodyPr wrap="square">
            <a:spAutoFit/>
          </a:bodyPr>
          <a:lstStyle/>
          <a:p>
            <a:pPr lvl="0" algn="ctr" defTabSz="914400">
              <a:spcBef>
                <a:spcPct val="20000"/>
              </a:spcBef>
            </a:pPr>
            <a:r>
              <a:rPr lang="en-US" sz="2000" kern="0" spc="600" dirty="0" smtClean="0">
                <a:solidFill>
                  <a:prstClr val="black">
                    <a:tint val="75000"/>
                  </a:prstClr>
                </a:solidFill>
              </a:rPr>
              <a:t>Flexible Technology </a:t>
            </a:r>
            <a:r>
              <a:rPr lang="en-US" sz="2000" kern="0" spc="600" dirty="0">
                <a:solidFill>
                  <a:prstClr val="black">
                    <a:tint val="75000"/>
                  </a:prstClr>
                </a:solidFill>
              </a:rPr>
              <a:t>Integration Initiative</a:t>
            </a:r>
          </a:p>
        </p:txBody>
      </p:sp>
      <p:sp>
        <p:nvSpPr>
          <p:cNvPr id="2" name="Rectangle 1"/>
          <p:cNvSpPr/>
          <p:nvPr/>
        </p:nvSpPr>
        <p:spPr>
          <a:xfrm>
            <a:off x="313899" y="2330507"/>
            <a:ext cx="8188656" cy="3724096"/>
          </a:xfrm>
          <a:prstGeom prst="rect">
            <a:avLst/>
          </a:prstGeom>
        </p:spPr>
        <p:txBody>
          <a:bodyPr wrap="square">
            <a:spAutoFit/>
          </a:bodyPr>
          <a:lstStyle/>
          <a:p>
            <a:r>
              <a:rPr lang="en-IE" sz="2000" dirty="0" smtClean="0">
                <a:latin typeface="Arial"/>
                <a:cs typeface="Arial"/>
              </a:rPr>
              <a:t>A collaborative initiative addressing a range of topics under </a:t>
            </a:r>
            <a:r>
              <a:rPr lang="en-IE" sz="2000" dirty="0">
                <a:latin typeface="Arial"/>
                <a:cs typeface="Arial"/>
              </a:rPr>
              <a:t>a single banner.  </a:t>
            </a:r>
          </a:p>
          <a:p>
            <a:endParaRPr lang="en-IE" sz="2000" dirty="0">
              <a:latin typeface="Arial"/>
              <a:cs typeface="Arial"/>
            </a:endParaRPr>
          </a:p>
          <a:p>
            <a:r>
              <a:rPr lang="en-IE" sz="2000" dirty="0">
                <a:latin typeface="Arial"/>
                <a:cs typeface="Arial"/>
              </a:rPr>
              <a:t>It shall consist of </a:t>
            </a:r>
            <a:r>
              <a:rPr lang="en-IE" sz="2000" dirty="0" smtClean="0">
                <a:latin typeface="Arial"/>
                <a:cs typeface="Arial"/>
              </a:rPr>
              <a:t>internal and external aspects </a:t>
            </a:r>
            <a:endParaRPr lang="en-IE" sz="2000" dirty="0">
              <a:latin typeface="Arial"/>
              <a:cs typeface="Arial"/>
            </a:endParaRPr>
          </a:p>
          <a:p>
            <a:pPr marL="914400" lvl="1" indent="-457200">
              <a:buFont typeface="+mj-lt"/>
              <a:buAutoNum type="arabicPeriod"/>
            </a:pPr>
            <a:r>
              <a:rPr lang="en-IE" sz="2000" dirty="0">
                <a:latin typeface="Arial"/>
                <a:cs typeface="Arial"/>
              </a:rPr>
              <a:t>EirGrid Group wide Working Groups – with SME Panel</a:t>
            </a:r>
          </a:p>
          <a:p>
            <a:pPr marL="914400" lvl="1" indent="-457200">
              <a:buFont typeface="+mj-lt"/>
              <a:buAutoNum type="arabicPeriod"/>
            </a:pPr>
            <a:r>
              <a:rPr lang="en-IE" sz="2000" dirty="0">
                <a:latin typeface="Arial"/>
                <a:cs typeface="Arial"/>
              </a:rPr>
              <a:t>An industry forum  - Addressing industry concerns! </a:t>
            </a:r>
          </a:p>
          <a:p>
            <a:pPr marL="914400" lvl="1" indent="-457200">
              <a:buFont typeface="+mj-lt"/>
              <a:buAutoNum type="arabicPeriod"/>
            </a:pPr>
            <a:r>
              <a:rPr lang="en-IE" sz="2000" dirty="0">
                <a:latin typeface="Arial"/>
                <a:cs typeface="Arial"/>
              </a:rPr>
              <a:t>TSO/ DSO/ DNO Task Force   - Working together!</a:t>
            </a:r>
          </a:p>
          <a:p>
            <a:endParaRPr lang="en-IE" sz="2000" dirty="0">
              <a:latin typeface="Arial"/>
              <a:cs typeface="Arial"/>
            </a:endParaRPr>
          </a:p>
          <a:p>
            <a:r>
              <a:rPr lang="en-IE" sz="2000" dirty="0" smtClean="0">
                <a:latin typeface="Arial"/>
                <a:cs typeface="Arial"/>
              </a:rPr>
              <a:t>Inform </a:t>
            </a:r>
            <a:r>
              <a:rPr lang="en-IE" sz="2000" dirty="0">
                <a:latin typeface="Arial"/>
                <a:cs typeface="Arial"/>
              </a:rPr>
              <a:t>future policy, standards, </a:t>
            </a:r>
            <a:r>
              <a:rPr lang="en-IE" sz="2000" dirty="0" smtClean="0">
                <a:latin typeface="Arial"/>
                <a:cs typeface="Arial"/>
              </a:rPr>
              <a:t>QTP, system solution development and cross sectoral challenges.</a:t>
            </a:r>
            <a:endParaRPr lang="en-IE" sz="2000" dirty="0">
              <a:latin typeface="Arial"/>
              <a:cs typeface="Arial"/>
            </a:endParaRPr>
          </a:p>
          <a:p>
            <a:pPr marL="285750" indent="-285750">
              <a:buFont typeface="Arial" panose="020B0604020202020204" pitchFamily="34" charset="0"/>
              <a:buChar char="•"/>
            </a:pPr>
            <a:endParaRPr lang="en-IE" i="1" dirty="0">
              <a:latin typeface="Arial"/>
              <a:cs typeface="Arial"/>
            </a:endParaRPr>
          </a:p>
          <a:p>
            <a:pPr marL="285750" indent="-285750">
              <a:buFont typeface="Arial" panose="020B0604020202020204" pitchFamily="34" charset="0"/>
              <a:buChar char="•"/>
            </a:pPr>
            <a:endParaRPr lang="en-IE" dirty="0">
              <a:solidFill>
                <a:schemeClr val="accent6">
                  <a:lumMod val="75000"/>
                </a:schemeClr>
              </a:solidFill>
            </a:endParaRPr>
          </a:p>
        </p:txBody>
      </p:sp>
    </p:spTree>
    <p:extLst>
      <p:ext uri="{BB962C8B-B14F-4D97-AF65-F5344CB8AC3E}">
        <p14:creationId xmlns:p14="http://schemas.microsoft.com/office/powerpoint/2010/main" val="11489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val 14"/>
          <p:cNvSpPr/>
          <p:nvPr/>
        </p:nvSpPr>
        <p:spPr>
          <a:xfrm>
            <a:off x="1109537" y="1795456"/>
            <a:ext cx="1100530" cy="1010432"/>
          </a:xfrm>
          <a:prstGeom prst="rect">
            <a:avLst/>
          </a:prstGeom>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600" b="1" dirty="0" smtClean="0">
                <a:solidFill>
                  <a:schemeClr val="bg1"/>
                </a:solidFill>
              </a:rPr>
              <a:t>Renewable/ SSG</a:t>
            </a:r>
          </a:p>
        </p:txBody>
      </p:sp>
      <p:sp>
        <p:nvSpPr>
          <p:cNvPr id="54" name="Rectangle 53"/>
          <p:cNvSpPr/>
          <p:nvPr/>
        </p:nvSpPr>
        <p:spPr>
          <a:xfrm>
            <a:off x="653096" y="1010335"/>
            <a:ext cx="8133704" cy="400110"/>
          </a:xfrm>
          <a:prstGeom prst="rect">
            <a:avLst/>
          </a:prstGeom>
        </p:spPr>
        <p:txBody>
          <a:bodyPr wrap="square">
            <a:spAutoFit/>
          </a:bodyPr>
          <a:lstStyle/>
          <a:p>
            <a:pPr lvl="0" algn="ctr" defTabSz="914400">
              <a:spcBef>
                <a:spcPct val="20000"/>
              </a:spcBef>
            </a:pPr>
            <a:r>
              <a:rPr lang="en-US" sz="2000" kern="0" spc="600" dirty="0" smtClean="0">
                <a:solidFill>
                  <a:prstClr val="black">
                    <a:tint val="75000"/>
                  </a:prstClr>
                </a:solidFill>
              </a:rPr>
              <a:t>Flexible Technology </a:t>
            </a:r>
            <a:r>
              <a:rPr lang="en-US" sz="2000" kern="0" spc="600" dirty="0">
                <a:solidFill>
                  <a:prstClr val="black">
                    <a:tint val="75000"/>
                  </a:prstClr>
                </a:solidFill>
              </a:rPr>
              <a:t>Integration Initiative</a:t>
            </a:r>
          </a:p>
        </p:txBody>
      </p:sp>
      <p:grpSp>
        <p:nvGrpSpPr>
          <p:cNvPr id="28" name="Group 27"/>
          <p:cNvGrpSpPr/>
          <p:nvPr/>
        </p:nvGrpSpPr>
        <p:grpSpPr>
          <a:xfrm>
            <a:off x="707919" y="1665914"/>
            <a:ext cx="8947813" cy="3776995"/>
            <a:chOff x="707919" y="1957305"/>
            <a:chExt cx="8947813" cy="3776995"/>
          </a:xfrm>
        </p:grpSpPr>
        <p:sp>
          <p:nvSpPr>
            <p:cNvPr id="2" name="TextBox 1"/>
            <p:cNvSpPr txBox="1"/>
            <p:nvPr/>
          </p:nvSpPr>
          <p:spPr>
            <a:xfrm>
              <a:off x="3343275" y="3667125"/>
              <a:ext cx="2897174" cy="369332"/>
            </a:xfrm>
            <a:prstGeom prst="rect">
              <a:avLst/>
            </a:prstGeom>
            <a:noFill/>
          </p:spPr>
          <p:txBody>
            <a:bodyPr wrap="square" rtlCol="0">
              <a:spAutoFit/>
            </a:bodyPr>
            <a:lstStyle/>
            <a:p>
              <a:pPr algn="ctr"/>
              <a:r>
                <a:rPr lang="en-IE" b="1" dirty="0" smtClean="0">
                  <a:solidFill>
                    <a:srgbClr val="005A8C"/>
                  </a:solidFill>
                </a:rPr>
                <a:t>SME Panel </a:t>
              </a:r>
              <a:endParaRPr lang="en-IE" b="1" dirty="0">
                <a:solidFill>
                  <a:srgbClr val="005A8C"/>
                </a:solidFill>
              </a:endParaRPr>
            </a:p>
          </p:txBody>
        </p:sp>
        <p:grpSp>
          <p:nvGrpSpPr>
            <p:cNvPr id="26" name="Group 25"/>
            <p:cNvGrpSpPr/>
            <p:nvPr/>
          </p:nvGrpSpPr>
          <p:grpSpPr>
            <a:xfrm>
              <a:off x="707919" y="1957305"/>
              <a:ext cx="8947813" cy="3776995"/>
              <a:chOff x="707919" y="1981055"/>
              <a:chExt cx="8947813" cy="3776995"/>
            </a:xfrm>
          </p:grpSpPr>
          <p:grpSp>
            <p:nvGrpSpPr>
              <p:cNvPr id="4" name="Group 3"/>
              <p:cNvGrpSpPr/>
              <p:nvPr/>
            </p:nvGrpSpPr>
            <p:grpSpPr>
              <a:xfrm>
                <a:off x="707919" y="1981055"/>
                <a:ext cx="8947813" cy="3776995"/>
                <a:chOff x="544128" y="1416486"/>
                <a:chExt cx="8947813" cy="3776995"/>
              </a:xfrm>
            </p:grpSpPr>
            <p:grpSp>
              <p:nvGrpSpPr>
                <p:cNvPr id="5" name="Group 4"/>
                <p:cNvGrpSpPr/>
                <p:nvPr/>
              </p:nvGrpSpPr>
              <p:grpSpPr>
                <a:xfrm>
                  <a:off x="2505792" y="1416486"/>
                  <a:ext cx="6986149" cy="1010698"/>
                  <a:chOff x="4015162" y="2923651"/>
                  <a:chExt cx="7290960" cy="1010698"/>
                </a:xfrm>
              </p:grpSpPr>
              <p:sp>
                <p:nvSpPr>
                  <p:cNvPr id="43" name="Oval 8"/>
                  <p:cNvSpPr/>
                  <p:nvPr/>
                </p:nvSpPr>
                <p:spPr>
                  <a:xfrm>
                    <a:off x="7156991" y="2923784"/>
                    <a:ext cx="1010624" cy="1010432"/>
                  </a:xfrm>
                  <a:prstGeom prst="rect">
                    <a:avLst/>
                  </a:prstGeom>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600" b="1" dirty="0" smtClean="0">
                        <a:solidFill>
                          <a:schemeClr val="bg1"/>
                        </a:solidFill>
                      </a:rPr>
                      <a:t>DATA CENTRES</a:t>
                    </a:r>
                    <a:endParaRPr lang="en-US" sz="1600" b="1" dirty="0">
                      <a:solidFill>
                        <a:schemeClr val="bg1"/>
                      </a:solidFill>
                    </a:endParaRPr>
                  </a:p>
                </p:txBody>
              </p:sp>
              <p:sp>
                <p:nvSpPr>
                  <p:cNvPr id="41" name="Oval 11"/>
                  <p:cNvSpPr/>
                  <p:nvPr/>
                </p:nvSpPr>
                <p:spPr>
                  <a:xfrm>
                    <a:off x="5590644" y="2923784"/>
                    <a:ext cx="1010624" cy="1010432"/>
                  </a:xfrm>
                  <a:prstGeom prst="rect">
                    <a:avLst/>
                  </a:prstGeom>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600" b="1" dirty="0" smtClean="0">
                        <a:solidFill>
                          <a:schemeClr val="bg1"/>
                        </a:solidFill>
                      </a:rPr>
                      <a:t>STORAGE</a:t>
                    </a:r>
                    <a:r>
                      <a:rPr lang="en-US" sz="1600" dirty="0" smtClean="0">
                        <a:solidFill>
                          <a:prstClr val="black">
                            <a:hueOff val="0"/>
                            <a:satOff val="0"/>
                            <a:lumOff val="0"/>
                            <a:alphaOff val="0"/>
                          </a:prstClr>
                        </a:solidFill>
                      </a:rPr>
                      <a:t> </a:t>
                    </a:r>
                    <a:endParaRPr lang="en-US" sz="1600" dirty="0">
                      <a:solidFill>
                        <a:prstClr val="black">
                          <a:hueOff val="0"/>
                          <a:satOff val="0"/>
                          <a:lumOff val="0"/>
                          <a:alphaOff val="0"/>
                        </a:prstClr>
                      </a:solidFill>
                    </a:endParaRPr>
                  </a:p>
                </p:txBody>
              </p:sp>
              <p:sp>
                <p:nvSpPr>
                  <p:cNvPr id="39" name="Oval 14"/>
                  <p:cNvSpPr/>
                  <p:nvPr/>
                </p:nvSpPr>
                <p:spPr>
                  <a:xfrm>
                    <a:off x="4015162" y="2923784"/>
                    <a:ext cx="1010624" cy="1010432"/>
                  </a:xfrm>
                  <a:prstGeom prst="rect">
                    <a:avLst/>
                  </a:prstGeom>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600" b="1" dirty="0" smtClean="0">
                        <a:solidFill>
                          <a:schemeClr val="bg1"/>
                        </a:solidFill>
                      </a:rPr>
                      <a:t>HYBRID</a:t>
                    </a:r>
                  </a:p>
                </p:txBody>
              </p:sp>
              <p:sp>
                <p:nvSpPr>
                  <p:cNvPr id="35" name="Oval 8"/>
                  <p:cNvSpPr/>
                  <p:nvPr/>
                </p:nvSpPr>
                <p:spPr>
                  <a:xfrm>
                    <a:off x="8734628" y="2923917"/>
                    <a:ext cx="1010624" cy="1010432"/>
                  </a:xfrm>
                  <a:prstGeom prst="rect">
                    <a:avLst/>
                  </a:prstGeom>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600" b="1" dirty="0" smtClean="0">
                        <a:solidFill>
                          <a:schemeClr val="bg1"/>
                        </a:solidFill>
                      </a:rPr>
                      <a:t>DSM</a:t>
                    </a:r>
                    <a:endParaRPr lang="en-US" sz="1600" b="1" dirty="0">
                      <a:solidFill>
                        <a:schemeClr val="bg1"/>
                      </a:solidFill>
                    </a:endParaRPr>
                  </a:p>
                </p:txBody>
              </p:sp>
              <p:sp>
                <p:nvSpPr>
                  <p:cNvPr id="33" name="Oval 17"/>
                  <p:cNvSpPr/>
                  <p:nvPr/>
                </p:nvSpPr>
                <p:spPr>
                  <a:xfrm>
                    <a:off x="10295498" y="2923651"/>
                    <a:ext cx="1010624" cy="1010432"/>
                  </a:xfrm>
                  <a:prstGeom prst="rect">
                    <a:avLst/>
                  </a:prstGeom>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endParaRPr lang="en-US" sz="1600" dirty="0">
                      <a:solidFill>
                        <a:prstClr val="black">
                          <a:hueOff val="0"/>
                          <a:satOff val="0"/>
                          <a:lumOff val="0"/>
                          <a:alphaOff val="0"/>
                        </a:prstClr>
                      </a:solidFill>
                    </a:endParaRPr>
                  </a:p>
                </p:txBody>
              </p:sp>
            </p:grpSp>
            <p:sp>
              <p:nvSpPr>
                <p:cNvPr id="7" name="Rounded Rectangle 6"/>
                <p:cNvSpPr/>
                <p:nvPr/>
              </p:nvSpPr>
              <p:spPr>
                <a:xfrm>
                  <a:off x="544128" y="3002731"/>
                  <a:ext cx="8283001" cy="2190750"/>
                </a:xfrm>
                <a:prstGeom prst="roundRect">
                  <a:avLst/>
                </a:prstGeom>
                <a:noFill/>
                <a:ln>
                  <a:solidFill>
                    <a:srgbClr val="C8B47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IE" sz="1400" dirty="0">
                    <a:solidFill>
                      <a:prstClr val="white"/>
                    </a:solidFill>
                  </a:endParaRPr>
                </a:p>
              </p:txBody>
            </p:sp>
            <p:sp>
              <p:nvSpPr>
                <p:cNvPr id="8" name="Rounded Rectangle 7"/>
                <p:cNvSpPr/>
                <p:nvPr/>
              </p:nvSpPr>
              <p:spPr>
                <a:xfrm>
                  <a:off x="656208" y="3426439"/>
                  <a:ext cx="1844054" cy="331764"/>
                </a:xfrm>
                <a:prstGeom prst="roundRect">
                  <a:avLst/>
                </a:prstGeom>
                <a:solidFill>
                  <a:srgbClr val="157C85"/>
                </a:solidFill>
                <a:ln>
                  <a:solidFill>
                    <a:srgbClr val="157C85"/>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MARKET DESIGN</a:t>
                  </a:r>
                  <a:endParaRPr lang="en-IE" sz="1200" b="1" dirty="0">
                    <a:solidFill>
                      <a:prstClr val="white"/>
                    </a:solidFill>
                  </a:endParaRPr>
                </a:p>
              </p:txBody>
            </p:sp>
            <p:sp>
              <p:nvSpPr>
                <p:cNvPr id="9" name="Rounded Rectangle 8"/>
                <p:cNvSpPr/>
                <p:nvPr/>
              </p:nvSpPr>
              <p:spPr>
                <a:xfrm>
                  <a:off x="650135" y="3813580"/>
                  <a:ext cx="1844054" cy="331764"/>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LEGAL</a:t>
                  </a:r>
                  <a:endParaRPr lang="en-IE" sz="1200" b="1" dirty="0">
                    <a:solidFill>
                      <a:prstClr val="white"/>
                    </a:solidFill>
                  </a:endParaRPr>
                </a:p>
              </p:txBody>
            </p:sp>
            <p:sp>
              <p:nvSpPr>
                <p:cNvPr id="10" name="Rounded Rectangle 9"/>
                <p:cNvSpPr/>
                <p:nvPr/>
              </p:nvSpPr>
              <p:spPr>
                <a:xfrm>
                  <a:off x="650135" y="4218245"/>
                  <a:ext cx="1844054" cy="331764"/>
                </a:xfrm>
                <a:prstGeom prst="roundRect">
                  <a:avLst/>
                </a:prstGeom>
                <a:solidFill>
                  <a:srgbClr val="F6A902"/>
                </a:solidFill>
                <a:ln>
                  <a:solidFill>
                    <a:srgbClr val="F6A90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REGULATION</a:t>
                  </a:r>
                  <a:endParaRPr lang="en-IE" sz="1200" b="1" dirty="0">
                    <a:solidFill>
                      <a:prstClr val="white"/>
                    </a:solidFill>
                  </a:endParaRPr>
                </a:p>
              </p:txBody>
            </p:sp>
            <p:sp>
              <p:nvSpPr>
                <p:cNvPr id="11" name="Rounded Rectangle 10"/>
                <p:cNvSpPr/>
                <p:nvPr/>
              </p:nvSpPr>
              <p:spPr>
                <a:xfrm>
                  <a:off x="2728862" y="3855709"/>
                  <a:ext cx="1844054" cy="331764"/>
                </a:xfrm>
                <a:prstGeom prst="roundRect">
                  <a:avLst/>
                </a:prstGeom>
                <a:solidFill>
                  <a:srgbClr val="F6A902"/>
                </a:solidFill>
                <a:ln>
                  <a:solidFill>
                    <a:srgbClr val="F6A90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PLANNING – TNP/AP</a:t>
                  </a:r>
                  <a:endParaRPr lang="en-IE" sz="1200" b="1" dirty="0">
                    <a:solidFill>
                      <a:prstClr val="white"/>
                    </a:solidFill>
                  </a:endParaRPr>
                </a:p>
              </p:txBody>
            </p:sp>
            <p:sp>
              <p:nvSpPr>
                <p:cNvPr id="12" name="Rounded Rectangle 11"/>
                <p:cNvSpPr/>
                <p:nvPr/>
              </p:nvSpPr>
              <p:spPr>
                <a:xfrm>
                  <a:off x="4760930" y="4328640"/>
                  <a:ext cx="1842077" cy="442737"/>
                </a:xfrm>
                <a:prstGeom prst="roundRect">
                  <a:avLst/>
                </a:prstGeom>
                <a:solidFill>
                  <a:schemeClr val="bg1">
                    <a:lumMod val="50000"/>
                  </a:schemeClr>
                </a:solidFill>
                <a:ln>
                  <a:solidFill>
                    <a:srgbClr val="767676"/>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CONNECTIONS &amp; CHARGING </a:t>
                  </a:r>
                  <a:endParaRPr lang="en-IE" sz="1200" b="1" dirty="0">
                    <a:solidFill>
                      <a:prstClr val="white"/>
                    </a:solidFill>
                  </a:endParaRPr>
                </a:p>
              </p:txBody>
            </p:sp>
            <p:sp>
              <p:nvSpPr>
                <p:cNvPr id="13" name="Rounded Rectangle 12"/>
                <p:cNvSpPr/>
                <p:nvPr/>
              </p:nvSpPr>
              <p:spPr>
                <a:xfrm>
                  <a:off x="4758953" y="3847900"/>
                  <a:ext cx="1844054" cy="339574"/>
                </a:xfrm>
                <a:prstGeom prst="roundRect">
                  <a:avLst/>
                </a:prstGeom>
                <a:solidFill>
                  <a:srgbClr val="7D1651"/>
                </a:solidFill>
                <a:ln>
                  <a:solidFill>
                    <a:srgbClr val="7D165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SCENARIO PLANNING</a:t>
                  </a:r>
                  <a:endParaRPr lang="en-IE" sz="1200" b="1" dirty="0">
                    <a:solidFill>
                      <a:prstClr val="white"/>
                    </a:solidFill>
                  </a:endParaRPr>
                </a:p>
              </p:txBody>
            </p:sp>
            <p:sp>
              <p:nvSpPr>
                <p:cNvPr id="14" name="Rounded Rectangle 13"/>
                <p:cNvSpPr/>
                <p:nvPr/>
              </p:nvSpPr>
              <p:spPr>
                <a:xfrm>
                  <a:off x="2690762" y="4253647"/>
                  <a:ext cx="1844054" cy="331764"/>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SYSTEM SUPPORT</a:t>
                  </a:r>
                  <a:endParaRPr lang="en-IE" sz="1200" b="1" dirty="0">
                    <a:solidFill>
                      <a:prstClr val="white"/>
                    </a:solidFill>
                  </a:endParaRPr>
                </a:p>
              </p:txBody>
            </p:sp>
            <p:sp>
              <p:nvSpPr>
                <p:cNvPr id="15" name="Rounded Rectangle 14"/>
                <p:cNvSpPr/>
                <p:nvPr/>
              </p:nvSpPr>
              <p:spPr>
                <a:xfrm>
                  <a:off x="6744733" y="3437766"/>
                  <a:ext cx="1920254" cy="357665"/>
                </a:xfrm>
                <a:prstGeom prst="roundRect">
                  <a:avLst/>
                </a:prstGeom>
                <a:solidFill>
                  <a:srgbClr val="7030A0"/>
                </a:solidFill>
                <a:ln>
                  <a:solidFill>
                    <a:srgbClr val="767676"/>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NEAR/ REALTIME</a:t>
                  </a:r>
                  <a:endParaRPr lang="en-IE" sz="1200" b="1" dirty="0">
                    <a:solidFill>
                      <a:prstClr val="white"/>
                    </a:solidFill>
                  </a:endParaRPr>
                </a:p>
              </p:txBody>
            </p:sp>
            <p:sp>
              <p:nvSpPr>
                <p:cNvPr id="16" name="Rounded Rectangle 15"/>
                <p:cNvSpPr/>
                <p:nvPr/>
              </p:nvSpPr>
              <p:spPr>
                <a:xfrm>
                  <a:off x="6778182" y="4801067"/>
                  <a:ext cx="1844054" cy="367166"/>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INNOVATION</a:t>
                  </a:r>
                  <a:endParaRPr lang="en-IE" sz="1200" b="1" dirty="0">
                    <a:solidFill>
                      <a:prstClr val="white"/>
                    </a:solidFill>
                  </a:endParaRPr>
                </a:p>
              </p:txBody>
            </p:sp>
            <p:sp>
              <p:nvSpPr>
                <p:cNvPr id="17" name="Rounded Rectangle 16"/>
                <p:cNvSpPr/>
                <p:nvPr/>
              </p:nvSpPr>
              <p:spPr>
                <a:xfrm>
                  <a:off x="6761108" y="3933009"/>
                  <a:ext cx="1880178" cy="342137"/>
                </a:xfrm>
                <a:prstGeom prst="roundRect">
                  <a:avLst/>
                </a:prstGeom>
                <a:solidFill>
                  <a:srgbClr val="157C85"/>
                </a:solidFill>
                <a:ln>
                  <a:solidFill>
                    <a:srgbClr val="157C85"/>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MARKET REGISTRATION</a:t>
                  </a:r>
                  <a:endParaRPr lang="en-IE" sz="1200" b="1" dirty="0">
                    <a:solidFill>
                      <a:prstClr val="white"/>
                    </a:solidFill>
                  </a:endParaRPr>
                </a:p>
              </p:txBody>
            </p:sp>
            <p:sp>
              <p:nvSpPr>
                <p:cNvPr id="18" name="Rounded Rectangle 17"/>
                <p:cNvSpPr/>
                <p:nvPr/>
              </p:nvSpPr>
              <p:spPr>
                <a:xfrm>
                  <a:off x="6768434" y="4380109"/>
                  <a:ext cx="1872852" cy="336439"/>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IS/METERING</a:t>
                  </a:r>
                  <a:endParaRPr lang="en-IE" sz="1200" b="1" dirty="0">
                    <a:solidFill>
                      <a:prstClr val="white"/>
                    </a:solidFill>
                  </a:endParaRPr>
                </a:p>
              </p:txBody>
            </p:sp>
            <p:sp>
              <p:nvSpPr>
                <p:cNvPr id="19" name="Rounded Rectangle 18"/>
                <p:cNvSpPr/>
                <p:nvPr/>
              </p:nvSpPr>
              <p:spPr>
                <a:xfrm>
                  <a:off x="655497" y="4642912"/>
                  <a:ext cx="1844054" cy="331764"/>
                </a:xfrm>
                <a:prstGeom prst="round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NEW CONNECTIONS</a:t>
                  </a:r>
                  <a:endParaRPr lang="en-IE" sz="1200" b="1" dirty="0">
                    <a:solidFill>
                      <a:prstClr val="white"/>
                    </a:solidFill>
                  </a:endParaRPr>
                </a:p>
              </p:txBody>
            </p:sp>
            <p:sp>
              <p:nvSpPr>
                <p:cNvPr id="20" name="Rounded Rectangle 19"/>
                <p:cNvSpPr/>
                <p:nvPr/>
              </p:nvSpPr>
              <p:spPr>
                <a:xfrm>
                  <a:off x="2726867" y="3426439"/>
                  <a:ext cx="1844054" cy="331764"/>
                </a:xfrm>
                <a:prstGeom prst="roundRect">
                  <a:avLst/>
                </a:prstGeom>
                <a:solidFill>
                  <a:srgbClr val="C8B4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CUSTOMER RELATIONS</a:t>
                  </a:r>
                  <a:endParaRPr lang="en-IE" sz="1200" b="1" dirty="0">
                    <a:solidFill>
                      <a:prstClr val="white"/>
                    </a:solidFill>
                  </a:endParaRPr>
                </a:p>
              </p:txBody>
            </p:sp>
            <p:sp>
              <p:nvSpPr>
                <p:cNvPr id="22" name="Rounded Rectangle 21"/>
                <p:cNvSpPr/>
                <p:nvPr/>
              </p:nvSpPr>
              <p:spPr>
                <a:xfrm>
                  <a:off x="4758953" y="3435126"/>
                  <a:ext cx="1844054" cy="323078"/>
                </a:xfrm>
                <a:prstGeom prst="roundRect">
                  <a:avLst/>
                </a:prstGeom>
                <a:solidFill>
                  <a:srgbClr val="157C85"/>
                </a:solidFill>
                <a:ln>
                  <a:solidFill>
                    <a:srgbClr val="157C85"/>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COMMUNICATINS </a:t>
                  </a:r>
                  <a:endParaRPr lang="en-IE" sz="1200" b="1" dirty="0">
                    <a:solidFill>
                      <a:prstClr val="white"/>
                    </a:solidFill>
                  </a:endParaRPr>
                </a:p>
              </p:txBody>
            </p:sp>
          </p:grpSp>
          <p:sp>
            <p:nvSpPr>
              <p:cNvPr id="55" name="Rounded Rectangle 54"/>
              <p:cNvSpPr/>
              <p:nvPr/>
            </p:nvSpPr>
            <p:spPr>
              <a:xfrm>
                <a:off x="2864345" y="5257978"/>
                <a:ext cx="1844054" cy="437972"/>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fontAlgn="base">
                  <a:spcBef>
                    <a:spcPct val="0"/>
                  </a:spcBef>
                  <a:spcAft>
                    <a:spcPct val="0"/>
                  </a:spcAft>
                </a:pPr>
                <a:r>
                  <a:rPr lang="en-IE" sz="1200" b="1" dirty="0" smtClean="0">
                    <a:solidFill>
                      <a:prstClr val="white"/>
                    </a:solidFill>
                  </a:rPr>
                  <a:t>TRANSMISSION SYSTEM ENGINEER</a:t>
                </a:r>
                <a:endParaRPr lang="en-IE" sz="1200" b="1" dirty="0">
                  <a:solidFill>
                    <a:prstClr val="white"/>
                  </a:solidFill>
                </a:endParaRPr>
              </a:p>
            </p:txBody>
          </p:sp>
        </p:grpSp>
      </p:grpSp>
      <p:sp>
        <p:nvSpPr>
          <p:cNvPr id="56" name="Rounded Rectangle 55"/>
          <p:cNvSpPr/>
          <p:nvPr/>
        </p:nvSpPr>
        <p:spPr>
          <a:xfrm rot="16200000">
            <a:off x="-1450245" y="3410631"/>
            <a:ext cx="3653187" cy="411367"/>
          </a:xfrm>
          <a:prstGeom prst="roundRect">
            <a:avLst/>
          </a:prstGeom>
          <a:noFill/>
          <a:ln>
            <a:solidFill>
              <a:srgbClr val="C8B47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IE" sz="1400" dirty="0" smtClean="0">
                <a:solidFill>
                  <a:srgbClr val="005A8C"/>
                </a:solidFill>
              </a:rPr>
              <a:t>Programme Management - Innovation </a:t>
            </a:r>
            <a:endParaRPr lang="en-IE" sz="1400" dirty="0">
              <a:solidFill>
                <a:srgbClr val="005A8C"/>
              </a:solidFill>
            </a:endParaRPr>
          </a:p>
        </p:txBody>
      </p:sp>
      <p:sp>
        <p:nvSpPr>
          <p:cNvPr id="6" name="TextBox 5"/>
          <p:cNvSpPr txBox="1"/>
          <p:nvPr/>
        </p:nvSpPr>
        <p:spPr>
          <a:xfrm>
            <a:off x="1000105" y="2536119"/>
            <a:ext cx="1309254" cy="261610"/>
          </a:xfrm>
          <a:prstGeom prst="rect">
            <a:avLst/>
          </a:prstGeom>
          <a:noFill/>
        </p:spPr>
        <p:txBody>
          <a:bodyPr wrap="square" rtlCol="0">
            <a:spAutoFit/>
          </a:bodyPr>
          <a:lstStyle/>
          <a:p>
            <a:pPr algn="ctr"/>
            <a:r>
              <a:rPr lang="en-IE" sz="1100" dirty="0" smtClean="0">
                <a:solidFill>
                  <a:schemeClr val="bg1"/>
                </a:solidFill>
              </a:rPr>
              <a:t>Colm MacManus</a:t>
            </a:r>
            <a:endParaRPr lang="en-IE" sz="1100" dirty="0">
              <a:solidFill>
                <a:schemeClr val="bg1"/>
              </a:solidFill>
            </a:endParaRPr>
          </a:p>
        </p:txBody>
      </p:sp>
      <p:sp>
        <p:nvSpPr>
          <p:cNvPr id="42" name="TextBox 41"/>
          <p:cNvSpPr txBox="1"/>
          <p:nvPr/>
        </p:nvSpPr>
        <p:spPr>
          <a:xfrm>
            <a:off x="2531035" y="2536162"/>
            <a:ext cx="1309254" cy="276999"/>
          </a:xfrm>
          <a:prstGeom prst="rect">
            <a:avLst/>
          </a:prstGeom>
          <a:noFill/>
        </p:spPr>
        <p:txBody>
          <a:bodyPr wrap="square" rtlCol="0">
            <a:spAutoFit/>
          </a:bodyPr>
          <a:lstStyle/>
          <a:p>
            <a:pPr algn="ctr"/>
            <a:r>
              <a:rPr lang="en-IE" sz="1200" dirty="0" smtClean="0">
                <a:solidFill>
                  <a:schemeClr val="bg1"/>
                </a:solidFill>
              </a:rPr>
              <a:t>Kate Hanley</a:t>
            </a:r>
            <a:endParaRPr lang="en-IE" sz="1200" dirty="0">
              <a:solidFill>
                <a:schemeClr val="bg1"/>
              </a:solidFill>
            </a:endParaRPr>
          </a:p>
        </p:txBody>
      </p:sp>
      <p:sp>
        <p:nvSpPr>
          <p:cNvPr id="44" name="TextBox 43"/>
          <p:cNvSpPr txBox="1"/>
          <p:nvPr/>
        </p:nvSpPr>
        <p:spPr>
          <a:xfrm>
            <a:off x="4008760" y="2542050"/>
            <a:ext cx="1309254" cy="276999"/>
          </a:xfrm>
          <a:prstGeom prst="rect">
            <a:avLst/>
          </a:prstGeom>
          <a:noFill/>
        </p:spPr>
        <p:txBody>
          <a:bodyPr wrap="square" rtlCol="0">
            <a:spAutoFit/>
          </a:bodyPr>
          <a:lstStyle/>
          <a:p>
            <a:pPr algn="ctr"/>
            <a:r>
              <a:rPr lang="en-IE" sz="1200" dirty="0" smtClean="0">
                <a:solidFill>
                  <a:schemeClr val="bg1"/>
                </a:solidFill>
              </a:rPr>
              <a:t>Eoin Clifford</a:t>
            </a:r>
            <a:endParaRPr lang="en-IE" sz="1200" dirty="0">
              <a:solidFill>
                <a:schemeClr val="bg1"/>
              </a:solidFill>
            </a:endParaRPr>
          </a:p>
        </p:txBody>
      </p:sp>
      <p:sp>
        <p:nvSpPr>
          <p:cNvPr id="46" name="TextBox 45"/>
          <p:cNvSpPr txBox="1"/>
          <p:nvPr/>
        </p:nvSpPr>
        <p:spPr>
          <a:xfrm>
            <a:off x="7035158" y="2528889"/>
            <a:ext cx="1309254" cy="276999"/>
          </a:xfrm>
          <a:prstGeom prst="rect">
            <a:avLst/>
          </a:prstGeom>
          <a:noFill/>
        </p:spPr>
        <p:txBody>
          <a:bodyPr wrap="square" rtlCol="0">
            <a:spAutoFit/>
          </a:bodyPr>
          <a:lstStyle/>
          <a:p>
            <a:pPr algn="ctr"/>
            <a:r>
              <a:rPr lang="en-IE" sz="1200" dirty="0" smtClean="0">
                <a:solidFill>
                  <a:schemeClr val="bg1"/>
                </a:solidFill>
              </a:rPr>
              <a:t>Mark Gormley</a:t>
            </a:r>
            <a:endParaRPr lang="en-IE" sz="1200" dirty="0">
              <a:solidFill>
                <a:schemeClr val="bg1"/>
              </a:solidFill>
            </a:endParaRPr>
          </a:p>
        </p:txBody>
      </p:sp>
      <p:sp>
        <p:nvSpPr>
          <p:cNvPr id="52" name="Title 4"/>
          <p:cNvSpPr>
            <a:spLocks noGrp="1"/>
          </p:cNvSpPr>
          <p:nvPr>
            <p:ph type="title"/>
          </p:nvPr>
        </p:nvSpPr>
        <p:spPr>
          <a:xfrm>
            <a:off x="457200" y="344299"/>
            <a:ext cx="8229600" cy="962025"/>
          </a:xfrm>
        </p:spPr>
        <p:txBody>
          <a:bodyPr>
            <a:normAutofit/>
          </a:bodyPr>
          <a:lstStyle/>
          <a:p>
            <a:pPr lvl="0">
              <a:defRPr/>
            </a:pPr>
            <a:r>
              <a:rPr lang="en-US" b="0" dirty="0" smtClean="0">
                <a:solidFill>
                  <a:srgbClr val="157C85"/>
                </a:solidFill>
              </a:rPr>
              <a:t>FlexTech Working </a:t>
            </a:r>
            <a:r>
              <a:rPr lang="en-US" b="0" dirty="0">
                <a:solidFill>
                  <a:srgbClr val="157C85"/>
                </a:solidFill>
              </a:rPr>
              <a:t>Groups</a:t>
            </a:r>
            <a:endParaRPr lang="en-IE" b="0" dirty="0">
              <a:solidFill>
                <a:srgbClr val="157C85"/>
              </a:solidFill>
            </a:endParaRPr>
          </a:p>
        </p:txBody>
      </p:sp>
      <p:sp>
        <p:nvSpPr>
          <p:cNvPr id="61" name="Oval 14"/>
          <p:cNvSpPr/>
          <p:nvPr/>
        </p:nvSpPr>
        <p:spPr>
          <a:xfrm>
            <a:off x="1109537" y="1605206"/>
            <a:ext cx="1199822" cy="1010432"/>
          </a:xfrm>
          <a:prstGeom prst="rect">
            <a:avLst/>
          </a:prstGeom>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600" b="1" dirty="0" smtClean="0">
                <a:solidFill>
                  <a:schemeClr val="bg1"/>
                </a:solidFill>
              </a:rPr>
              <a:t>RENEWABLE/SSG</a:t>
            </a:r>
          </a:p>
        </p:txBody>
      </p:sp>
      <p:pic>
        <p:nvPicPr>
          <p:cNvPr id="63" name="Picture 62">
            <a:extLst>
              <a:ext uri="{FF2B5EF4-FFF2-40B4-BE49-F238E27FC236}">
                <a16:creationId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6="http://schemas.microsoft.com/office/drawing/2014/main" xmlns="" xmlns:lc="http://schemas.openxmlformats.org/drawingml/2006/lockedCanvas" id="{DB8D99F7-612A-FB45-9C9F-57F3F4ACCEA9}"/>
              </a:ext>
            </a:extLst>
          </p:cNvPr>
          <p:cNvPicPr/>
          <p:nvPr/>
        </p:nvPicPr>
        <p:blipFill>
          <a:blip r:embed="rId2" cstate="email">
            <a:extLst>
              <a:ext uri="{28A0092B-C50C-407E-A947-70E740481C1C}">
                <a14:useLocalDpi xmlns:a14="http://schemas.microsoft.com/office/drawing/2010/main"/>
              </a:ext>
            </a:extLst>
          </a:blip>
          <a:stretch>
            <a:fillRect/>
          </a:stretch>
        </p:blipFill>
        <p:spPr>
          <a:xfrm>
            <a:off x="2257567" y="1259677"/>
            <a:ext cx="1645920" cy="1536192"/>
          </a:xfrm>
          <a:prstGeom prst="rect">
            <a:avLst/>
          </a:prstGeom>
          <a:noFill/>
          <a:ln>
            <a:noFill/>
          </a:ln>
          <a:effectLst>
            <a:outerShdw blurRad="50800" dist="63500" dir="2700000" algn="tl" rotWithShape="0">
              <a:srgbClr val="000000">
                <a:alpha val="23000"/>
              </a:srgbClr>
            </a:outerShdw>
          </a:effectLst>
        </p:spPr>
      </p:pic>
      <p:grpSp>
        <p:nvGrpSpPr>
          <p:cNvPr id="68" name="Group 67"/>
          <p:cNvGrpSpPr/>
          <p:nvPr/>
        </p:nvGrpSpPr>
        <p:grpSpPr>
          <a:xfrm>
            <a:off x="748335" y="1249070"/>
            <a:ext cx="1638218" cy="1537970"/>
            <a:chOff x="-4982" y="-8490"/>
            <a:chExt cx="910686" cy="961583"/>
          </a:xfrm>
        </p:grpSpPr>
        <p:pic>
          <p:nvPicPr>
            <p:cNvPr id="69" name="Picture 68">
              <a:extLst>
                <a:ext uri="{FF2B5EF4-FFF2-40B4-BE49-F238E27FC236}">
                  <a16:creationId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6="http://schemas.microsoft.com/office/drawing/2014/main" xmlns="" xmlns:lc="http://schemas.openxmlformats.org/drawingml/2006/lockedCanvas" id="{6E017CB3-FBB3-5642-90BD-06BC1EAE3EB2}"/>
                </a:ext>
              </a:extLst>
            </p:cNvPr>
            <p:cNvPicPr/>
            <p:nvPr/>
          </p:nvPicPr>
          <p:blipFill rotWithShape="1">
            <a:blip r:embed="rId3" cstate="email">
              <a:extLst>
                <a:ext uri="{28A0092B-C50C-407E-A947-70E740481C1C}">
                  <a14:useLocalDpi xmlns:a14="http://schemas.microsoft.com/office/drawing/2010/main" val="0"/>
                </a:ext>
              </a:extLst>
            </a:blip>
            <a:srcRect r="50000" b="-4254"/>
            <a:stretch/>
          </p:blipFill>
          <p:spPr>
            <a:xfrm>
              <a:off x="-4982" y="-8490"/>
              <a:ext cx="453225" cy="961583"/>
            </a:xfrm>
            <a:prstGeom prst="rect">
              <a:avLst/>
            </a:prstGeom>
            <a:noFill/>
            <a:ln>
              <a:noFill/>
            </a:ln>
            <a:effectLst>
              <a:outerShdw blurRad="50800" dist="63500" dir="2700000" algn="tl" rotWithShape="0">
                <a:srgbClr val="000000">
                  <a:alpha val="23000"/>
                </a:srgbClr>
              </a:outerShdw>
            </a:effectLst>
          </p:spPr>
        </p:pic>
        <p:pic>
          <p:nvPicPr>
            <p:cNvPr id="70" name="Picture 69"/>
            <p:cNvPicPr/>
            <p:nvPr/>
          </p:nvPicPr>
          <p:blipFill rotWithShape="1">
            <a:blip r:embed="rId4" cstate="print">
              <a:extLst>
                <a:ext uri="{28A0092B-C50C-407E-A947-70E740481C1C}">
                  <a14:useLocalDpi xmlns:a14="http://schemas.microsoft.com/office/drawing/2010/main" val="0"/>
                </a:ext>
              </a:extLst>
            </a:blip>
            <a:srcRect l="49681" t="1" r="10" b="36"/>
            <a:stretch/>
          </p:blipFill>
          <p:spPr>
            <a:xfrm>
              <a:off x="445678" y="0"/>
              <a:ext cx="460026" cy="914066"/>
            </a:xfrm>
            <a:prstGeom prst="rect">
              <a:avLst/>
            </a:prstGeom>
            <a:ln>
              <a:noFill/>
            </a:ln>
            <a:effectLst>
              <a:outerShdw blurRad="50800" dist="50800" dir="2700000" algn="tl" rotWithShape="0">
                <a:srgbClr val="000000">
                  <a:alpha val="28000"/>
                </a:srgbClr>
              </a:outerShdw>
            </a:effectLst>
          </p:spPr>
        </p:pic>
      </p:grpSp>
      <p:pic>
        <p:nvPicPr>
          <p:cNvPr id="71" name="Picture 70"/>
          <p:cNvPicPr/>
          <p:nvPr/>
        </p:nvPicPr>
        <p:blipFill>
          <a:blip r:embed="rId5" cstate="screen">
            <a:extLst>
              <a:ext uri="{28A0092B-C50C-407E-A947-70E740481C1C}">
                <a14:useLocalDpi xmlns:a14="http://schemas.microsoft.com/office/drawing/2010/main"/>
              </a:ext>
            </a:extLst>
          </a:blip>
          <a:stretch>
            <a:fillRect/>
          </a:stretch>
        </p:blipFill>
        <p:spPr>
          <a:xfrm>
            <a:off x="6888595" y="1262551"/>
            <a:ext cx="1645919" cy="1536192"/>
          </a:xfrm>
          <a:prstGeom prst="rect">
            <a:avLst/>
          </a:prstGeom>
          <a:ln>
            <a:noFill/>
          </a:ln>
          <a:effectLst>
            <a:outerShdw blurRad="50800" dist="50800" dir="2700000" algn="tl" rotWithShape="0">
              <a:srgbClr val="000000">
                <a:alpha val="28000"/>
              </a:srgbClr>
            </a:outerShdw>
          </a:effectLst>
        </p:spPr>
      </p:pic>
      <p:pic>
        <p:nvPicPr>
          <p:cNvPr id="74" name="Picture 73">
            <a:extLst>
              <a:ext uri="{FF2B5EF4-FFF2-40B4-BE49-F238E27FC236}">
                <a16:creationId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6="http://schemas.microsoft.com/office/drawing/2014/main" xmlns="" xmlns:lc="http://schemas.openxmlformats.org/drawingml/2006/lockedCanvas" id="{FCDAB4F0-77E3-D04F-8CE1-739706130244}"/>
              </a:ext>
            </a:extLst>
          </p:cNvPr>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72100" y="1254613"/>
            <a:ext cx="1600200" cy="1532255"/>
          </a:xfrm>
          <a:prstGeom prst="rect">
            <a:avLst/>
          </a:prstGeom>
          <a:noFill/>
          <a:ln>
            <a:noFill/>
          </a:ln>
          <a:effectLst>
            <a:outerShdw blurRad="50800" dist="63500" dir="2700000" algn="tl" rotWithShape="0">
              <a:srgbClr val="000000">
                <a:alpha val="23000"/>
              </a:srgbClr>
            </a:outerShdw>
          </a:effectLst>
        </p:spPr>
      </p:pic>
      <p:grpSp>
        <p:nvGrpSpPr>
          <p:cNvPr id="75" name="Group 74"/>
          <p:cNvGrpSpPr/>
          <p:nvPr/>
        </p:nvGrpSpPr>
        <p:grpSpPr>
          <a:xfrm>
            <a:off x="3769177" y="1242738"/>
            <a:ext cx="1645920" cy="1536065"/>
            <a:chOff x="-8725" y="0"/>
            <a:chExt cx="923125" cy="914400"/>
          </a:xfrm>
        </p:grpSpPr>
        <p:pic>
          <p:nvPicPr>
            <p:cNvPr id="78" name="Picture 77">
              <a:extLst>
                <a:ext uri="{FF2B5EF4-FFF2-40B4-BE49-F238E27FC236}">
                  <a16:creationId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6="http://schemas.microsoft.com/office/drawing/2014/main" xmlns="" xmlns:lc="http://schemas.openxmlformats.org/drawingml/2006/lockedCanvas" id="{6E017CB3-FBB3-5642-90BD-06BC1EAE3EB2}"/>
                </a:ext>
              </a:extLst>
            </p:cNvPr>
            <p:cNvPicPr/>
            <p:nvPr/>
          </p:nvPicPr>
          <p:blipFill rotWithShape="1">
            <a:blip r:embed="rId3" cstate="email">
              <a:extLst>
                <a:ext uri="{28A0092B-C50C-407E-A947-70E740481C1C}">
                  <a14:useLocalDpi xmlns:a14="http://schemas.microsoft.com/office/drawing/2010/main" val="0"/>
                </a:ext>
              </a:extLst>
            </a:blip>
            <a:srcRect r="50000" b="50000"/>
            <a:stretch/>
          </p:blipFill>
          <p:spPr>
            <a:xfrm>
              <a:off x="-8725" y="6334"/>
              <a:ext cx="453225" cy="461176"/>
            </a:xfrm>
            <a:prstGeom prst="rect">
              <a:avLst/>
            </a:prstGeom>
            <a:noFill/>
            <a:ln>
              <a:noFill/>
            </a:ln>
            <a:effectLst>
              <a:outerShdw blurRad="50800" dist="63500" dir="2700000" algn="tl" rotWithShape="0">
                <a:srgbClr val="000000">
                  <a:alpha val="23000"/>
                </a:srgbClr>
              </a:outerShdw>
            </a:effectLst>
          </p:spPr>
        </p:pic>
        <p:pic>
          <p:nvPicPr>
            <p:cNvPr id="76" name="Picture 75"/>
            <p:cNvPicPr/>
            <p:nvPr/>
          </p:nvPicPr>
          <p:blipFill rotWithShape="1">
            <a:blip r:embed="rId4" cstate="print">
              <a:extLst>
                <a:ext uri="{28A0092B-C50C-407E-A947-70E740481C1C}">
                  <a14:useLocalDpi xmlns:a14="http://schemas.microsoft.com/office/drawing/2010/main" val="0"/>
                </a:ext>
              </a:extLst>
            </a:blip>
            <a:srcRect l="48242"/>
            <a:stretch/>
          </p:blipFill>
          <p:spPr>
            <a:xfrm>
              <a:off x="441122" y="0"/>
              <a:ext cx="473278" cy="914400"/>
            </a:xfrm>
            <a:prstGeom prst="rect">
              <a:avLst/>
            </a:prstGeom>
            <a:ln>
              <a:noFill/>
            </a:ln>
            <a:effectLst>
              <a:outerShdw blurRad="50800" dist="50800" dir="2700000" algn="tl" rotWithShape="0">
                <a:srgbClr val="000000">
                  <a:alpha val="28000"/>
                </a:srgbClr>
              </a:outerShdw>
            </a:effectLst>
          </p:spPr>
        </p:pic>
        <p:pic>
          <p:nvPicPr>
            <p:cNvPr id="77" name="Picture 76"/>
            <p:cNvPicPr/>
            <p:nvPr/>
          </p:nvPicPr>
          <p:blipFill rotWithShape="1">
            <a:blip r:embed="rId5" cstate="screen">
              <a:extLst>
                <a:ext uri="{28A0092B-C50C-407E-A947-70E740481C1C}">
                  <a14:useLocalDpi xmlns:a14="http://schemas.microsoft.com/office/drawing/2010/main"/>
                </a:ext>
              </a:extLst>
            </a:blip>
            <a:srcRect t="50000"/>
            <a:stretch/>
          </p:blipFill>
          <p:spPr>
            <a:xfrm>
              <a:off x="0" y="453225"/>
              <a:ext cx="914400" cy="461175"/>
            </a:xfrm>
            <a:prstGeom prst="rect">
              <a:avLst/>
            </a:prstGeom>
            <a:ln>
              <a:noFill/>
            </a:ln>
            <a:effectLst>
              <a:outerShdw blurRad="50800" dist="50800" dir="2700000" algn="tl" rotWithShape="0">
                <a:srgbClr val="000000">
                  <a:alpha val="28000"/>
                </a:srgbClr>
              </a:outerShdw>
            </a:effectLst>
          </p:spPr>
        </p:pic>
      </p:grpSp>
      <p:sp>
        <p:nvSpPr>
          <p:cNvPr id="79" name="Rounded Rectangle 78"/>
          <p:cNvSpPr/>
          <p:nvPr/>
        </p:nvSpPr>
        <p:spPr>
          <a:xfrm rot="10800000" flipV="1">
            <a:off x="813926" y="2615638"/>
            <a:ext cx="1489360" cy="507106"/>
          </a:xfrm>
          <a:prstGeom prst="roundRect">
            <a:avLst/>
          </a:prstGeom>
          <a:noFill/>
          <a:ln w="12700">
            <a:solidFill>
              <a:srgbClr val="157C85"/>
            </a:solidFill>
            <a:prstDash val="solid"/>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IE" sz="1400" dirty="0" smtClean="0">
                <a:solidFill>
                  <a:srgbClr val="005A8C"/>
                </a:solidFill>
              </a:rPr>
              <a:t>Renewable/SSG</a:t>
            </a:r>
          </a:p>
          <a:p>
            <a:pPr algn="ctr" fontAlgn="base">
              <a:spcBef>
                <a:spcPct val="0"/>
              </a:spcBef>
              <a:spcAft>
                <a:spcPct val="0"/>
              </a:spcAft>
            </a:pPr>
            <a:r>
              <a:rPr lang="en-IE" sz="1400" dirty="0" smtClean="0">
                <a:solidFill>
                  <a:srgbClr val="005A8C"/>
                </a:solidFill>
              </a:rPr>
              <a:t>Colm MacManus</a:t>
            </a:r>
            <a:endParaRPr lang="en-IE" sz="1400" dirty="0">
              <a:solidFill>
                <a:srgbClr val="005A8C"/>
              </a:solidFill>
            </a:endParaRPr>
          </a:p>
        </p:txBody>
      </p:sp>
      <p:sp>
        <p:nvSpPr>
          <p:cNvPr id="80" name="Rounded Rectangle 79"/>
          <p:cNvSpPr/>
          <p:nvPr/>
        </p:nvSpPr>
        <p:spPr>
          <a:xfrm rot="10800000" flipV="1">
            <a:off x="2383958" y="2617176"/>
            <a:ext cx="1489360" cy="507106"/>
          </a:xfrm>
          <a:prstGeom prst="roundRect">
            <a:avLst/>
          </a:prstGeom>
          <a:noFill/>
          <a:ln w="12700">
            <a:solidFill>
              <a:srgbClr val="157C8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IE" sz="1400" dirty="0" smtClean="0">
                <a:solidFill>
                  <a:srgbClr val="005A8C"/>
                </a:solidFill>
              </a:rPr>
              <a:t>DSM</a:t>
            </a:r>
          </a:p>
          <a:p>
            <a:pPr algn="ctr" fontAlgn="base">
              <a:spcBef>
                <a:spcPct val="0"/>
              </a:spcBef>
              <a:spcAft>
                <a:spcPct val="0"/>
              </a:spcAft>
            </a:pPr>
            <a:r>
              <a:rPr lang="en-IE" sz="1400" dirty="0" smtClean="0">
                <a:solidFill>
                  <a:srgbClr val="005A8C"/>
                </a:solidFill>
              </a:rPr>
              <a:t>Mark Gormley</a:t>
            </a:r>
            <a:endParaRPr lang="en-IE" sz="1400" dirty="0">
              <a:solidFill>
                <a:srgbClr val="005A8C"/>
              </a:solidFill>
            </a:endParaRPr>
          </a:p>
        </p:txBody>
      </p:sp>
      <p:sp>
        <p:nvSpPr>
          <p:cNvPr id="81" name="Rounded Rectangle 80"/>
          <p:cNvSpPr/>
          <p:nvPr/>
        </p:nvSpPr>
        <p:spPr>
          <a:xfrm rot="10800000" flipV="1">
            <a:off x="3913845" y="2615638"/>
            <a:ext cx="1489360" cy="507106"/>
          </a:xfrm>
          <a:prstGeom prst="roundRect">
            <a:avLst/>
          </a:prstGeom>
          <a:noFill/>
          <a:ln w="12700">
            <a:solidFill>
              <a:srgbClr val="157C8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IE" sz="1400" dirty="0" smtClean="0">
                <a:solidFill>
                  <a:srgbClr val="005A8C"/>
                </a:solidFill>
              </a:rPr>
              <a:t>Hybrid</a:t>
            </a:r>
          </a:p>
          <a:p>
            <a:pPr algn="ctr" fontAlgn="base">
              <a:spcBef>
                <a:spcPct val="0"/>
              </a:spcBef>
              <a:spcAft>
                <a:spcPct val="0"/>
              </a:spcAft>
            </a:pPr>
            <a:r>
              <a:rPr lang="en-IE" sz="1400" dirty="0" smtClean="0">
                <a:solidFill>
                  <a:srgbClr val="005A8C"/>
                </a:solidFill>
              </a:rPr>
              <a:t>Kate Hanley</a:t>
            </a:r>
            <a:endParaRPr lang="en-IE" sz="1400" dirty="0">
              <a:solidFill>
                <a:srgbClr val="005A8C"/>
              </a:solidFill>
            </a:endParaRPr>
          </a:p>
        </p:txBody>
      </p:sp>
      <p:sp>
        <p:nvSpPr>
          <p:cNvPr id="82" name="Rounded Rectangle 81"/>
          <p:cNvSpPr/>
          <p:nvPr/>
        </p:nvSpPr>
        <p:spPr>
          <a:xfrm rot="10800000" flipV="1">
            <a:off x="5495769" y="2614746"/>
            <a:ext cx="1489360" cy="507106"/>
          </a:xfrm>
          <a:prstGeom prst="roundRect">
            <a:avLst/>
          </a:prstGeom>
          <a:noFill/>
          <a:ln w="12700">
            <a:solidFill>
              <a:srgbClr val="157C8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IE" sz="1400" dirty="0" smtClean="0">
                <a:solidFill>
                  <a:srgbClr val="005A8C"/>
                </a:solidFill>
              </a:rPr>
              <a:t>Data Centres</a:t>
            </a:r>
          </a:p>
          <a:p>
            <a:pPr algn="ctr" fontAlgn="base">
              <a:spcBef>
                <a:spcPct val="0"/>
              </a:spcBef>
              <a:spcAft>
                <a:spcPct val="0"/>
              </a:spcAft>
            </a:pPr>
            <a:r>
              <a:rPr lang="en-IE" sz="1400" dirty="0" smtClean="0">
                <a:solidFill>
                  <a:srgbClr val="005A8C"/>
                </a:solidFill>
              </a:rPr>
              <a:t>Tom Gallery</a:t>
            </a:r>
            <a:endParaRPr lang="en-IE" sz="1400" dirty="0">
              <a:solidFill>
                <a:srgbClr val="005A8C"/>
              </a:solidFill>
            </a:endParaRPr>
          </a:p>
        </p:txBody>
      </p:sp>
      <p:sp>
        <p:nvSpPr>
          <p:cNvPr id="83" name="Rounded Rectangle 82"/>
          <p:cNvSpPr/>
          <p:nvPr/>
        </p:nvSpPr>
        <p:spPr>
          <a:xfrm rot="10800000" flipV="1">
            <a:off x="7056772" y="2613853"/>
            <a:ext cx="1489360" cy="507106"/>
          </a:xfrm>
          <a:prstGeom prst="roundRect">
            <a:avLst/>
          </a:prstGeom>
          <a:noFill/>
          <a:ln w="12700">
            <a:solidFill>
              <a:srgbClr val="157C8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IE" sz="1400" dirty="0" smtClean="0">
                <a:solidFill>
                  <a:srgbClr val="005A8C"/>
                </a:solidFill>
              </a:rPr>
              <a:t>Storage</a:t>
            </a:r>
          </a:p>
          <a:p>
            <a:pPr algn="ctr" fontAlgn="base">
              <a:spcBef>
                <a:spcPct val="0"/>
              </a:spcBef>
              <a:spcAft>
                <a:spcPct val="0"/>
              </a:spcAft>
            </a:pPr>
            <a:r>
              <a:rPr lang="en-IE" sz="1400" dirty="0" smtClean="0">
                <a:solidFill>
                  <a:srgbClr val="005A8C"/>
                </a:solidFill>
              </a:rPr>
              <a:t>Eoin Clifford</a:t>
            </a:r>
            <a:endParaRPr lang="en-IE" sz="1400" dirty="0">
              <a:solidFill>
                <a:srgbClr val="005A8C"/>
              </a:solidFill>
            </a:endParaRPr>
          </a:p>
        </p:txBody>
      </p:sp>
    </p:spTree>
    <p:extLst>
      <p:ext uri="{BB962C8B-B14F-4D97-AF65-F5344CB8AC3E}">
        <p14:creationId xmlns:p14="http://schemas.microsoft.com/office/powerpoint/2010/main" val="2666753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8738"/>
            <a:ext cx="8229600" cy="962025"/>
          </a:xfrm>
        </p:spPr>
        <p:txBody>
          <a:bodyPr>
            <a:normAutofit/>
          </a:bodyPr>
          <a:lstStyle/>
          <a:p>
            <a:pPr lvl="0">
              <a:defRPr/>
            </a:pPr>
            <a:r>
              <a:rPr lang="en-IE" b="0" dirty="0">
                <a:solidFill>
                  <a:srgbClr val="157C85"/>
                </a:solidFill>
              </a:rPr>
              <a:t>FlexTech </a:t>
            </a:r>
            <a:r>
              <a:rPr lang="en-US" b="0" dirty="0" smtClean="0">
                <a:solidFill>
                  <a:srgbClr val="157C85"/>
                </a:solidFill>
                <a:ea typeface="+mj-ea"/>
              </a:rPr>
              <a:t>Forum</a:t>
            </a:r>
            <a:endParaRPr lang="en-IE" b="0" dirty="0">
              <a:solidFill>
                <a:srgbClr val="157C85"/>
              </a:solidFill>
              <a:ea typeface="+mj-ea"/>
            </a:endParaRPr>
          </a:p>
        </p:txBody>
      </p:sp>
      <p:sp>
        <p:nvSpPr>
          <p:cNvPr id="3" name="Content Placeholder 2"/>
          <p:cNvSpPr>
            <a:spLocks noGrp="1"/>
          </p:cNvSpPr>
          <p:nvPr>
            <p:ph idx="1"/>
          </p:nvPr>
        </p:nvSpPr>
        <p:spPr/>
        <p:txBody>
          <a:bodyPr>
            <a:normAutofit/>
          </a:bodyPr>
          <a:lstStyle/>
          <a:p>
            <a:pPr marL="0" indent="0">
              <a:spcBef>
                <a:spcPct val="0"/>
              </a:spcBef>
              <a:buNone/>
            </a:pPr>
            <a:endParaRPr lang="en-GB" sz="2000" i="1" dirty="0" smtClean="0"/>
          </a:p>
          <a:p>
            <a:pPr marL="0" indent="0">
              <a:spcBef>
                <a:spcPct val="0"/>
              </a:spcBef>
              <a:buNone/>
            </a:pPr>
            <a:r>
              <a:rPr lang="en-GB" sz="2000" dirty="0" smtClean="0"/>
              <a:t>Flex-Tech </a:t>
            </a:r>
            <a:r>
              <a:rPr lang="en-GB" sz="2000" dirty="0"/>
              <a:t>Initiative Industry forum is to act as a consultative body with respect to solving a broad range of challenges associated with the integration of </a:t>
            </a:r>
            <a:r>
              <a:rPr lang="en-GB" sz="2000" dirty="0" smtClean="0"/>
              <a:t>technology.</a:t>
            </a:r>
            <a:endParaRPr lang="en-GB" sz="2000" dirty="0"/>
          </a:p>
          <a:p>
            <a:pPr>
              <a:spcBef>
                <a:spcPct val="0"/>
              </a:spcBef>
            </a:pPr>
            <a:endParaRPr lang="en-GB" sz="2000" dirty="0"/>
          </a:p>
          <a:p>
            <a:pPr>
              <a:spcBef>
                <a:spcPct val="0"/>
              </a:spcBef>
            </a:pPr>
            <a:r>
              <a:rPr lang="en-GB" sz="2000" dirty="0"/>
              <a:t>Industry forums shall take place bi-annually  </a:t>
            </a:r>
            <a:endParaRPr lang="en-GB" sz="2000" dirty="0" smtClean="0"/>
          </a:p>
          <a:p>
            <a:pPr>
              <a:spcBef>
                <a:spcPct val="0"/>
              </a:spcBef>
            </a:pPr>
            <a:endParaRPr lang="en-GB" sz="2000" dirty="0"/>
          </a:p>
          <a:p>
            <a:pPr>
              <a:spcBef>
                <a:spcPct val="0"/>
              </a:spcBef>
            </a:pPr>
            <a:r>
              <a:rPr lang="en-GB" sz="2000" dirty="0"/>
              <a:t>This will be followed by a consultation process with industry our SO partners and </a:t>
            </a:r>
            <a:r>
              <a:rPr lang="en-GB" sz="2000" dirty="0" smtClean="0"/>
              <a:t>regulators</a:t>
            </a:r>
          </a:p>
          <a:p>
            <a:pPr>
              <a:spcBef>
                <a:spcPct val="0"/>
              </a:spcBef>
            </a:pPr>
            <a:endParaRPr lang="en-GB" sz="2000" dirty="0"/>
          </a:p>
          <a:p>
            <a:pPr>
              <a:spcBef>
                <a:spcPct val="0"/>
              </a:spcBef>
            </a:pPr>
            <a:r>
              <a:rPr lang="en-GB" sz="2000" dirty="0" smtClean="0"/>
              <a:t>First Forum to be held on the 6</a:t>
            </a:r>
            <a:r>
              <a:rPr lang="en-GB" sz="2000" baseline="30000" dirty="0" smtClean="0"/>
              <a:t>th</a:t>
            </a:r>
            <a:r>
              <a:rPr lang="en-GB" sz="2000" dirty="0" smtClean="0"/>
              <a:t> of June. </a:t>
            </a:r>
          </a:p>
          <a:p>
            <a:pPr>
              <a:spcBef>
                <a:spcPct val="0"/>
              </a:spcBef>
            </a:pPr>
            <a:endParaRPr lang="en-GB" sz="1800" dirty="0"/>
          </a:p>
          <a:p>
            <a:pPr marL="34290" indent="0">
              <a:buNone/>
            </a:pPr>
            <a:endParaRPr lang="en-GB" sz="1800" i="1" dirty="0" smtClean="0">
              <a:solidFill>
                <a:srgbClr val="004C6C"/>
              </a:solidFill>
            </a:endParaRPr>
          </a:p>
          <a:p>
            <a:pPr marL="34290" indent="0">
              <a:buNone/>
            </a:pPr>
            <a:endParaRPr lang="en-GB" sz="1800" i="1" dirty="0">
              <a:solidFill>
                <a:srgbClr val="004C6C"/>
              </a:solidFill>
            </a:endParaRPr>
          </a:p>
          <a:p>
            <a:pPr marL="34290" indent="0">
              <a:buNone/>
            </a:pPr>
            <a:endParaRPr lang="en-IE" sz="1800" i="1" dirty="0">
              <a:solidFill>
                <a:srgbClr val="004C6C"/>
              </a:solidFill>
            </a:endParaRPr>
          </a:p>
          <a:p>
            <a:pPr marL="34290" indent="0">
              <a:buNone/>
            </a:pPr>
            <a:endParaRPr lang="en-IE" dirty="0"/>
          </a:p>
          <a:p>
            <a:pPr marL="34290" indent="0">
              <a:buNone/>
            </a:pPr>
            <a:endParaRPr lang="en-IE" dirty="0" smtClean="0"/>
          </a:p>
          <a:p>
            <a:endParaRPr lang="en-IE" dirty="0"/>
          </a:p>
        </p:txBody>
      </p:sp>
      <p:sp>
        <p:nvSpPr>
          <p:cNvPr id="8" name="Rectangle 7"/>
          <p:cNvSpPr/>
          <p:nvPr/>
        </p:nvSpPr>
        <p:spPr>
          <a:xfrm>
            <a:off x="653096" y="1010335"/>
            <a:ext cx="8133704" cy="400110"/>
          </a:xfrm>
          <a:prstGeom prst="rect">
            <a:avLst/>
          </a:prstGeom>
        </p:spPr>
        <p:txBody>
          <a:bodyPr wrap="square">
            <a:spAutoFit/>
          </a:bodyPr>
          <a:lstStyle/>
          <a:p>
            <a:pPr lvl="0" algn="ctr" defTabSz="914400">
              <a:spcBef>
                <a:spcPct val="20000"/>
              </a:spcBef>
            </a:pPr>
            <a:r>
              <a:rPr lang="en-US" sz="2000" kern="0" spc="600" dirty="0" smtClean="0">
                <a:solidFill>
                  <a:prstClr val="black">
                    <a:tint val="75000"/>
                  </a:prstClr>
                </a:solidFill>
              </a:rPr>
              <a:t>Flexible Technology </a:t>
            </a:r>
            <a:r>
              <a:rPr lang="en-US" sz="2000" kern="0" spc="600" dirty="0">
                <a:solidFill>
                  <a:prstClr val="black">
                    <a:tint val="75000"/>
                  </a:prstClr>
                </a:solidFill>
              </a:rPr>
              <a:t>Integration Initiative</a:t>
            </a:r>
          </a:p>
        </p:txBody>
      </p:sp>
    </p:spTree>
    <p:extLst>
      <p:ext uri="{BB962C8B-B14F-4D97-AF65-F5344CB8AC3E}">
        <p14:creationId xmlns:p14="http://schemas.microsoft.com/office/powerpoint/2010/main" val="72504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653096" y="1010335"/>
            <a:ext cx="8133704" cy="400110"/>
          </a:xfrm>
          <a:prstGeom prst="rect">
            <a:avLst/>
          </a:prstGeom>
          <a:ln>
            <a:noFill/>
          </a:ln>
        </p:spPr>
        <p:txBody>
          <a:bodyPr wrap="square">
            <a:spAutoFit/>
          </a:bodyPr>
          <a:lstStyle/>
          <a:p>
            <a:pPr lvl="0" algn="ctr" defTabSz="914400">
              <a:spcBef>
                <a:spcPct val="20000"/>
              </a:spcBef>
            </a:pPr>
            <a:r>
              <a:rPr lang="en-US" sz="2000" kern="0" spc="600" dirty="0" smtClean="0">
                <a:solidFill>
                  <a:prstClr val="black">
                    <a:tint val="75000"/>
                  </a:prstClr>
                </a:solidFill>
              </a:rPr>
              <a:t>Flexible Technology </a:t>
            </a:r>
            <a:r>
              <a:rPr lang="en-US" sz="2000" kern="0" spc="600" dirty="0">
                <a:solidFill>
                  <a:prstClr val="black">
                    <a:tint val="75000"/>
                  </a:prstClr>
                </a:solidFill>
              </a:rPr>
              <a:t>Integration Initiative</a:t>
            </a:r>
          </a:p>
        </p:txBody>
      </p:sp>
      <p:sp>
        <p:nvSpPr>
          <p:cNvPr id="39" name="Title 1"/>
          <p:cNvSpPr>
            <a:spLocks noGrp="1"/>
          </p:cNvSpPr>
          <p:nvPr>
            <p:ph type="title" idx="4294967295"/>
          </p:nvPr>
        </p:nvSpPr>
        <p:spPr>
          <a:xfrm>
            <a:off x="0" y="330200"/>
            <a:ext cx="8578850" cy="962025"/>
          </a:xfrm>
        </p:spPr>
        <p:txBody>
          <a:bodyPr/>
          <a:lstStyle/>
          <a:p>
            <a:pPr eaLnBrk="1" hangingPunct="1"/>
            <a:r>
              <a:rPr lang="en-IE" b="0" dirty="0">
                <a:solidFill>
                  <a:srgbClr val="157C85"/>
                </a:solidFill>
              </a:rPr>
              <a:t>FlexTech - </a:t>
            </a:r>
            <a:r>
              <a:rPr lang="en-IE" b="0" dirty="0" smtClean="0">
                <a:solidFill>
                  <a:srgbClr val="157C85"/>
                </a:solidFill>
              </a:rPr>
              <a:t>Implementation</a:t>
            </a:r>
            <a:endParaRPr lang="en-IE" b="0" dirty="0">
              <a:solidFill>
                <a:srgbClr val="157C85"/>
              </a:solidFill>
            </a:endParaRPr>
          </a:p>
        </p:txBody>
      </p:sp>
      <p:sp>
        <p:nvSpPr>
          <p:cNvPr id="68" name="Down Arrow 1"/>
          <p:cNvSpPr/>
          <p:nvPr/>
        </p:nvSpPr>
        <p:spPr>
          <a:xfrm>
            <a:off x="4370038" y="5478385"/>
            <a:ext cx="284594" cy="350392"/>
          </a:xfrm>
          <a:prstGeom prst="downArrow">
            <a:avLst/>
          </a:prstGeom>
          <a:noFill/>
          <a:ln>
            <a:solidFill>
              <a:srgbClr val="157C8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2" name="Down Arrow 6"/>
          <p:cNvSpPr/>
          <p:nvPr/>
        </p:nvSpPr>
        <p:spPr>
          <a:xfrm>
            <a:off x="4370038" y="4440529"/>
            <a:ext cx="284594" cy="350392"/>
          </a:xfrm>
          <a:prstGeom prst="downArrow">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0" name="Down Arrow 11"/>
          <p:cNvSpPr/>
          <p:nvPr/>
        </p:nvSpPr>
        <p:spPr>
          <a:xfrm rot="16200000">
            <a:off x="5956057" y="4938652"/>
            <a:ext cx="284594" cy="350392"/>
          </a:xfrm>
          <a:prstGeom prst="downArrow">
            <a:avLst/>
          </a:prstGeom>
          <a:noFill/>
          <a:ln>
            <a:solidFill>
              <a:srgbClr val="157C8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5" name="Down Arrow 13"/>
          <p:cNvSpPr/>
          <p:nvPr/>
        </p:nvSpPr>
        <p:spPr>
          <a:xfrm rot="5400000">
            <a:off x="2842908" y="4929035"/>
            <a:ext cx="284594" cy="350392"/>
          </a:xfrm>
          <a:prstGeom prst="downArrow">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5" name="Group 15"/>
          <p:cNvGrpSpPr/>
          <p:nvPr/>
        </p:nvGrpSpPr>
        <p:grpSpPr>
          <a:xfrm>
            <a:off x="147228" y="1487777"/>
            <a:ext cx="8813395" cy="5266261"/>
            <a:chOff x="212544" y="1487777"/>
            <a:chExt cx="8813395" cy="5266261"/>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490" y="2766373"/>
              <a:ext cx="1083158" cy="48742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1" name="Teardrop 17"/>
            <p:cNvSpPr/>
            <p:nvPr/>
          </p:nvSpPr>
          <p:spPr>
            <a:xfrm rot="8100000">
              <a:off x="2843983" y="2614061"/>
              <a:ext cx="603575" cy="610166"/>
            </a:xfrm>
            <a:prstGeom prst="teardrop">
              <a:avLst>
                <a:gd name="adj" fmla="val 100000"/>
              </a:avLst>
            </a:prstGeom>
            <a:solidFill>
              <a:srgbClr val="7D1651"/>
            </a:solidFill>
            <a:ln>
              <a:solidFill>
                <a:srgbClr val="157C85"/>
              </a:solidFill>
            </a:ln>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txBody>
            <a:bodyPr/>
            <a:lstStyle/>
            <a:p>
              <a:endParaRPr lang="en-IE" dirty="0"/>
            </a:p>
          </p:txBody>
        </p:sp>
        <p:grpSp>
          <p:nvGrpSpPr>
            <p:cNvPr id="4" name="Group 18"/>
            <p:cNvGrpSpPr/>
            <p:nvPr/>
          </p:nvGrpSpPr>
          <p:grpSpPr>
            <a:xfrm>
              <a:off x="212544" y="1487777"/>
              <a:ext cx="8813395" cy="5266261"/>
              <a:chOff x="212544" y="1487777"/>
              <a:chExt cx="8813395" cy="5266261"/>
            </a:xfrm>
          </p:grpSpPr>
          <p:sp>
            <p:nvSpPr>
              <p:cNvPr id="8" name="Rounded Rectangle 19"/>
              <p:cNvSpPr/>
              <p:nvPr/>
            </p:nvSpPr>
            <p:spPr>
              <a:xfrm>
                <a:off x="1389498" y="2540177"/>
                <a:ext cx="2400300" cy="830950"/>
              </a:xfrm>
              <a:prstGeom prst="roundRect">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74" name="Picture 2" descr="Image result for esb networks logo">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027" y="2749560"/>
                <a:ext cx="1284112" cy="5176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7" name="Picture 5" descr="Image result for NI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3351" y="2681735"/>
                <a:ext cx="1345193" cy="56510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2" name="Oval 14"/>
              <p:cNvSpPr/>
              <p:nvPr/>
            </p:nvSpPr>
            <p:spPr>
              <a:xfrm>
                <a:off x="2675471" y="2457716"/>
                <a:ext cx="968373" cy="1010432"/>
              </a:xfrm>
              <a:prstGeom prst="rect">
                <a:avLst/>
              </a:prstGeom>
              <a:ln>
                <a:noFill/>
              </a:ln>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algn="ctr" defTabSz="711200" fontAlgn="base">
                  <a:lnSpc>
                    <a:spcPct val="90000"/>
                  </a:lnSpc>
                  <a:spcBef>
                    <a:spcPct val="0"/>
                  </a:spcBef>
                  <a:spcAft>
                    <a:spcPct val="35000"/>
                  </a:spcAft>
                </a:pPr>
                <a:r>
                  <a:rPr lang="en-US" sz="1600" b="1" dirty="0" smtClean="0">
                    <a:solidFill>
                      <a:schemeClr val="bg1"/>
                    </a:solidFill>
                  </a:rPr>
                  <a:t>WGs</a:t>
                </a:r>
              </a:p>
            </p:txBody>
          </p:sp>
          <p:pic>
            <p:nvPicPr>
              <p:cNvPr id="5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239" y="2720369"/>
                <a:ext cx="1083158" cy="48742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4" name="Rounded Rectangle 24"/>
              <p:cNvSpPr/>
              <p:nvPr/>
            </p:nvSpPr>
            <p:spPr>
              <a:xfrm>
                <a:off x="3859487" y="2543433"/>
                <a:ext cx="3889057" cy="827694"/>
              </a:xfrm>
              <a:prstGeom prst="roundRect">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5" name="Rounded Rectangle 25"/>
              <p:cNvSpPr/>
              <p:nvPr/>
            </p:nvSpPr>
            <p:spPr>
              <a:xfrm>
                <a:off x="1389498" y="1487777"/>
                <a:ext cx="6359046" cy="477581"/>
              </a:xfrm>
              <a:prstGeom prst="roundRect">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005A8C"/>
                    </a:solidFill>
                  </a:rPr>
                  <a:t>Flex-Tech Industry Forum</a:t>
                </a:r>
                <a:endParaRPr lang="en-IE" dirty="0">
                  <a:solidFill>
                    <a:srgbClr val="005A8C"/>
                  </a:solidFill>
                </a:endParaRPr>
              </a:p>
            </p:txBody>
          </p:sp>
          <p:sp>
            <p:nvSpPr>
              <p:cNvPr id="9" name="Left-Right Arrow 26"/>
              <p:cNvSpPr/>
              <p:nvPr/>
            </p:nvSpPr>
            <p:spPr>
              <a:xfrm rot="5400000">
                <a:off x="5496464" y="2097605"/>
                <a:ext cx="415813" cy="280707"/>
              </a:xfrm>
              <a:prstGeom prst="leftRightArrow">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 name="Down Arrow 27"/>
              <p:cNvSpPr/>
              <p:nvPr/>
            </p:nvSpPr>
            <p:spPr>
              <a:xfrm>
                <a:off x="2590731" y="3446327"/>
                <a:ext cx="284594" cy="350392"/>
              </a:xfrm>
              <a:prstGeom prst="downArrow">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5" name="Rounded Rectangle 28"/>
              <p:cNvSpPr/>
              <p:nvPr/>
            </p:nvSpPr>
            <p:spPr>
              <a:xfrm>
                <a:off x="3298819" y="4864706"/>
                <a:ext cx="2550648" cy="498285"/>
              </a:xfrm>
              <a:prstGeom prst="roundRect">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005A8C"/>
                    </a:solidFill>
                  </a:rPr>
                  <a:t>Recommendation Paper</a:t>
                </a:r>
                <a:endParaRPr lang="en-IE" dirty="0">
                  <a:solidFill>
                    <a:srgbClr val="005A8C"/>
                  </a:solidFill>
                </a:endParaRPr>
              </a:p>
            </p:txBody>
          </p:sp>
          <p:sp>
            <p:nvSpPr>
              <p:cNvPr id="56" name="Rounded Rectangle 29"/>
              <p:cNvSpPr/>
              <p:nvPr/>
            </p:nvSpPr>
            <p:spPr>
              <a:xfrm>
                <a:off x="1034145" y="4756532"/>
                <a:ext cx="1764199" cy="897048"/>
              </a:xfrm>
              <a:prstGeom prst="roundRect">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smtClean="0">
                    <a:solidFill>
                      <a:srgbClr val="005A8C"/>
                    </a:solidFill>
                  </a:rPr>
                  <a:t>TSO</a:t>
                </a:r>
              </a:p>
              <a:p>
                <a:pPr algn="ctr"/>
                <a:r>
                  <a:rPr lang="en-IE" sz="1400" dirty="0" smtClean="0">
                    <a:solidFill>
                      <a:srgbClr val="005A8C"/>
                    </a:solidFill>
                  </a:rPr>
                  <a:t>Business Planning,</a:t>
                </a:r>
              </a:p>
              <a:p>
                <a:pPr algn="ctr"/>
                <a:r>
                  <a:rPr lang="en-IE" sz="1400" dirty="0" smtClean="0">
                    <a:solidFill>
                      <a:srgbClr val="005A8C"/>
                    </a:solidFill>
                  </a:rPr>
                  <a:t>BAU &amp;</a:t>
                </a:r>
                <a:r>
                  <a:rPr lang="en-IE" sz="1400" dirty="0">
                    <a:solidFill>
                      <a:srgbClr val="005A8C"/>
                    </a:solidFill>
                  </a:rPr>
                  <a:t> </a:t>
                </a:r>
                <a:r>
                  <a:rPr lang="en-IE" sz="1400" dirty="0" smtClean="0">
                    <a:solidFill>
                      <a:srgbClr val="005A8C"/>
                    </a:solidFill>
                  </a:rPr>
                  <a:t>QTP  </a:t>
                </a:r>
                <a:endParaRPr lang="en-IE" sz="1400" dirty="0">
                  <a:solidFill>
                    <a:srgbClr val="005A8C"/>
                  </a:solidFill>
                </a:endParaRPr>
              </a:p>
            </p:txBody>
          </p:sp>
          <p:sp>
            <p:nvSpPr>
              <p:cNvPr id="71" name="Rounded Rectangle 30"/>
              <p:cNvSpPr/>
              <p:nvPr/>
            </p:nvSpPr>
            <p:spPr>
              <a:xfrm>
                <a:off x="6451933" y="4756532"/>
                <a:ext cx="1509742" cy="690839"/>
              </a:xfrm>
              <a:prstGeom prst="roundRect">
                <a:avLst/>
              </a:prstGeom>
              <a:noFill/>
              <a:ln>
                <a:solidFill>
                  <a:srgbClr val="157C8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smtClean="0">
                    <a:solidFill>
                      <a:srgbClr val="005A8C"/>
                    </a:solidFill>
                  </a:rPr>
                  <a:t>DSO/DNO Implementation</a:t>
                </a:r>
                <a:endParaRPr lang="en-IE" sz="1400" dirty="0">
                  <a:solidFill>
                    <a:srgbClr val="005A8C"/>
                  </a:solidFill>
                </a:endParaRPr>
              </a:p>
            </p:txBody>
          </p:sp>
          <p:pic>
            <p:nvPicPr>
              <p:cNvPr id="1028" name="Picture 4" descr="Image result for cru">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8473"/>
              <a:stretch/>
            </p:blipFill>
            <p:spPr bwMode="auto">
              <a:xfrm>
                <a:off x="3138196" y="6112325"/>
                <a:ext cx="2250234" cy="6417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6" name="Picture 2" descr="Image result for electricity  regulator ni">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46531" y="6240367"/>
                <a:ext cx="1080151" cy="26525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1" name="Rounded Rectangle 34"/>
              <p:cNvSpPr/>
              <p:nvPr/>
            </p:nvSpPr>
            <p:spPr>
              <a:xfrm>
                <a:off x="3355916" y="5883340"/>
                <a:ext cx="2432169" cy="811374"/>
              </a:xfrm>
              <a:prstGeom prst="roundRect">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IE" sz="1400" dirty="0" smtClean="0">
                    <a:solidFill>
                      <a:srgbClr val="005A8C"/>
                    </a:solidFill>
                  </a:rPr>
                  <a:t>Regulatory Decisions</a:t>
                </a:r>
                <a:endParaRPr lang="en-IE" sz="1400" dirty="0">
                  <a:solidFill>
                    <a:srgbClr val="005A8C"/>
                  </a:solidFill>
                </a:endParaRPr>
              </a:p>
            </p:txBody>
          </p:sp>
          <p:sp>
            <p:nvSpPr>
              <p:cNvPr id="34" name="Left-Right Arrow 35"/>
              <p:cNvSpPr/>
              <p:nvPr/>
            </p:nvSpPr>
            <p:spPr>
              <a:xfrm rot="5400000">
                <a:off x="2554647" y="2104711"/>
                <a:ext cx="415813" cy="280707"/>
              </a:xfrm>
              <a:prstGeom prst="leftRightArrow">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8" name="Curved Down Arrow 45"/>
              <p:cNvSpPr/>
              <p:nvPr/>
            </p:nvSpPr>
            <p:spPr>
              <a:xfrm rot="16200000">
                <a:off x="-662193" y="2474317"/>
                <a:ext cx="2808389" cy="1058915"/>
              </a:xfrm>
              <a:prstGeom prst="curvedDownArrow">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1" name="Rounded Rectangle 48"/>
              <p:cNvSpPr/>
              <p:nvPr/>
            </p:nvSpPr>
            <p:spPr>
              <a:xfrm>
                <a:off x="1341690" y="3867059"/>
                <a:ext cx="6406853" cy="498285"/>
              </a:xfrm>
              <a:prstGeom prst="roundRect">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005A8C"/>
                    </a:solidFill>
                  </a:rPr>
                  <a:t>Consultation</a:t>
                </a:r>
              </a:p>
            </p:txBody>
          </p:sp>
          <p:sp>
            <p:nvSpPr>
              <p:cNvPr id="43" name="Down Arrow 49"/>
              <p:cNvSpPr/>
              <p:nvPr/>
            </p:nvSpPr>
            <p:spPr>
              <a:xfrm>
                <a:off x="5564017" y="3456605"/>
                <a:ext cx="284594" cy="350392"/>
              </a:xfrm>
              <a:prstGeom prst="downArrow">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4" name="Curved Down Arrow 56"/>
              <p:cNvSpPr/>
              <p:nvPr/>
            </p:nvSpPr>
            <p:spPr>
              <a:xfrm rot="5400000">
                <a:off x="7001633" y="2477521"/>
                <a:ext cx="2857133" cy="1191478"/>
              </a:xfrm>
              <a:prstGeom prst="curvedDownArrow">
                <a:avLst/>
              </a:prstGeom>
              <a:noFill/>
              <a:ln>
                <a:solidFill>
                  <a:srgbClr val="157C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7" name="Bent-Up Arrow 57"/>
              <p:cNvSpPr/>
              <p:nvPr/>
            </p:nvSpPr>
            <p:spPr>
              <a:xfrm>
                <a:off x="5854732" y="5617549"/>
                <a:ext cx="1355949" cy="755448"/>
              </a:xfrm>
              <a:prstGeom prst="bentUpArrow">
                <a:avLst/>
              </a:prstGeom>
              <a:ln>
                <a:solidFill>
                  <a:srgbClr val="157C85"/>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dirty="0"/>
              </a:p>
            </p:txBody>
          </p:sp>
          <p:sp>
            <p:nvSpPr>
              <p:cNvPr id="48" name="Bent-Up Arrow 58"/>
              <p:cNvSpPr/>
              <p:nvPr/>
            </p:nvSpPr>
            <p:spPr>
              <a:xfrm flipH="1">
                <a:off x="1719943" y="5686239"/>
                <a:ext cx="1567990" cy="697644"/>
              </a:xfrm>
              <a:prstGeom prst="bentUpArrow">
                <a:avLst/>
              </a:prstGeom>
              <a:ln>
                <a:solidFill>
                  <a:srgbClr val="157C85"/>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E" dirty="0"/>
              </a:p>
            </p:txBody>
          </p:sp>
        </p:grpSp>
      </p:grpSp>
    </p:spTree>
    <p:extLst>
      <p:ext uri="{BB962C8B-B14F-4D97-AF65-F5344CB8AC3E}">
        <p14:creationId xmlns:p14="http://schemas.microsoft.com/office/powerpoint/2010/main" val="12769546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lc="http://schemas.openxmlformats.org/drawingml/2006/lockedCanvas" xmlns:a16="http://schemas.microsoft.com/office/drawing/2014/main" xmlns="" id="{D04173F3-1FC3-4923-84D2-A67249326A69}"/>
              </a:ext>
            </a:extLst>
          </p:cNvPr>
          <p:cNvCxnSpPr>
            <a:cxnSpLocks/>
            <a:endCxn id="26" idx="7"/>
          </p:cNvCxnSpPr>
          <p:nvPr/>
        </p:nvCxnSpPr>
        <p:spPr>
          <a:xfrm flipH="1">
            <a:off x="4867624" y="2227418"/>
            <a:ext cx="474391" cy="58075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lc="http://schemas.openxmlformats.org/drawingml/2006/lockedCanvas" xmlns:a16="http://schemas.microsoft.com/office/drawing/2014/main" xmlns="" id="{D60D1C14-6EDE-4FD2-AE9A-184BD8C4FDE7}"/>
              </a:ext>
            </a:extLst>
          </p:cNvPr>
          <p:cNvCxnSpPr>
            <a:cxnSpLocks/>
            <a:stCxn id="24" idx="2"/>
          </p:cNvCxnSpPr>
          <p:nvPr/>
        </p:nvCxnSpPr>
        <p:spPr>
          <a:xfrm flipH="1" flipV="1">
            <a:off x="5477226" y="2199029"/>
            <a:ext cx="1258666" cy="21463"/>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lc="http://schemas.openxmlformats.org/drawingml/2006/lockedCanvas" xmlns:a16="http://schemas.microsoft.com/office/drawing/2014/main" xmlns="" id="{D9CF6E7C-BDF4-438B-A168-ECB62F0C41DE}"/>
              </a:ext>
            </a:extLst>
          </p:cNvPr>
          <p:cNvCxnSpPr>
            <a:cxnSpLocks/>
          </p:cNvCxnSpPr>
          <p:nvPr/>
        </p:nvCxnSpPr>
        <p:spPr>
          <a:xfrm flipH="1" flipV="1">
            <a:off x="5465467" y="2227418"/>
            <a:ext cx="1180471" cy="110105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lc="http://schemas.openxmlformats.org/drawingml/2006/lockedCanvas" xmlns:a16="http://schemas.microsoft.com/office/drawing/2014/main" xmlns="" id="{58BBD2C9-AA58-4CD0-A91F-CA970D557F09}"/>
              </a:ext>
            </a:extLst>
          </p:cNvPr>
          <p:cNvCxnSpPr>
            <a:cxnSpLocks/>
          </p:cNvCxnSpPr>
          <p:nvPr/>
        </p:nvCxnSpPr>
        <p:spPr>
          <a:xfrm flipV="1">
            <a:off x="6702715" y="2322257"/>
            <a:ext cx="1171540" cy="1006211"/>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lc="http://schemas.openxmlformats.org/drawingml/2006/lockedCanvas" xmlns:a16="http://schemas.microsoft.com/office/drawing/2014/main" xmlns="" id="{19EBEF07-4615-49F5-ACCA-664FFEAFBD55}"/>
              </a:ext>
            </a:extLst>
          </p:cNvPr>
          <p:cNvCxnSpPr>
            <a:cxnSpLocks/>
          </p:cNvCxnSpPr>
          <p:nvPr/>
        </p:nvCxnSpPr>
        <p:spPr>
          <a:xfrm flipV="1">
            <a:off x="5141335" y="4364612"/>
            <a:ext cx="472461" cy="565241"/>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lc="http://schemas.openxmlformats.org/drawingml/2006/lockedCanvas" xmlns:a16="http://schemas.microsoft.com/office/drawing/2014/main" xmlns="" id="{3AB583CD-C62C-4862-9E1D-441C13874E05}"/>
              </a:ext>
            </a:extLst>
          </p:cNvPr>
          <p:cNvCxnSpPr>
            <a:cxnSpLocks/>
          </p:cNvCxnSpPr>
          <p:nvPr/>
        </p:nvCxnSpPr>
        <p:spPr>
          <a:xfrm>
            <a:off x="6818556" y="4373765"/>
            <a:ext cx="881591" cy="133621"/>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lc="http://schemas.openxmlformats.org/drawingml/2006/lockedCanvas" xmlns:a16="http://schemas.microsoft.com/office/drawing/2014/main" xmlns="" id="{5E1D859A-6C3B-418D-B080-FEB011F7EA14}"/>
              </a:ext>
            </a:extLst>
          </p:cNvPr>
          <p:cNvCxnSpPr>
            <a:cxnSpLocks/>
          </p:cNvCxnSpPr>
          <p:nvPr/>
        </p:nvCxnSpPr>
        <p:spPr>
          <a:xfrm>
            <a:off x="6702714" y="3385246"/>
            <a:ext cx="997433" cy="112214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lc="http://schemas.openxmlformats.org/drawingml/2006/lockedCanvas" xmlns:a16="http://schemas.microsoft.com/office/drawing/2014/main" xmlns="" id="{440EAC08-CC33-4DAF-81BF-EFB04AE55195}"/>
              </a:ext>
            </a:extLst>
          </p:cNvPr>
          <p:cNvCxnSpPr>
            <a:cxnSpLocks/>
          </p:cNvCxnSpPr>
          <p:nvPr/>
        </p:nvCxnSpPr>
        <p:spPr>
          <a:xfrm flipV="1">
            <a:off x="5670573" y="3385245"/>
            <a:ext cx="975364" cy="92259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lc="http://schemas.openxmlformats.org/drawingml/2006/lockedCanvas" xmlns:a16="http://schemas.microsoft.com/office/drawing/2014/main" xmlns="" id="{B0416C3E-9335-427D-8C40-E1B12C2BCF04}"/>
              </a:ext>
            </a:extLst>
          </p:cNvPr>
          <p:cNvSpPr/>
          <p:nvPr/>
        </p:nvSpPr>
        <p:spPr>
          <a:xfrm>
            <a:off x="6041313" y="2723844"/>
            <a:ext cx="1266026" cy="1266026"/>
          </a:xfrm>
          <a:prstGeom prst="ellipse">
            <a:avLst/>
          </a:prstGeom>
          <a:solidFill>
            <a:srgbClr val="C8B47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0" name="Oval 19">
            <a:extLst>
              <a:ext uri="{FF2B5EF4-FFF2-40B4-BE49-F238E27FC236}">
                <a16:creationId xmlns:lc="http://schemas.openxmlformats.org/drawingml/2006/lockedCanvas" xmlns:a16="http://schemas.microsoft.com/office/drawing/2014/main" xmlns="" id="{53F2527B-02CB-40D8-82D3-146EE494B7A7}"/>
              </a:ext>
            </a:extLst>
          </p:cNvPr>
          <p:cNvSpPr/>
          <p:nvPr/>
        </p:nvSpPr>
        <p:spPr>
          <a:xfrm>
            <a:off x="7414112" y="1776993"/>
            <a:ext cx="1206012" cy="1167382"/>
          </a:xfrm>
          <a:prstGeom prst="ellipse">
            <a:avLst/>
          </a:prstGeom>
          <a:solidFill>
            <a:srgbClr val="F6A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smtClean="0"/>
              <a:t>TSO/DSO/DNO</a:t>
            </a:r>
            <a:endParaRPr lang="en-US" sz="1200" dirty="0"/>
          </a:p>
        </p:txBody>
      </p:sp>
      <p:sp>
        <p:nvSpPr>
          <p:cNvPr id="21" name="Oval 20">
            <a:extLst>
              <a:ext uri="{FF2B5EF4-FFF2-40B4-BE49-F238E27FC236}">
                <a16:creationId xmlns:lc="http://schemas.openxmlformats.org/drawingml/2006/lockedCanvas" xmlns:a16="http://schemas.microsoft.com/office/drawing/2014/main" xmlns="" id="{6ED2B46F-B467-4398-A5EE-B4385EC75D00}"/>
              </a:ext>
            </a:extLst>
          </p:cNvPr>
          <p:cNvSpPr/>
          <p:nvPr/>
        </p:nvSpPr>
        <p:spPr>
          <a:xfrm>
            <a:off x="4920947" y="4202873"/>
            <a:ext cx="920285" cy="920285"/>
          </a:xfrm>
          <a:prstGeom prst="ellipse">
            <a:avLst/>
          </a:prstGeom>
          <a:solidFill>
            <a:srgbClr val="15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50" dirty="0" smtClean="0"/>
              <a:t>QTP </a:t>
            </a:r>
            <a:endParaRPr lang="en-US" sz="1350" dirty="0"/>
          </a:p>
        </p:txBody>
      </p:sp>
      <p:sp>
        <p:nvSpPr>
          <p:cNvPr id="22" name="Oval 21">
            <a:extLst>
              <a:ext uri="{FF2B5EF4-FFF2-40B4-BE49-F238E27FC236}">
                <a16:creationId xmlns:lc="http://schemas.openxmlformats.org/drawingml/2006/lockedCanvas" xmlns:a16="http://schemas.microsoft.com/office/drawing/2014/main" xmlns="" id="{FDE167FC-38AD-4C5F-9960-D6AC594099ED}"/>
              </a:ext>
            </a:extLst>
          </p:cNvPr>
          <p:cNvSpPr/>
          <p:nvPr/>
        </p:nvSpPr>
        <p:spPr>
          <a:xfrm>
            <a:off x="7405463" y="4212702"/>
            <a:ext cx="1214661" cy="1083198"/>
          </a:xfrm>
          <a:prstGeom prst="ellipse">
            <a:avLst/>
          </a:prstGeom>
          <a:solidFill>
            <a:srgbClr val="7D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50" dirty="0" smtClean="0"/>
              <a:t>Business Planning </a:t>
            </a:r>
            <a:endParaRPr lang="en-US" sz="1350" dirty="0"/>
          </a:p>
        </p:txBody>
      </p:sp>
      <p:sp>
        <p:nvSpPr>
          <p:cNvPr id="24" name="Oval 23">
            <a:extLst>
              <a:ext uri="{FF2B5EF4-FFF2-40B4-BE49-F238E27FC236}">
                <a16:creationId xmlns:lc="http://schemas.openxmlformats.org/drawingml/2006/lockedCanvas" xmlns:a16="http://schemas.microsoft.com/office/drawing/2014/main" xmlns="" id="{6FBE491B-7E8E-4538-874A-39C296ED5BC7}"/>
              </a:ext>
            </a:extLst>
          </p:cNvPr>
          <p:cNvSpPr/>
          <p:nvPr/>
        </p:nvSpPr>
        <p:spPr>
          <a:xfrm>
            <a:off x="6735892" y="2037612"/>
            <a:ext cx="365760" cy="3657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6" name="Oval 25">
            <a:extLst>
              <a:ext uri="{FF2B5EF4-FFF2-40B4-BE49-F238E27FC236}">
                <a16:creationId xmlns:lc="http://schemas.openxmlformats.org/drawingml/2006/lockedCanvas" xmlns:a16="http://schemas.microsoft.com/office/drawing/2014/main" xmlns="" id="{55A75D5D-4D37-4257-8ECE-2EDC2F03F7DD}"/>
              </a:ext>
            </a:extLst>
          </p:cNvPr>
          <p:cNvSpPr/>
          <p:nvPr/>
        </p:nvSpPr>
        <p:spPr>
          <a:xfrm>
            <a:off x="4644427" y="2769882"/>
            <a:ext cx="261491" cy="26149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7" name="Oval 26">
            <a:extLst>
              <a:ext uri="{FF2B5EF4-FFF2-40B4-BE49-F238E27FC236}">
                <a16:creationId xmlns:lc="http://schemas.openxmlformats.org/drawingml/2006/lockedCanvas" xmlns:a16="http://schemas.microsoft.com/office/drawing/2014/main" xmlns="" id="{951C8534-7FE4-4D74-B778-ED64CB5973E5}"/>
              </a:ext>
            </a:extLst>
          </p:cNvPr>
          <p:cNvSpPr/>
          <p:nvPr/>
        </p:nvSpPr>
        <p:spPr>
          <a:xfrm>
            <a:off x="5119599" y="5295900"/>
            <a:ext cx="261491" cy="261491"/>
          </a:xfrm>
          <a:prstGeom prst="ellipse">
            <a:avLst/>
          </a:prstGeom>
          <a:solidFill>
            <a:srgbClr val="15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9" name="Oval 28">
            <a:extLst>
              <a:ext uri="{FF2B5EF4-FFF2-40B4-BE49-F238E27FC236}">
                <a16:creationId xmlns:lc="http://schemas.openxmlformats.org/drawingml/2006/lockedCanvas" xmlns:a16="http://schemas.microsoft.com/office/drawing/2014/main" xmlns="" id="{D3D35446-3C7C-4A6A-8743-69DB87E29313}"/>
              </a:ext>
            </a:extLst>
          </p:cNvPr>
          <p:cNvSpPr/>
          <p:nvPr/>
        </p:nvSpPr>
        <p:spPr>
          <a:xfrm>
            <a:off x="6484395" y="4117148"/>
            <a:ext cx="774955" cy="711070"/>
          </a:xfrm>
          <a:prstGeom prst="ellipse">
            <a:avLst/>
          </a:prstGeom>
          <a:solidFill>
            <a:srgbClr val="7D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50" dirty="0" smtClean="0"/>
              <a:t>BAU</a:t>
            </a:r>
            <a:endParaRPr lang="en-US" sz="1350" dirty="0"/>
          </a:p>
        </p:txBody>
      </p:sp>
      <p:sp>
        <p:nvSpPr>
          <p:cNvPr id="34" name="Rectangle 33">
            <a:extLst>
              <a:ext uri="{FF2B5EF4-FFF2-40B4-BE49-F238E27FC236}">
                <a16:creationId xmlns:lc="http://schemas.openxmlformats.org/drawingml/2006/lockedCanvas" xmlns:a16="http://schemas.microsoft.com/office/drawing/2014/main" xmlns="" id="{93922B10-4FED-4609-BAB1-E275A5A0F908}"/>
              </a:ext>
            </a:extLst>
          </p:cNvPr>
          <p:cNvSpPr/>
          <p:nvPr/>
        </p:nvSpPr>
        <p:spPr>
          <a:xfrm>
            <a:off x="202677" y="1510490"/>
            <a:ext cx="4779524" cy="4996752"/>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90000"/>
              </a:lnSpc>
              <a:buClr>
                <a:srgbClr val="4BB13E"/>
              </a:buClr>
              <a:buSzPct val="80000"/>
              <a:buFont typeface="Wingdings" panose="05000000000000000000" pitchFamily="2" charset="2"/>
              <a:buChar char="ü"/>
            </a:pPr>
            <a:r>
              <a:rPr lang="en-GB" dirty="0"/>
              <a:t>Engage Industry, Regulators and Network Operators to address</a:t>
            </a:r>
            <a:r>
              <a:rPr lang="en-IE" dirty="0"/>
              <a:t> technical, policy regulatory and commercial issues effecting integration of renewables.</a:t>
            </a:r>
          </a:p>
          <a:p>
            <a:pPr marL="285750" indent="-285750">
              <a:lnSpc>
                <a:spcPct val="90000"/>
              </a:lnSpc>
              <a:buClr>
                <a:srgbClr val="4BB13E"/>
              </a:buClr>
              <a:buSzPct val="80000"/>
              <a:buFont typeface="Wingdings" panose="05000000000000000000" pitchFamily="2" charset="2"/>
              <a:buChar char="ü"/>
            </a:pPr>
            <a:endParaRPr lang="en-GB" dirty="0"/>
          </a:p>
          <a:p>
            <a:pPr marL="285750" indent="-285750">
              <a:lnSpc>
                <a:spcPct val="90000"/>
              </a:lnSpc>
              <a:buClr>
                <a:srgbClr val="4BB13E"/>
              </a:buClr>
              <a:buSzPct val="80000"/>
              <a:buFont typeface="Wingdings" panose="05000000000000000000" pitchFamily="2" charset="2"/>
              <a:buChar char="ü"/>
            </a:pPr>
            <a:r>
              <a:rPr lang="en-GB" dirty="0"/>
              <a:t>Inform scope development of future Qualification Trials</a:t>
            </a:r>
          </a:p>
          <a:p>
            <a:pPr marL="285750" indent="-285750">
              <a:lnSpc>
                <a:spcPct val="90000"/>
              </a:lnSpc>
              <a:buClr>
                <a:srgbClr val="4BB13E"/>
              </a:buClr>
              <a:buSzPct val="80000"/>
              <a:buFont typeface="Wingdings" panose="05000000000000000000" pitchFamily="2" charset="2"/>
              <a:buChar char="ü"/>
            </a:pPr>
            <a:endParaRPr lang="en-GB" dirty="0"/>
          </a:p>
          <a:p>
            <a:pPr marL="285750" indent="-285750">
              <a:lnSpc>
                <a:spcPct val="90000"/>
              </a:lnSpc>
              <a:buClr>
                <a:srgbClr val="4BB13E"/>
              </a:buClr>
              <a:buSzPct val="80000"/>
              <a:buFont typeface="Wingdings" panose="05000000000000000000" pitchFamily="2" charset="2"/>
              <a:buChar char="ü"/>
            </a:pPr>
            <a:r>
              <a:rPr lang="en-GB" dirty="0"/>
              <a:t>Inform solution development and implementation within EirGrid and SONI</a:t>
            </a:r>
          </a:p>
          <a:p>
            <a:pPr marL="285750" indent="-285750">
              <a:lnSpc>
                <a:spcPct val="90000"/>
              </a:lnSpc>
              <a:buClr>
                <a:srgbClr val="4BB13E"/>
              </a:buClr>
              <a:buSzPct val="80000"/>
              <a:buFont typeface="Wingdings" panose="05000000000000000000" pitchFamily="2" charset="2"/>
              <a:buChar char="ü"/>
            </a:pPr>
            <a:endParaRPr lang="en-GB" dirty="0"/>
          </a:p>
          <a:p>
            <a:pPr marL="285750" indent="-285750">
              <a:lnSpc>
                <a:spcPct val="90000"/>
              </a:lnSpc>
              <a:buClr>
                <a:srgbClr val="4BB13E"/>
              </a:buClr>
              <a:buSzPct val="80000"/>
              <a:buFont typeface="Wingdings" panose="05000000000000000000" pitchFamily="2" charset="2"/>
              <a:buChar char="ü"/>
            </a:pPr>
            <a:r>
              <a:rPr lang="en-GB" dirty="0"/>
              <a:t>Input to Business Planning Process &amp; Business as usual </a:t>
            </a:r>
          </a:p>
          <a:p>
            <a:pPr marL="285750" indent="-285750">
              <a:lnSpc>
                <a:spcPct val="90000"/>
              </a:lnSpc>
              <a:buClr>
                <a:srgbClr val="4BB13E"/>
              </a:buClr>
              <a:buSzPct val="80000"/>
              <a:buFont typeface="Wingdings" panose="05000000000000000000" pitchFamily="2" charset="2"/>
              <a:buChar char="ü"/>
            </a:pPr>
            <a:endParaRPr lang="en-GB" dirty="0"/>
          </a:p>
          <a:p>
            <a:pPr marL="285750" indent="-285750">
              <a:lnSpc>
                <a:spcPct val="90000"/>
              </a:lnSpc>
              <a:buClr>
                <a:srgbClr val="4BB13E"/>
              </a:buClr>
              <a:buSzPct val="80000"/>
              <a:buFont typeface="Wingdings" panose="05000000000000000000" pitchFamily="2" charset="2"/>
              <a:buChar char="ü"/>
            </a:pPr>
            <a:r>
              <a:rPr lang="en-IE" dirty="0"/>
              <a:t>Collaborate with DSO/DNO on specific challenges</a:t>
            </a:r>
          </a:p>
          <a:p>
            <a:r>
              <a:rPr lang="en-IE" dirty="0"/>
              <a:t> </a:t>
            </a:r>
          </a:p>
          <a:p>
            <a:endParaRPr lang="en-GB" sz="1400" dirty="0" smtClean="0"/>
          </a:p>
          <a:p>
            <a:pPr algn="just"/>
            <a:endParaRPr lang="en-GB" sz="1400" dirty="0"/>
          </a:p>
          <a:p>
            <a:pPr algn="just"/>
            <a:endParaRPr lang="en-US" sz="1350" dirty="0"/>
          </a:p>
        </p:txBody>
      </p:sp>
      <p:sp>
        <p:nvSpPr>
          <p:cNvPr id="37" name="Freeform 36">
            <a:extLst>
              <a:ext uri="{FF2B5EF4-FFF2-40B4-BE49-F238E27FC236}">
                <a16:creationId xmlns:lc="http://schemas.openxmlformats.org/drawingml/2006/lockedCanvas" xmlns:a16="http://schemas.microsoft.com/office/drawing/2014/main" xmlns="" id="{97CC6647-A652-44C0-B144-3DCA50F74DCA}"/>
              </a:ext>
            </a:extLst>
          </p:cNvPr>
          <p:cNvSpPr/>
          <p:nvPr/>
        </p:nvSpPr>
        <p:spPr>
          <a:xfrm>
            <a:off x="6330835" y="3043352"/>
            <a:ext cx="700006" cy="653875"/>
          </a:xfrm>
          <a:custGeom>
            <a:avLst/>
            <a:gdLst>
              <a:gd name="connsiteX0" fmla="*/ 169590 w 540885"/>
              <a:gd name="connsiteY0" fmla="*/ 270443 h 504826"/>
              <a:gd name="connsiteX1" fmla="*/ 181704 w 540885"/>
              <a:gd name="connsiteY1" fmla="*/ 276500 h 504826"/>
              <a:gd name="connsiteX2" fmla="*/ 202269 w 540885"/>
              <a:gd name="connsiteY2" fmla="*/ 290022 h 504826"/>
              <a:gd name="connsiteX3" fmla="*/ 232412 w 540885"/>
              <a:gd name="connsiteY3" fmla="*/ 303544 h 504826"/>
              <a:gd name="connsiteX4" fmla="*/ 270443 w 540885"/>
              <a:gd name="connsiteY4" fmla="*/ 309601 h 504826"/>
              <a:gd name="connsiteX5" fmla="*/ 308473 w 540885"/>
              <a:gd name="connsiteY5" fmla="*/ 303544 h 504826"/>
              <a:gd name="connsiteX6" fmla="*/ 338617 w 540885"/>
              <a:gd name="connsiteY6" fmla="*/ 290022 h 504826"/>
              <a:gd name="connsiteX7" fmla="*/ 359181 w 540885"/>
              <a:gd name="connsiteY7" fmla="*/ 276500 h 504826"/>
              <a:gd name="connsiteX8" fmla="*/ 371295 w 540885"/>
              <a:gd name="connsiteY8" fmla="*/ 270443 h 504826"/>
              <a:gd name="connsiteX9" fmla="*/ 402705 w 540885"/>
              <a:gd name="connsiteY9" fmla="*/ 276077 h 504826"/>
              <a:gd name="connsiteX10" fmla="*/ 426792 w 540885"/>
              <a:gd name="connsiteY10" fmla="*/ 291149 h 504826"/>
              <a:gd name="connsiteX11" fmla="*/ 444258 w 540885"/>
              <a:gd name="connsiteY11" fmla="*/ 313967 h 504826"/>
              <a:gd name="connsiteX12" fmla="*/ 456371 w 540885"/>
              <a:gd name="connsiteY12" fmla="*/ 341434 h 504826"/>
              <a:gd name="connsiteX13" fmla="*/ 463837 w 540885"/>
              <a:gd name="connsiteY13" fmla="*/ 372000 h 504826"/>
              <a:gd name="connsiteX14" fmla="*/ 467781 w 540885"/>
              <a:gd name="connsiteY14" fmla="*/ 402706 h 504826"/>
              <a:gd name="connsiteX15" fmla="*/ 468767 w 540885"/>
              <a:gd name="connsiteY15" fmla="*/ 431863 h 504826"/>
              <a:gd name="connsiteX16" fmla="*/ 448202 w 540885"/>
              <a:gd name="connsiteY16" fmla="*/ 485247 h 504826"/>
              <a:gd name="connsiteX17" fmla="*/ 393550 w 540885"/>
              <a:gd name="connsiteY17" fmla="*/ 504826 h 504826"/>
              <a:gd name="connsiteX18" fmla="*/ 147335 w 540885"/>
              <a:gd name="connsiteY18" fmla="*/ 504826 h 504826"/>
              <a:gd name="connsiteX19" fmla="*/ 92683 w 540885"/>
              <a:gd name="connsiteY19" fmla="*/ 485247 h 504826"/>
              <a:gd name="connsiteX20" fmla="*/ 72118 w 540885"/>
              <a:gd name="connsiteY20" fmla="*/ 431863 h 504826"/>
              <a:gd name="connsiteX21" fmla="*/ 73104 w 540885"/>
              <a:gd name="connsiteY21" fmla="*/ 402706 h 504826"/>
              <a:gd name="connsiteX22" fmla="*/ 77049 w 540885"/>
              <a:gd name="connsiteY22" fmla="*/ 372000 h 504826"/>
              <a:gd name="connsiteX23" fmla="*/ 84514 w 540885"/>
              <a:gd name="connsiteY23" fmla="*/ 341434 h 504826"/>
              <a:gd name="connsiteX24" fmla="*/ 96628 w 540885"/>
              <a:gd name="connsiteY24" fmla="*/ 313967 h 504826"/>
              <a:gd name="connsiteX25" fmla="*/ 114093 w 540885"/>
              <a:gd name="connsiteY25" fmla="*/ 291149 h 504826"/>
              <a:gd name="connsiteX26" fmla="*/ 138180 w 540885"/>
              <a:gd name="connsiteY26" fmla="*/ 276077 h 504826"/>
              <a:gd name="connsiteX27" fmla="*/ 169590 w 540885"/>
              <a:gd name="connsiteY27" fmla="*/ 270443 h 504826"/>
              <a:gd name="connsiteX28" fmla="*/ 505953 w 540885"/>
              <a:gd name="connsiteY28" fmla="*/ 144237 h 504826"/>
              <a:gd name="connsiteX29" fmla="*/ 540885 w 540885"/>
              <a:gd name="connsiteY29" fmla="*/ 243680 h 504826"/>
              <a:gd name="connsiteX30" fmla="*/ 525109 w 540885"/>
              <a:gd name="connsiteY30" fmla="*/ 277063 h 504826"/>
              <a:gd name="connsiteX31" fmla="*/ 486233 w 540885"/>
              <a:gd name="connsiteY31" fmla="*/ 288472 h 504826"/>
              <a:gd name="connsiteX32" fmla="*/ 448484 w 540885"/>
              <a:gd name="connsiteY32" fmla="*/ 288472 h 504826"/>
              <a:gd name="connsiteX33" fmla="*/ 373830 w 540885"/>
              <a:gd name="connsiteY33" fmla="*/ 252413 h 504826"/>
              <a:gd name="connsiteX34" fmla="*/ 396649 w 540885"/>
              <a:gd name="connsiteY34" fmla="*/ 180296 h 504826"/>
              <a:gd name="connsiteX35" fmla="*/ 395240 w 540885"/>
              <a:gd name="connsiteY35" fmla="*/ 161703 h 504826"/>
              <a:gd name="connsiteX36" fmla="*/ 432708 w 540885"/>
              <a:gd name="connsiteY36" fmla="*/ 168182 h 504826"/>
              <a:gd name="connsiteX37" fmla="*/ 466231 w 540885"/>
              <a:gd name="connsiteY37" fmla="*/ 162125 h 504826"/>
              <a:gd name="connsiteX38" fmla="*/ 493698 w 540885"/>
              <a:gd name="connsiteY38" fmla="*/ 150153 h 504826"/>
              <a:gd name="connsiteX39" fmla="*/ 505953 w 540885"/>
              <a:gd name="connsiteY39" fmla="*/ 144237 h 504826"/>
              <a:gd name="connsiteX40" fmla="*/ 34932 w 540885"/>
              <a:gd name="connsiteY40" fmla="*/ 144237 h 504826"/>
              <a:gd name="connsiteX41" fmla="*/ 47187 w 540885"/>
              <a:gd name="connsiteY41" fmla="*/ 150153 h 504826"/>
              <a:gd name="connsiteX42" fmla="*/ 74653 w 540885"/>
              <a:gd name="connsiteY42" fmla="*/ 162125 h 504826"/>
              <a:gd name="connsiteX43" fmla="*/ 108176 w 540885"/>
              <a:gd name="connsiteY43" fmla="*/ 168182 h 504826"/>
              <a:gd name="connsiteX44" fmla="*/ 145644 w 540885"/>
              <a:gd name="connsiteY44" fmla="*/ 161703 h 504826"/>
              <a:gd name="connsiteX45" fmla="*/ 144235 w 540885"/>
              <a:gd name="connsiteY45" fmla="*/ 180296 h 504826"/>
              <a:gd name="connsiteX46" fmla="*/ 167054 w 540885"/>
              <a:gd name="connsiteY46" fmla="*/ 252413 h 504826"/>
              <a:gd name="connsiteX47" fmla="*/ 92401 w 540885"/>
              <a:gd name="connsiteY47" fmla="*/ 288472 h 504826"/>
              <a:gd name="connsiteX48" fmla="*/ 54652 w 540885"/>
              <a:gd name="connsiteY48" fmla="*/ 288472 h 504826"/>
              <a:gd name="connsiteX49" fmla="*/ 15776 w 540885"/>
              <a:gd name="connsiteY49" fmla="*/ 277063 h 504826"/>
              <a:gd name="connsiteX50" fmla="*/ 0 w 540885"/>
              <a:gd name="connsiteY50" fmla="*/ 243680 h 504826"/>
              <a:gd name="connsiteX51" fmla="*/ 34932 w 540885"/>
              <a:gd name="connsiteY51" fmla="*/ 144237 h 504826"/>
              <a:gd name="connsiteX52" fmla="*/ 270442 w 540885"/>
              <a:gd name="connsiteY52" fmla="*/ 72119 h 504826"/>
              <a:gd name="connsiteX53" fmla="*/ 346926 w 540885"/>
              <a:gd name="connsiteY53" fmla="*/ 103811 h 504826"/>
              <a:gd name="connsiteX54" fmla="*/ 378619 w 540885"/>
              <a:gd name="connsiteY54" fmla="*/ 180296 h 504826"/>
              <a:gd name="connsiteX55" fmla="*/ 346926 w 540885"/>
              <a:gd name="connsiteY55" fmla="*/ 256780 h 504826"/>
              <a:gd name="connsiteX56" fmla="*/ 270442 w 540885"/>
              <a:gd name="connsiteY56" fmla="*/ 288472 h 504826"/>
              <a:gd name="connsiteX57" fmla="*/ 193957 w 540885"/>
              <a:gd name="connsiteY57" fmla="*/ 256780 h 504826"/>
              <a:gd name="connsiteX58" fmla="*/ 162265 w 540885"/>
              <a:gd name="connsiteY58" fmla="*/ 180296 h 504826"/>
              <a:gd name="connsiteX59" fmla="*/ 193957 w 540885"/>
              <a:gd name="connsiteY59" fmla="*/ 103811 h 504826"/>
              <a:gd name="connsiteX60" fmla="*/ 270442 w 540885"/>
              <a:gd name="connsiteY60" fmla="*/ 72119 h 504826"/>
              <a:gd name="connsiteX61" fmla="*/ 432707 w 540885"/>
              <a:gd name="connsiteY61" fmla="*/ 0 h 504826"/>
              <a:gd name="connsiteX62" fmla="*/ 483697 w 540885"/>
              <a:gd name="connsiteY62" fmla="*/ 21128 h 504826"/>
              <a:gd name="connsiteX63" fmla="*/ 504825 w 540885"/>
              <a:gd name="connsiteY63" fmla="*/ 72118 h 504826"/>
              <a:gd name="connsiteX64" fmla="*/ 483697 w 540885"/>
              <a:gd name="connsiteY64" fmla="*/ 123108 h 504826"/>
              <a:gd name="connsiteX65" fmla="*/ 432707 w 540885"/>
              <a:gd name="connsiteY65" fmla="*/ 144236 h 504826"/>
              <a:gd name="connsiteX66" fmla="*/ 381717 w 540885"/>
              <a:gd name="connsiteY66" fmla="*/ 123108 h 504826"/>
              <a:gd name="connsiteX67" fmla="*/ 360589 w 540885"/>
              <a:gd name="connsiteY67" fmla="*/ 72118 h 504826"/>
              <a:gd name="connsiteX68" fmla="*/ 381717 w 540885"/>
              <a:gd name="connsiteY68" fmla="*/ 21128 h 504826"/>
              <a:gd name="connsiteX69" fmla="*/ 432707 w 540885"/>
              <a:gd name="connsiteY69" fmla="*/ 0 h 504826"/>
              <a:gd name="connsiteX70" fmla="*/ 108176 w 540885"/>
              <a:gd name="connsiteY70" fmla="*/ 0 h 504826"/>
              <a:gd name="connsiteX71" fmla="*/ 159167 w 540885"/>
              <a:gd name="connsiteY71" fmla="*/ 21128 h 504826"/>
              <a:gd name="connsiteX72" fmla="*/ 180295 w 540885"/>
              <a:gd name="connsiteY72" fmla="*/ 72118 h 504826"/>
              <a:gd name="connsiteX73" fmla="*/ 159167 w 540885"/>
              <a:gd name="connsiteY73" fmla="*/ 123108 h 504826"/>
              <a:gd name="connsiteX74" fmla="*/ 108176 w 540885"/>
              <a:gd name="connsiteY74" fmla="*/ 144236 h 504826"/>
              <a:gd name="connsiteX75" fmla="*/ 57187 w 540885"/>
              <a:gd name="connsiteY75" fmla="*/ 123108 h 504826"/>
              <a:gd name="connsiteX76" fmla="*/ 36059 w 540885"/>
              <a:gd name="connsiteY76" fmla="*/ 72118 h 504826"/>
              <a:gd name="connsiteX77" fmla="*/ 57187 w 540885"/>
              <a:gd name="connsiteY77" fmla="*/ 21128 h 504826"/>
              <a:gd name="connsiteX78" fmla="*/ 108176 w 540885"/>
              <a:gd name="connsiteY78" fmla="*/ 0 h 50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0885" h="504826">
                <a:moveTo>
                  <a:pt x="169590" y="270443"/>
                </a:moveTo>
                <a:cubicBezTo>
                  <a:pt x="171469" y="270443"/>
                  <a:pt x="175506" y="272462"/>
                  <a:pt x="181704" y="276500"/>
                </a:cubicBezTo>
                <a:cubicBezTo>
                  <a:pt x="187902" y="280538"/>
                  <a:pt x="194757" y="285045"/>
                  <a:pt x="202269" y="290022"/>
                </a:cubicBezTo>
                <a:cubicBezTo>
                  <a:pt x="209781" y="294999"/>
                  <a:pt x="219829" y="299506"/>
                  <a:pt x="232412" y="303544"/>
                </a:cubicBezTo>
                <a:cubicBezTo>
                  <a:pt x="244995" y="307582"/>
                  <a:pt x="257673" y="309601"/>
                  <a:pt x="270443" y="309601"/>
                </a:cubicBezTo>
                <a:cubicBezTo>
                  <a:pt x="283214" y="309601"/>
                  <a:pt x="295891" y="307582"/>
                  <a:pt x="308473" y="303544"/>
                </a:cubicBezTo>
                <a:cubicBezTo>
                  <a:pt x="321057" y="299506"/>
                  <a:pt x="331105" y="294999"/>
                  <a:pt x="338617" y="290022"/>
                </a:cubicBezTo>
                <a:cubicBezTo>
                  <a:pt x="346129" y="285045"/>
                  <a:pt x="352983" y="280538"/>
                  <a:pt x="359181" y="276500"/>
                </a:cubicBezTo>
                <a:cubicBezTo>
                  <a:pt x="365379" y="272462"/>
                  <a:pt x="369418" y="270443"/>
                  <a:pt x="371295" y="270443"/>
                </a:cubicBezTo>
                <a:cubicBezTo>
                  <a:pt x="382751" y="270443"/>
                  <a:pt x="393222" y="272321"/>
                  <a:pt x="402705" y="276077"/>
                </a:cubicBezTo>
                <a:cubicBezTo>
                  <a:pt x="412191" y="279833"/>
                  <a:pt x="420218" y="284857"/>
                  <a:pt x="426792" y="291149"/>
                </a:cubicBezTo>
                <a:cubicBezTo>
                  <a:pt x="433365" y="297440"/>
                  <a:pt x="439187" y="305046"/>
                  <a:pt x="444258" y="313967"/>
                </a:cubicBezTo>
                <a:cubicBezTo>
                  <a:pt x="449329" y="322888"/>
                  <a:pt x="453367" y="332044"/>
                  <a:pt x="456371" y="341434"/>
                </a:cubicBezTo>
                <a:cubicBezTo>
                  <a:pt x="459376" y="350824"/>
                  <a:pt x="461865" y="361013"/>
                  <a:pt x="463837" y="372000"/>
                </a:cubicBezTo>
                <a:cubicBezTo>
                  <a:pt x="465809" y="382986"/>
                  <a:pt x="467124" y="393222"/>
                  <a:pt x="467781" y="402706"/>
                </a:cubicBezTo>
                <a:cubicBezTo>
                  <a:pt x="468438" y="412190"/>
                  <a:pt x="468767" y="421909"/>
                  <a:pt x="468767" y="431863"/>
                </a:cubicBezTo>
                <a:cubicBezTo>
                  <a:pt x="468767" y="454400"/>
                  <a:pt x="461912" y="472195"/>
                  <a:pt x="448202" y="485247"/>
                </a:cubicBezTo>
                <a:cubicBezTo>
                  <a:pt x="434492" y="498300"/>
                  <a:pt x="416275" y="504826"/>
                  <a:pt x="393550" y="504826"/>
                </a:cubicBezTo>
                <a:lnTo>
                  <a:pt x="147335" y="504826"/>
                </a:lnTo>
                <a:cubicBezTo>
                  <a:pt x="124611" y="504826"/>
                  <a:pt x="106393" y="498300"/>
                  <a:pt x="92683" y="485247"/>
                </a:cubicBezTo>
                <a:cubicBezTo>
                  <a:pt x="78974" y="472195"/>
                  <a:pt x="72118" y="454400"/>
                  <a:pt x="72118" y="431863"/>
                </a:cubicBezTo>
                <a:cubicBezTo>
                  <a:pt x="72118" y="421909"/>
                  <a:pt x="72447" y="412190"/>
                  <a:pt x="73104" y="402706"/>
                </a:cubicBezTo>
                <a:cubicBezTo>
                  <a:pt x="73761" y="393222"/>
                  <a:pt x="75077" y="382986"/>
                  <a:pt x="77049" y="372000"/>
                </a:cubicBezTo>
                <a:cubicBezTo>
                  <a:pt x="79021" y="361013"/>
                  <a:pt x="81510" y="350824"/>
                  <a:pt x="84514" y="341434"/>
                </a:cubicBezTo>
                <a:cubicBezTo>
                  <a:pt x="87519" y="332044"/>
                  <a:pt x="91556" y="322888"/>
                  <a:pt x="96628" y="313967"/>
                </a:cubicBezTo>
                <a:cubicBezTo>
                  <a:pt x="101698" y="305046"/>
                  <a:pt x="107521" y="297440"/>
                  <a:pt x="114093" y="291149"/>
                </a:cubicBezTo>
                <a:cubicBezTo>
                  <a:pt x="120667" y="284857"/>
                  <a:pt x="128696" y="279833"/>
                  <a:pt x="138180" y="276077"/>
                </a:cubicBezTo>
                <a:cubicBezTo>
                  <a:pt x="147664" y="272321"/>
                  <a:pt x="158135" y="270443"/>
                  <a:pt x="169590" y="270443"/>
                </a:cubicBezTo>
                <a:close/>
                <a:moveTo>
                  <a:pt x="505953" y="144237"/>
                </a:moveTo>
                <a:cubicBezTo>
                  <a:pt x="529241" y="144237"/>
                  <a:pt x="540885" y="177385"/>
                  <a:pt x="540885" y="243680"/>
                </a:cubicBezTo>
                <a:cubicBezTo>
                  <a:pt x="540885" y="258329"/>
                  <a:pt x="535626" y="269457"/>
                  <a:pt x="525109" y="277063"/>
                </a:cubicBezTo>
                <a:cubicBezTo>
                  <a:pt x="514592" y="284669"/>
                  <a:pt x="501634" y="288472"/>
                  <a:pt x="486233" y="288472"/>
                </a:cubicBezTo>
                <a:lnTo>
                  <a:pt x="448484" y="288472"/>
                </a:lnTo>
                <a:cubicBezTo>
                  <a:pt x="429140" y="265372"/>
                  <a:pt x="404256" y="253353"/>
                  <a:pt x="373830" y="252413"/>
                </a:cubicBezTo>
                <a:cubicBezTo>
                  <a:pt x="389043" y="230440"/>
                  <a:pt x="396649" y="206401"/>
                  <a:pt x="396649" y="180296"/>
                </a:cubicBezTo>
                <a:cubicBezTo>
                  <a:pt x="396649" y="174849"/>
                  <a:pt x="396179" y="168652"/>
                  <a:pt x="395240" y="161703"/>
                </a:cubicBezTo>
                <a:cubicBezTo>
                  <a:pt x="407636" y="166022"/>
                  <a:pt x="420125" y="168182"/>
                  <a:pt x="432708" y="168182"/>
                </a:cubicBezTo>
                <a:cubicBezTo>
                  <a:pt x="443789" y="168182"/>
                  <a:pt x="454964" y="166163"/>
                  <a:pt x="466231" y="162125"/>
                </a:cubicBezTo>
                <a:cubicBezTo>
                  <a:pt x="477500" y="158087"/>
                  <a:pt x="486655" y="154097"/>
                  <a:pt x="493698" y="150153"/>
                </a:cubicBezTo>
                <a:cubicBezTo>
                  <a:pt x="500742" y="146209"/>
                  <a:pt x="504826" y="144237"/>
                  <a:pt x="505953" y="144237"/>
                </a:cubicBezTo>
                <a:close/>
                <a:moveTo>
                  <a:pt x="34932" y="144237"/>
                </a:moveTo>
                <a:cubicBezTo>
                  <a:pt x="36059" y="144237"/>
                  <a:pt x="40144" y="146209"/>
                  <a:pt x="47187" y="150153"/>
                </a:cubicBezTo>
                <a:cubicBezTo>
                  <a:pt x="54229" y="154097"/>
                  <a:pt x="63384" y="158087"/>
                  <a:pt x="74653" y="162125"/>
                </a:cubicBezTo>
                <a:cubicBezTo>
                  <a:pt x="85921" y="166163"/>
                  <a:pt x="97096" y="168182"/>
                  <a:pt x="108176" y="168182"/>
                </a:cubicBezTo>
                <a:cubicBezTo>
                  <a:pt x="120760" y="168182"/>
                  <a:pt x="133249" y="166022"/>
                  <a:pt x="145644" y="161703"/>
                </a:cubicBezTo>
                <a:cubicBezTo>
                  <a:pt x="144705" y="168652"/>
                  <a:pt x="144235" y="174849"/>
                  <a:pt x="144235" y="180296"/>
                </a:cubicBezTo>
                <a:cubicBezTo>
                  <a:pt x="144235" y="206401"/>
                  <a:pt x="151841" y="230440"/>
                  <a:pt x="167054" y="252413"/>
                </a:cubicBezTo>
                <a:cubicBezTo>
                  <a:pt x="136630" y="253353"/>
                  <a:pt x="111745" y="265372"/>
                  <a:pt x="92401" y="288472"/>
                </a:cubicBezTo>
                <a:lnTo>
                  <a:pt x="54652" y="288472"/>
                </a:lnTo>
                <a:cubicBezTo>
                  <a:pt x="39251" y="288472"/>
                  <a:pt x="26293" y="284669"/>
                  <a:pt x="15776" y="277063"/>
                </a:cubicBezTo>
                <a:cubicBezTo>
                  <a:pt x="5259" y="269457"/>
                  <a:pt x="0" y="258329"/>
                  <a:pt x="0" y="243680"/>
                </a:cubicBezTo>
                <a:cubicBezTo>
                  <a:pt x="0" y="177385"/>
                  <a:pt x="11644" y="144237"/>
                  <a:pt x="34932" y="144237"/>
                </a:cubicBezTo>
                <a:close/>
                <a:moveTo>
                  <a:pt x="270442" y="72119"/>
                </a:moveTo>
                <a:cubicBezTo>
                  <a:pt x="300303" y="72119"/>
                  <a:pt x="325799" y="82683"/>
                  <a:pt x="346926" y="103811"/>
                </a:cubicBezTo>
                <a:cubicBezTo>
                  <a:pt x="368054" y="124940"/>
                  <a:pt x="378619" y="150434"/>
                  <a:pt x="378619" y="180296"/>
                </a:cubicBezTo>
                <a:cubicBezTo>
                  <a:pt x="378619" y="210157"/>
                  <a:pt x="368054" y="235652"/>
                  <a:pt x="346926" y="256780"/>
                </a:cubicBezTo>
                <a:cubicBezTo>
                  <a:pt x="325799" y="277908"/>
                  <a:pt x="300303" y="288472"/>
                  <a:pt x="270442" y="288472"/>
                </a:cubicBezTo>
                <a:cubicBezTo>
                  <a:pt x="240580" y="288472"/>
                  <a:pt x="215085" y="277908"/>
                  <a:pt x="193957" y="256780"/>
                </a:cubicBezTo>
                <a:cubicBezTo>
                  <a:pt x="172829" y="235652"/>
                  <a:pt x="162265" y="210157"/>
                  <a:pt x="162265" y="180296"/>
                </a:cubicBezTo>
                <a:cubicBezTo>
                  <a:pt x="162265" y="150434"/>
                  <a:pt x="172829" y="124940"/>
                  <a:pt x="193957" y="103811"/>
                </a:cubicBezTo>
                <a:cubicBezTo>
                  <a:pt x="215085" y="82683"/>
                  <a:pt x="240580" y="72119"/>
                  <a:pt x="270442" y="72119"/>
                </a:cubicBezTo>
                <a:close/>
                <a:moveTo>
                  <a:pt x="432707" y="0"/>
                </a:moveTo>
                <a:cubicBezTo>
                  <a:pt x="452615" y="0"/>
                  <a:pt x="469611" y="7043"/>
                  <a:pt x="483697" y="21128"/>
                </a:cubicBezTo>
                <a:cubicBezTo>
                  <a:pt x="497783" y="35214"/>
                  <a:pt x="504825" y="52210"/>
                  <a:pt x="504825" y="72118"/>
                </a:cubicBezTo>
                <a:cubicBezTo>
                  <a:pt x="504825" y="92025"/>
                  <a:pt x="497783" y="109022"/>
                  <a:pt x="483697" y="123108"/>
                </a:cubicBezTo>
                <a:cubicBezTo>
                  <a:pt x="469611" y="137193"/>
                  <a:pt x="452615" y="144236"/>
                  <a:pt x="432707" y="144236"/>
                </a:cubicBezTo>
                <a:cubicBezTo>
                  <a:pt x="412800" y="144236"/>
                  <a:pt x="395803" y="137193"/>
                  <a:pt x="381717" y="123108"/>
                </a:cubicBezTo>
                <a:cubicBezTo>
                  <a:pt x="367632" y="109022"/>
                  <a:pt x="360589" y="92025"/>
                  <a:pt x="360589" y="72118"/>
                </a:cubicBezTo>
                <a:cubicBezTo>
                  <a:pt x="360589" y="52210"/>
                  <a:pt x="367632" y="35214"/>
                  <a:pt x="381717" y="21128"/>
                </a:cubicBezTo>
                <a:cubicBezTo>
                  <a:pt x="395803" y="7043"/>
                  <a:pt x="412800" y="0"/>
                  <a:pt x="432707" y="0"/>
                </a:cubicBezTo>
                <a:close/>
                <a:moveTo>
                  <a:pt x="108176" y="0"/>
                </a:moveTo>
                <a:cubicBezTo>
                  <a:pt x="128085" y="0"/>
                  <a:pt x="145080" y="7043"/>
                  <a:pt x="159167" y="21128"/>
                </a:cubicBezTo>
                <a:cubicBezTo>
                  <a:pt x="173252" y="35214"/>
                  <a:pt x="180295" y="52210"/>
                  <a:pt x="180295" y="72118"/>
                </a:cubicBezTo>
                <a:cubicBezTo>
                  <a:pt x="180295" y="92025"/>
                  <a:pt x="173252" y="109022"/>
                  <a:pt x="159167" y="123108"/>
                </a:cubicBezTo>
                <a:cubicBezTo>
                  <a:pt x="145080" y="137193"/>
                  <a:pt x="128085" y="144236"/>
                  <a:pt x="108176" y="144236"/>
                </a:cubicBezTo>
                <a:cubicBezTo>
                  <a:pt x="88270" y="144236"/>
                  <a:pt x="71272" y="137193"/>
                  <a:pt x="57187" y="123108"/>
                </a:cubicBezTo>
                <a:cubicBezTo>
                  <a:pt x="43102" y="109022"/>
                  <a:pt x="36059" y="92025"/>
                  <a:pt x="36059" y="72118"/>
                </a:cubicBezTo>
                <a:cubicBezTo>
                  <a:pt x="36059" y="52210"/>
                  <a:pt x="43102" y="35214"/>
                  <a:pt x="57187" y="21128"/>
                </a:cubicBezTo>
                <a:cubicBezTo>
                  <a:pt x="71272" y="7043"/>
                  <a:pt x="88270" y="0"/>
                  <a:pt x="1081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dirty="0"/>
          </a:p>
        </p:txBody>
      </p:sp>
      <p:cxnSp>
        <p:nvCxnSpPr>
          <p:cNvPr id="46" name="Straight Connector 45">
            <a:extLst>
              <a:ext uri="{FF2B5EF4-FFF2-40B4-BE49-F238E27FC236}">
                <a16:creationId xmlns:lc="http://schemas.openxmlformats.org/drawingml/2006/lockedCanvas" xmlns:a16="http://schemas.microsoft.com/office/drawing/2014/main" xmlns="" id="{5E1D859A-6C3B-418D-B080-FEB011F7EA14}"/>
              </a:ext>
            </a:extLst>
          </p:cNvPr>
          <p:cNvCxnSpPr>
            <a:cxnSpLocks/>
            <a:stCxn id="20" idx="4"/>
            <a:endCxn id="22" idx="0"/>
          </p:cNvCxnSpPr>
          <p:nvPr/>
        </p:nvCxnSpPr>
        <p:spPr>
          <a:xfrm flipH="1">
            <a:off x="8012794" y="2944375"/>
            <a:ext cx="4324" cy="1268327"/>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lc="http://schemas.openxmlformats.org/drawingml/2006/lockedCanvas" xmlns:a16="http://schemas.microsoft.com/office/drawing/2014/main" xmlns="" id="{5E1D859A-6C3B-418D-B080-FEB011F7EA14}"/>
              </a:ext>
            </a:extLst>
          </p:cNvPr>
          <p:cNvCxnSpPr>
            <a:cxnSpLocks/>
            <a:endCxn id="20" idx="1"/>
          </p:cNvCxnSpPr>
          <p:nvPr/>
        </p:nvCxnSpPr>
        <p:spPr>
          <a:xfrm>
            <a:off x="6282362" y="1763195"/>
            <a:ext cx="1308366" cy="184757"/>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lc="http://schemas.openxmlformats.org/drawingml/2006/lockedCanvas" xmlns:a16="http://schemas.microsoft.com/office/drawing/2014/main" xmlns="" id="{5E1D859A-6C3B-418D-B080-FEB011F7EA14}"/>
              </a:ext>
            </a:extLst>
          </p:cNvPr>
          <p:cNvCxnSpPr>
            <a:cxnSpLocks/>
            <a:endCxn id="21" idx="0"/>
          </p:cNvCxnSpPr>
          <p:nvPr/>
        </p:nvCxnSpPr>
        <p:spPr>
          <a:xfrm flipH="1">
            <a:off x="5381090" y="2682365"/>
            <a:ext cx="413518" cy="152050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lc="http://schemas.openxmlformats.org/drawingml/2006/lockedCanvas" xmlns:a16="http://schemas.microsoft.com/office/drawing/2014/main" xmlns="" id="{CFED4067-9F91-41B9-8105-ACECE763814D}"/>
              </a:ext>
            </a:extLst>
          </p:cNvPr>
          <p:cNvCxnSpPr>
            <a:cxnSpLocks/>
            <a:stCxn id="27" idx="0"/>
            <a:endCxn id="21" idx="3"/>
          </p:cNvCxnSpPr>
          <p:nvPr/>
        </p:nvCxnSpPr>
        <p:spPr>
          <a:xfrm flipH="1" flipV="1">
            <a:off x="5055720" y="4988385"/>
            <a:ext cx="194625" cy="307515"/>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lc="http://schemas.openxmlformats.org/drawingml/2006/lockedCanvas" xmlns:a16="http://schemas.microsoft.com/office/drawing/2014/main" xmlns="" id="{A0D8D9F9-535E-47EC-ABB4-D1C72F75A67C}"/>
              </a:ext>
            </a:extLst>
          </p:cNvPr>
          <p:cNvSpPr/>
          <p:nvPr/>
        </p:nvSpPr>
        <p:spPr>
          <a:xfrm>
            <a:off x="6069344" y="4225619"/>
            <a:ext cx="261491" cy="261491"/>
          </a:xfrm>
          <a:prstGeom prst="ellipse">
            <a:avLst/>
          </a:prstGeom>
          <a:solidFill>
            <a:srgbClr val="15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cxnSp>
        <p:nvCxnSpPr>
          <p:cNvPr id="64" name="Straight Connector 63">
            <a:extLst>
              <a:ext uri="{FF2B5EF4-FFF2-40B4-BE49-F238E27FC236}">
                <a16:creationId xmlns:lc="http://schemas.openxmlformats.org/drawingml/2006/lockedCanvas" xmlns:a16="http://schemas.microsoft.com/office/drawing/2014/main" xmlns="" id="{5E1D859A-6C3B-418D-B080-FEB011F7EA14}"/>
              </a:ext>
            </a:extLst>
          </p:cNvPr>
          <p:cNvCxnSpPr>
            <a:cxnSpLocks/>
          </p:cNvCxnSpPr>
          <p:nvPr/>
        </p:nvCxnSpPr>
        <p:spPr>
          <a:xfrm flipH="1" flipV="1">
            <a:off x="5713841" y="4913943"/>
            <a:ext cx="1876887" cy="148884"/>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Title 1"/>
          <p:cNvSpPr txBox="1">
            <a:spLocks/>
          </p:cNvSpPr>
          <p:nvPr/>
        </p:nvSpPr>
        <p:spPr bwMode="auto">
          <a:xfrm>
            <a:off x="529627" y="181162"/>
            <a:ext cx="82296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3400" b="1" kern="1200">
                <a:solidFill>
                  <a:srgbClr val="767676"/>
                </a:solidFill>
                <a:latin typeface="Arial"/>
                <a:ea typeface="MS PGothic" pitchFamily="34" charset="-128"/>
                <a:cs typeface="Arial"/>
              </a:defRPr>
            </a:lvl1pPr>
            <a:lvl2pPr algn="ctr" defTabSz="457200" rtl="0" eaLnBrk="0" fontAlgn="base" hangingPunct="0">
              <a:spcBef>
                <a:spcPct val="0"/>
              </a:spcBef>
              <a:spcAft>
                <a:spcPct val="0"/>
              </a:spcAft>
              <a:defRPr sz="3400" b="1">
                <a:solidFill>
                  <a:srgbClr val="767676"/>
                </a:solidFill>
                <a:latin typeface="Arial" pitchFamily="34" charset="0"/>
                <a:ea typeface="MS PGothic" pitchFamily="34" charset="-128"/>
                <a:cs typeface="Arial" pitchFamily="34" charset="0"/>
              </a:defRPr>
            </a:lvl2pPr>
            <a:lvl3pPr algn="ctr" defTabSz="457200" rtl="0" eaLnBrk="0" fontAlgn="base" hangingPunct="0">
              <a:spcBef>
                <a:spcPct val="0"/>
              </a:spcBef>
              <a:spcAft>
                <a:spcPct val="0"/>
              </a:spcAft>
              <a:defRPr sz="3400" b="1">
                <a:solidFill>
                  <a:srgbClr val="767676"/>
                </a:solidFill>
                <a:latin typeface="Arial" pitchFamily="34" charset="0"/>
                <a:ea typeface="MS PGothic" pitchFamily="34" charset="-128"/>
                <a:cs typeface="Arial" pitchFamily="34" charset="0"/>
              </a:defRPr>
            </a:lvl3pPr>
            <a:lvl4pPr algn="ctr" defTabSz="457200" rtl="0" eaLnBrk="0" fontAlgn="base" hangingPunct="0">
              <a:spcBef>
                <a:spcPct val="0"/>
              </a:spcBef>
              <a:spcAft>
                <a:spcPct val="0"/>
              </a:spcAft>
              <a:defRPr sz="3400" b="1">
                <a:solidFill>
                  <a:srgbClr val="767676"/>
                </a:solidFill>
                <a:latin typeface="Arial" pitchFamily="34" charset="0"/>
                <a:ea typeface="MS PGothic" pitchFamily="34" charset="-128"/>
                <a:cs typeface="Arial" pitchFamily="34" charset="0"/>
              </a:defRPr>
            </a:lvl4pPr>
            <a:lvl5pPr algn="ctr" defTabSz="457200" rtl="0" eaLnBrk="0" fontAlgn="base" hangingPunct="0">
              <a:spcBef>
                <a:spcPct val="0"/>
              </a:spcBef>
              <a:spcAft>
                <a:spcPct val="0"/>
              </a:spcAft>
              <a:defRPr sz="3400" b="1">
                <a:solidFill>
                  <a:srgbClr val="767676"/>
                </a:solidFill>
                <a:latin typeface="Arial" pitchFamily="34" charset="0"/>
                <a:ea typeface="MS PGothic" pitchFamily="34" charset="-128"/>
                <a:cs typeface="Arial" pitchFamily="34" charset="0"/>
              </a:defRPr>
            </a:lvl5pPr>
            <a:lvl6pPr marL="457200" algn="ctr" defTabSz="457200" rtl="0" fontAlgn="base">
              <a:spcBef>
                <a:spcPct val="0"/>
              </a:spcBef>
              <a:spcAft>
                <a:spcPct val="0"/>
              </a:spcAft>
              <a:defRPr sz="3400" b="1">
                <a:solidFill>
                  <a:srgbClr val="767676"/>
                </a:solidFill>
                <a:latin typeface="Arial" pitchFamily="34" charset="0"/>
                <a:ea typeface="MS PGothic" pitchFamily="34" charset="-128"/>
              </a:defRPr>
            </a:lvl6pPr>
            <a:lvl7pPr marL="914400" algn="ctr" defTabSz="457200" rtl="0" fontAlgn="base">
              <a:spcBef>
                <a:spcPct val="0"/>
              </a:spcBef>
              <a:spcAft>
                <a:spcPct val="0"/>
              </a:spcAft>
              <a:defRPr sz="3400" b="1">
                <a:solidFill>
                  <a:srgbClr val="767676"/>
                </a:solidFill>
                <a:latin typeface="Arial" pitchFamily="34" charset="0"/>
                <a:ea typeface="MS PGothic" pitchFamily="34" charset="-128"/>
              </a:defRPr>
            </a:lvl7pPr>
            <a:lvl8pPr marL="1371600" algn="ctr" defTabSz="457200" rtl="0" fontAlgn="base">
              <a:spcBef>
                <a:spcPct val="0"/>
              </a:spcBef>
              <a:spcAft>
                <a:spcPct val="0"/>
              </a:spcAft>
              <a:defRPr sz="3400" b="1">
                <a:solidFill>
                  <a:srgbClr val="767676"/>
                </a:solidFill>
                <a:latin typeface="Arial" pitchFamily="34" charset="0"/>
                <a:ea typeface="MS PGothic" pitchFamily="34" charset="-128"/>
              </a:defRPr>
            </a:lvl8pPr>
            <a:lvl9pPr marL="1828800" algn="ctr" defTabSz="457200" rtl="0" fontAlgn="base">
              <a:spcBef>
                <a:spcPct val="0"/>
              </a:spcBef>
              <a:spcAft>
                <a:spcPct val="0"/>
              </a:spcAft>
              <a:defRPr sz="3400" b="1">
                <a:solidFill>
                  <a:srgbClr val="767676"/>
                </a:solidFill>
                <a:latin typeface="Arial" pitchFamily="34" charset="0"/>
                <a:ea typeface="MS PGothic" pitchFamily="34" charset="-128"/>
              </a:defRPr>
            </a:lvl9pPr>
          </a:lstStyle>
          <a:p>
            <a:pPr algn="l" eaLnBrk="1" hangingPunct="1"/>
            <a:endParaRPr lang="en-IE" sz="2800" b="0" dirty="0">
              <a:solidFill>
                <a:srgbClr val="004C6C"/>
              </a:solidFill>
              <a:latin typeface="+mn-lt"/>
              <a:ea typeface="+mj-ea"/>
              <a:cs typeface="+mj-cs"/>
            </a:endParaRPr>
          </a:p>
        </p:txBody>
      </p:sp>
      <p:cxnSp>
        <p:nvCxnSpPr>
          <p:cNvPr id="43" name="Straight Connector 42">
            <a:extLst>
              <a:ext uri="{FF2B5EF4-FFF2-40B4-BE49-F238E27FC236}">
                <a16:creationId xmlns:lc="http://schemas.openxmlformats.org/drawingml/2006/lockedCanvas" xmlns:a16="http://schemas.microsoft.com/office/drawing/2014/main" xmlns="" id="{CFED4067-9F91-41B9-8105-ACECE763814D}"/>
              </a:ext>
            </a:extLst>
          </p:cNvPr>
          <p:cNvCxnSpPr>
            <a:cxnSpLocks/>
            <a:stCxn id="57" idx="3"/>
            <a:endCxn id="21" idx="6"/>
          </p:cNvCxnSpPr>
          <p:nvPr/>
        </p:nvCxnSpPr>
        <p:spPr>
          <a:xfrm flipH="1">
            <a:off x="5841232" y="4448816"/>
            <a:ext cx="266406" cy="21420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lc="http://schemas.openxmlformats.org/drawingml/2006/lockedCanvas" xmlns:a16="http://schemas.microsoft.com/office/drawing/2014/main" xmlns="" id="{D3D35446-3C7C-4A6A-8743-69DB87E29313}"/>
              </a:ext>
            </a:extLst>
          </p:cNvPr>
          <p:cNvSpPr/>
          <p:nvPr/>
        </p:nvSpPr>
        <p:spPr>
          <a:xfrm>
            <a:off x="6452153" y="5081842"/>
            <a:ext cx="1157376" cy="107028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50" dirty="0" smtClean="0"/>
              <a:t>Projects</a:t>
            </a:r>
            <a:endParaRPr lang="en-US" sz="1350" dirty="0"/>
          </a:p>
        </p:txBody>
      </p:sp>
      <p:cxnSp>
        <p:nvCxnSpPr>
          <p:cNvPr id="33" name="Straight Connector 32">
            <a:extLst>
              <a:ext uri="{FF2B5EF4-FFF2-40B4-BE49-F238E27FC236}">
                <a16:creationId xmlns:lc="http://schemas.openxmlformats.org/drawingml/2006/lockedCanvas" xmlns:a16="http://schemas.microsoft.com/office/drawing/2014/main" xmlns="" id="{3AB583CD-C62C-4862-9E1D-441C13874E05}"/>
              </a:ext>
            </a:extLst>
          </p:cNvPr>
          <p:cNvCxnSpPr>
            <a:cxnSpLocks/>
            <a:stCxn id="32" idx="5"/>
            <a:endCxn id="22" idx="4"/>
          </p:cNvCxnSpPr>
          <p:nvPr/>
        </p:nvCxnSpPr>
        <p:spPr>
          <a:xfrm flipV="1">
            <a:off x="7440035" y="5295900"/>
            <a:ext cx="572759" cy="699484"/>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52474" y="322263"/>
            <a:ext cx="7934325" cy="962025"/>
          </a:xfrm>
        </p:spPr>
        <p:txBody>
          <a:bodyPr/>
          <a:lstStyle/>
          <a:p>
            <a:pPr eaLnBrk="1" hangingPunct="1"/>
            <a:r>
              <a:rPr lang="en-IE" b="0" dirty="0">
                <a:solidFill>
                  <a:srgbClr val="157C85"/>
                </a:solidFill>
              </a:rPr>
              <a:t>FlexTech - Linking it all together</a:t>
            </a:r>
          </a:p>
        </p:txBody>
      </p:sp>
      <p:sp>
        <p:nvSpPr>
          <p:cNvPr id="42" name="Rectangle 41"/>
          <p:cNvSpPr/>
          <p:nvPr/>
        </p:nvSpPr>
        <p:spPr>
          <a:xfrm>
            <a:off x="653096" y="1010335"/>
            <a:ext cx="8133704" cy="400110"/>
          </a:xfrm>
          <a:prstGeom prst="rect">
            <a:avLst/>
          </a:prstGeom>
          <a:ln>
            <a:noFill/>
          </a:ln>
        </p:spPr>
        <p:txBody>
          <a:bodyPr wrap="square">
            <a:spAutoFit/>
          </a:bodyPr>
          <a:lstStyle/>
          <a:p>
            <a:pPr lvl="0" algn="ctr" defTabSz="914400">
              <a:spcBef>
                <a:spcPct val="20000"/>
              </a:spcBef>
            </a:pPr>
            <a:r>
              <a:rPr lang="en-US" sz="2000" kern="0" spc="600" dirty="0" smtClean="0">
                <a:solidFill>
                  <a:prstClr val="black">
                    <a:tint val="75000"/>
                  </a:prstClr>
                </a:solidFill>
              </a:rPr>
              <a:t>Flexible Technology </a:t>
            </a:r>
            <a:r>
              <a:rPr lang="en-US" sz="2000" kern="0" spc="600" dirty="0">
                <a:solidFill>
                  <a:prstClr val="black">
                    <a:tint val="75000"/>
                  </a:prstClr>
                </a:solidFill>
              </a:rPr>
              <a:t>Integration Initiative</a:t>
            </a:r>
          </a:p>
        </p:txBody>
      </p:sp>
      <p:sp>
        <p:nvSpPr>
          <p:cNvPr id="44" name="Oval 43">
            <a:extLst>
              <a:ext uri="{FF2B5EF4-FFF2-40B4-BE49-F238E27FC236}">
                <a16:creationId xmlns:lc="http://schemas.openxmlformats.org/drawingml/2006/lockedCanvas" xmlns:a16="http://schemas.microsoft.com/office/drawing/2014/main" xmlns="" id="{B92B20BD-2B94-43F2-AD9F-9A2E0D33FD50}"/>
              </a:ext>
            </a:extLst>
          </p:cNvPr>
          <p:cNvSpPr/>
          <p:nvPr/>
        </p:nvSpPr>
        <p:spPr>
          <a:xfrm>
            <a:off x="5104819" y="1605490"/>
            <a:ext cx="1379577" cy="107687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350" dirty="0" smtClean="0"/>
              <a:t>Regulation</a:t>
            </a:r>
            <a:endParaRPr lang="en-US" sz="1350" dirty="0"/>
          </a:p>
        </p:txBody>
      </p:sp>
    </p:spTree>
    <p:extLst>
      <p:ext uri="{BB962C8B-B14F-4D97-AF65-F5344CB8AC3E}">
        <p14:creationId xmlns:p14="http://schemas.microsoft.com/office/powerpoint/2010/main" val="17698028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3"/>
          </p:nvPr>
        </p:nvSpPr>
        <p:spPr>
          <a:xfrm>
            <a:off x="722313" y="2889440"/>
            <a:ext cx="7772400" cy="1196867"/>
          </a:xfrm>
        </p:spPr>
        <p:txBody>
          <a:bodyPr/>
          <a:lstStyle/>
          <a:p>
            <a:r>
              <a:rPr lang="en-US" sz="2400" dirty="0">
                <a:solidFill>
                  <a:schemeClr val="bg1"/>
                </a:solidFill>
              </a:rPr>
              <a:t>AOB</a:t>
            </a:r>
          </a:p>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096" y="5692651"/>
            <a:ext cx="3932237"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4763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9A2C38-CE7F-4678-8B3E-1B185DA86CC9}"/>
              </a:ext>
            </a:extLst>
          </p:cNvPr>
          <p:cNvSpPr>
            <a:spLocks noGrp="1"/>
          </p:cNvSpPr>
          <p:nvPr>
            <p:ph type="title"/>
          </p:nvPr>
        </p:nvSpPr>
        <p:spPr/>
        <p:txBody>
          <a:bodyPr/>
          <a:lstStyle/>
          <a:p>
            <a:r>
              <a:rPr lang="en-GB" dirty="0"/>
              <a:t>Production Signals</a:t>
            </a:r>
            <a:endParaRPr lang="x-none" dirty="0"/>
          </a:p>
        </p:txBody>
      </p:sp>
      <p:sp>
        <p:nvSpPr>
          <p:cNvPr id="3" name="Content Placeholder 2">
            <a:extLst>
              <a:ext uri="{FF2B5EF4-FFF2-40B4-BE49-F238E27FC236}">
                <a16:creationId xmlns="" xmlns:a16="http://schemas.microsoft.com/office/drawing/2014/main" id="{8ECDE627-1E34-446E-9999-FB0EDC849F04}"/>
              </a:ext>
            </a:extLst>
          </p:cNvPr>
          <p:cNvSpPr>
            <a:spLocks noGrp="1"/>
          </p:cNvSpPr>
          <p:nvPr>
            <p:ph idx="1"/>
          </p:nvPr>
        </p:nvSpPr>
        <p:spPr>
          <a:xfrm>
            <a:off x="381500" y="1220717"/>
            <a:ext cx="8381000" cy="4615248"/>
          </a:xfrm>
        </p:spPr>
        <p:txBody>
          <a:bodyPr/>
          <a:lstStyle/>
          <a:p>
            <a:r>
              <a:rPr lang="en-GB" sz="1600" dirty="0"/>
              <a:t>The </a:t>
            </a:r>
            <a:r>
              <a:rPr lang="en-GB" sz="1600" b="1" dirty="0"/>
              <a:t>temporal scarcity </a:t>
            </a:r>
            <a:r>
              <a:rPr lang="en-GB" sz="1600" dirty="0"/>
              <a:t>scalar focusses capability to periods of high SNSP, but our initial modelling shows that there is </a:t>
            </a:r>
            <a:r>
              <a:rPr lang="en-GB" sz="1600" u="sng" dirty="0"/>
              <a:t>no correlation </a:t>
            </a:r>
            <a:r>
              <a:rPr lang="en-GB" sz="1600" dirty="0"/>
              <a:t>between periods of SNSP and high reactive power needs/utilisation historically. Is this an appropriate signal?</a:t>
            </a:r>
            <a:endParaRPr lang="x-none" sz="1600" dirty="0"/>
          </a:p>
          <a:p>
            <a:r>
              <a:rPr lang="en-GB" sz="1600" dirty="0"/>
              <a:t>The </a:t>
            </a:r>
            <a:r>
              <a:rPr lang="en-GB" sz="1600" b="1" dirty="0"/>
              <a:t>DRR product </a:t>
            </a:r>
            <a:r>
              <a:rPr lang="en-GB" sz="1600" dirty="0"/>
              <a:t>aims to incentivise fast response reactive power, but is so small it is irrelevant.</a:t>
            </a:r>
            <a:endParaRPr lang="x-none" sz="1600" dirty="0"/>
          </a:p>
          <a:p>
            <a:r>
              <a:rPr lang="en-GB" sz="1600" dirty="0"/>
              <a:t>The application of the </a:t>
            </a:r>
            <a:r>
              <a:rPr lang="en-GB" sz="1600" b="1" dirty="0"/>
              <a:t>2x scalar </a:t>
            </a:r>
            <a:r>
              <a:rPr lang="en-GB" sz="1600" dirty="0"/>
              <a:t>for producing reactive power when “(a) at zero MW and (b) when dispatched” is unclear. There seems to be an interpretation that “dispatched” means when the kV setpoint or power factor setpoint or reactive power setpoint results in the generator producing 25% or more of its total reactive power capability. But this 25% figure has never been consulted on or documented in the DS3 documentation.</a:t>
            </a:r>
          </a:p>
          <a:p>
            <a:r>
              <a:rPr lang="en-GB" sz="1600" dirty="0"/>
              <a:t>Utilisation information (i.e. hours at various levels of reactive power) affects:</a:t>
            </a:r>
          </a:p>
          <a:p>
            <a:pPr lvl="1"/>
            <a:r>
              <a:rPr lang="en-GB" sz="1400" dirty="0"/>
              <a:t>1. The impact of the temporal scarcity scalar</a:t>
            </a:r>
          </a:p>
          <a:p>
            <a:pPr lvl="1"/>
            <a:r>
              <a:rPr lang="en-GB" sz="1400" dirty="0"/>
              <a:t>2. When the 2x product scalar kicks in</a:t>
            </a:r>
          </a:p>
          <a:p>
            <a:pPr lvl="1"/>
            <a:r>
              <a:rPr lang="en-GB" sz="1400" dirty="0"/>
              <a:t>3. Losses on </a:t>
            </a:r>
            <a:r>
              <a:rPr lang="en-GB" sz="1400" dirty="0" err="1"/>
              <a:t>traffos</a:t>
            </a:r>
            <a:r>
              <a:rPr lang="en-GB" sz="1400" dirty="0"/>
              <a:t> and generators</a:t>
            </a:r>
            <a:endParaRPr lang="x-none" sz="1400" dirty="0"/>
          </a:p>
          <a:p>
            <a:endParaRPr lang="x-none" sz="1600" dirty="0"/>
          </a:p>
        </p:txBody>
      </p:sp>
      <p:sp>
        <p:nvSpPr>
          <p:cNvPr id="4" name="Slide Number Placeholder 3">
            <a:extLst>
              <a:ext uri="{FF2B5EF4-FFF2-40B4-BE49-F238E27FC236}">
                <a16:creationId xmlns="" xmlns:a16="http://schemas.microsoft.com/office/drawing/2014/main" id="{53467438-C901-46CA-93B8-68A148A37981}"/>
              </a:ext>
            </a:extLst>
          </p:cNvPr>
          <p:cNvSpPr>
            <a:spLocks noGrp="1"/>
          </p:cNvSpPr>
          <p:nvPr>
            <p:ph type="sldNum" sz="quarter" idx="12"/>
          </p:nvPr>
        </p:nvSpPr>
        <p:spPr/>
        <p:txBody>
          <a:bodyPr/>
          <a:lstStyle/>
          <a:p>
            <a:fld id="{5B2ACB19-C0E1-7345-B8BA-15A723BE30E5}" type="slidenum">
              <a:rPr lang="en-GB" smtClean="0">
                <a:solidFill>
                  <a:srgbClr val="7A6F69"/>
                </a:solidFill>
              </a:rPr>
              <a:pPr/>
              <a:t>8</a:t>
            </a:fld>
            <a:endParaRPr lang="en-GB">
              <a:solidFill>
                <a:srgbClr val="7A6F69"/>
              </a:solidFill>
            </a:endParaRPr>
          </a:p>
        </p:txBody>
      </p:sp>
    </p:spTree>
    <p:extLst>
      <p:ext uri="{BB962C8B-B14F-4D97-AF65-F5344CB8AC3E}">
        <p14:creationId xmlns:p14="http://schemas.microsoft.com/office/powerpoint/2010/main" val="2669413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8AA7DF-03FC-4438-93D0-7A7EA40B42BE}"/>
              </a:ext>
            </a:extLst>
          </p:cNvPr>
          <p:cNvSpPr>
            <a:spLocks noGrp="1"/>
          </p:cNvSpPr>
          <p:nvPr>
            <p:ph type="title"/>
          </p:nvPr>
        </p:nvSpPr>
        <p:spPr/>
        <p:txBody>
          <a:bodyPr/>
          <a:lstStyle/>
          <a:p>
            <a:r>
              <a:rPr lang="en-GB" dirty="0"/>
              <a:t>Sample of Utilisation Data available in UK</a:t>
            </a:r>
            <a:endParaRPr lang="x-none" dirty="0"/>
          </a:p>
        </p:txBody>
      </p:sp>
      <p:sp>
        <p:nvSpPr>
          <p:cNvPr id="4" name="Slide Number Placeholder 3">
            <a:extLst>
              <a:ext uri="{FF2B5EF4-FFF2-40B4-BE49-F238E27FC236}">
                <a16:creationId xmlns="" xmlns:a16="http://schemas.microsoft.com/office/drawing/2014/main" id="{82F47802-BEA2-4D40-9525-623D82237B3F}"/>
              </a:ext>
            </a:extLst>
          </p:cNvPr>
          <p:cNvSpPr>
            <a:spLocks noGrp="1"/>
          </p:cNvSpPr>
          <p:nvPr>
            <p:ph type="sldNum" sz="quarter" idx="12"/>
          </p:nvPr>
        </p:nvSpPr>
        <p:spPr/>
        <p:txBody>
          <a:bodyPr/>
          <a:lstStyle/>
          <a:p>
            <a:fld id="{5B2ACB19-C0E1-7345-B8BA-15A723BE30E5}" type="slidenum">
              <a:rPr lang="en-GB" smtClean="0">
                <a:solidFill>
                  <a:srgbClr val="7A6F69"/>
                </a:solidFill>
              </a:rPr>
              <a:pPr/>
              <a:t>9</a:t>
            </a:fld>
            <a:endParaRPr lang="en-GB">
              <a:solidFill>
                <a:srgbClr val="7A6F69"/>
              </a:solidFill>
            </a:endParaRPr>
          </a:p>
        </p:txBody>
      </p:sp>
      <p:pic>
        <p:nvPicPr>
          <p:cNvPr id="40962" name="Picture 1" descr="image003">
            <a:extLst>
              <a:ext uri="{FF2B5EF4-FFF2-40B4-BE49-F238E27FC236}">
                <a16:creationId xmlns="" xmlns:a16="http://schemas.microsoft.com/office/drawing/2014/main" id="{0C6CC8EE-C009-4E71-84F4-57F4EE027A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29"/>
          <a:stretch/>
        </p:blipFill>
        <p:spPr bwMode="auto">
          <a:xfrm>
            <a:off x="383850" y="1672673"/>
            <a:ext cx="8760150" cy="38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 xmlns:a16="http://schemas.microsoft.com/office/drawing/2014/main" id="{B29C251A-F8BE-43F5-8BDF-0ECEA8C82004}"/>
              </a:ext>
            </a:extLst>
          </p:cNvPr>
          <p:cNvSpPr/>
          <p:nvPr/>
        </p:nvSpPr>
        <p:spPr>
          <a:xfrm>
            <a:off x="457200" y="5686907"/>
            <a:ext cx="4572000" cy="261610"/>
          </a:xfrm>
          <a:prstGeom prst="rect">
            <a:avLst/>
          </a:prstGeom>
        </p:spPr>
        <p:txBody>
          <a:bodyPr>
            <a:spAutoFit/>
          </a:bodyPr>
          <a:lstStyle/>
          <a:p>
            <a:r>
              <a:rPr lang="en-GB" sz="1100" i="1" u="sng" dirty="0">
                <a:solidFill>
                  <a:srgbClr val="0563C1"/>
                </a:solidFill>
                <a:latin typeface="Calibri" panose="020F0502020204030204" pitchFamily="34" charset="0"/>
                <a:ea typeface="Calibri" panose="020F0502020204030204" pitchFamily="34" charset="0"/>
                <a:hlinkClick r:id="rId3"/>
              </a:rPr>
              <a:t>https://www.nationalgrideso.com/document/143241/download</a:t>
            </a:r>
            <a:endParaRPr lang="x-none" sz="1100" i="1" dirty="0">
              <a:solidFill>
                <a:srgbClr val="00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836013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EIRGRID - 2015 Presentation Template (Proof 3b Print Rea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EIRGRID_SONI - 2015 Presentation Template (Proof 7.3 - Standard)" id="{30E40A28-7358-6140-AAEE-5A8A0BB98A04}" vid="{13B67BE8-8B8A-4347-926F-074ED571133E}"/>
    </a:ext>
  </a:extLst>
</a:theme>
</file>

<file path=ppt/theme/theme10.xml><?xml version="1.0" encoding="utf-8"?>
<a:theme xmlns:a="http://schemas.openxmlformats.org/drawingml/2006/main" name="4_ESB corporate PPT 2003 18-04-2013">
  <a:themeElements>
    <a:clrScheme name="ESB Corporate i">
      <a:dk1>
        <a:srgbClr val="336699"/>
      </a:dk1>
      <a:lt1>
        <a:srgbClr val="A59D95"/>
      </a:lt1>
      <a:dk2>
        <a:srgbClr val="FFFFFF"/>
      </a:dk2>
      <a:lt2>
        <a:srgbClr val="B6BF00"/>
      </a:lt2>
      <a:accent1>
        <a:srgbClr val="003C71"/>
      </a:accent1>
      <a:accent2>
        <a:srgbClr val="009FDF"/>
      </a:accent2>
      <a:accent3>
        <a:srgbClr val="ECC200"/>
      </a:accent3>
      <a:accent4>
        <a:srgbClr val="63666A"/>
      </a:accent4>
      <a:accent5>
        <a:srgbClr val="00A599"/>
      </a:accent5>
      <a:accent6>
        <a:srgbClr val="58A618"/>
      </a:accent6>
      <a:hlink>
        <a:srgbClr val="009FDF"/>
      </a:hlink>
      <a:folHlink>
        <a:srgbClr val="6E267B"/>
      </a:folHlink>
    </a:clrScheme>
    <a:fontScheme name="ESB corporate PPT 2003 18-04-201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B corporate PPT 2003 18-04-20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B corporate PPT 2003 18-04-20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B corporate PPT 2003 18-04-20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B corporate PPT 2003 18-04-20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B corporate PPT 2003 18-04-20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B corporate PPT 2003 18-04-20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B corporate PPT 2003 18-04-20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B corporate PPT 2003 18-04-20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B corporate PPT 2003 18-04-20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B corporate PPT 2003 18-04-20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B corporate PPT 2003 18-04-20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B corporate PPT 2003 18-04-20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B corporate PPT 2003 18-04-2013 13">
        <a:dk1>
          <a:srgbClr val="336699"/>
        </a:dk1>
        <a:lt1>
          <a:srgbClr val="FFFFFF"/>
        </a:lt1>
        <a:dk2>
          <a:srgbClr val="58A618"/>
        </a:dk2>
        <a:lt2>
          <a:srgbClr val="00A599"/>
        </a:lt2>
        <a:accent1>
          <a:srgbClr val="003C71"/>
        </a:accent1>
        <a:accent2>
          <a:srgbClr val="009FDF"/>
        </a:accent2>
        <a:accent3>
          <a:srgbClr val="FFFFFF"/>
        </a:accent3>
        <a:accent4>
          <a:srgbClr val="2A5682"/>
        </a:accent4>
        <a:accent5>
          <a:srgbClr val="AAAFBB"/>
        </a:accent5>
        <a:accent6>
          <a:srgbClr val="0090CA"/>
        </a:accent6>
        <a:hlink>
          <a:srgbClr val="ECC200"/>
        </a:hlink>
        <a:folHlink>
          <a:srgbClr val="63666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B 2013 Networks Template PPT07+ 23-04-13.potx" id="{DA826F39-76BE-4D80-8DC0-7D981E62D0E9}" vid="{6E3B1E70-9289-46A1-ADDD-7F4C7772A7AD}"/>
    </a:ext>
  </a:extLst>
</a:theme>
</file>

<file path=ppt/theme/theme11.xml><?xml version="1.0" encoding="utf-8"?>
<a:theme xmlns:a="http://schemas.openxmlformats.org/drawingml/2006/main" name="5_ESB corporate PPT 2003 18-04-2013">
  <a:themeElements>
    <a:clrScheme name="ESB Corporate i">
      <a:dk1>
        <a:srgbClr val="336699"/>
      </a:dk1>
      <a:lt1>
        <a:srgbClr val="A59D95"/>
      </a:lt1>
      <a:dk2>
        <a:srgbClr val="FFFFFF"/>
      </a:dk2>
      <a:lt2>
        <a:srgbClr val="B6BF00"/>
      </a:lt2>
      <a:accent1>
        <a:srgbClr val="003C71"/>
      </a:accent1>
      <a:accent2>
        <a:srgbClr val="009FDF"/>
      </a:accent2>
      <a:accent3>
        <a:srgbClr val="ECC200"/>
      </a:accent3>
      <a:accent4>
        <a:srgbClr val="63666A"/>
      </a:accent4>
      <a:accent5>
        <a:srgbClr val="00A599"/>
      </a:accent5>
      <a:accent6>
        <a:srgbClr val="58A618"/>
      </a:accent6>
      <a:hlink>
        <a:srgbClr val="009FDF"/>
      </a:hlink>
      <a:folHlink>
        <a:srgbClr val="6E267B"/>
      </a:folHlink>
    </a:clrScheme>
    <a:fontScheme name="ESB corporate PPT 2003 18-04-201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B corporate PPT 2003 18-04-20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B corporate PPT 2003 18-04-20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B corporate PPT 2003 18-04-20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B corporate PPT 2003 18-04-20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B corporate PPT 2003 18-04-20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B corporate PPT 2003 18-04-20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B corporate PPT 2003 18-04-20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B corporate PPT 2003 18-04-20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B corporate PPT 2003 18-04-20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B corporate PPT 2003 18-04-20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B corporate PPT 2003 18-04-20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B corporate PPT 2003 18-04-20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B corporate PPT 2003 18-04-2013 13">
        <a:dk1>
          <a:srgbClr val="336699"/>
        </a:dk1>
        <a:lt1>
          <a:srgbClr val="FFFFFF"/>
        </a:lt1>
        <a:dk2>
          <a:srgbClr val="58A618"/>
        </a:dk2>
        <a:lt2>
          <a:srgbClr val="00A599"/>
        </a:lt2>
        <a:accent1>
          <a:srgbClr val="003C71"/>
        </a:accent1>
        <a:accent2>
          <a:srgbClr val="009FDF"/>
        </a:accent2>
        <a:accent3>
          <a:srgbClr val="FFFFFF"/>
        </a:accent3>
        <a:accent4>
          <a:srgbClr val="2A5682"/>
        </a:accent4>
        <a:accent5>
          <a:srgbClr val="AAAFBB"/>
        </a:accent5>
        <a:accent6>
          <a:srgbClr val="0090CA"/>
        </a:accent6>
        <a:hlink>
          <a:srgbClr val="ECC200"/>
        </a:hlink>
        <a:folHlink>
          <a:srgbClr val="63666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B 2013 Networks Template PPT07+ 23-04-13.potx" id="{DA826F39-76BE-4D80-8DC0-7D981E62D0E9}" vid="{6E3B1E70-9289-46A1-ADDD-7F4C7772A7AD}"/>
    </a:ext>
  </a:extLst>
</a:theme>
</file>

<file path=ppt/theme/theme12.xml><?xml version="1.0" encoding="utf-8"?>
<a:theme xmlns:a="http://schemas.openxmlformats.org/drawingml/2006/main" name="6_ESB corporate PPT 2003 18-04-2013">
  <a:themeElements>
    <a:clrScheme name="ESB Corporate i">
      <a:dk1>
        <a:srgbClr val="336699"/>
      </a:dk1>
      <a:lt1>
        <a:srgbClr val="A59D95"/>
      </a:lt1>
      <a:dk2>
        <a:srgbClr val="FFFFFF"/>
      </a:dk2>
      <a:lt2>
        <a:srgbClr val="B6BF00"/>
      </a:lt2>
      <a:accent1>
        <a:srgbClr val="003C71"/>
      </a:accent1>
      <a:accent2>
        <a:srgbClr val="009FDF"/>
      </a:accent2>
      <a:accent3>
        <a:srgbClr val="ECC200"/>
      </a:accent3>
      <a:accent4>
        <a:srgbClr val="63666A"/>
      </a:accent4>
      <a:accent5>
        <a:srgbClr val="00A599"/>
      </a:accent5>
      <a:accent6>
        <a:srgbClr val="58A618"/>
      </a:accent6>
      <a:hlink>
        <a:srgbClr val="009FDF"/>
      </a:hlink>
      <a:folHlink>
        <a:srgbClr val="6E267B"/>
      </a:folHlink>
    </a:clrScheme>
    <a:fontScheme name="ESB corporate PPT 2003 18-04-201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B corporate PPT 2003 18-04-20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B corporate PPT 2003 18-04-20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B corporate PPT 2003 18-04-20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B corporate PPT 2003 18-04-20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B corporate PPT 2003 18-04-20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B corporate PPT 2003 18-04-20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B corporate PPT 2003 18-04-20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B corporate PPT 2003 18-04-20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B corporate PPT 2003 18-04-20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B corporate PPT 2003 18-04-20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B corporate PPT 2003 18-04-20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B corporate PPT 2003 18-04-20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B corporate PPT 2003 18-04-2013 13">
        <a:dk1>
          <a:srgbClr val="336699"/>
        </a:dk1>
        <a:lt1>
          <a:srgbClr val="FFFFFF"/>
        </a:lt1>
        <a:dk2>
          <a:srgbClr val="58A618"/>
        </a:dk2>
        <a:lt2>
          <a:srgbClr val="00A599"/>
        </a:lt2>
        <a:accent1>
          <a:srgbClr val="003C71"/>
        </a:accent1>
        <a:accent2>
          <a:srgbClr val="009FDF"/>
        </a:accent2>
        <a:accent3>
          <a:srgbClr val="FFFFFF"/>
        </a:accent3>
        <a:accent4>
          <a:srgbClr val="2A5682"/>
        </a:accent4>
        <a:accent5>
          <a:srgbClr val="AAAFBB"/>
        </a:accent5>
        <a:accent6>
          <a:srgbClr val="0090CA"/>
        </a:accent6>
        <a:hlink>
          <a:srgbClr val="ECC200"/>
        </a:hlink>
        <a:folHlink>
          <a:srgbClr val="63666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B 2013 Networks Template PPT07+ 23-04-13.potx" id="{DA826F39-76BE-4D80-8DC0-7D981E62D0E9}" vid="{6E3B1E70-9289-46A1-ADDD-7F4C7772A7AD}"/>
    </a:ext>
  </a:extLst>
</a:theme>
</file>

<file path=ppt/theme/theme13.xml><?xml version="1.0" encoding="utf-8"?>
<a:theme xmlns:a="http://schemas.openxmlformats.org/drawingml/2006/main" name="7_ESB corporate PPT 2003 18-04-2013">
  <a:themeElements>
    <a:clrScheme name="ESB Corporate i">
      <a:dk1>
        <a:srgbClr val="336699"/>
      </a:dk1>
      <a:lt1>
        <a:srgbClr val="A59D95"/>
      </a:lt1>
      <a:dk2>
        <a:srgbClr val="FFFFFF"/>
      </a:dk2>
      <a:lt2>
        <a:srgbClr val="B6BF00"/>
      </a:lt2>
      <a:accent1>
        <a:srgbClr val="003C71"/>
      </a:accent1>
      <a:accent2>
        <a:srgbClr val="009FDF"/>
      </a:accent2>
      <a:accent3>
        <a:srgbClr val="ECC200"/>
      </a:accent3>
      <a:accent4>
        <a:srgbClr val="63666A"/>
      </a:accent4>
      <a:accent5>
        <a:srgbClr val="00A599"/>
      </a:accent5>
      <a:accent6>
        <a:srgbClr val="58A618"/>
      </a:accent6>
      <a:hlink>
        <a:srgbClr val="009FDF"/>
      </a:hlink>
      <a:folHlink>
        <a:srgbClr val="6E267B"/>
      </a:folHlink>
    </a:clrScheme>
    <a:fontScheme name="ESB corporate PPT 2003 18-04-201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B corporate PPT 2003 18-04-20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B corporate PPT 2003 18-04-20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B corporate PPT 2003 18-04-20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B corporate PPT 2003 18-04-20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B corporate PPT 2003 18-04-20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B corporate PPT 2003 18-04-20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B corporate PPT 2003 18-04-20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B corporate PPT 2003 18-04-20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B corporate PPT 2003 18-04-20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B corporate PPT 2003 18-04-20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B corporate PPT 2003 18-04-20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B corporate PPT 2003 18-04-20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B corporate PPT 2003 18-04-2013 13">
        <a:dk1>
          <a:srgbClr val="336699"/>
        </a:dk1>
        <a:lt1>
          <a:srgbClr val="FFFFFF"/>
        </a:lt1>
        <a:dk2>
          <a:srgbClr val="58A618"/>
        </a:dk2>
        <a:lt2>
          <a:srgbClr val="00A599"/>
        </a:lt2>
        <a:accent1>
          <a:srgbClr val="003C71"/>
        </a:accent1>
        <a:accent2>
          <a:srgbClr val="009FDF"/>
        </a:accent2>
        <a:accent3>
          <a:srgbClr val="FFFFFF"/>
        </a:accent3>
        <a:accent4>
          <a:srgbClr val="2A5682"/>
        </a:accent4>
        <a:accent5>
          <a:srgbClr val="AAAFBB"/>
        </a:accent5>
        <a:accent6>
          <a:srgbClr val="0090CA"/>
        </a:accent6>
        <a:hlink>
          <a:srgbClr val="ECC200"/>
        </a:hlink>
        <a:folHlink>
          <a:srgbClr val="63666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B 2013 Networks Template PPT07+ 23-04-13.potx" id="{DA826F39-76BE-4D80-8DC0-7D981E62D0E9}" vid="{6E3B1E70-9289-46A1-ADDD-7F4C7772A7AD}"/>
    </a:ext>
  </a:extLst>
</a:theme>
</file>

<file path=ppt/theme/theme14.xml><?xml version="1.0" encoding="utf-8"?>
<a:theme xmlns:a="http://schemas.openxmlformats.org/drawingml/2006/main" name="8_ESB corporate PPT 2003 18-04-2013">
  <a:themeElements>
    <a:clrScheme name="ESB Corporate i">
      <a:dk1>
        <a:srgbClr val="336699"/>
      </a:dk1>
      <a:lt1>
        <a:srgbClr val="A59D95"/>
      </a:lt1>
      <a:dk2>
        <a:srgbClr val="FFFFFF"/>
      </a:dk2>
      <a:lt2>
        <a:srgbClr val="B6BF00"/>
      </a:lt2>
      <a:accent1>
        <a:srgbClr val="003C71"/>
      </a:accent1>
      <a:accent2>
        <a:srgbClr val="009FDF"/>
      </a:accent2>
      <a:accent3>
        <a:srgbClr val="ECC200"/>
      </a:accent3>
      <a:accent4>
        <a:srgbClr val="63666A"/>
      </a:accent4>
      <a:accent5>
        <a:srgbClr val="00A599"/>
      </a:accent5>
      <a:accent6>
        <a:srgbClr val="58A618"/>
      </a:accent6>
      <a:hlink>
        <a:srgbClr val="009FDF"/>
      </a:hlink>
      <a:folHlink>
        <a:srgbClr val="6E267B"/>
      </a:folHlink>
    </a:clrScheme>
    <a:fontScheme name="ESB corporate PPT 2003 18-04-201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B corporate PPT 2003 18-04-20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B corporate PPT 2003 18-04-20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B corporate PPT 2003 18-04-20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B corporate PPT 2003 18-04-20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B corporate PPT 2003 18-04-20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B corporate PPT 2003 18-04-20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B corporate PPT 2003 18-04-20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B corporate PPT 2003 18-04-20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B corporate PPT 2003 18-04-20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B corporate PPT 2003 18-04-20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B corporate PPT 2003 18-04-20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B corporate PPT 2003 18-04-20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B corporate PPT 2003 18-04-2013 13">
        <a:dk1>
          <a:srgbClr val="336699"/>
        </a:dk1>
        <a:lt1>
          <a:srgbClr val="FFFFFF"/>
        </a:lt1>
        <a:dk2>
          <a:srgbClr val="58A618"/>
        </a:dk2>
        <a:lt2>
          <a:srgbClr val="00A599"/>
        </a:lt2>
        <a:accent1>
          <a:srgbClr val="003C71"/>
        </a:accent1>
        <a:accent2>
          <a:srgbClr val="009FDF"/>
        </a:accent2>
        <a:accent3>
          <a:srgbClr val="FFFFFF"/>
        </a:accent3>
        <a:accent4>
          <a:srgbClr val="2A5682"/>
        </a:accent4>
        <a:accent5>
          <a:srgbClr val="AAAFBB"/>
        </a:accent5>
        <a:accent6>
          <a:srgbClr val="0090CA"/>
        </a:accent6>
        <a:hlink>
          <a:srgbClr val="ECC200"/>
        </a:hlink>
        <a:folHlink>
          <a:srgbClr val="63666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B 2013 Networks Template PPT07+ 23-04-13.potx" id="{DA826F39-76BE-4D80-8DC0-7D981E62D0E9}" vid="{6E3B1E70-9289-46A1-ADDD-7F4C7772A7AD}"/>
    </a:ext>
  </a:extLst>
</a:theme>
</file>

<file path=ppt/theme/theme15.xml><?xml version="1.0" encoding="utf-8"?>
<a:theme xmlns:a="http://schemas.openxmlformats.org/drawingml/2006/main" name="9_ESB corporate PPT 2003 18-04-2013">
  <a:themeElements>
    <a:clrScheme name="ESB Corporate i">
      <a:dk1>
        <a:srgbClr val="336699"/>
      </a:dk1>
      <a:lt1>
        <a:srgbClr val="A59D95"/>
      </a:lt1>
      <a:dk2>
        <a:srgbClr val="FFFFFF"/>
      </a:dk2>
      <a:lt2>
        <a:srgbClr val="B6BF00"/>
      </a:lt2>
      <a:accent1>
        <a:srgbClr val="003C71"/>
      </a:accent1>
      <a:accent2>
        <a:srgbClr val="009FDF"/>
      </a:accent2>
      <a:accent3>
        <a:srgbClr val="ECC200"/>
      </a:accent3>
      <a:accent4>
        <a:srgbClr val="63666A"/>
      </a:accent4>
      <a:accent5>
        <a:srgbClr val="00A599"/>
      </a:accent5>
      <a:accent6>
        <a:srgbClr val="58A618"/>
      </a:accent6>
      <a:hlink>
        <a:srgbClr val="009FDF"/>
      </a:hlink>
      <a:folHlink>
        <a:srgbClr val="6E267B"/>
      </a:folHlink>
    </a:clrScheme>
    <a:fontScheme name="ESB corporate PPT 2003 18-04-201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B corporate PPT 2003 18-04-20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B corporate PPT 2003 18-04-20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B corporate PPT 2003 18-04-20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B corporate PPT 2003 18-04-20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B corporate PPT 2003 18-04-20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B corporate PPT 2003 18-04-20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B corporate PPT 2003 18-04-20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B corporate PPT 2003 18-04-20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B corporate PPT 2003 18-04-20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B corporate PPT 2003 18-04-20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B corporate PPT 2003 18-04-20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B corporate PPT 2003 18-04-20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B corporate PPT 2003 18-04-2013 13">
        <a:dk1>
          <a:srgbClr val="336699"/>
        </a:dk1>
        <a:lt1>
          <a:srgbClr val="FFFFFF"/>
        </a:lt1>
        <a:dk2>
          <a:srgbClr val="58A618"/>
        </a:dk2>
        <a:lt2>
          <a:srgbClr val="00A599"/>
        </a:lt2>
        <a:accent1>
          <a:srgbClr val="003C71"/>
        </a:accent1>
        <a:accent2>
          <a:srgbClr val="009FDF"/>
        </a:accent2>
        <a:accent3>
          <a:srgbClr val="FFFFFF"/>
        </a:accent3>
        <a:accent4>
          <a:srgbClr val="2A5682"/>
        </a:accent4>
        <a:accent5>
          <a:srgbClr val="AAAFBB"/>
        </a:accent5>
        <a:accent6>
          <a:srgbClr val="0090CA"/>
        </a:accent6>
        <a:hlink>
          <a:srgbClr val="ECC200"/>
        </a:hlink>
        <a:folHlink>
          <a:srgbClr val="63666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B 2013 Networks Template PPT07+ 23-04-13.potx" id="{DA826F39-76BE-4D80-8DC0-7D981E62D0E9}" vid="{6E3B1E70-9289-46A1-ADDD-7F4C7772A7AD}"/>
    </a:ext>
  </a:extLst>
</a:theme>
</file>

<file path=ppt/theme/theme16.xml><?xml version="1.0" encoding="utf-8"?>
<a:theme xmlns:a="http://schemas.openxmlformats.org/drawingml/2006/main" name="10_ESB corporate PPT 2003 18-04-2013">
  <a:themeElements>
    <a:clrScheme name="ESB Corporate i">
      <a:dk1>
        <a:srgbClr val="336699"/>
      </a:dk1>
      <a:lt1>
        <a:srgbClr val="A59D95"/>
      </a:lt1>
      <a:dk2>
        <a:srgbClr val="FFFFFF"/>
      </a:dk2>
      <a:lt2>
        <a:srgbClr val="B6BF00"/>
      </a:lt2>
      <a:accent1>
        <a:srgbClr val="003C71"/>
      </a:accent1>
      <a:accent2>
        <a:srgbClr val="009FDF"/>
      </a:accent2>
      <a:accent3>
        <a:srgbClr val="ECC200"/>
      </a:accent3>
      <a:accent4>
        <a:srgbClr val="63666A"/>
      </a:accent4>
      <a:accent5>
        <a:srgbClr val="00A599"/>
      </a:accent5>
      <a:accent6>
        <a:srgbClr val="58A618"/>
      </a:accent6>
      <a:hlink>
        <a:srgbClr val="009FDF"/>
      </a:hlink>
      <a:folHlink>
        <a:srgbClr val="6E267B"/>
      </a:folHlink>
    </a:clrScheme>
    <a:fontScheme name="ESB corporate PPT 2003 18-04-201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B corporate PPT 2003 18-04-20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B corporate PPT 2003 18-04-20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B corporate PPT 2003 18-04-20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B corporate PPT 2003 18-04-20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B corporate PPT 2003 18-04-20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B corporate PPT 2003 18-04-20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B corporate PPT 2003 18-04-20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B corporate PPT 2003 18-04-20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B corporate PPT 2003 18-04-20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B corporate PPT 2003 18-04-20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B corporate PPT 2003 18-04-20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B corporate PPT 2003 18-04-20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B corporate PPT 2003 18-04-2013 13">
        <a:dk1>
          <a:srgbClr val="336699"/>
        </a:dk1>
        <a:lt1>
          <a:srgbClr val="FFFFFF"/>
        </a:lt1>
        <a:dk2>
          <a:srgbClr val="58A618"/>
        </a:dk2>
        <a:lt2>
          <a:srgbClr val="00A599"/>
        </a:lt2>
        <a:accent1>
          <a:srgbClr val="003C71"/>
        </a:accent1>
        <a:accent2>
          <a:srgbClr val="009FDF"/>
        </a:accent2>
        <a:accent3>
          <a:srgbClr val="FFFFFF"/>
        </a:accent3>
        <a:accent4>
          <a:srgbClr val="2A5682"/>
        </a:accent4>
        <a:accent5>
          <a:srgbClr val="AAAFBB"/>
        </a:accent5>
        <a:accent6>
          <a:srgbClr val="0090CA"/>
        </a:accent6>
        <a:hlink>
          <a:srgbClr val="ECC200"/>
        </a:hlink>
        <a:folHlink>
          <a:srgbClr val="63666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B 2013 Networks Template PPT07+ 23-04-13.potx" id="{DA826F39-76BE-4D80-8DC0-7D981E62D0E9}" vid="{6E3B1E70-9289-46A1-ADDD-7F4C7772A7AD}"/>
    </a:ext>
  </a:extLst>
</a:theme>
</file>

<file path=ppt/theme/theme17.xml><?xml version="1.0" encoding="utf-8"?>
<a:theme xmlns:a="http://schemas.openxmlformats.org/drawingml/2006/main" name="11_ESB corporate PPT 2003 18-04-2013">
  <a:themeElements>
    <a:clrScheme name="ESB Corporate i">
      <a:dk1>
        <a:srgbClr val="336699"/>
      </a:dk1>
      <a:lt1>
        <a:srgbClr val="A59D95"/>
      </a:lt1>
      <a:dk2>
        <a:srgbClr val="FFFFFF"/>
      </a:dk2>
      <a:lt2>
        <a:srgbClr val="B6BF00"/>
      </a:lt2>
      <a:accent1>
        <a:srgbClr val="003C71"/>
      </a:accent1>
      <a:accent2>
        <a:srgbClr val="009FDF"/>
      </a:accent2>
      <a:accent3>
        <a:srgbClr val="ECC200"/>
      </a:accent3>
      <a:accent4>
        <a:srgbClr val="63666A"/>
      </a:accent4>
      <a:accent5>
        <a:srgbClr val="00A599"/>
      </a:accent5>
      <a:accent6>
        <a:srgbClr val="58A618"/>
      </a:accent6>
      <a:hlink>
        <a:srgbClr val="009FDF"/>
      </a:hlink>
      <a:folHlink>
        <a:srgbClr val="6E267B"/>
      </a:folHlink>
    </a:clrScheme>
    <a:fontScheme name="ESB corporate PPT 2003 18-04-201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B corporate PPT 2003 18-04-20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B corporate PPT 2003 18-04-20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B corporate PPT 2003 18-04-20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B corporate PPT 2003 18-04-20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B corporate PPT 2003 18-04-20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B corporate PPT 2003 18-04-20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B corporate PPT 2003 18-04-20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B corporate PPT 2003 18-04-20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B corporate PPT 2003 18-04-20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B corporate PPT 2003 18-04-20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B corporate PPT 2003 18-04-20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B corporate PPT 2003 18-04-20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B corporate PPT 2003 18-04-2013 13">
        <a:dk1>
          <a:srgbClr val="336699"/>
        </a:dk1>
        <a:lt1>
          <a:srgbClr val="FFFFFF"/>
        </a:lt1>
        <a:dk2>
          <a:srgbClr val="58A618"/>
        </a:dk2>
        <a:lt2>
          <a:srgbClr val="00A599"/>
        </a:lt2>
        <a:accent1>
          <a:srgbClr val="003C71"/>
        </a:accent1>
        <a:accent2>
          <a:srgbClr val="009FDF"/>
        </a:accent2>
        <a:accent3>
          <a:srgbClr val="FFFFFF"/>
        </a:accent3>
        <a:accent4>
          <a:srgbClr val="2A5682"/>
        </a:accent4>
        <a:accent5>
          <a:srgbClr val="AAAFBB"/>
        </a:accent5>
        <a:accent6>
          <a:srgbClr val="0090CA"/>
        </a:accent6>
        <a:hlink>
          <a:srgbClr val="ECC200"/>
        </a:hlink>
        <a:folHlink>
          <a:srgbClr val="63666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B 2013 Networks Template PPT07+ 23-04-13.potx" id="{DA826F39-76BE-4D80-8DC0-7D981E62D0E9}" vid="{6E3B1E70-9289-46A1-ADDD-7F4C7772A7AD}"/>
    </a:ext>
  </a:extLst>
</a:theme>
</file>

<file path=ppt/theme/theme18.xml><?xml version="1.0" encoding="utf-8"?>
<a:theme xmlns:a="http://schemas.openxmlformats.org/drawingml/2006/main" name="2_EIRGRID - 2015 Presentation Template (Proof 3b Print Rea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Statkraft master english">
  <a:themeElements>
    <a:clrScheme name="Statkraft">
      <a:dk1>
        <a:srgbClr val="000000"/>
      </a:dk1>
      <a:lt1>
        <a:srgbClr val="FFFFFF"/>
      </a:lt1>
      <a:dk2>
        <a:srgbClr val="005088"/>
      </a:dk2>
      <a:lt2>
        <a:srgbClr val="008DB6"/>
      </a:lt2>
      <a:accent1>
        <a:srgbClr val="00B0DC"/>
      </a:accent1>
      <a:accent2>
        <a:srgbClr val="80DAF3"/>
      </a:accent2>
      <a:accent3>
        <a:srgbClr val="E84E0F"/>
      </a:accent3>
      <a:accent4>
        <a:srgbClr val="E5D100"/>
      </a:accent4>
      <a:accent5>
        <a:srgbClr val="BBB3B0"/>
      </a:accent5>
      <a:accent6>
        <a:srgbClr val="7A6F69"/>
      </a:accent6>
      <a:hlink>
        <a:srgbClr val="575756"/>
      </a:hlink>
      <a:folHlink>
        <a:srgbClr val="57575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cap="rnd">
          <a:solidFill>
            <a:schemeClr val="tx1"/>
          </a:solidFill>
          <a:prstDash val="sys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6400" indent="-176400">
          <a:lnSpc>
            <a:spcPct val="110000"/>
          </a:lnSpc>
          <a:spcBef>
            <a:spcPts val="800"/>
          </a:spcBef>
          <a:buClr>
            <a:schemeClr val="accent4"/>
          </a:buClr>
          <a:buSzPct val="80000"/>
          <a:buFont typeface="Wingdings 3" pitchFamily="18" charset="2"/>
          <a:buChar char=""/>
          <a:defRPr dirty="0" err="1"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ESB corporate PPT 2003 18-04-2013">
  <a:themeElements>
    <a:clrScheme name="ESB Corporate i">
      <a:dk1>
        <a:srgbClr val="336699"/>
      </a:dk1>
      <a:lt1>
        <a:srgbClr val="A59D95"/>
      </a:lt1>
      <a:dk2>
        <a:srgbClr val="FFFFFF"/>
      </a:dk2>
      <a:lt2>
        <a:srgbClr val="B6BF00"/>
      </a:lt2>
      <a:accent1>
        <a:srgbClr val="003C71"/>
      </a:accent1>
      <a:accent2>
        <a:srgbClr val="009FDF"/>
      </a:accent2>
      <a:accent3>
        <a:srgbClr val="ECC200"/>
      </a:accent3>
      <a:accent4>
        <a:srgbClr val="63666A"/>
      </a:accent4>
      <a:accent5>
        <a:srgbClr val="00A599"/>
      </a:accent5>
      <a:accent6>
        <a:srgbClr val="58A618"/>
      </a:accent6>
      <a:hlink>
        <a:srgbClr val="009FDF"/>
      </a:hlink>
      <a:folHlink>
        <a:srgbClr val="6E267B"/>
      </a:folHlink>
    </a:clrScheme>
    <a:fontScheme name="ESB corporate PPT 2003 18-04-201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B corporate PPT 2003 18-04-20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B corporate PPT 2003 18-04-20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B corporate PPT 2003 18-04-20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B corporate PPT 2003 18-04-20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B corporate PPT 2003 18-04-20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B corporate PPT 2003 18-04-20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B corporate PPT 2003 18-04-20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B corporate PPT 2003 18-04-20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B corporate PPT 2003 18-04-20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B corporate PPT 2003 18-04-20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B corporate PPT 2003 18-04-20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B corporate PPT 2003 18-04-20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B corporate PPT 2003 18-04-2013 13">
        <a:dk1>
          <a:srgbClr val="336699"/>
        </a:dk1>
        <a:lt1>
          <a:srgbClr val="FFFFFF"/>
        </a:lt1>
        <a:dk2>
          <a:srgbClr val="58A618"/>
        </a:dk2>
        <a:lt2>
          <a:srgbClr val="00A599"/>
        </a:lt2>
        <a:accent1>
          <a:srgbClr val="003C71"/>
        </a:accent1>
        <a:accent2>
          <a:srgbClr val="009FDF"/>
        </a:accent2>
        <a:accent3>
          <a:srgbClr val="FFFFFF"/>
        </a:accent3>
        <a:accent4>
          <a:srgbClr val="2A5682"/>
        </a:accent4>
        <a:accent5>
          <a:srgbClr val="AAAFBB"/>
        </a:accent5>
        <a:accent6>
          <a:srgbClr val="0090CA"/>
        </a:accent6>
        <a:hlink>
          <a:srgbClr val="ECC200"/>
        </a:hlink>
        <a:folHlink>
          <a:srgbClr val="63666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B 2013 Networks Template PPT07+ 23-04-13.potx" id="{DA826F39-76BE-4D80-8DC0-7D981E62D0E9}" vid="{6E3B1E70-9289-46A1-ADDD-7F4C7772A7AD}"/>
    </a:ext>
  </a:extLst>
</a:theme>
</file>

<file path=ppt/theme/theme20.xml><?xml version="1.0" encoding="utf-8"?>
<a:theme xmlns:a="http://schemas.openxmlformats.org/drawingml/2006/main" name="4_Statkraft master english">
  <a:themeElements>
    <a:clrScheme name="Statkraft">
      <a:dk1>
        <a:srgbClr val="000000"/>
      </a:dk1>
      <a:lt1>
        <a:srgbClr val="FFFFFF"/>
      </a:lt1>
      <a:dk2>
        <a:srgbClr val="005088"/>
      </a:dk2>
      <a:lt2>
        <a:srgbClr val="008DB6"/>
      </a:lt2>
      <a:accent1>
        <a:srgbClr val="00B0DC"/>
      </a:accent1>
      <a:accent2>
        <a:srgbClr val="80DAF3"/>
      </a:accent2>
      <a:accent3>
        <a:srgbClr val="E84E0F"/>
      </a:accent3>
      <a:accent4>
        <a:srgbClr val="E5D100"/>
      </a:accent4>
      <a:accent5>
        <a:srgbClr val="BBB3B0"/>
      </a:accent5>
      <a:accent6>
        <a:srgbClr val="7A6F69"/>
      </a:accent6>
      <a:hlink>
        <a:srgbClr val="575756"/>
      </a:hlink>
      <a:folHlink>
        <a:srgbClr val="57575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9525" cap="rnd">
          <a:solidFill>
            <a:schemeClr val="tx1"/>
          </a:solidFill>
          <a:prstDash val="sys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6400" indent="-176400">
          <a:lnSpc>
            <a:spcPct val="110000"/>
          </a:lnSpc>
          <a:spcBef>
            <a:spcPts val="800"/>
          </a:spcBef>
          <a:buClr>
            <a:schemeClr val="accent4"/>
          </a:buClr>
          <a:buSzPct val="80000"/>
          <a:buFont typeface="Wingdings 3" pitchFamily="18" charset="2"/>
          <a:buChar char=""/>
          <a:defRPr dirty="0" err="1" smtClean="0">
            <a:latin typeface="Arial" pitchFamily="34" charset="0"/>
            <a:cs typeface="Arial" pitchFamily="34" charset="0"/>
          </a:defRPr>
        </a:defPPr>
      </a:lstStyle>
    </a:tx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_EIRGRID_GROUP - 2015 Presentation Template (Proof 6 -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5_EIRGRID - 2015 Presentation Template (Proof 3b Print Rea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1_EIRGRID_SONI - 2015 Presentation Template (Proof 7.3 -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EIRGRID_SONI - 2015 Presentation Template (Proof 7.3 - Standard)" id="{30E40A28-7358-6140-AAEE-5A8A0BB98A04}" vid="{D0741DC2-65AC-0E46-A59A-F47DCC046F38}"/>
    </a:ext>
  </a:extLst>
</a:theme>
</file>

<file path=ppt/theme/theme25.xml><?xml version="1.0" encoding="utf-8"?>
<a:theme xmlns:a="http://schemas.openxmlformats.org/drawingml/2006/main" name="2_EIRGRID_SONI - 2015 Presentation Template (Proof 7.3 -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EIRGRID_SONI - 2015 Presentation Template (Proof 7.3 - Standard)" id="{30E40A28-7358-6140-AAEE-5A8A0BB98A04}" vid="{D0741DC2-65AC-0E46-A59A-F47DCC046F38}"/>
    </a:ext>
  </a:extLst>
</a:theme>
</file>

<file path=ppt/theme/theme26.xml><?xml version="1.0" encoding="utf-8"?>
<a:theme xmlns:a="http://schemas.openxmlformats.org/drawingml/2006/main" name="2_NIENetworks_2015 Corporate Template_standard">
  <a:themeElements>
    <a:clrScheme name="NIE 2015">
      <a:dk1>
        <a:srgbClr val="0065BD"/>
      </a:dk1>
      <a:lt1>
        <a:sysClr val="window" lastClr="FFFFFF"/>
      </a:lt1>
      <a:dk2>
        <a:srgbClr val="003C71"/>
      </a:dk2>
      <a:lt2>
        <a:srgbClr val="A59D95"/>
      </a:lt2>
      <a:accent1>
        <a:srgbClr val="007B85"/>
      </a:accent1>
      <a:accent2>
        <a:srgbClr val="56A618"/>
      </a:accent2>
      <a:accent3>
        <a:srgbClr val="AEBC37"/>
      </a:accent3>
      <a:accent4>
        <a:srgbClr val="3A4C00"/>
      </a:accent4>
      <a:accent5>
        <a:srgbClr val="0D134F"/>
      </a:accent5>
      <a:accent6>
        <a:srgbClr val="009FDF"/>
      </a:accent6>
      <a:hlink>
        <a:srgbClr val="467BBD"/>
      </a:hlink>
      <a:folHlink>
        <a:srgbClr val="63666A"/>
      </a:folHlink>
    </a:clrScheme>
    <a:fontScheme name="ESB corporate PPT 2003 18-04-201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B corporate PPT 2003 18-04-20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B corporate PPT 2003 18-04-20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B corporate PPT 2003 18-04-20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B corporate PPT 2003 18-04-20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B corporate PPT 2003 18-04-20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B corporate PPT 2003 18-04-20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B corporate PPT 2003 18-04-20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B corporate PPT 2003 18-04-20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B corporate PPT 2003 18-04-20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B corporate PPT 2003 18-04-20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B corporate PPT 2003 18-04-20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B corporate PPT 2003 18-04-20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B corporate PPT 2003 18-04-2013 13">
        <a:dk1>
          <a:srgbClr val="336699"/>
        </a:dk1>
        <a:lt1>
          <a:srgbClr val="FFFFFF"/>
        </a:lt1>
        <a:dk2>
          <a:srgbClr val="58A618"/>
        </a:dk2>
        <a:lt2>
          <a:srgbClr val="00A599"/>
        </a:lt2>
        <a:accent1>
          <a:srgbClr val="003C71"/>
        </a:accent1>
        <a:accent2>
          <a:srgbClr val="009FDF"/>
        </a:accent2>
        <a:accent3>
          <a:srgbClr val="FFFFFF"/>
        </a:accent3>
        <a:accent4>
          <a:srgbClr val="2A5682"/>
        </a:accent4>
        <a:accent5>
          <a:srgbClr val="AAAFBB"/>
        </a:accent5>
        <a:accent6>
          <a:srgbClr val="0090CA"/>
        </a:accent6>
        <a:hlink>
          <a:srgbClr val="ECC200"/>
        </a:hlink>
        <a:folHlink>
          <a:srgbClr val="63666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NIE 2015 Corporate Template PPT07+ 06-08-15.potx" id="{FE8AF688-C7E8-45D0-A0CB-C1D6E6C0999E}" vid="{661A4306-2102-4740-A34A-7362CEF02D9C}"/>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SB corporate PPT 2003 18-04-2013">
  <a:themeElements>
    <a:clrScheme name="ESB Corporate i">
      <a:dk1>
        <a:srgbClr val="336699"/>
      </a:dk1>
      <a:lt1>
        <a:srgbClr val="A59D95"/>
      </a:lt1>
      <a:dk2>
        <a:srgbClr val="FFFFFF"/>
      </a:dk2>
      <a:lt2>
        <a:srgbClr val="B6BF00"/>
      </a:lt2>
      <a:accent1>
        <a:srgbClr val="003C71"/>
      </a:accent1>
      <a:accent2>
        <a:srgbClr val="009FDF"/>
      </a:accent2>
      <a:accent3>
        <a:srgbClr val="ECC200"/>
      </a:accent3>
      <a:accent4>
        <a:srgbClr val="63666A"/>
      </a:accent4>
      <a:accent5>
        <a:srgbClr val="00A599"/>
      </a:accent5>
      <a:accent6>
        <a:srgbClr val="58A618"/>
      </a:accent6>
      <a:hlink>
        <a:srgbClr val="009FDF"/>
      </a:hlink>
      <a:folHlink>
        <a:srgbClr val="6E267B"/>
      </a:folHlink>
    </a:clrScheme>
    <a:fontScheme name="ESB corporate PPT 2003 18-04-201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B corporate PPT 2003 18-04-20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B corporate PPT 2003 18-04-20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B corporate PPT 2003 18-04-20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B corporate PPT 2003 18-04-20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B corporate PPT 2003 18-04-20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B corporate PPT 2003 18-04-20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B corporate PPT 2003 18-04-20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B corporate PPT 2003 18-04-20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B corporate PPT 2003 18-04-20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B corporate PPT 2003 18-04-20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B corporate PPT 2003 18-04-20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B corporate PPT 2003 18-04-20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B corporate PPT 2003 18-04-2013 13">
        <a:dk1>
          <a:srgbClr val="336699"/>
        </a:dk1>
        <a:lt1>
          <a:srgbClr val="FFFFFF"/>
        </a:lt1>
        <a:dk2>
          <a:srgbClr val="58A618"/>
        </a:dk2>
        <a:lt2>
          <a:srgbClr val="00A599"/>
        </a:lt2>
        <a:accent1>
          <a:srgbClr val="003C71"/>
        </a:accent1>
        <a:accent2>
          <a:srgbClr val="009FDF"/>
        </a:accent2>
        <a:accent3>
          <a:srgbClr val="FFFFFF"/>
        </a:accent3>
        <a:accent4>
          <a:srgbClr val="2A5682"/>
        </a:accent4>
        <a:accent5>
          <a:srgbClr val="AAAFBB"/>
        </a:accent5>
        <a:accent6>
          <a:srgbClr val="0090CA"/>
        </a:accent6>
        <a:hlink>
          <a:srgbClr val="ECC200"/>
        </a:hlink>
        <a:folHlink>
          <a:srgbClr val="63666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B 2013 Networks Template PPT07+ 23-04-13.potx" id="{DA826F39-76BE-4D80-8DC0-7D981E62D0E9}" vid="{6E3B1E70-9289-46A1-ADDD-7F4C7772A7AD}"/>
    </a:ext>
  </a:extLst>
</a:theme>
</file>

<file path=ppt/theme/theme4.xml><?xml version="1.0" encoding="utf-8"?>
<a:theme xmlns:a="http://schemas.openxmlformats.org/drawingml/2006/main" name="4_EIRGRID - 2015 Presentation Template (Proof 3b Print Rea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EIRGRID - 2015 Presentation Template (Proof 3b Print Rea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EIRGRID_GROUP - 2015 Presentation Template (Proof 6 -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ESB corporate PPT 2003 18-04-2013">
  <a:themeElements>
    <a:clrScheme name="ESB Corporate i">
      <a:dk1>
        <a:srgbClr val="336699"/>
      </a:dk1>
      <a:lt1>
        <a:srgbClr val="A59D95"/>
      </a:lt1>
      <a:dk2>
        <a:srgbClr val="FFFFFF"/>
      </a:dk2>
      <a:lt2>
        <a:srgbClr val="B6BF00"/>
      </a:lt2>
      <a:accent1>
        <a:srgbClr val="003C71"/>
      </a:accent1>
      <a:accent2>
        <a:srgbClr val="009FDF"/>
      </a:accent2>
      <a:accent3>
        <a:srgbClr val="ECC200"/>
      </a:accent3>
      <a:accent4>
        <a:srgbClr val="63666A"/>
      </a:accent4>
      <a:accent5>
        <a:srgbClr val="00A599"/>
      </a:accent5>
      <a:accent6>
        <a:srgbClr val="58A618"/>
      </a:accent6>
      <a:hlink>
        <a:srgbClr val="009FDF"/>
      </a:hlink>
      <a:folHlink>
        <a:srgbClr val="6E267B"/>
      </a:folHlink>
    </a:clrScheme>
    <a:fontScheme name="ESB corporate PPT 2003 18-04-201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B corporate PPT 2003 18-04-20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B corporate PPT 2003 18-04-20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B corporate PPT 2003 18-04-20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B corporate PPT 2003 18-04-20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B corporate PPT 2003 18-04-20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B corporate PPT 2003 18-04-20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B corporate PPT 2003 18-04-20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B corporate PPT 2003 18-04-20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B corporate PPT 2003 18-04-20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B corporate PPT 2003 18-04-20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B corporate PPT 2003 18-04-20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B corporate PPT 2003 18-04-20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B corporate PPT 2003 18-04-2013 13">
        <a:dk1>
          <a:srgbClr val="336699"/>
        </a:dk1>
        <a:lt1>
          <a:srgbClr val="FFFFFF"/>
        </a:lt1>
        <a:dk2>
          <a:srgbClr val="58A618"/>
        </a:dk2>
        <a:lt2>
          <a:srgbClr val="00A599"/>
        </a:lt2>
        <a:accent1>
          <a:srgbClr val="003C71"/>
        </a:accent1>
        <a:accent2>
          <a:srgbClr val="009FDF"/>
        </a:accent2>
        <a:accent3>
          <a:srgbClr val="FFFFFF"/>
        </a:accent3>
        <a:accent4>
          <a:srgbClr val="2A5682"/>
        </a:accent4>
        <a:accent5>
          <a:srgbClr val="AAAFBB"/>
        </a:accent5>
        <a:accent6>
          <a:srgbClr val="0090CA"/>
        </a:accent6>
        <a:hlink>
          <a:srgbClr val="ECC200"/>
        </a:hlink>
        <a:folHlink>
          <a:srgbClr val="63666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ESB 2013 Networks Template PPT07+ 23-04-13.potx" id="{DA826F39-76BE-4D80-8DC0-7D981E62D0E9}" vid="{6E3B1E70-9289-46A1-ADDD-7F4C7772A7AD}"/>
    </a:ext>
  </a:extLst>
</a:theme>
</file>

<file path=ppt/theme/theme8.xml><?xml version="1.0" encoding="utf-8"?>
<a:theme xmlns:a="http://schemas.openxmlformats.org/drawingml/2006/main" name="3_ESB corporate PPT 2003 18-04-2013">
  <a:themeElements>
    <a:clrScheme name="ESB Corporate i">
      <a:dk1>
        <a:srgbClr val="336699"/>
      </a:dk1>
      <a:lt1>
        <a:srgbClr val="A59D95"/>
      </a:lt1>
      <a:dk2>
        <a:srgbClr val="FFFFFF"/>
      </a:dk2>
      <a:lt2>
        <a:srgbClr val="B6BF00"/>
      </a:lt2>
      <a:accent1>
        <a:srgbClr val="003C71"/>
      </a:accent1>
      <a:accent2>
        <a:srgbClr val="009FDF"/>
      </a:accent2>
      <a:accent3>
        <a:srgbClr val="ECC200"/>
      </a:accent3>
      <a:accent4>
        <a:srgbClr val="63666A"/>
      </a:accent4>
      <a:accent5>
        <a:srgbClr val="00A599"/>
      </a:accent5>
      <a:accent6>
        <a:srgbClr val="58A618"/>
      </a:accent6>
      <a:hlink>
        <a:srgbClr val="009FDF"/>
      </a:hlink>
      <a:folHlink>
        <a:srgbClr val="6E267B"/>
      </a:folHlink>
    </a:clrScheme>
    <a:fontScheme name="ESB corporate PPT 2003 18-04-201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SB corporate PPT 2003 18-04-20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B corporate PPT 2003 18-04-20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B corporate PPT 2003 18-04-20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B corporate PPT 2003 18-04-20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B corporate PPT 2003 18-04-20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B corporate PPT 2003 18-04-20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B corporate PPT 2003 18-04-20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B corporate PPT 2003 18-04-20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B corporate PPT 2003 18-04-20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B corporate PPT 2003 18-04-20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B corporate PPT 2003 18-04-20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B corporate PPT 2003 18-04-20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B corporate PPT 2003 18-04-2013 13">
        <a:dk1>
          <a:srgbClr val="336699"/>
        </a:dk1>
        <a:lt1>
          <a:srgbClr val="FFFFFF"/>
        </a:lt1>
        <a:dk2>
          <a:srgbClr val="58A618"/>
        </a:dk2>
        <a:lt2>
          <a:srgbClr val="00A599"/>
        </a:lt2>
        <a:accent1>
          <a:srgbClr val="003C71"/>
        </a:accent1>
        <a:accent2>
          <a:srgbClr val="009FDF"/>
        </a:accent2>
        <a:accent3>
          <a:srgbClr val="FFFFFF"/>
        </a:accent3>
        <a:accent4>
          <a:srgbClr val="2A5682"/>
        </a:accent4>
        <a:accent5>
          <a:srgbClr val="AAAFBB"/>
        </a:accent5>
        <a:accent6>
          <a:srgbClr val="0090CA"/>
        </a:accent6>
        <a:hlink>
          <a:srgbClr val="ECC200"/>
        </a:hlink>
        <a:folHlink>
          <a:srgbClr val="63666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B 2013 Networks Template PPT07+ 23-04-13.potx" id="{DA826F39-76BE-4D80-8DC0-7D981E62D0E9}" vid="{6E3B1E70-9289-46A1-ADDD-7F4C7772A7AD}"/>
    </a:ext>
  </a:extLst>
</a:theme>
</file>

<file path=ppt/theme/theme9.xml><?xml version="1.0" encoding="utf-8"?>
<a:theme xmlns:a="http://schemas.openxmlformats.org/drawingml/2006/main" name="1_EIRGRID_GROUP - 2015 Presentation Template (Proof 6 -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ab7cdb7554d4997ae876b11632fa575 xmlns="3cada6dc-2705-46ed-bab2-0b2cd6d935ca">
      <Terms xmlns="http://schemas.microsoft.com/office/infopath/2007/PartnerControls"/>
    </iab7cdb7554d4997ae876b11632fa575>
    <TaxCatchAll xmlns="3cada6dc-2705-46ed-bab2-0b2cd6d935ca"/>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2E757C66D3B0419D4309DE5BD0E792" ma:contentTypeVersion="6" ma:contentTypeDescription="Create a new document." ma:contentTypeScope="" ma:versionID="d77fcb311a897adcaa15f809b38e3c82">
  <xsd:schema xmlns:xsd="http://www.w3.org/2001/XMLSchema" xmlns:xs="http://www.w3.org/2001/XMLSchema" xmlns:p="http://schemas.microsoft.com/office/2006/metadata/properties" xmlns:ns2="3cada6dc-2705-46ed-bab2-0b2cd6d935ca" targetNamespace="http://schemas.microsoft.com/office/2006/metadata/properties" ma:root="true" ma:fieldsID="f463ffed0577faee8b96a23eb223328b" ns2:_="">
    <xsd:import namespace="3cada6dc-2705-46ed-bab2-0b2cd6d935ca"/>
    <xsd:element name="properties">
      <xsd:complexType>
        <xsd:sequence>
          <xsd:element name="documentManagement">
            <xsd:complexType>
              <xsd:all>
                <xsd:element ref="ns2:iab7cdb7554d4997ae876b11632fa575"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da6dc-2705-46ed-bab2-0b2cd6d935ca" elementFormDefault="qualified">
    <xsd:import namespace="http://schemas.microsoft.com/office/2006/documentManagement/types"/>
    <xsd:import namespace="http://schemas.microsoft.com/office/infopath/2007/PartnerControls"/>
    <xsd:element name="iab7cdb7554d4997ae876b11632fa575" ma:index="8" nillable="true" ma:taxonomy="true" ma:internalName="iab7cdb7554d4997ae876b11632fa575" ma:taxonomyFieldName="File_x0020_Category" ma:displayName="File Category" ma:default="" ma:fieldId="{2ab7cdb7-554d-4997-ae87-6b11632fa575}" ma:taxonomyMulti="true" ma:sspId="bba0571d-0b8e-466e-908c-4c59ad63fd5c" ma:termSetId="d6e1f201-92b0-484d-8c3e-6dc5f6daf183"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377aa30f-170c-4532-a1e0-046c976439e7}" ma:internalName="TaxCatchAll" ma:showField="CatchAllData" ma:web="a154b9d2-3ffc-4251-999e-5ed315eaf9d1">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377aa30f-170c-4532-a1e0-046c976439e7}" ma:internalName="TaxCatchAllLabel" ma:readOnly="true" ma:showField="CatchAllDataLabel" ma:web="a154b9d2-3ffc-4251-999e-5ed315eaf9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ABA8E8-4A34-4C11-ACBD-3042FA7BCA45}">
  <ds:schemaRefs>
    <ds:schemaRef ds:uri="http://purl.org/dc/terms/"/>
    <ds:schemaRef ds:uri="http://schemas.microsoft.com/office/2006/documentManagement/types"/>
    <ds:schemaRef ds:uri="3cada6dc-2705-46ed-bab2-0b2cd6d935ca"/>
    <ds:schemaRef ds:uri="http://purl.org/dc/dcmitype/"/>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5202376-DC2A-4FCB-8185-5065664EB909}">
  <ds:schemaRefs>
    <ds:schemaRef ds:uri="http://schemas.microsoft.com/sharepoint/v3/contenttype/forms"/>
  </ds:schemaRefs>
</ds:datastoreItem>
</file>

<file path=customXml/itemProps3.xml><?xml version="1.0" encoding="utf-8"?>
<ds:datastoreItem xmlns:ds="http://schemas.openxmlformats.org/officeDocument/2006/customXml" ds:itemID="{E0A16059-8895-4C8A-9E90-6B1A4674FD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da6dc-2705-46ed-bab2-0b2cd6d935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EIRGRID_SONI - 2015 Presentation Template (Proof 7.3 - Standard)</Template>
  <TotalTime>2168</TotalTime>
  <Words>5490</Words>
  <Application>Microsoft Office PowerPoint</Application>
  <PresentationFormat>On-screen Show (4:3)</PresentationFormat>
  <Paragraphs>1439</Paragraphs>
  <Slides>75</Slides>
  <Notes>23</Notes>
  <HiddenSlides>0</HiddenSlides>
  <MMClips>0</MMClips>
  <ScaleCrop>false</ScaleCrop>
  <HeadingPairs>
    <vt:vector size="6" baseType="variant">
      <vt:variant>
        <vt:lpstr>Theme</vt:lpstr>
      </vt:variant>
      <vt:variant>
        <vt:i4>26</vt:i4>
      </vt:variant>
      <vt:variant>
        <vt:lpstr>Embedded OLE Servers</vt:lpstr>
      </vt:variant>
      <vt:variant>
        <vt:i4>1</vt:i4>
      </vt:variant>
      <vt:variant>
        <vt:lpstr>Slide Titles</vt:lpstr>
      </vt:variant>
      <vt:variant>
        <vt:i4>75</vt:i4>
      </vt:variant>
    </vt:vector>
  </HeadingPairs>
  <TitlesOfParts>
    <vt:vector size="102" baseType="lpstr">
      <vt:lpstr>1_EIRGRID - 2015 Presentation Template (Proof 3b Print Ready)</vt:lpstr>
      <vt:lpstr>ESB corporate PPT 2003 18-04-2013</vt:lpstr>
      <vt:lpstr>1_ESB corporate PPT 2003 18-04-2013</vt:lpstr>
      <vt:lpstr>4_EIRGRID - 2015 Presentation Template (Proof 3b Print Ready)</vt:lpstr>
      <vt:lpstr>3_EIRGRID - 2015 Presentation Template (Proof 3b Print Ready)</vt:lpstr>
      <vt:lpstr>EIRGRID_GROUP - 2015 Presentation Template (Proof 6 - Standard)</vt:lpstr>
      <vt:lpstr>2_ESB corporate PPT 2003 18-04-2013</vt:lpstr>
      <vt:lpstr>3_ESB corporate PPT 2003 18-04-2013</vt:lpstr>
      <vt:lpstr>1_EIRGRID_GROUP - 2015 Presentation Template (Proof 6 - Standard)</vt:lpstr>
      <vt:lpstr>4_ESB corporate PPT 2003 18-04-2013</vt:lpstr>
      <vt:lpstr>5_ESB corporate PPT 2003 18-04-2013</vt:lpstr>
      <vt:lpstr>6_ESB corporate PPT 2003 18-04-2013</vt:lpstr>
      <vt:lpstr>7_ESB corporate PPT 2003 18-04-2013</vt:lpstr>
      <vt:lpstr>8_ESB corporate PPT 2003 18-04-2013</vt:lpstr>
      <vt:lpstr>9_ESB corporate PPT 2003 18-04-2013</vt:lpstr>
      <vt:lpstr>10_ESB corporate PPT 2003 18-04-2013</vt:lpstr>
      <vt:lpstr>11_ESB corporate PPT 2003 18-04-2013</vt:lpstr>
      <vt:lpstr>2_EIRGRID - 2015 Presentation Template (Proof 3b Print Ready)</vt:lpstr>
      <vt:lpstr>Statkraft master english</vt:lpstr>
      <vt:lpstr>4_Statkraft master english</vt:lpstr>
      <vt:lpstr>Office Theme</vt:lpstr>
      <vt:lpstr>2_EIRGRID_GROUP - 2015 Presentation Template (Proof 6 - Standard)</vt:lpstr>
      <vt:lpstr>5_EIRGRID - 2015 Presentation Template (Proof 3b Print Ready)</vt:lpstr>
      <vt:lpstr>1_EIRGRID_SONI - 2015 Presentation Template (Proof 7.3 - Standard)</vt:lpstr>
      <vt:lpstr>2_EIRGRID_SONI - 2015 Presentation Template (Proof 7.3 - Standard)</vt:lpstr>
      <vt:lpstr>2_NIENetworks_2015 Corporate Template_standard</vt:lpstr>
      <vt:lpstr>think-cell Slide</vt:lpstr>
      <vt:lpstr>PowerPoint Presentation</vt:lpstr>
      <vt:lpstr>Agenda - Morning</vt:lpstr>
      <vt:lpstr>Agenda - Afternoon</vt:lpstr>
      <vt:lpstr>Reactive Power Investment Signals</vt:lpstr>
      <vt:lpstr>Reactive Power Regimes</vt:lpstr>
      <vt:lpstr>Locational Signals</vt:lpstr>
      <vt:lpstr>Sample of “Effectiveness” Map in UK</vt:lpstr>
      <vt:lpstr>Production Signals</vt:lpstr>
      <vt:lpstr>Sample of Utilisation Data available in UK</vt:lpstr>
      <vt:lpstr>Recommendations for 2020</vt:lpstr>
      <vt:lpstr>Recommendations for 2030</vt:lpstr>
      <vt:lpstr>PowerPoint Presentation</vt:lpstr>
      <vt:lpstr>PowerPoint Presentation</vt:lpstr>
      <vt:lpstr>Study Overview</vt:lpstr>
      <vt:lpstr>Study Overview </vt:lpstr>
      <vt:lpstr>SFM Model</vt:lpstr>
      <vt:lpstr>Summary of Dispatch</vt:lpstr>
      <vt:lpstr>Summary of Results</vt:lpstr>
      <vt:lpstr>Real Time Assessment of Trial</vt:lpstr>
      <vt:lpstr>Sensitivity to System Conditions</vt:lpstr>
      <vt:lpstr>Sensitivity to Delay</vt:lpstr>
      <vt:lpstr>Sensitivity to Delay</vt:lpstr>
      <vt:lpstr>Sensitivity to Delay</vt:lpstr>
      <vt:lpstr>Sensitivity to NCG</vt:lpstr>
      <vt:lpstr>Recommendations</vt:lpstr>
      <vt:lpstr>RoCof implementation programme</vt:lpstr>
      <vt:lpstr>LSG RoCoF Progress – Complete</vt:lpstr>
      <vt:lpstr>SSG RoCoF Implementation</vt:lpstr>
      <vt:lpstr>SSG RoCoF – Current Status</vt:lpstr>
      <vt:lpstr>SSG RoCoF – Current Status</vt:lpstr>
      <vt:lpstr>SSG RoCoF – Current Status</vt:lpstr>
      <vt:lpstr>SSG RoCoF – Customer Interactions</vt:lpstr>
      <vt:lpstr>SSG RoCoF – Non-Compliance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 - Afternoon</vt:lpstr>
      <vt:lpstr>PowerPoint Presentation</vt:lpstr>
      <vt:lpstr>Contents</vt:lpstr>
      <vt:lpstr> 1. Estimation of Cost of 2018 Wind Farm Dispatch Down </vt:lpstr>
      <vt:lpstr>2. Update on Minimum Generation Levels During Curtailment Events</vt:lpstr>
      <vt:lpstr>2. Excess Must Run Conventional Generation During Curtailment Events in Q1 2019</vt:lpstr>
      <vt:lpstr>PowerPoint Presentation</vt:lpstr>
      <vt:lpstr>PowerPoint Presentation</vt:lpstr>
      <vt:lpstr>PowerPoint Presentation</vt:lpstr>
      <vt:lpstr> 3. Update on Interconnector Activity During Curtailment Events  </vt:lpstr>
      <vt:lpstr>PowerPoint Presentation</vt:lpstr>
      <vt:lpstr>DS3 Highlights </vt:lpstr>
      <vt:lpstr>DS3 Major Deliverables for Remainder of Year</vt:lpstr>
      <vt:lpstr>Work Stream 1 – 65% to 70% SNSP</vt:lpstr>
      <vt:lpstr>Work Stream 2 – 70% to 75% SNSP</vt:lpstr>
      <vt:lpstr>DS3 Other Items </vt:lpstr>
      <vt:lpstr>PowerPoint Presentation</vt:lpstr>
      <vt:lpstr>PowerPoint Presentation</vt:lpstr>
      <vt:lpstr>PowerPoint Presentation</vt:lpstr>
      <vt:lpstr>PowerPoint Presentation</vt:lpstr>
      <vt:lpstr>PowerPoint Presentation</vt:lpstr>
      <vt:lpstr>PowerPoint Presentation</vt:lpstr>
      <vt:lpstr>Fixed Contracts (Volume Capped)</vt:lpstr>
      <vt:lpstr>Fixed Contracts Timelines</vt:lpstr>
      <vt:lpstr>PowerPoint Presentation</vt:lpstr>
      <vt:lpstr>PowerPoint Presentation</vt:lpstr>
      <vt:lpstr>PowerPoint Presentation</vt:lpstr>
      <vt:lpstr>2030 Challenge – Future System Operation Complexity   </vt:lpstr>
      <vt:lpstr>FlexTech Initiative</vt:lpstr>
      <vt:lpstr>FlexTech Working Groups</vt:lpstr>
      <vt:lpstr>FlexTech Forum</vt:lpstr>
      <vt:lpstr>FlexTech - Implementation</vt:lpstr>
      <vt:lpstr>FlexTech - Linking it all together</vt:lpstr>
      <vt:lpstr>PowerPoint Presentation</vt:lpstr>
    </vt:vector>
  </TitlesOfParts>
  <Company>EirGrid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OPI_ INN_20180919_DS3_Advisory_Council_Meeting_22_Final</dc:title>
  <dc:creator>Doireann Barry</dc:creator>
  <cp:lastModifiedBy>Young, John</cp:lastModifiedBy>
  <cp:revision>351</cp:revision>
  <cp:lastPrinted>2015-06-25T14:32:17Z</cp:lastPrinted>
  <dcterms:created xsi:type="dcterms:W3CDTF">2017-09-11T13:31:54Z</dcterms:created>
  <dcterms:modified xsi:type="dcterms:W3CDTF">2019-06-04T11:22:45Z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0x010100AB2E757C66D3B0419D4309DE5BD0E792</vt:lpwstr>
  </property>
  <property fmtid="{D5CDD505-2E9C-101B-9397-08002B2CF9AE}" pid="3" name="File Category">
    <vt:lpwstr/>
  </property>
  <property fmtid="{D5CDD505-2E9C-101B-9397-08002B2CF9AE}" pid="4" name="IsMyDocuments">
    <vt:bool>true</vt:bool>
  </property>
</Properties>
</file>